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305" r:id="rId2"/>
    <p:sldId id="282" r:id="rId3"/>
    <p:sldId id="286" r:id="rId4"/>
    <p:sldId id="325" r:id="rId5"/>
    <p:sldId id="318" r:id="rId6"/>
    <p:sldId id="309" r:id="rId7"/>
    <p:sldId id="310" r:id="rId8"/>
    <p:sldId id="311" r:id="rId9"/>
    <p:sldId id="312" r:id="rId10"/>
    <p:sldId id="313" r:id="rId11"/>
    <p:sldId id="314" r:id="rId12"/>
    <p:sldId id="315" r:id="rId13"/>
    <p:sldId id="316" r:id="rId14"/>
    <p:sldId id="317" r:id="rId15"/>
    <p:sldId id="319" r:id="rId16"/>
    <p:sldId id="326" r:id="rId17"/>
    <p:sldId id="327" r:id="rId18"/>
    <p:sldId id="321" r:id="rId19"/>
    <p:sldId id="304" r:id="rId20"/>
    <p:sldId id="322" r:id="rId21"/>
    <p:sldId id="323" r:id="rId22"/>
    <p:sldId id="324" r:id="rId23"/>
    <p:sldId id="328" r:id="rId24"/>
  </p:sldIdLst>
  <p:sldSz cx="12192000" cy="6858000"/>
  <p:notesSz cx="6858000" cy="9144000"/>
  <p:custDataLst>
    <p:tags r:id="rId26"/>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55CD78B-99CF-4E96-8623-2C1E0A0AEF8A}">
          <p14:sldIdLst>
            <p14:sldId id="305"/>
          </p14:sldIdLst>
        </p14:section>
        <p14:section name="Exemples slides avec masque de diapo" id="{986A4FA4-2BB4-4722-9404-D7BC5CFC866C}">
          <p14:sldIdLst>
            <p14:sldId id="282"/>
            <p14:sldId id="286"/>
            <p14:sldId id="325"/>
            <p14:sldId id="318"/>
            <p14:sldId id="309"/>
            <p14:sldId id="310"/>
            <p14:sldId id="311"/>
            <p14:sldId id="312"/>
            <p14:sldId id="313"/>
            <p14:sldId id="314"/>
            <p14:sldId id="315"/>
            <p14:sldId id="316"/>
            <p14:sldId id="317"/>
            <p14:sldId id="319"/>
            <p14:sldId id="326"/>
            <p14:sldId id="327"/>
            <p14:sldId id="321"/>
            <p14:sldId id="304"/>
            <p14:sldId id="322"/>
            <p14:sldId id="323"/>
            <p14:sldId id="324"/>
            <p14:sldId id="3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CCC8"/>
    <a:srgbClr val="7CDDDD"/>
    <a:srgbClr val="FFD939"/>
    <a:srgbClr val="E33F4A"/>
    <a:srgbClr val="4AA9FF"/>
    <a:srgbClr val="03DDC3"/>
    <a:srgbClr val="3BA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7" autoAdjust="0"/>
    <p:restoredTop sz="94660"/>
  </p:normalViewPr>
  <p:slideViewPr>
    <p:cSldViewPr snapToGrid="0">
      <p:cViewPr varScale="1">
        <p:scale>
          <a:sx n="122" d="100"/>
          <a:sy n="122" d="100"/>
        </p:scale>
        <p:origin x="126" y="42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4" d="100"/>
          <a:sy n="104" d="100"/>
        </p:scale>
        <p:origin x="31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F91F0-9E25-4648-9395-10013ED55311}" type="datetimeFigureOut">
              <a:rPr lang="fr-CA" smtClean="0"/>
              <a:t>2018-12-13</a:t>
            </a:fld>
            <a:endParaRPr lang="fr-CA"/>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DA1E6-18CD-4A6B-B3E4-459EBB18E5A3}" type="slidenum">
              <a:rPr lang="fr-CA" smtClean="0"/>
              <a:t>‹N°›</a:t>
            </a:fld>
            <a:endParaRPr lang="fr-CA"/>
          </a:p>
        </p:txBody>
      </p:sp>
    </p:spTree>
    <p:extLst>
      <p:ext uri="{BB962C8B-B14F-4D97-AF65-F5344CB8AC3E}">
        <p14:creationId xmlns:p14="http://schemas.microsoft.com/office/powerpoint/2010/main" val="39075660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u Vole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664542" y="268358"/>
            <a:ext cx="9282293" cy="640050"/>
          </a:xfrm>
        </p:spPr>
        <p:txBody>
          <a:bodyPr/>
          <a:lstStyle>
            <a:lvl1pPr>
              <a:defRPr/>
            </a:lvl1pPr>
          </a:lstStyle>
          <a:p>
            <a:r>
              <a:rPr lang="fr-FR" dirty="0" smtClean="0"/>
              <a:t>X</a:t>
            </a:r>
            <a:endParaRPr lang="fr-CA" dirty="0"/>
          </a:p>
        </p:txBody>
      </p:sp>
      <p:sp>
        <p:nvSpPr>
          <p:cNvPr id="7" name="Rectangle 6"/>
          <p:cNvSpPr/>
          <p:nvPr userDrawn="1"/>
        </p:nvSpPr>
        <p:spPr>
          <a:xfrm>
            <a:off x="278189" y="242413"/>
            <a:ext cx="11196990" cy="646331"/>
          </a:xfrm>
          <a:prstGeom prst="rect">
            <a:avLst/>
          </a:prstGeom>
        </p:spPr>
        <p:txBody>
          <a:bodyPr wrap="square">
            <a:spAutoFit/>
          </a:bodyPr>
          <a:lstStyle/>
          <a:p>
            <a:r>
              <a:rPr lang="en-CA" sz="3600" b="1" dirty="0">
                <a:solidFill>
                  <a:schemeClr val="bg1"/>
                </a:solidFill>
                <a:latin typeface="Ubisoft Sans" panose="02000504030000020004" pitchFamily="50" charset="0"/>
              </a:rPr>
              <a:t>/</a:t>
            </a:r>
            <a:r>
              <a:rPr lang="en-CA" sz="3600" b="1" dirty="0" smtClean="0">
                <a:latin typeface="Ubisoft Sans" panose="02000504030000020004" pitchFamily="50" charset="0"/>
              </a:rPr>
              <a:t> SEMAINE </a:t>
            </a:r>
            <a:endParaRPr lang="fr-CA" sz="3600" b="1" dirty="0">
              <a:latin typeface="Ubisoft Sans" panose="02000504030000020004" pitchFamily="50" charset="0"/>
            </a:endParaRPr>
          </a:p>
        </p:txBody>
      </p:sp>
      <p:sp>
        <p:nvSpPr>
          <p:cNvPr id="10" name="Espace réservé du texte 9"/>
          <p:cNvSpPr>
            <a:spLocks noGrp="1"/>
          </p:cNvSpPr>
          <p:nvPr>
            <p:ph type="body" sz="quarter" idx="10" hasCustomPrompt="1"/>
          </p:nvPr>
        </p:nvSpPr>
        <p:spPr>
          <a:xfrm>
            <a:off x="1006475" y="1710813"/>
            <a:ext cx="9356725" cy="3913700"/>
          </a:xfrm>
        </p:spPr>
        <p:txBody>
          <a:bodyPr>
            <a:noAutofit/>
          </a:bodyPr>
          <a:lstStyle>
            <a:lvl1pPr marL="0" indent="0">
              <a:buNone/>
              <a:defRPr lang="fr-FR" sz="11500" b="1" kern="1200" cap="all" spc="300" baseline="0" dirty="0" smtClean="0">
                <a:solidFill>
                  <a:schemeClr val="bg1"/>
                </a:solidFill>
                <a:latin typeface="Ubisoft Sans" panose="02000504030000020004" pitchFamily="50" charset="0"/>
                <a:ea typeface="Roboto Black" panose="02000000000000000000" pitchFamily="2" charset="0"/>
                <a:cs typeface="+mn-cs"/>
              </a:defRPr>
            </a:lvl1pPr>
          </a:lstStyle>
          <a:p>
            <a:pPr lvl="0"/>
            <a:r>
              <a:rPr lang="fr-FR" dirty="0" smtClean="0"/>
              <a:t>TITRE DU VOLET</a:t>
            </a:r>
          </a:p>
        </p:txBody>
      </p:sp>
    </p:spTree>
    <p:extLst>
      <p:ext uri="{BB962C8B-B14F-4D97-AF65-F5344CB8AC3E}">
        <p14:creationId xmlns:p14="http://schemas.microsoft.com/office/powerpoint/2010/main" val="542800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images et contenu">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8" name="Espace réservé du contenu 2"/>
          <p:cNvSpPr>
            <a:spLocks noGrp="1"/>
          </p:cNvSpPr>
          <p:nvPr>
            <p:ph idx="1" hasCustomPrompt="1"/>
          </p:nvPr>
        </p:nvSpPr>
        <p:spPr>
          <a:xfrm>
            <a:off x="268357" y="1100139"/>
            <a:ext cx="11678478" cy="2095548"/>
          </a:xfrm>
        </p:spPr>
        <p:txBody>
          <a:bodyPr/>
          <a:lstStyle>
            <a:lvl1pPr>
              <a:defRPr/>
            </a:lvl1pPr>
          </a:lstStyle>
          <a:p>
            <a:pPr lvl="0"/>
            <a:r>
              <a:rPr lang="fr-FR" dirty="0" smtClean="0"/>
              <a:t>Contenu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12" name="ZoneTexte 11"/>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
        <p:nvSpPr>
          <p:cNvPr id="5" name="Espace réservé pour une image  2"/>
          <p:cNvSpPr>
            <a:spLocks noGrp="1"/>
          </p:cNvSpPr>
          <p:nvPr>
            <p:ph type="pic" sz="quarter" idx="10"/>
          </p:nvPr>
        </p:nvSpPr>
        <p:spPr>
          <a:xfrm>
            <a:off x="265182" y="3379144"/>
            <a:ext cx="5743997" cy="3230998"/>
          </a:xfrm>
        </p:spPr>
        <p:txBody>
          <a:bodyPr/>
          <a:lstStyle>
            <a:lvl1pPr marL="0" indent="0">
              <a:buNone/>
              <a:defRPr/>
            </a:lvl1pPr>
          </a:lstStyle>
          <a:p>
            <a:endParaRPr lang="fr-CA"/>
          </a:p>
        </p:txBody>
      </p:sp>
      <p:sp>
        <p:nvSpPr>
          <p:cNvPr id="9" name="Espace réservé pour une image  2"/>
          <p:cNvSpPr>
            <a:spLocks noGrp="1"/>
          </p:cNvSpPr>
          <p:nvPr>
            <p:ph type="pic" sz="quarter" idx="11"/>
          </p:nvPr>
        </p:nvSpPr>
        <p:spPr>
          <a:xfrm>
            <a:off x="6202837" y="3379144"/>
            <a:ext cx="5743997" cy="3230998"/>
          </a:xfrm>
        </p:spPr>
        <p:txBody>
          <a:bodyPr/>
          <a:lstStyle>
            <a:lvl1pPr marL="0" indent="0">
              <a:buNone/>
              <a:defRPr/>
            </a:lvl1pPr>
          </a:lstStyle>
          <a:p>
            <a:endParaRPr lang="fr-CA"/>
          </a:p>
        </p:txBody>
      </p:sp>
    </p:spTree>
    <p:custDataLst>
      <p:tags r:id="rId1"/>
    </p:custDataLst>
    <p:extLst>
      <p:ext uri="{BB962C8B-B14F-4D97-AF65-F5344CB8AC3E}">
        <p14:creationId xmlns:p14="http://schemas.microsoft.com/office/powerpoint/2010/main" val="7249478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s">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4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12" name="ZoneTexte 11"/>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chemeClr val="bg1"/>
                </a:solidFill>
                <a:latin typeface="Ubisoft Sans" panose="02000504030000020004" pitchFamily="50" charset="0"/>
                <a:ea typeface="+mn-ea"/>
                <a:cs typeface="+mn-cs"/>
              </a:rPr>
              <a:t>/</a:t>
            </a:r>
            <a:endParaRPr lang="fr-CA" sz="3600" b="1" kern="1200" dirty="0">
              <a:solidFill>
                <a:schemeClr val="bg1"/>
              </a:solidFill>
              <a:latin typeface="Ubisoft Sans" panose="02000504030000020004" pitchFamily="50" charset="0"/>
              <a:ea typeface="+mn-ea"/>
              <a:cs typeface="+mn-cs"/>
            </a:endParaRPr>
          </a:p>
        </p:txBody>
      </p:sp>
      <p:sp>
        <p:nvSpPr>
          <p:cNvPr id="5" name="Bulle ronde 4"/>
          <p:cNvSpPr/>
          <p:nvPr userDrawn="1"/>
        </p:nvSpPr>
        <p:spPr>
          <a:xfrm>
            <a:off x="2733186" y="1969477"/>
            <a:ext cx="3227754" cy="3126154"/>
          </a:xfrm>
          <a:prstGeom prst="wedgeEllipseCallou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800" dirty="0">
              <a:solidFill>
                <a:schemeClr val="bg1"/>
              </a:solidFill>
            </a:endParaRPr>
          </a:p>
        </p:txBody>
      </p:sp>
      <p:sp>
        <p:nvSpPr>
          <p:cNvPr id="6" name="Bulle ronde 5"/>
          <p:cNvSpPr/>
          <p:nvPr userDrawn="1"/>
        </p:nvSpPr>
        <p:spPr>
          <a:xfrm>
            <a:off x="5617062" y="1500554"/>
            <a:ext cx="3227754" cy="3126154"/>
          </a:xfrm>
          <a:prstGeom prst="wedgeEllipseCallout">
            <a:avLst>
              <a:gd name="adj1" fmla="val 31467"/>
              <a:gd name="adj2" fmla="val 5775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800" dirty="0">
              <a:solidFill>
                <a:sysClr val="windowText" lastClr="000000"/>
              </a:solidFill>
            </a:endParaRPr>
          </a:p>
        </p:txBody>
      </p:sp>
      <p:sp>
        <p:nvSpPr>
          <p:cNvPr id="3" name="Espace réservé du texte 2"/>
          <p:cNvSpPr>
            <a:spLocks noGrp="1"/>
          </p:cNvSpPr>
          <p:nvPr>
            <p:ph type="body" sz="quarter" idx="10" hasCustomPrompt="1"/>
          </p:nvPr>
        </p:nvSpPr>
        <p:spPr>
          <a:xfrm>
            <a:off x="3235325" y="2428875"/>
            <a:ext cx="2381250" cy="2290763"/>
          </a:xfrm>
        </p:spPr>
        <p:txBody>
          <a:bodyPr anchor="ctr" anchorCtr="1">
            <a:normAutofit/>
          </a:bodyPr>
          <a:lstStyle>
            <a:lvl1pPr marL="0" indent="0">
              <a:buNone/>
              <a:defRPr sz="1800" baseline="0">
                <a:solidFill>
                  <a:schemeClr val="bg1"/>
                </a:solidFill>
              </a:defRPr>
            </a:lvl1pPr>
          </a:lstStyle>
          <a:p>
            <a:pPr lvl="0"/>
            <a:r>
              <a:rPr lang="fr-FR" dirty="0" smtClean="0"/>
              <a:t>Texte</a:t>
            </a:r>
            <a:endParaRPr lang="fr-CA" dirty="0"/>
          </a:p>
        </p:txBody>
      </p:sp>
      <p:sp>
        <p:nvSpPr>
          <p:cNvPr id="9" name="Espace réservé du texte 2"/>
          <p:cNvSpPr>
            <a:spLocks noGrp="1"/>
          </p:cNvSpPr>
          <p:nvPr>
            <p:ph type="body" sz="quarter" idx="11" hasCustomPrompt="1"/>
          </p:nvPr>
        </p:nvSpPr>
        <p:spPr>
          <a:xfrm>
            <a:off x="6096000" y="1918249"/>
            <a:ext cx="2381250" cy="2290763"/>
          </a:xfrm>
        </p:spPr>
        <p:txBody>
          <a:bodyPr anchor="ctr" anchorCtr="1">
            <a:normAutofit/>
          </a:bodyPr>
          <a:lstStyle>
            <a:lvl1pPr marL="0" indent="0">
              <a:buNone/>
              <a:defRPr sz="1800" baseline="0">
                <a:solidFill>
                  <a:schemeClr val="tx1"/>
                </a:solidFill>
              </a:defRPr>
            </a:lvl1pPr>
          </a:lstStyle>
          <a:p>
            <a:pPr lvl="0"/>
            <a:r>
              <a:rPr lang="fr-FR" dirty="0" smtClean="0"/>
              <a:t>Texte</a:t>
            </a:r>
            <a:endParaRPr lang="fr-CA" dirty="0"/>
          </a:p>
        </p:txBody>
      </p:sp>
    </p:spTree>
    <p:custDataLst>
      <p:tags r:id="rId1"/>
    </p:custDataLst>
    <p:extLst>
      <p:ext uri="{BB962C8B-B14F-4D97-AF65-F5344CB8AC3E}">
        <p14:creationId xmlns:p14="http://schemas.microsoft.com/office/powerpoint/2010/main" val="40787993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ronds">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12" name="ZoneTexte 11"/>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
        <p:nvSpPr>
          <p:cNvPr id="4" name="Ellipse 3"/>
          <p:cNvSpPr/>
          <p:nvPr userDrawn="1"/>
        </p:nvSpPr>
        <p:spPr>
          <a:xfrm>
            <a:off x="797572" y="2279749"/>
            <a:ext cx="3048000" cy="3048000"/>
          </a:xfrm>
          <a:prstGeom prst="ellipse">
            <a:avLst/>
          </a:prstGeom>
          <a:no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dirty="0">
              <a:solidFill>
                <a:schemeClr val="tx1"/>
              </a:solidFill>
              <a:latin typeface="Ubisoft Sans" panose="02000504030000020004" pitchFamily="50" charset="0"/>
            </a:endParaRPr>
          </a:p>
        </p:txBody>
      </p:sp>
      <p:sp>
        <p:nvSpPr>
          <p:cNvPr id="5" name="Ellipse 4"/>
          <p:cNvSpPr/>
          <p:nvPr userDrawn="1"/>
        </p:nvSpPr>
        <p:spPr>
          <a:xfrm>
            <a:off x="4607572" y="2279749"/>
            <a:ext cx="3048000" cy="3048000"/>
          </a:xfrm>
          <a:prstGeom prst="ellipse">
            <a:avLst/>
          </a:prstGeom>
          <a:no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dirty="0">
              <a:solidFill>
                <a:schemeClr val="tx1"/>
              </a:solidFill>
              <a:latin typeface="Ubisoft Sans" panose="02000504030000020004" pitchFamily="50" charset="0"/>
            </a:endParaRPr>
          </a:p>
        </p:txBody>
      </p:sp>
      <p:sp>
        <p:nvSpPr>
          <p:cNvPr id="6" name="Ellipse 5"/>
          <p:cNvSpPr/>
          <p:nvPr userDrawn="1"/>
        </p:nvSpPr>
        <p:spPr>
          <a:xfrm>
            <a:off x="8417572" y="2279749"/>
            <a:ext cx="3048000" cy="3048000"/>
          </a:xfrm>
          <a:prstGeom prst="ellipse">
            <a:avLst/>
          </a:prstGeom>
          <a:no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dirty="0">
              <a:solidFill>
                <a:schemeClr val="tx1"/>
              </a:solidFill>
              <a:latin typeface="Ubisoft Sans" panose="02000504030000020004" pitchFamily="50" charset="0"/>
            </a:endParaRPr>
          </a:p>
        </p:txBody>
      </p:sp>
      <p:sp>
        <p:nvSpPr>
          <p:cNvPr id="8" name="Ellipse 7"/>
          <p:cNvSpPr/>
          <p:nvPr userDrawn="1"/>
        </p:nvSpPr>
        <p:spPr>
          <a:xfrm>
            <a:off x="1712084" y="1670261"/>
            <a:ext cx="1218975" cy="1218975"/>
          </a:xfrm>
          <a:prstGeom prst="ellipse">
            <a:avLst/>
          </a:prstGeom>
          <a:solidFill>
            <a:srgbClr val="44CCC8"/>
          </a:solid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b="1" dirty="0">
              <a:solidFill>
                <a:schemeClr val="bg1"/>
              </a:solidFill>
              <a:latin typeface="Ubisoft Sans" panose="02000504030000020004" pitchFamily="50" charset="0"/>
            </a:endParaRPr>
          </a:p>
        </p:txBody>
      </p:sp>
      <p:sp>
        <p:nvSpPr>
          <p:cNvPr id="9" name="Ellipse 8"/>
          <p:cNvSpPr/>
          <p:nvPr userDrawn="1"/>
        </p:nvSpPr>
        <p:spPr>
          <a:xfrm>
            <a:off x="5522084" y="1670261"/>
            <a:ext cx="1218975" cy="1218975"/>
          </a:xfrm>
          <a:prstGeom prst="ellipse">
            <a:avLst/>
          </a:prstGeom>
          <a:solidFill>
            <a:srgbClr val="44CCC8"/>
          </a:solid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b="1" dirty="0">
              <a:solidFill>
                <a:schemeClr val="bg1"/>
              </a:solidFill>
              <a:latin typeface="Ubisoft Sans" panose="02000504030000020004" pitchFamily="50" charset="0"/>
            </a:endParaRPr>
          </a:p>
        </p:txBody>
      </p:sp>
      <p:sp>
        <p:nvSpPr>
          <p:cNvPr id="10" name="Ellipse 9"/>
          <p:cNvSpPr/>
          <p:nvPr userDrawn="1"/>
        </p:nvSpPr>
        <p:spPr>
          <a:xfrm>
            <a:off x="9332084" y="1670261"/>
            <a:ext cx="1218975" cy="1218975"/>
          </a:xfrm>
          <a:prstGeom prst="ellipse">
            <a:avLst/>
          </a:prstGeom>
          <a:solidFill>
            <a:srgbClr val="44CCC8"/>
          </a:solidFill>
          <a:ln w="57150">
            <a:solidFill>
              <a:srgbClr val="44C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b="1" dirty="0">
              <a:solidFill>
                <a:schemeClr val="bg1"/>
              </a:solidFill>
              <a:latin typeface="Ubisoft Sans" panose="02000504030000020004" pitchFamily="50" charset="0"/>
            </a:endParaRPr>
          </a:p>
        </p:txBody>
      </p:sp>
      <p:sp>
        <p:nvSpPr>
          <p:cNvPr id="3" name="Espace réservé du texte 2"/>
          <p:cNvSpPr>
            <a:spLocks noGrp="1"/>
          </p:cNvSpPr>
          <p:nvPr>
            <p:ph type="body" sz="quarter" idx="10" hasCustomPrompt="1"/>
          </p:nvPr>
        </p:nvSpPr>
        <p:spPr>
          <a:xfrm>
            <a:off x="1953271" y="1896366"/>
            <a:ext cx="736600" cy="766763"/>
          </a:xfrm>
        </p:spPr>
        <p:txBody>
          <a:bodyPr anchor="ctr" anchorCtr="1">
            <a:normAutofit/>
          </a:bodyPr>
          <a:lstStyle>
            <a:lvl1pPr marL="0" indent="0">
              <a:buNone/>
              <a:defRPr sz="4800" b="1" i="0" baseline="0">
                <a:solidFill>
                  <a:schemeClr val="bg1"/>
                </a:solidFill>
              </a:defRPr>
            </a:lvl1pPr>
          </a:lstStyle>
          <a:p>
            <a:pPr lvl="0"/>
            <a:r>
              <a:rPr lang="fr-CA" dirty="0" smtClean="0"/>
              <a:t>1</a:t>
            </a:r>
            <a:endParaRPr lang="fr-CA" dirty="0"/>
          </a:p>
        </p:txBody>
      </p:sp>
      <p:sp>
        <p:nvSpPr>
          <p:cNvPr id="13" name="Espace réservé du texte 2"/>
          <p:cNvSpPr>
            <a:spLocks noGrp="1"/>
          </p:cNvSpPr>
          <p:nvPr>
            <p:ph type="body" sz="quarter" idx="11" hasCustomPrompt="1"/>
          </p:nvPr>
        </p:nvSpPr>
        <p:spPr>
          <a:xfrm>
            <a:off x="5763271" y="1896365"/>
            <a:ext cx="736600" cy="766763"/>
          </a:xfrm>
        </p:spPr>
        <p:txBody>
          <a:bodyPr anchor="ctr" anchorCtr="1">
            <a:normAutofit/>
          </a:bodyPr>
          <a:lstStyle>
            <a:lvl1pPr marL="0" indent="0">
              <a:buNone/>
              <a:defRPr sz="4800" b="1" i="0" baseline="0">
                <a:solidFill>
                  <a:schemeClr val="bg1"/>
                </a:solidFill>
              </a:defRPr>
            </a:lvl1pPr>
          </a:lstStyle>
          <a:p>
            <a:pPr lvl="0"/>
            <a:r>
              <a:rPr lang="fr-CA" dirty="0" smtClean="0"/>
              <a:t>2</a:t>
            </a:r>
            <a:endParaRPr lang="fr-CA" dirty="0"/>
          </a:p>
        </p:txBody>
      </p:sp>
      <p:sp>
        <p:nvSpPr>
          <p:cNvPr id="14" name="Espace réservé du texte 2"/>
          <p:cNvSpPr>
            <a:spLocks noGrp="1"/>
          </p:cNvSpPr>
          <p:nvPr>
            <p:ph type="body" sz="quarter" idx="12" hasCustomPrompt="1"/>
          </p:nvPr>
        </p:nvSpPr>
        <p:spPr>
          <a:xfrm>
            <a:off x="9573271" y="1896365"/>
            <a:ext cx="736600" cy="766763"/>
          </a:xfrm>
        </p:spPr>
        <p:txBody>
          <a:bodyPr anchor="ctr" anchorCtr="1">
            <a:normAutofit/>
          </a:bodyPr>
          <a:lstStyle>
            <a:lvl1pPr marL="0" indent="0">
              <a:buNone/>
              <a:defRPr sz="4800" b="1" i="0" baseline="0">
                <a:solidFill>
                  <a:schemeClr val="bg1"/>
                </a:solidFill>
              </a:defRPr>
            </a:lvl1pPr>
          </a:lstStyle>
          <a:p>
            <a:pPr lvl="0"/>
            <a:r>
              <a:rPr lang="fr-CA" dirty="0" smtClean="0"/>
              <a:t>3</a:t>
            </a:r>
            <a:endParaRPr lang="fr-CA" dirty="0"/>
          </a:p>
        </p:txBody>
      </p:sp>
      <p:sp>
        <p:nvSpPr>
          <p:cNvPr id="15" name="Espace réservé du texte 14"/>
          <p:cNvSpPr>
            <a:spLocks noGrp="1"/>
          </p:cNvSpPr>
          <p:nvPr>
            <p:ph type="body" sz="quarter" idx="13" hasCustomPrompt="1"/>
          </p:nvPr>
        </p:nvSpPr>
        <p:spPr>
          <a:xfrm>
            <a:off x="1100447" y="2889234"/>
            <a:ext cx="2439168" cy="2046544"/>
          </a:xfrm>
        </p:spPr>
        <p:txBody>
          <a:bodyPr anchor="ctr" anchorCtr="1">
            <a:normAutofit/>
          </a:bodyPr>
          <a:lstStyle>
            <a:lvl1pPr marL="0" indent="0">
              <a:buNone/>
              <a:defRPr sz="2400"/>
            </a:lvl1pPr>
          </a:lstStyle>
          <a:p>
            <a:pPr lvl="0"/>
            <a:r>
              <a:rPr lang="fr-CA" dirty="0" smtClean="0"/>
              <a:t>Texte</a:t>
            </a:r>
            <a:endParaRPr lang="fr-CA" dirty="0"/>
          </a:p>
        </p:txBody>
      </p:sp>
      <p:sp>
        <p:nvSpPr>
          <p:cNvPr id="16" name="Espace réservé du texte 14"/>
          <p:cNvSpPr>
            <a:spLocks noGrp="1"/>
          </p:cNvSpPr>
          <p:nvPr>
            <p:ph type="body" sz="quarter" idx="14" hasCustomPrompt="1"/>
          </p:nvPr>
        </p:nvSpPr>
        <p:spPr>
          <a:xfrm>
            <a:off x="4911056" y="2889232"/>
            <a:ext cx="2439168" cy="2046544"/>
          </a:xfrm>
        </p:spPr>
        <p:txBody>
          <a:bodyPr anchor="ctr" anchorCtr="1">
            <a:normAutofit/>
          </a:bodyPr>
          <a:lstStyle>
            <a:lvl1pPr marL="0" indent="0">
              <a:buNone/>
              <a:defRPr sz="2400"/>
            </a:lvl1pPr>
          </a:lstStyle>
          <a:p>
            <a:pPr lvl="0"/>
            <a:r>
              <a:rPr lang="fr-CA" dirty="0" smtClean="0"/>
              <a:t>Texte</a:t>
            </a:r>
            <a:endParaRPr lang="fr-CA" dirty="0"/>
          </a:p>
        </p:txBody>
      </p:sp>
      <p:sp>
        <p:nvSpPr>
          <p:cNvPr id="17" name="Espace réservé du texte 14"/>
          <p:cNvSpPr>
            <a:spLocks noGrp="1"/>
          </p:cNvSpPr>
          <p:nvPr>
            <p:ph type="body" sz="quarter" idx="15" hasCustomPrompt="1"/>
          </p:nvPr>
        </p:nvSpPr>
        <p:spPr>
          <a:xfrm>
            <a:off x="8721665" y="2889232"/>
            <a:ext cx="2439168" cy="2046544"/>
          </a:xfrm>
        </p:spPr>
        <p:txBody>
          <a:bodyPr anchor="ctr" anchorCtr="1">
            <a:normAutofit/>
          </a:bodyPr>
          <a:lstStyle>
            <a:lvl1pPr marL="0" indent="0">
              <a:buNone/>
              <a:defRPr sz="2400"/>
            </a:lvl1pPr>
          </a:lstStyle>
          <a:p>
            <a:pPr lvl="0"/>
            <a:r>
              <a:rPr lang="fr-CA" dirty="0" smtClean="0"/>
              <a:t>Texte</a:t>
            </a:r>
            <a:endParaRPr lang="fr-CA" dirty="0"/>
          </a:p>
        </p:txBody>
      </p:sp>
    </p:spTree>
    <p:custDataLst>
      <p:tags r:id="rId1"/>
    </p:custDataLst>
    <p:extLst>
      <p:ext uri="{BB962C8B-B14F-4D97-AF65-F5344CB8AC3E}">
        <p14:creationId xmlns:p14="http://schemas.microsoft.com/office/powerpoint/2010/main" val="25750134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Blanc">
    <p:spTree>
      <p:nvGrpSpPr>
        <p:cNvPr id="1" name=""/>
        <p:cNvGrpSpPr/>
        <p:nvPr/>
      </p:nvGrpSpPr>
      <p:grpSpPr>
        <a:xfrm>
          <a:off x="0" y="0"/>
          <a:ext cx="0" cy="0"/>
          <a:chOff x="0" y="0"/>
          <a:chExt cx="0" cy="0"/>
        </a:xfrm>
      </p:grpSpPr>
      <p:sp>
        <p:nvSpPr>
          <p:cNvPr id="6" name="Titre 5"/>
          <p:cNvSpPr>
            <a:spLocks noGrp="1"/>
          </p:cNvSpPr>
          <p:nvPr>
            <p:ph type="title" hasCustomPrompt="1"/>
          </p:nvPr>
        </p:nvSpPr>
        <p:spPr>
          <a:xfrm>
            <a:off x="0" y="2218081"/>
            <a:ext cx="12191999" cy="2083221"/>
          </a:xfrm>
        </p:spPr>
        <p:txBody>
          <a:bodyPr anchor="b" anchorCtr="1"/>
          <a:lstStyle>
            <a:lvl1pPr algn="ctr">
              <a:defRPr sz="7200" baseline="0"/>
            </a:lvl1pPr>
          </a:lstStyle>
          <a:p>
            <a:r>
              <a:rPr lang="fr-FR" dirty="0" smtClean="0"/>
              <a:t>TITRE</a:t>
            </a:r>
            <a:br>
              <a:rPr lang="fr-FR" dirty="0" smtClean="0"/>
            </a:br>
            <a:r>
              <a:rPr lang="fr-FR" dirty="0" smtClean="0"/>
              <a:t>DE SECTION</a:t>
            </a:r>
            <a:endParaRPr lang="fr-CA"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34155" y="4413854"/>
            <a:ext cx="4673595" cy="795573"/>
          </a:xfrm>
          <a:prstGeom prst="rect">
            <a:avLst/>
          </a:prstGeom>
        </p:spPr>
      </p:pic>
    </p:spTree>
    <p:extLst>
      <p:ext uri="{BB962C8B-B14F-4D97-AF65-F5344CB8AC3E}">
        <p14:creationId xmlns:p14="http://schemas.microsoft.com/office/powerpoint/2010/main" val="15833769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Noi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Titre 5"/>
          <p:cNvSpPr>
            <a:spLocks noGrp="1"/>
          </p:cNvSpPr>
          <p:nvPr>
            <p:ph type="title" hasCustomPrompt="1"/>
          </p:nvPr>
        </p:nvSpPr>
        <p:spPr>
          <a:xfrm>
            <a:off x="0" y="2218081"/>
            <a:ext cx="12191999" cy="2083221"/>
          </a:xfrm>
        </p:spPr>
        <p:txBody>
          <a:bodyPr anchor="b" anchorCtr="1"/>
          <a:lstStyle>
            <a:lvl1pPr algn="ctr">
              <a:defRPr sz="7200" baseline="0">
                <a:solidFill>
                  <a:schemeClr val="bg1"/>
                </a:solidFill>
              </a:defRPr>
            </a:lvl1pPr>
          </a:lstStyle>
          <a:p>
            <a:r>
              <a:rPr lang="fr-FR" dirty="0" smtClean="0"/>
              <a:t>TITRE</a:t>
            </a:r>
            <a:br>
              <a:rPr lang="fr-FR" dirty="0" smtClean="0"/>
            </a:br>
            <a:r>
              <a:rPr lang="fr-FR" dirty="0" smtClean="0"/>
              <a:t>DE SECTION</a:t>
            </a:r>
            <a:endParaRPr lang="fr-CA"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34155" y="4413854"/>
            <a:ext cx="4673595" cy="795573"/>
          </a:xfrm>
          <a:prstGeom prst="rect">
            <a:avLst/>
          </a:prstGeom>
        </p:spPr>
      </p:pic>
    </p:spTree>
    <p:extLst>
      <p:ext uri="{BB962C8B-B14F-4D97-AF65-F5344CB8AC3E}">
        <p14:creationId xmlns:p14="http://schemas.microsoft.com/office/powerpoint/2010/main" val="24068319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Couleu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4C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Titre 5"/>
          <p:cNvSpPr>
            <a:spLocks noGrp="1"/>
          </p:cNvSpPr>
          <p:nvPr>
            <p:ph type="title" hasCustomPrompt="1"/>
          </p:nvPr>
        </p:nvSpPr>
        <p:spPr>
          <a:xfrm>
            <a:off x="0" y="2218081"/>
            <a:ext cx="12191999" cy="2083221"/>
          </a:xfrm>
        </p:spPr>
        <p:txBody>
          <a:bodyPr anchor="b" anchorCtr="1"/>
          <a:lstStyle>
            <a:lvl1pPr algn="ctr">
              <a:defRPr sz="7200" baseline="0">
                <a:solidFill>
                  <a:schemeClr val="bg1"/>
                </a:solidFill>
              </a:defRPr>
            </a:lvl1pPr>
          </a:lstStyle>
          <a:p>
            <a:r>
              <a:rPr lang="fr-FR" dirty="0" smtClean="0"/>
              <a:t>TITRE</a:t>
            </a:r>
            <a:br>
              <a:rPr lang="fr-FR" dirty="0" smtClean="0"/>
            </a:br>
            <a:r>
              <a:rPr lang="fr-FR" dirty="0" smtClean="0"/>
              <a:t>DE SECTION</a:t>
            </a:r>
            <a:endParaRPr lang="fr-CA"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34153" y="4413854"/>
            <a:ext cx="4673600" cy="795573"/>
          </a:xfrm>
          <a:prstGeom prst="rect">
            <a:avLst/>
          </a:prstGeom>
        </p:spPr>
      </p:pic>
    </p:spTree>
    <p:extLst>
      <p:ext uri="{BB962C8B-B14F-4D97-AF65-F5344CB8AC3E}">
        <p14:creationId xmlns:p14="http://schemas.microsoft.com/office/powerpoint/2010/main" val="30872589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532685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12" name="ZoneTexte 11"/>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Tree>
    <p:custDataLst>
      <p:tags r:id="rId1"/>
    </p:custDataLst>
    <p:extLst>
      <p:ext uri="{BB962C8B-B14F-4D97-AF65-F5344CB8AC3E}">
        <p14:creationId xmlns:p14="http://schemas.microsoft.com/office/powerpoint/2010/main" val="27320854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8" name="Espace réservé du contenu 2"/>
          <p:cNvSpPr>
            <a:spLocks noGrp="1"/>
          </p:cNvSpPr>
          <p:nvPr>
            <p:ph idx="1" hasCustomPrompt="1"/>
          </p:nvPr>
        </p:nvSpPr>
        <p:spPr>
          <a:xfrm>
            <a:off x="268357" y="1100138"/>
            <a:ext cx="11678478" cy="5076825"/>
          </a:xfrm>
        </p:spPr>
        <p:txBody>
          <a:bodyPr/>
          <a:lstStyle>
            <a:lvl1pPr>
              <a:defRPr/>
            </a:lvl1pPr>
          </a:lstStyle>
          <a:p>
            <a:pPr lvl="0"/>
            <a:r>
              <a:rPr lang="fr-FR" dirty="0" smtClean="0"/>
              <a:t>Contenu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12" name="ZoneTexte 11"/>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Tree>
    <p:custDataLst>
      <p:tags r:id="rId1"/>
    </p:custDataLst>
    <p:extLst>
      <p:ext uri="{BB962C8B-B14F-4D97-AF65-F5344CB8AC3E}">
        <p14:creationId xmlns:p14="http://schemas.microsoft.com/office/powerpoint/2010/main" val="25188441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9" name="Titre 1"/>
          <p:cNvSpPr>
            <a:spLocks noGrp="1"/>
          </p:cNvSpPr>
          <p:nvPr>
            <p:ph type="title" hasCustomPrompt="1"/>
          </p:nvPr>
        </p:nvSpPr>
        <p:spPr>
          <a:xfrm>
            <a:off x="615949" y="268358"/>
            <a:ext cx="11330885" cy="640050"/>
          </a:xfrm>
          <a:prstGeom prst="rect">
            <a:avLst/>
          </a:prstGeom>
        </p:spPr>
        <p:txBody>
          <a:bodyPr/>
          <a:lstStyle>
            <a:lvl1pPr>
              <a:defRPr baseline="0">
                <a:solidFill>
                  <a:schemeClr val="tx1"/>
                </a:solidFill>
              </a:defRPr>
            </a:lvl1pPr>
          </a:lstStyle>
          <a:p>
            <a:r>
              <a:rPr lang="fr-FR" dirty="0" smtClean="0"/>
              <a:t>MODIFIEZ LE STYLE DU TITRE</a:t>
            </a:r>
            <a:endParaRPr lang="fr-CA" dirty="0"/>
          </a:p>
        </p:txBody>
      </p:sp>
      <p:sp>
        <p:nvSpPr>
          <p:cNvPr id="20" name="ZoneTexte 19"/>
          <p:cNvSpPr txBox="1"/>
          <p:nvPr userDrawn="1"/>
        </p:nvSpPr>
        <p:spPr>
          <a:xfrm>
            <a:off x="265182" y="246202"/>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
        <p:nvSpPr>
          <p:cNvPr id="21" name="Espace réservé du contenu 2"/>
          <p:cNvSpPr>
            <a:spLocks noGrp="1"/>
          </p:cNvSpPr>
          <p:nvPr>
            <p:ph sz="half" idx="1"/>
          </p:nvPr>
        </p:nvSpPr>
        <p:spPr>
          <a:xfrm>
            <a:off x="265182" y="1085850"/>
            <a:ext cx="5754618" cy="5091113"/>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22" name="Espace réservé du contenu 3"/>
          <p:cNvSpPr>
            <a:spLocks noGrp="1"/>
          </p:cNvSpPr>
          <p:nvPr>
            <p:ph sz="half" idx="2"/>
          </p:nvPr>
        </p:nvSpPr>
        <p:spPr>
          <a:xfrm>
            <a:off x="6172200" y="1085850"/>
            <a:ext cx="5774634" cy="5091113"/>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23" name="Espace réservé de la date 4"/>
          <p:cNvSpPr>
            <a:spLocks noGrp="1"/>
          </p:cNvSpPr>
          <p:nvPr>
            <p:ph type="dt" sz="half" idx="10"/>
          </p:nvPr>
        </p:nvSpPr>
        <p:spPr>
          <a:xfrm>
            <a:off x="245166" y="6356350"/>
            <a:ext cx="2743200" cy="365125"/>
          </a:xfrm>
          <a:prstGeom prst="rect">
            <a:avLst/>
          </a:prstGeom>
        </p:spPr>
        <p:txBody>
          <a:bodyPr/>
          <a:lstStyle/>
          <a:p>
            <a:fld id="{51C6FEA2-7E1F-4092-84CC-39D35393EC7B}" type="datetimeFigureOut">
              <a:rPr lang="fr-CA" smtClean="0"/>
              <a:t>2018-12-13</a:t>
            </a:fld>
            <a:endParaRPr lang="fr-CA"/>
          </a:p>
        </p:txBody>
      </p:sp>
      <p:sp>
        <p:nvSpPr>
          <p:cNvPr id="24" name="Espace réservé du pied de page 5"/>
          <p:cNvSpPr>
            <a:spLocks noGrp="1"/>
          </p:cNvSpPr>
          <p:nvPr>
            <p:ph type="ftr" sz="quarter" idx="11"/>
          </p:nvPr>
        </p:nvSpPr>
        <p:spPr>
          <a:xfrm>
            <a:off x="4038600" y="6356350"/>
            <a:ext cx="4114800" cy="365125"/>
          </a:xfrm>
          <a:prstGeom prst="rect">
            <a:avLst/>
          </a:prstGeom>
        </p:spPr>
        <p:txBody>
          <a:bodyPr/>
          <a:lstStyle/>
          <a:p>
            <a:endParaRPr lang="fr-CA"/>
          </a:p>
        </p:txBody>
      </p:sp>
      <p:sp>
        <p:nvSpPr>
          <p:cNvPr id="25" name="Espace réservé du numéro de diapositive 6"/>
          <p:cNvSpPr>
            <a:spLocks noGrp="1"/>
          </p:cNvSpPr>
          <p:nvPr>
            <p:ph type="sldNum" sz="quarter" idx="12"/>
          </p:nvPr>
        </p:nvSpPr>
        <p:spPr>
          <a:xfrm>
            <a:off x="9203634" y="6356350"/>
            <a:ext cx="2743200" cy="365125"/>
          </a:xfrm>
          <a:prstGeom prst="rect">
            <a:avLst/>
          </a:prstGeom>
        </p:spPr>
        <p:txBody>
          <a:bodyPr/>
          <a:lstStyle/>
          <a:p>
            <a:fld id="{88BB236F-A754-46C0-916D-B841DA129F90}" type="slidenum">
              <a:rPr lang="fr-CA" smtClean="0"/>
              <a:t>‹N°›</a:t>
            </a:fld>
            <a:endParaRPr lang="fr-CA"/>
          </a:p>
        </p:txBody>
      </p:sp>
    </p:spTree>
    <p:custDataLst>
      <p:tags r:id="rId1"/>
    </p:custDataLst>
    <p:extLst>
      <p:ext uri="{BB962C8B-B14F-4D97-AF65-F5344CB8AC3E}">
        <p14:creationId xmlns:p14="http://schemas.microsoft.com/office/powerpoint/2010/main" val="273967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image">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6426814" y="238861"/>
            <a:ext cx="5520021" cy="640050"/>
          </a:xfrm>
          <a:prstGeom prst="rect">
            <a:avLst/>
          </a:prstGeom>
        </p:spPr>
        <p:txBody>
          <a:bodyPr/>
          <a:lstStyle>
            <a:lvl1pPr>
              <a:defRPr baseline="0">
                <a:solidFill>
                  <a:schemeClr val="tx1"/>
                </a:solidFill>
              </a:defRPr>
            </a:lvl1pPr>
          </a:lstStyle>
          <a:p>
            <a:r>
              <a:rPr lang="fr-FR" dirty="0" smtClean="0"/>
              <a:t>TITRE</a:t>
            </a:r>
            <a:endParaRPr lang="fr-CA" dirty="0"/>
          </a:p>
        </p:txBody>
      </p:sp>
      <p:sp>
        <p:nvSpPr>
          <p:cNvPr id="8" name="Espace réservé du contenu 2"/>
          <p:cNvSpPr>
            <a:spLocks noGrp="1"/>
          </p:cNvSpPr>
          <p:nvPr>
            <p:ph idx="1" hasCustomPrompt="1"/>
          </p:nvPr>
        </p:nvSpPr>
        <p:spPr>
          <a:xfrm>
            <a:off x="6076047" y="1100138"/>
            <a:ext cx="5870788" cy="5076825"/>
          </a:xfrm>
        </p:spPr>
        <p:txBody>
          <a:bodyPr/>
          <a:lstStyle>
            <a:lvl1pPr marL="0" indent="0">
              <a:buNone/>
              <a:defRPr/>
            </a:lvl1pPr>
          </a:lstStyle>
          <a:p>
            <a:pPr lvl="0"/>
            <a:r>
              <a:rPr lang="fr-FR" dirty="0" smtClean="0"/>
              <a:t>Contenu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12" name="ZoneTexte 11"/>
          <p:cNvSpPr txBox="1"/>
          <p:nvPr userDrawn="1"/>
        </p:nvSpPr>
        <p:spPr>
          <a:xfrm>
            <a:off x="6076047" y="216705"/>
            <a:ext cx="433132" cy="646331"/>
          </a:xfrm>
          <a:prstGeom prst="rect">
            <a:avLst/>
          </a:prstGeom>
          <a:noFill/>
        </p:spPr>
        <p:txBody>
          <a:bodyPr wrap="none" rtlCol="0">
            <a:spAutoFit/>
          </a:bodyPr>
          <a:lstStyle/>
          <a:p>
            <a:r>
              <a:rPr lang="fr-CA" sz="3600" b="1" kern="1200" dirty="0" smtClean="0">
                <a:solidFill>
                  <a:srgbClr val="44CCC8"/>
                </a:solidFill>
                <a:latin typeface="Ubisoft Sans" panose="02000504030000020004" pitchFamily="50" charset="0"/>
                <a:ea typeface="+mn-ea"/>
                <a:cs typeface="+mn-cs"/>
              </a:rPr>
              <a:t>/</a:t>
            </a:r>
            <a:endParaRPr lang="fr-CA" sz="3600" b="1" kern="1200" dirty="0">
              <a:solidFill>
                <a:srgbClr val="44CCC8"/>
              </a:solidFill>
              <a:latin typeface="Ubisoft Sans" panose="02000504030000020004" pitchFamily="50" charset="0"/>
              <a:ea typeface="+mn-ea"/>
              <a:cs typeface="+mn-cs"/>
            </a:endParaRPr>
          </a:p>
        </p:txBody>
      </p:sp>
      <p:sp>
        <p:nvSpPr>
          <p:cNvPr id="3" name="Espace réservé pour une image  2"/>
          <p:cNvSpPr>
            <a:spLocks noGrp="1"/>
          </p:cNvSpPr>
          <p:nvPr>
            <p:ph type="pic" sz="quarter" idx="10"/>
          </p:nvPr>
        </p:nvSpPr>
        <p:spPr>
          <a:xfrm>
            <a:off x="0" y="0"/>
            <a:ext cx="5692877" cy="6858000"/>
          </a:xfrm>
        </p:spPr>
        <p:txBody>
          <a:bodyPr/>
          <a:lstStyle/>
          <a:p>
            <a:endParaRPr lang="fr-CA"/>
          </a:p>
        </p:txBody>
      </p:sp>
    </p:spTree>
    <p:custDataLst>
      <p:tags r:id="rId1"/>
    </p:custDataLst>
    <p:extLst>
      <p:ext uri="{BB962C8B-B14F-4D97-AF65-F5344CB8AC3E}">
        <p14:creationId xmlns:p14="http://schemas.microsoft.com/office/powerpoint/2010/main" val="38155419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Espace réservé du texte 2"/>
          <p:cNvSpPr>
            <a:spLocks noGrp="1"/>
          </p:cNvSpPr>
          <p:nvPr>
            <p:ph type="body" idx="1"/>
          </p:nvPr>
        </p:nvSpPr>
        <p:spPr>
          <a:xfrm>
            <a:off x="268357" y="1100138"/>
            <a:ext cx="11678478" cy="5076825"/>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13" name="Espace réservé de la date 3"/>
          <p:cNvSpPr>
            <a:spLocks noGrp="1"/>
          </p:cNvSpPr>
          <p:nvPr>
            <p:ph type="dt" sz="half" idx="2"/>
          </p:nvPr>
        </p:nvSpPr>
        <p:spPr>
          <a:xfrm>
            <a:off x="268357"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Ubisoft Sans" panose="02000504030000020004" pitchFamily="50" charset="0"/>
              </a:defRPr>
            </a:lvl1pPr>
          </a:lstStyle>
          <a:p>
            <a:fld id="{6C95E1FA-BAFF-4B00-82D5-B8C8B3E39F34}" type="datetimeFigureOut">
              <a:rPr lang="fr-CA" smtClean="0"/>
              <a:pPr/>
              <a:t>2018-12-13</a:t>
            </a:fld>
            <a:endParaRPr lang="fr-CA"/>
          </a:p>
        </p:txBody>
      </p:sp>
      <p:sp>
        <p:nvSpPr>
          <p:cNvPr id="14" name="Espace réservé du pied de page 4"/>
          <p:cNvSpPr>
            <a:spLocks noGrp="1"/>
          </p:cNvSpPr>
          <p:nvPr>
            <p:ph type="ftr" sz="quarter" idx="3"/>
          </p:nvPr>
        </p:nvSpPr>
        <p:spPr>
          <a:xfrm>
            <a:off x="4050196" y="6356348"/>
            <a:ext cx="4114800" cy="365125"/>
          </a:xfrm>
          <a:prstGeom prst="rect">
            <a:avLst/>
          </a:prstGeom>
        </p:spPr>
        <p:txBody>
          <a:bodyPr vert="horz" lIns="91440" tIns="45720" rIns="91440" bIns="45720" rtlCol="0" anchor="ctr"/>
          <a:lstStyle>
            <a:lvl1pPr algn="ctr">
              <a:defRPr sz="1200">
                <a:solidFill>
                  <a:schemeClr val="tx1">
                    <a:tint val="75000"/>
                  </a:schemeClr>
                </a:solidFill>
                <a:latin typeface="Ubisoft Sans" panose="02000504030000020004" pitchFamily="50" charset="0"/>
              </a:defRPr>
            </a:lvl1pPr>
          </a:lstStyle>
          <a:p>
            <a:endParaRPr lang="fr-CA" dirty="0"/>
          </a:p>
        </p:txBody>
      </p:sp>
      <p:sp>
        <p:nvSpPr>
          <p:cNvPr id="15" name="Espace réservé du numéro de diapositive 5"/>
          <p:cNvSpPr>
            <a:spLocks noGrp="1"/>
          </p:cNvSpPr>
          <p:nvPr>
            <p:ph type="sldNum" sz="quarter" idx="4"/>
          </p:nvPr>
        </p:nvSpPr>
        <p:spPr>
          <a:xfrm>
            <a:off x="9203635" y="6356349"/>
            <a:ext cx="2743200" cy="365125"/>
          </a:xfrm>
          <a:prstGeom prst="rect">
            <a:avLst/>
          </a:prstGeom>
        </p:spPr>
        <p:txBody>
          <a:bodyPr vert="horz" lIns="91440" tIns="45720" rIns="91440" bIns="45720" rtlCol="0" anchor="ctr"/>
          <a:lstStyle>
            <a:lvl1pPr algn="r">
              <a:defRPr sz="1200">
                <a:solidFill>
                  <a:schemeClr val="tx1">
                    <a:tint val="75000"/>
                  </a:schemeClr>
                </a:solidFill>
                <a:latin typeface="Ubisoft Sans" panose="02000504030000020004" pitchFamily="50" charset="0"/>
              </a:defRPr>
            </a:lvl1pPr>
          </a:lstStyle>
          <a:p>
            <a:fld id="{50181C5D-9146-4D79-A0A4-5FC69A69F3A9}" type="slidenum">
              <a:rPr lang="fr-CA" smtClean="0"/>
              <a:pPr/>
              <a:t>‹N°›</a:t>
            </a:fld>
            <a:endParaRPr lang="fr-CA"/>
          </a:p>
        </p:txBody>
      </p:sp>
      <p:sp>
        <p:nvSpPr>
          <p:cNvPr id="16" name="Espace réservé du titre 1"/>
          <p:cNvSpPr>
            <a:spLocks noGrp="1"/>
          </p:cNvSpPr>
          <p:nvPr>
            <p:ph type="title"/>
          </p:nvPr>
        </p:nvSpPr>
        <p:spPr>
          <a:xfrm>
            <a:off x="268357" y="268358"/>
            <a:ext cx="11678478" cy="640050"/>
          </a:xfrm>
          <a:prstGeom prst="rect">
            <a:avLst/>
          </a:prstGeom>
        </p:spPr>
        <p:txBody>
          <a:bodyPr vert="horz" lIns="91440" tIns="45720" rIns="91440" bIns="45720" rtlCol="0" anchor="ctr">
            <a:normAutofit/>
          </a:bodyPr>
          <a:lstStyle/>
          <a:p>
            <a:r>
              <a:rPr lang="fr-FR" dirty="0" smtClean="0"/>
              <a:t>MODIFIEZ LE STYLE DU TITRE</a:t>
            </a:r>
            <a:endParaRPr lang="fr-CA" dirty="0"/>
          </a:p>
        </p:txBody>
      </p:sp>
    </p:spTree>
    <p:custDataLst>
      <p:tags r:id="rId14"/>
    </p:custDataLst>
    <p:extLst>
      <p:ext uri="{BB962C8B-B14F-4D97-AF65-F5344CB8AC3E}">
        <p14:creationId xmlns:p14="http://schemas.microsoft.com/office/powerpoint/2010/main" val="17799248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55" r:id="rId5"/>
    <p:sldLayoutId id="2147483670" r:id="rId6"/>
    <p:sldLayoutId id="2147483669" r:id="rId7"/>
    <p:sldLayoutId id="2147483652" r:id="rId8"/>
    <p:sldLayoutId id="2147483673" r:id="rId9"/>
    <p:sldLayoutId id="2147483678" r:id="rId10"/>
    <p:sldLayoutId id="2147483674" r:id="rId11"/>
    <p:sldLayoutId id="214748367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cap="all" baseline="0">
          <a:solidFill>
            <a:schemeClr val="tx1"/>
          </a:solidFill>
          <a:latin typeface="Ubisoft Sans" panose="02000504030000020004" pitchFamily="50"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Ubisoft Sans" panose="020005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bisoft Sans" panose="020005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bisoft Sans" panose="020005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isoft Sans" panose="020005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isoft Sans" panose="020005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mdc-web-tomcat17.ubisoft.org/confluence/download/attachments/460025197/ToolBox-Polytechnique.DOCX?api=v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5619262"/>
            <a:ext cx="12192000" cy="1238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 name="Picture 2" descr="RÃ©sultats de recherche d'images pour Â«Â polytechnique montrealÂ 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437" y="4955931"/>
            <a:ext cx="4655416" cy="2539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78756" y="1899001"/>
            <a:ext cx="3042821" cy="1323439"/>
          </a:xfrm>
          <a:prstGeom prst="rect">
            <a:avLst/>
          </a:prstGeom>
          <a:noFill/>
        </p:spPr>
        <p:txBody>
          <a:bodyPr wrap="none">
            <a:spAutoFit/>
          </a:bodyPr>
          <a:lstStyle/>
          <a:p>
            <a:r>
              <a:rPr lang="fr-CA" sz="2000" b="1" dirty="0" smtClean="0">
                <a:solidFill>
                  <a:schemeClr val="bg1"/>
                </a:solidFill>
                <a:latin typeface="Ubisoft Sans" panose="02000504030000020004" pitchFamily="50" charset="0"/>
              </a:rPr>
              <a:t>LOG8235 </a:t>
            </a:r>
          </a:p>
          <a:p>
            <a:r>
              <a:rPr lang="fr-CA" sz="2000" b="1" dirty="0" smtClean="0">
                <a:solidFill>
                  <a:schemeClr val="bg1"/>
                </a:solidFill>
                <a:latin typeface="Ubisoft Sans" panose="02000504030000020004" pitchFamily="50" charset="0"/>
              </a:rPr>
              <a:t/>
            </a:r>
            <a:br>
              <a:rPr lang="fr-CA" sz="2000" b="1" dirty="0" smtClean="0">
                <a:solidFill>
                  <a:schemeClr val="bg1"/>
                </a:solidFill>
                <a:latin typeface="Ubisoft Sans" panose="02000504030000020004" pitchFamily="50" charset="0"/>
              </a:rPr>
            </a:br>
            <a:r>
              <a:rPr lang="fr-CA" sz="2000" b="1" dirty="0" smtClean="0">
                <a:solidFill>
                  <a:srgbClr val="7CDDDD"/>
                </a:solidFill>
                <a:latin typeface="Ubisoft Sans" panose="02000504030000020004" pitchFamily="50" charset="0"/>
              </a:rPr>
              <a:t>A</a:t>
            </a:r>
            <a:r>
              <a:rPr lang="fr-CA" sz="2000" b="1" dirty="0" smtClean="0">
                <a:solidFill>
                  <a:schemeClr val="bg1"/>
                </a:solidFill>
                <a:latin typeface="Ubisoft Sans" panose="02000504030000020004" pitchFamily="50" charset="0"/>
              </a:rPr>
              <a:t>GENTS </a:t>
            </a:r>
            <a:r>
              <a:rPr lang="fr-CA" sz="2000" b="1" dirty="0" smtClean="0">
                <a:solidFill>
                  <a:srgbClr val="7CDDDD"/>
                </a:solidFill>
                <a:latin typeface="Ubisoft Sans" panose="02000504030000020004" pitchFamily="50" charset="0"/>
              </a:rPr>
              <a:t>I</a:t>
            </a:r>
            <a:r>
              <a:rPr lang="fr-CA" sz="2000" b="1" dirty="0" smtClean="0">
                <a:solidFill>
                  <a:schemeClr val="bg1"/>
                </a:solidFill>
                <a:latin typeface="Ubisoft Sans" panose="02000504030000020004" pitchFamily="50" charset="0"/>
              </a:rPr>
              <a:t>NTELLIGENTS </a:t>
            </a:r>
          </a:p>
          <a:p>
            <a:r>
              <a:rPr lang="fr-CA" sz="2000" b="1" dirty="0" smtClean="0">
                <a:solidFill>
                  <a:schemeClr val="bg1"/>
                </a:solidFill>
                <a:latin typeface="Ubisoft Sans" panose="02000504030000020004" pitchFamily="50" charset="0"/>
              </a:rPr>
              <a:t>POUR JEUX VIDÉO</a:t>
            </a:r>
            <a:endParaRPr lang="fr-CA" sz="2000" b="1" dirty="0">
              <a:solidFill>
                <a:schemeClr val="bg1"/>
              </a:solidFill>
              <a:latin typeface="Ubisoft Sans" panose="02000504030000020004" pitchFamily="50" charset="0"/>
            </a:endParaRPr>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8" y="5672233"/>
            <a:ext cx="3282014" cy="1106713"/>
          </a:xfrm>
          <a:prstGeom prst="rect">
            <a:avLst/>
          </a:prstGeom>
        </p:spPr>
      </p:pic>
    </p:spTree>
    <p:extLst>
      <p:ext uri="{BB962C8B-B14F-4D97-AF65-F5344CB8AC3E}">
        <p14:creationId xmlns:p14="http://schemas.microsoft.com/office/powerpoint/2010/main" val="2276685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5"/>
            </a:pPr>
            <a:r>
              <a:rPr lang="fr-CA" sz="3200" b="1" dirty="0" smtClean="0"/>
              <a:t>Parcours d’un chemin comportant des </a:t>
            </a:r>
            <a:r>
              <a:rPr lang="fr-CA" sz="3200" b="1" dirty="0" err="1" smtClean="0"/>
              <a:t>navlinks</a:t>
            </a:r>
            <a:endParaRPr lang="fr-CA" sz="3200" dirty="0"/>
          </a:p>
          <a:p>
            <a:pPr lvl="0"/>
            <a:endParaRPr lang="fr-CA" dirty="0"/>
          </a:p>
          <a:p>
            <a:pPr algn="just">
              <a:lnSpc>
                <a:spcPct val="100000"/>
              </a:lnSpc>
            </a:pPr>
            <a:r>
              <a:rPr lang="fr-CA" sz="2400" b="1" dirty="0"/>
              <a:t>L’agent doit pouvoir parcourir un </a:t>
            </a:r>
            <a:r>
              <a:rPr lang="fr-CA" sz="2400" b="1" dirty="0" smtClean="0"/>
              <a:t>chemin </a:t>
            </a:r>
            <a:r>
              <a:rPr lang="fr-CA" sz="2400" b="1" dirty="0"/>
              <a:t>dont certains points nécessitent que l’agent saute afin d’éviter un </a:t>
            </a:r>
            <a:r>
              <a:rPr lang="fr-CA" sz="2400" b="1" dirty="0" smtClean="0"/>
              <a:t>obstacle.</a:t>
            </a:r>
            <a:endParaRPr lang="fr-CA" sz="2400" dirty="0"/>
          </a:p>
          <a:p>
            <a:r>
              <a:rPr lang="fr-CA" sz="2400" dirty="0"/>
              <a:t> </a:t>
            </a:r>
          </a:p>
          <a:p>
            <a:pPr marL="457200" lvl="0" indent="-457200">
              <a:buFont typeface="Arial" panose="020B0604020202020204" pitchFamily="34" charset="0"/>
              <a:buChar char="•"/>
            </a:pPr>
            <a:endParaRPr lang="fr-CA" sz="3100" dirty="0">
              <a:ln w="0"/>
              <a:effectLst>
                <a:outerShdw blurRad="38100" dist="19050" dir="2700000" algn="tl" rotWithShape="0">
                  <a:schemeClr val="dk1">
                    <a:alpha val="40000"/>
                  </a:schemeClr>
                </a:outerShdw>
              </a:effectLst>
            </a:endParaRPr>
          </a:p>
          <a:p>
            <a:r>
              <a:rPr lang="fr-CA" sz="2400" dirty="0" smtClean="0"/>
              <a:t> </a:t>
            </a:r>
            <a:endParaRPr lang="fr-CA" sz="2400" dirty="0"/>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1219270426"/>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Saut de l’agent au-dessus des dalles de type « </a:t>
                      </a:r>
                      <a:r>
                        <a:rPr lang="fr-CA" sz="1800" dirty="0" err="1" smtClean="0">
                          <a:ln w="0"/>
                          <a:effectLst>
                            <a:outerShdw blurRad="38100" dist="19050" dir="2700000" algn="tl" rotWithShape="0">
                              <a:schemeClr val="dk1">
                                <a:alpha val="40000"/>
                              </a:schemeClr>
                            </a:outerShdw>
                          </a:effectLst>
                        </a:rPr>
                        <a:t>death</a:t>
                      </a:r>
                      <a:r>
                        <a:rPr lang="fr-CA" sz="1800" dirty="0" smtClean="0">
                          <a:ln w="0"/>
                          <a:effectLst>
                            <a:outerShdw blurRad="38100" dist="19050" dir="2700000" algn="tl" rotWithShape="0">
                              <a:schemeClr val="dk1">
                                <a:alpha val="40000"/>
                              </a:schemeClr>
                            </a:outerShdw>
                          </a:effectLst>
                        </a:rPr>
                        <a:t> »</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254500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6"/>
            </a:pPr>
            <a:r>
              <a:rPr lang="fr-CA" sz="3200" b="1" dirty="0" smtClean="0"/>
              <a:t>Mis à jour du comportement de poursuite</a:t>
            </a:r>
            <a:endParaRPr lang="fr-CA" sz="3200" dirty="0"/>
          </a:p>
          <a:p>
            <a:pPr lvl="0"/>
            <a:endParaRPr lang="fr-CA" dirty="0"/>
          </a:p>
          <a:p>
            <a:pPr algn="just">
              <a:lnSpc>
                <a:spcPct val="100000"/>
              </a:lnSpc>
            </a:pPr>
            <a:r>
              <a:rPr lang="fr-CA" sz="2400" b="1" dirty="0"/>
              <a:t>L’agent doit pouvoir calculer le chemin vers le joueur dans le cas où celui-ci est visible par l’agent. Lorsque le joueur n’est plus visible, l’agent doit se diriger vers la </a:t>
            </a:r>
            <a:r>
              <a:rPr lang="fr-CA" sz="2400" b="1" dirty="0" smtClean="0"/>
              <a:t>dernière </a:t>
            </a:r>
            <a:r>
              <a:rPr lang="fr-CA" sz="2400" b="1" dirty="0"/>
              <a:t>positions </a:t>
            </a:r>
            <a:r>
              <a:rPr lang="fr-CA" sz="2400" b="1" dirty="0" smtClean="0"/>
              <a:t>visible.</a:t>
            </a:r>
            <a:endParaRPr lang="fr-CA" sz="2400" dirty="0"/>
          </a:p>
          <a:p>
            <a:r>
              <a:rPr lang="fr-CA" sz="2400" dirty="0"/>
              <a:t> </a:t>
            </a:r>
          </a:p>
          <a:p>
            <a:r>
              <a:rPr lang="fr-CA" sz="2400" dirty="0" smtClean="0"/>
              <a:t> </a:t>
            </a:r>
            <a:endParaRPr lang="fr-CA" sz="2400" dirty="0"/>
          </a:p>
          <a:p>
            <a:endParaRPr lang="fr-CA" sz="2400" dirty="0"/>
          </a:p>
        </p:txBody>
      </p:sp>
      <p:graphicFrame>
        <p:nvGraphicFramePr>
          <p:cNvPr id="5" name="Tableau 4"/>
          <p:cNvGraphicFramePr>
            <a:graphicFrameLocks noGrp="1"/>
          </p:cNvGraphicFramePr>
          <p:nvPr>
            <p:extLst>
              <p:ext uri="{D42A27DB-BD31-4B8C-83A1-F6EECF244321}">
                <p14:modId xmlns:p14="http://schemas.microsoft.com/office/powerpoint/2010/main" val="4026685597"/>
              </p:ext>
            </p:extLst>
          </p:nvPr>
        </p:nvGraphicFramePr>
        <p:xfrm>
          <a:off x="268356" y="5241666"/>
          <a:ext cx="9348084" cy="146304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Poursuite du joueur en parcourant le chemin vers le joueur ou sa dernière position visible</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4209633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a:t>
            </a:r>
            <a:r>
              <a:rPr lang="fr-CA" smtClean="0"/>
              <a:t>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7"/>
            </a:pPr>
            <a:r>
              <a:rPr lang="fr-CA" sz="3200" b="1" dirty="0" smtClean="0"/>
              <a:t>Mis à jour du comportement de fuite</a:t>
            </a:r>
            <a:endParaRPr lang="fr-CA" sz="3200" dirty="0"/>
          </a:p>
          <a:p>
            <a:pPr lvl="0"/>
            <a:endParaRPr lang="fr-CA" dirty="0"/>
          </a:p>
          <a:p>
            <a:pPr algn="just">
              <a:lnSpc>
                <a:spcPct val="100000"/>
              </a:lnSpc>
            </a:pPr>
            <a:r>
              <a:rPr lang="fr-CA" sz="2400" b="1" dirty="0"/>
              <a:t>L’agent doit pouvoir calculer un chemin l’éloignant du joueur en se dirigeant vers le point de fuite le plus pertinent dans le cas où son comportement de fuite est </a:t>
            </a:r>
            <a:r>
              <a:rPr lang="fr-CA" sz="2400" b="1" dirty="0" smtClean="0"/>
              <a:t>activé.</a:t>
            </a:r>
            <a:endParaRPr lang="fr-CA" sz="2400" dirty="0"/>
          </a:p>
          <a:p>
            <a:r>
              <a:rPr lang="fr-CA" sz="2400" dirty="0"/>
              <a:t> </a:t>
            </a:r>
          </a:p>
          <a:p>
            <a:r>
              <a:rPr lang="fr-CA" sz="2400" dirty="0" smtClean="0"/>
              <a:t> </a:t>
            </a:r>
            <a:endParaRPr lang="fr-CA" sz="2400" dirty="0"/>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1345851871"/>
              </p:ext>
            </p:extLst>
          </p:nvPr>
        </p:nvGraphicFramePr>
        <p:xfrm>
          <a:off x="268356" y="5241666"/>
          <a:ext cx="9348084" cy="146304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Éloignement du joueur en parcourant le chemin vers le point de fuite le plus pertinent</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1308318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8"/>
            </a:pPr>
            <a:r>
              <a:rPr lang="fr-CA" sz="3200" b="1" dirty="0" smtClean="0"/>
              <a:t>Ajout d’animation de déplacement</a:t>
            </a:r>
            <a:endParaRPr lang="fr-CA" sz="3200" dirty="0"/>
          </a:p>
          <a:p>
            <a:pPr lvl="0"/>
            <a:endParaRPr lang="fr-CA" dirty="0"/>
          </a:p>
          <a:p>
            <a:pPr algn="just">
              <a:lnSpc>
                <a:spcPct val="100000"/>
              </a:lnSpc>
            </a:pPr>
            <a:r>
              <a:rPr lang="fr-CA" sz="2400" b="1" dirty="0"/>
              <a:t>En utilisant les animations fournis, l’agent doit pouvoir se déplacer en supportant les 2 vitesses (marche, course</a:t>
            </a:r>
            <a:r>
              <a:rPr lang="fr-CA" sz="2400" b="1" dirty="0" smtClean="0"/>
              <a:t>).</a:t>
            </a:r>
            <a:endParaRPr lang="fr-CA" sz="2400" dirty="0"/>
          </a:p>
          <a:p>
            <a:r>
              <a:rPr lang="fr-CA" sz="2400" dirty="0"/>
              <a:t> </a:t>
            </a:r>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2424630298"/>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Graphe d’animation supportant les vitesses </a:t>
                      </a:r>
                      <a:r>
                        <a:rPr lang="fr-CA" sz="1800" dirty="0" err="1" smtClean="0">
                          <a:ln w="0"/>
                          <a:effectLst>
                            <a:outerShdw blurRad="38100" dist="19050" dir="2700000" algn="tl" rotWithShape="0">
                              <a:schemeClr val="dk1">
                                <a:alpha val="40000"/>
                              </a:schemeClr>
                            </a:outerShdw>
                          </a:effectLst>
                        </a:rPr>
                        <a:t>walk</a:t>
                      </a:r>
                      <a:r>
                        <a:rPr lang="fr-CA" sz="1800" dirty="0" smtClean="0">
                          <a:ln w="0"/>
                          <a:effectLst>
                            <a:outerShdw blurRad="38100" dist="19050" dir="2700000" algn="tl" rotWithShape="0">
                              <a:schemeClr val="dk1">
                                <a:alpha val="40000"/>
                              </a:schemeClr>
                            </a:outerShdw>
                          </a:effectLst>
                        </a:rPr>
                        <a:t>, </a:t>
                      </a:r>
                      <a:r>
                        <a:rPr lang="fr-CA" sz="1800" dirty="0" err="1" smtClean="0">
                          <a:ln w="0"/>
                          <a:effectLst>
                            <a:outerShdw blurRad="38100" dist="19050" dir="2700000" algn="tl" rotWithShape="0">
                              <a:schemeClr val="dk1">
                                <a:alpha val="40000"/>
                              </a:schemeClr>
                            </a:outerShdw>
                          </a:effectLst>
                        </a:rPr>
                        <a:t>run</a:t>
                      </a:r>
                      <a:endParaRPr lang="fr-CA" sz="1800" dirty="0" smtClean="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3830245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9"/>
            </a:pPr>
            <a:r>
              <a:rPr lang="fr-CA" sz="3200" b="1" dirty="0" smtClean="0"/>
              <a:t>Ajout d’animation de saut</a:t>
            </a:r>
            <a:endParaRPr lang="fr-CA" sz="3200" dirty="0"/>
          </a:p>
          <a:p>
            <a:pPr lvl="0"/>
            <a:endParaRPr lang="fr-CA" dirty="0"/>
          </a:p>
          <a:p>
            <a:pPr algn="just">
              <a:lnSpc>
                <a:spcPct val="100000"/>
              </a:lnSpc>
            </a:pPr>
            <a:r>
              <a:rPr lang="fr-CA" sz="2400" b="1" dirty="0"/>
              <a:t>En utilisant les animations fournis, l’agent doit pouvoir utiliser une animation lorsqu’il doit sauter en utilisant un </a:t>
            </a:r>
            <a:r>
              <a:rPr lang="fr-CA" sz="2400" b="1" dirty="0" err="1"/>
              <a:t>navlink</a:t>
            </a:r>
            <a:r>
              <a:rPr lang="fr-CA" sz="2400" b="1" dirty="0"/>
              <a:t>.</a:t>
            </a:r>
            <a:endParaRPr lang="fr-CA" sz="2400" dirty="0"/>
          </a:p>
          <a:p>
            <a:r>
              <a:rPr lang="en-US" sz="2400" dirty="0"/>
              <a:t> </a:t>
            </a:r>
            <a:r>
              <a:rPr lang="fr-CA" sz="2400" dirty="0"/>
              <a:t> </a:t>
            </a:r>
          </a:p>
          <a:p>
            <a:pPr marL="457200" lvl="0" indent="-457200">
              <a:buFont typeface="Arial" panose="020B0604020202020204" pitchFamily="34" charset="0"/>
              <a:buChar char="•"/>
            </a:pPr>
            <a:endParaRPr lang="fr-CA" sz="3100" dirty="0">
              <a:ln w="0"/>
              <a:effectLst>
                <a:outerShdw blurRad="38100" dist="19050" dir="2700000" algn="tl" rotWithShape="0">
                  <a:schemeClr val="dk1">
                    <a:alpha val="40000"/>
                  </a:schemeClr>
                </a:outerShdw>
              </a:effectLst>
            </a:endParaRPr>
          </a:p>
          <a:p>
            <a:r>
              <a:rPr lang="fr-CA" sz="2400" dirty="0" smtClean="0"/>
              <a:t> </a:t>
            </a:r>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2756155440"/>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Graphe d’animation supportant le saut</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158788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Éléments fournis</a:t>
            </a:r>
            <a:endParaRPr lang="fr-CA" dirty="0"/>
          </a:p>
        </p:txBody>
      </p:sp>
    </p:spTree>
    <p:extLst>
      <p:ext uri="{BB962C8B-B14F-4D97-AF65-F5344CB8AC3E}">
        <p14:creationId xmlns:p14="http://schemas.microsoft.com/office/powerpoint/2010/main" val="3519777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Éléments fournis 1/2</a:t>
            </a:r>
            <a:endParaRPr lang="fr-CA" dirty="0"/>
          </a:p>
        </p:txBody>
      </p:sp>
      <p:sp>
        <p:nvSpPr>
          <p:cNvPr id="3" name="Espace réservé du contenu 2"/>
          <p:cNvSpPr>
            <a:spLocks noGrp="1"/>
          </p:cNvSpPr>
          <p:nvPr>
            <p:ph idx="1"/>
          </p:nvPr>
        </p:nvSpPr>
        <p:spPr>
          <a:xfrm>
            <a:off x="268356" y="1188948"/>
            <a:ext cx="11678478" cy="5076825"/>
          </a:xfrm>
        </p:spPr>
        <p:txBody>
          <a:bodyPr>
            <a:normAutofit fontScale="25000" lnSpcReduction="20000"/>
          </a:bodyPr>
          <a:lstStyle/>
          <a:p>
            <a:r>
              <a:rPr lang="fr-CA" sz="5600" b="1" dirty="0" err="1" smtClean="0"/>
              <a:t>Blueprints</a:t>
            </a:r>
            <a:r>
              <a:rPr lang="fr-CA" sz="5600" b="1" dirty="0" smtClean="0"/>
              <a:t> </a:t>
            </a:r>
            <a:r>
              <a:rPr lang="fr-CA" sz="5600" b="1" dirty="0" err="1" smtClean="0"/>
              <a:t>Unreal</a:t>
            </a:r>
            <a:endParaRPr lang="fr-CA" sz="5600" b="1" dirty="0" smtClean="0"/>
          </a:p>
          <a:p>
            <a:endParaRPr lang="fr-CA" sz="5600" b="1" dirty="0" smtClean="0"/>
          </a:p>
          <a:p>
            <a:r>
              <a:rPr lang="fr-CA" sz="4400" i="1" dirty="0" smtClean="0"/>
              <a:t> </a:t>
            </a:r>
            <a:r>
              <a:rPr lang="fr-CA" sz="4400" i="1" dirty="0" err="1" smtClean="0"/>
              <a:t>BP_DeathFloor</a:t>
            </a:r>
            <a:r>
              <a:rPr lang="fr-CA" sz="4400" i="1" dirty="0" smtClean="0"/>
              <a:t> </a:t>
            </a:r>
            <a:endParaRPr lang="fr-CA" sz="4400" dirty="0" smtClean="0"/>
          </a:p>
          <a:p>
            <a:pPr marL="180975" lvl="0" indent="-180975">
              <a:buFont typeface="Arial" panose="020B0604020202020204" pitchFamily="34" charset="0"/>
              <a:buChar char="•"/>
            </a:pPr>
            <a:r>
              <a:rPr lang="fr-CA" sz="4400" dirty="0" err="1" smtClean="0"/>
              <a:t>Ingredient</a:t>
            </a:r>
            <a:r>
              <a:rPr lang="fr-CA" sz="4400" dirty="0" smtClean="0"/>
              <a:t> </a:t>
            </a:r>
            <a:r>
              <a:rPr lang="fr-CA" sz="4400" dirty="0" err="1"/>
              <a:t>gameplay</a:t>
            </a:r>
            <a:r>
              <a:rPr lang="fr-CA" sz="4400" dirty="0"/>
              <a:t> de type obstacle dont la fonction est de provoquer la téléportation au point de départ de l’entité ayant collisionné </a:t>
            </a:r>
            <a:r>
              <a:rPr lang="fr-CA" sz="4400" dirty="0" smtClean="0"/>
              <a:t>avec</a:t>
            </a:r>
            <a:endParaRPr lang="fr-CA" sz="4400" dirty="0"/>
          </a:p>
          <a:p>
            <a:pPr marL="180975" lvl="0" indent="-180975">
              <a:buFont typeface="Arial" panose="020B0604020202020204" pitchFamily="34" charset="0"/>
              <a:buChar char="•"/>
            </a:pPr>
            <a:r>
              <a:rPr lang="fr-CA" sz="4400" dirty="0" err="1"/>
              <a:t>StaticMeshActor</a:t>
            </a:r>
            <a:r>
              <a:rPr lang="fr-CA" sz="4400" dirty="0"/>
              <a:t> avec une collision de type "</a:t>
            </a:r>
            <a:r>
              <a:rPr lang="fr-CA" sz="4400" dirty="0" err="1"/>
              <a:t>DeathObject</a:t>
            </a:r>
            <a:r>
              <a:rPr lang="fr-CA" sz="4400" dirty="0" smtClean="0"/>
              <a:t>"</a:t>
            </a:r>
            <a:endParaRPr lang="fr-CA" sz="4400" dirty="0"/>
          </a:p>
          <a:p>
            <a:r>
              <a:rPr lang="fr-CA" sz="4400" dirty="0"/>
              <a:t> </a:t>
            </a:r>
          </a:p>
          <a:p>
            <a:r>
              <a:rPr lang="fr-CA" sz="4400" i="1" dirty="0" err="1"/>
              <a:t>BP_SDTCollectible</a:t>
            </a:r>
            <a:endParaRPr lang="fr-CA" sz="4400" dirty="0"/>
          </a:p>
          <a:p>
            <a:pPr marL="180975" lvl="0" indent="-180975">
              <a:buFont typeface="Arial" panose="020B0604020202020204" pitchFamily="34" charset="0"/>
              <a:buChar char="•"/>
            </a:pPr>
            <a:r>
              <a:rPr lang="fr-CA" sz="4400" dirty="0" err="1"/>
              <a:t>Ingredient</a:t>
            </a:r>
            <a:r>
              <a:rPr lang="fr-CA" sz="4400" dirty="0"/>
              <a:t> </a:t>
            </a:r>
            <a:r>
              <a:rPr lang="fr-CA" sz="4400" dirty="0" err="1"/>
              <a:t>gameplay</a:t>
            </a:r>
            <a:r>
              <a:rPr lang="fr-CA" sz="4400" dirty="0"/>
              <a:t> de type pickup dont la fonction est de disparaitre lorsqu’une entité rentre en contact avec. Si l’entité est le joueur, le pickup confère alors l’état « </a:t>
            </a:r>
            <a:r>
              <a:rPr lang="fr-CA" sz="4400" dirty="0" err="1"/>
              <a:t>PowerUp</a:t>
            </a:r>
            <a:r>
              <a:rPr lang="fr-CA" sz="4400" dirty="0"/>
              <a:t> » pendant un certain temps au </a:t>
            </a:r>
            <a:r>
              <a:rPr lang="fr-CA" sz="4400" dirty="0" smtClean="0"/>
              <a:t>joueur </a:t>
            </a:r>
            <a:endParaRPr lang="fr-CA" sz="4400" dirty="0"/>
          </a:p>
          <a:p>
            <a:r>
              <a:rPr lang="fr-CA" sz="4400" dirty="0"/>
              <a:t> </a:t>
            </a:r>
          </a:p>
          <a:p>
            <a:r>
              <a:rPr lang="fr-CA" sz="4400" i="1" dirty="0" err="1"/>
              <a:t>BP_SDTAICharacter</a:t>
            </a:r>
            <a:r>
              <a:rPr lang="fr-CA" sz="4400" i="1" dirty="0"/>
              <a:t> </a:t>
            </a:r>
          </a:p>
          <a:p>
            <a:pPr marL="180975" lvl="0" indent="-180975">
              <a:buFont typeface="Arial" panose="020B0604020202020204" pitchFamily="34" charset="0"/>
              <a:buChar char="•"/>
              <a:tabLst>
                <a:tab pos="180975" algn="l"/>
              </a:tabLst>
            </a:pPr>
            <a:r>
              <a:rPr lang="fr-CA" sz="4400" dirty="0"/>
              <a:t>Classe de base devant être utilisé pour implémenter le code du </a:t>
            </a:r>
            <a:r>
              <a:rPr lang="fr-CA" sz="4400" dirty="0" err="1"/>
              <a:t>pawn</a:t>
            </a:r>
            <a:r>
              <a:rPr lang="fr-CA" sz="4400" dirty="0"/>
              <a:t> de l’agent </a:t>
            </a:r>
          </a:p>
          <a:p>
            <a:r>
              <a:rPr lang="fr-CA" sz="4400" dirty="0"/>
              <a:t> </a:t>
            </a:r>
          </a:p>
          <a:p>
            <a:r>
              <a:rPr lang="fr-CA" sz="4400" i="1" dirty="0" err="1"/>
              <a:t>BP_SDTAIController</a:t>
            </a:r>
            <a:endParaRPr lang="fr-CA" sz="4400" dirty="0"/>
          </a:p>
          <a:p>
            <a:pPr marL="180975" lvl="0" indent="-180975">
              <a:buFont typeface="Arial" panose="020B0604020202020204" pitchFamily="34" charset="0"/>
              <a:buChar char="•"/>
            </a:pPr>
            <a:r>
              <a:rPr lang="fr-CA" sz="4400" dirty="0"/>
              <a:t>Classe de base devant être utilisé pour implémenter le code du </a:t>
            </a:r>
            <a:r>
              <a:rPr lang="fr-CA" sz="4400" dirty="0" err="1"/>
              <a:t>controller</a:t>
            </a:r>
            <a:r>
              <a:rPr lang="fr-CA" sz="4400" dirty="0"/>
              <a:t> de l’agent </a:t>
            </a:r>
            <a:r>
              <a:rPr lang="en-US" sz="4400" dirty="0"/>
              <a:t> </a:t>
            </a:r>
            <a:endParaRPr lang="fr-CA" sz="4400" dirty="0"/>
          </a:p>
          <a:p>
            <a:r>
              <a:rPr lang="fr-CA" sz="4400" dirty="0"/>
              <a:t> </a:t>
            </a:r>
          </a:p>
          <a:p>
            <a:r>
              <a:rPr lang="fr-CA" sz="4400" i="1" dirty="0" err="1"/>
              <a:t>BP_SDTMainCharacter</a:t>
            </a:r>
            <a:endParaRPr lang="fr-CA" sz="4400" dirty="0"/>
          </a:p>
          <a:p>
            <a:pPr marL="180975" lvl="0" indent="-180975">
              <a:buFont typeface="Arial" panose="020B0604020202020204" pitchFamily="34" charset="0"/>
              <a:buChar char="•"/>
            </a:pPr>
            <a:r>
              <a:rPr lang="fr-CA" sz="4400" dirty="0"/>
              <a:t>Entité joueur qui doit être contrôlé par un humain. </a:t>
            </a:r>
          </a:p>
          <a:p>
            <a:pPr marL="180975" lvl="0" indent="-180975">
              <a:buFont typeface="Arial" panose="020B0604020202020204" pitchFamily="34" charset="0"/>
              <a:buChar char="•"/>
            </a:pPr>
            <a:r>
              <a:rPr lang="fr-CA" sz="4400" dirty="0"/>
              <a:t>Utilise une collision de type « Player »</a:t>
            </a:r>
          </a:p>
          <a:p>
            <a:r>
              <a:rPr lang="fr-CA" dirty="0"/>
              <a:t> </a:t>
            </a:r>
          </a:p>
          <a:p>
            <a:r>
              <a:rPr lang="en-US" sz="4400" dirty="0"/>
              <a:t> </a:t>
            </a:r>
            <a:endParaRPr lang="fr-CA" sz="2400" dirty="0"/>
          </a:p>
          <a:p>
            <a:endParaRPr lang="fr-CA" sz="2400" dirty="0"/>
          </a:p>
        </p:txBody>
      </p:sp>
    </p:spTree>
    <p:extLst>
      <p:ext uri="{BB962C8B-B14F-4D97-AF65-F5344CB8AC3E}">
        <p14:creationId xmlns:p14="http://schemas.microsoft.com/office/powerpoint/2010/main" val="251209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Éléments fournis 1/2</a:t>
            </a:r>
            <a:endParaRPr lang="fr-CA" dirty="0"/>
          </a:p>
        </p:txBody>
      </p:sp>
      <p:sp>
        <p:nvSpPr>
          <p:cNvPr id="3" name="Espace réservé du contenu 2"/>
          <p:cNvSpPr>
            <a:spLocks noGrp="1"/>
          </p:cNvSpPr>
          <p:nvPr>
            <p:ph idx="1"/>
          </p:nvPr>
        </p:nvSpPr>
        <p:spPr>
          <a:xfrm>
            <a:off x="268356" y="1212802"/>
            <a:ext cx="11678478" cy="5076825"/>
          </a:xfrm>
        </p:spPr>
        <p:txBody>
          <a:bodyPr>
            <a:noAutofit/>
          </a:bodyPr>
          <a:lstStyle/>
          <a:p>
            <a:r>
              <a:rPr lang="fr-CA" sz="1100" i="1" dirty="0" err="1" smtClean="0"/>
              <a:t>BP_SDTFleeLocation</a:t>
            </a:r>
            <a:endParaRPr lang="fr-CA" sz="1100" dirty="0"/>
          </a:p>
          <a:p>
            <a:pPr marL="182563" lvl="0" indent="-182563">
              <a:buFont typeface="Arial" panose="020B0604020202020204" pitchFamily="34" charset="0"/>
              <a:buChar char="•"/>
            </a:pPr>
            <a:r>
              <a:rPr lang="fr-CA" sz="1100" dirty="0"/>
              <a:t>Entité placée dans le monde servant de point de repère quand un agent est en </a:t>
            </a:r>
            <a:r>
              <a:rPr lang="fr-CA" sz="1100" dirty="0" smtClean="0"/>
              <a:t>fuite</a:t>
            </a:r>
          </a:p>
          <a:p>
            <a:pPr lvl="0"/>
            <a:endParaRPr lang="fr-CA" sz="1100" dirty="0"/>
          </a:p>
          <a:p>
            <a:r>
              <a:rPr lang="fr-CA" sz="1100" i="1" dirty="0" err="1"/>
              <a:t>JumpCurve</a:t>
            </a:r>
            <a:endParaRPr lang="fr-CA" sz="1100" dirty="0"/>
          </a:p>
          <a:p>
            <a:pPr marL="182563" lvl="0" indent="-182563">
              <a:buFont typeface="Arial" panose="020B0604020202020204" pitchFamily="34" charset="0"/>
              <a:buChar char="•"/>
            </a:pPr>
            <a:r>
              <a:rPr lang="fr-CA" sz="1100" dirty="0"/>
              <a:t>Courbe servant à spécifier la trajectoire de saut des </a:t>
            </a:r>
            <a:r>
              <a:rPr lang="fr-CA" sz="1100" dirty="0" smtClean="0"/>
              <a:t>agents</a:t>
            </a:r>
          </a:p>
          <a:p>
            <a:pPr lvl="0"/>
            <a:endParaRPr lang="fr-CA" sz="1100" dirty="0"/>
          </a:p>
          <a:p>
            <a:r>
              <a:rPr lang="fr-CA" sz="1100" i="1" dirty="0" err="1"/>
              <a:t>SDT_AnimBP</a:t>
            </a:r>
            <a:endParaRPr lang="fr-CA" sz="1100" dirty="0"/>
          </a:p>
          <a:p>
            <a:pPr marL="182563" lvl="0" indent="-182563">
              <a:buFont typeface="Arial" panose="020B0604020202020204" pitchFamily="34" charset="0"/>
              <a:buChar char="•"/>
            </a:pPr>
            <a:r>
              <a:rPr lang="fr-CA" sz="1100" dirty="0" err="1"/>
              <a:t>Blueprint</a:t>
            </a:r>
            <a:r>
              <a:rPr lang="fr-CA" sz="1100" dirty="0"/>
              <a:t> d’animation contenant la logique de sélection d’animation pour le </a:t>
            </a:r>
            <a:r>
              <a:rPr lang="fr-CA" sz="1100" dirty="0" err="1"/>
              <a:t>movement</a:t>
            </a:r>
            <a:r>
              <a:rPr lang="fr-CA" sz="1100" dirty="0"/>
              <a:t> de l’agent</a:t>
            </a:r>
          </a:p>
          <a:p>
            <a:r>
              <a:rPr lang="fr-CA" dirty="0"/>
              <a:t> </a:t>
            </a:r>
          </a:p>
          <a:p>
            <a:r>
              <a:rPr lang="fr-CA" sz="1400" b="1" dirty="0" smtClean="0"/>
              <a:t>Document </a:t>
            </a:r>
            <a:endParaRPr lang="fr-CA" sz="1400" dirty="0"/>
          </a:p>
          <a:p>
            <a:r>
              <a:rPr lang="fr-CA" sz="1100" i="1" dirty="0" err="1">
                <a:hlinkClick r:id="rId2" tooltip="Download"/>
              </a:rPr>
              <a:t>ToolBox</a:t>
            </a:r>
            <a:r>
              <a:rPr lang="fr-CA" sz="1100" i="1" dirty="0">
                <a:hlinkClick r:id="rId2" tooltip="Download"/>
              </a:rPr>
              <a:t>-Polytechnique</a:t>
            </a:r>
            <a:endParaRPr lang="fr-CA" sz="1100" i="1" dirty="0"/>
          </a:p>
          <a:p>
            <a:pPr marL="180975" lvl="0" indent="-180975">
              <a:buFont typeface="Arial" panose="020B0604020202020204" pitchFamily="34" charset="0"/>
              <a:buChar char="•"/>
            </a:pPr>
            <a:r>
              <a:rPr lang="fr-CA" sz="1100" dirty="0"/>
              <a:t>Liste de fonctions </a:t>
            </a:r>
            <a:r>
              <a:rPr lang="fr-CA" sz="1100" dirty="0" err="1"/>
              <a:t>Unreal</a:t>
            </a:r>
            <a:r>
              <a:rPr lang="fr-CA" sz="1100" dirty="0"/>
              <a:t> documentées à utiliser pour la réalisation du </a:t>
            </a:r>
            <a:r>
              <a:rPr lang="fr-CA" sz="1100" dirty="0" smtClean="0"/>
              <a:t>TP</a:t>
            </a:r>
            <a:endParaRPr lang="fr-CA" sz="1100" dirty="0"/>
          </a:p>
          <a:p>
            <a:r>
              <a:rPr lang="en-US" sz="4400" dirty="0"/>
              <a:t> </a:t>
            </a:r>
            <a:endParaRPr lang="fr-CA" sz="2400" dirty="0"/>
          </a:p>
          <a:p>
            <a:endParaRPr lang="fr-CA" sz="2400" dirty="0"/>
          </a:p>
        </p:txBody>
      </p:sp>
    </p:spTree>
    <p:extLst>
      <p:ext uri="{BB962C8B-B14F-4D97-AF65-F5344CB8AC3E}">
        <p14:creationId xmlns:p14="http://schemas.microsoft.com/office/powerpoint/2010/main" val="22569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évaluation</a:t>
            </a:r>
            <a:endParaRPr lang="fr-CA" dirty="0"/>
          </a:p>
        </p:txBody>
      </p:sp>
    </p:spTree>
    <p:extLst>
      <p:ext uri="{BB962C8B-B14F-4D97-AF65-F5344CB8AC3E}">
        <p14:creationId xmlns:p14="http://schemas.microsoft.com/office/powerpoint/2010/main" val="850581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Évaluation 1/2</a:t>
            </a:r>
            <a:endParaRPr lang="fr-CA" dirty="0"/>
          </a:p>
        </p:txBody>
      </p:sp>
      <p:graphicFrame>
        <p:nvGraphicFramePr>
          <p:cNvPr id="3" name="Tableau 2"/>
          <p:cNvGraphicFramePr>
            <a:graphicFrameLocks noGrp="1"/>
          </p:cNvGraphicFramePr>
          <p:nvPr>
            <p:extLst>
              <p:ext uri="{D42A27DB-BD31-4B8C-83A1-F6EECF244321}">
                <p14:modId xmlns:p14="http://schemas.microsoft.com/office/powerpoint/2010/main" val="3606218986"/>
              </p:ext>
            </p:extLst>
          </p:nvPr>
        </p:nvGraphicFramePr>
        <p:xfrm>
          <a:off x="1035050" y="1137008"/>
          <a:ext cx="8642350" cy="4931632"/>
        </p:xfrm>
        <a:graphic>
          <a:graphicData uri="http://schemas.openxmlformats.org/drawingml/2006/table">
            <a:tbl>
              <a:tblPr firstRow="1" bandRow="1">
                <a:tableStyleId>{073A0DAA-6AF3-43AB-8588-CEC1D06C72B9}</a:tableStyleId>
              </a:tblPr>
              <a:tblGrid>
                <a:gridCol w="7550150">
                  <a:extLst>
                    <a:ext uri="{9D8B030D-6E8A-4147-A177-3AD203B41FA5}">
                      <a16:colId xmlns:a16="http://schemas.microsoft.com/office/drawing/2014/main" val="3131802265"/>
                    </a:ext>
                  </a:extLst>
                </a:gridCol>
                <a:gridCol w="1092200">
                  <a:extLst>
                    <a:ext uri="{9D8B030D-6E8A-4147-A177-3AD203B41FA5}">
                      <a16:colId xmlns:a16="http://schemas.microsoft.com/office/drawing/2014/main" val="1491600510"/>
                    </a:ext>
                  </a:extLst>
                </a:gridCol>
              </a:tblGrid>
              <a:tr h="626188">
                <a:tc>
                  <a:txBody>
                    <a:bodyPr/>
                    <a:lstStyle/>
                    <a:p>
                      <a:pPr algn="l"/>
                      <a:r>
                        <a:rPr lang="fr-CA" sz="1900" dirty="0" smtClean="0"/>
                        <a:t>Travail à accomplir</a:t>
                      </a:r>
                      <a:endParaRPr lang="fr-CA" sz="1900" b="0" dirty="0">
                        <a:solidFill>
                          <a:schemeClr val="tx1"/>
                        </a:solidFill>
                        <a:latin typeface="Ubisoft Sans" panose="02000504030000020004" pitchFamily="50" charset="0"/>
                      </a:endParaRPr>
                    </a:p>
                  </a:txBody>
                  <a:tcPr marL="91160" marR="91160" marT="45580" marB="455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900" dirty="0" smtClean="0"/>
                        <a:t>Env. fourni</a:t>
                      </a:r>
                      <a:endParaRPr lang="fr-CA" sz="1900" b="0" dirty="0" smtClean="0">
                        <a:solidFill>
                          <a:schemeClr val="tx1"/>
                        </a:solidFill>
                        <a:latin typeface="Ubisoft Sans" panose="02000504030000020004" pitchFamily="50" charset="0"/>
                      </a:endParaRPr>
                    </a:p>
                  </a:txBody>
                  <a:tcPr marL="91160" marR="91160" marT="45580" marB="45580" anchor="ctr"/>
                </a:tc>
                <a:extLst>
                  <a:ext uri="{0D108BD9-81ED-4DB2-BD59-A6C34878D82A}">
                    <a16:rowId xmlns:a16="http://schemas.microsoft.com/office/drawing/2014/main" val="1120656703"/>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fr-CA" sz="1900" dirty="0" smtClean="0"/>
                        <a:t>Génération</a:t>
                      </a:r>
                      <a:r>
                        <a:rPr lang="fr-CA" sz="1900" baseline="0" dirty="0" smtClean="0"/>
                        <a:t> du </a:t>
                      </a:r>
                      <a:r>
                        <a:rPr lang="fr-CA" sz="1900" baseline="0" dirty="0" err="1" smtClean="0"/>
                        <a:t>navmesh</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dirty="0" smtClean="0"/>
                        <a:t>5 pts</a:t>
                      </a:r>
                      <a:endParaRPr lang="fr-CA" sz="1900" b="0" dirty="0" smtClean="0">
                        <a:solidFill>
                          <a:schemeClr val="tx1"/>
                        </a:solidFill>
                        <a:latin typeface="Ubisoft Sans" panose="02000504030000020004" pitchFamily="50" charset="0"/>
                      </a:endParaRPr>
                    </a:p>
                  </a:txBody>
                  <a:tcPr marL="91160" marR="91160" marT="45580" marB="45580"/>
                </a:tc>
                <a:extLst>
                  <a:ext uri="{0D108BD9-81ED-4DB2-BD59-A6C34878D82A}">
                    <a16:rowId xmlns:a16="http://schemas.microsoft.com/office/drawing/2014/main" val="918875867"/>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lang="fr-CA" sz="1900" b="0" dirty="0" smtClean="0">
                          <a:solidFill>
                            <a:schemeClr val="tx1"/>
                          </a:solidFill>
                          <a:latin typeface="Ubisoft Sans" panose="02000504030000020004" pitchFamily="50" charset="0"/>
                        </a:rPr>
                        <a:t>Calcul</a:t>
                      </a:r>
                      <a:r>
                        <a:rPr lang="fr-CA" sz="1900" b="0" baseline="0" dirty="0" smtClean="0">
                          <a:solidFill>
                            <a:schemeClr val="tx1"/>
                          </a:solidFill>
                          <a:latin typeface="Ubisoft Sans" panose="02000504030000020004" pitchFamily="50" charset="0"/>
                        </a:rPr>
                        <a:t> et affichage d’un chemin</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2854879850"/>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3"/>
                        <a:tabLst/>
                        <a:defRPr/>
                      </a:pPr>
                      <a:r>
                        <a:rPr lang="fr-CA" sz="1900" b="0" dirty="0" smtClean="0">
                          <a:solidFill>
                            <a:schemeClr val="tx1"/>
                          </a:solidFill>
                          <a:latin typeface="Ubisoft Sans" panose="02000504030000020004" pitchFamily="50" charset="0"/>
                        </a:rPr>
                        <a:t>Parcours d’un chemin </a:t>
                      </a: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4065345773"/>
                  </a:ext>
                </a:extLst>
              </a:tr>
              <a:tr h="454152">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4"/>
                        <a:tabLst/>
                        <a:defRPr/>
                      </a:pPr>
                      <a:r>
                        <a:rPr lang="fr-CA" sz="1900" b="0" dirty="0" smtClean="0">
                          <a:solidFill>
                            <a:schemeClr val="tx1"/>
                          </a:solidFill>
                          <a:latin typeface="Ubisoft Sans" panose="02000504030000020004" pitchFamily="50" charset="0"/>
                        </a:rPr>
                        <a:t>Rajout</a:t>
                      </a:r>
                      <a:r>
                        <a:rPr lang="fr-CA" sz="1900" b="0" baseline="0" dirty="0" smtClean="0">
                          <a:solidFill>
                            <a:schemeClr val="tx1"/>
                          </a:solidFill>
                          <a:latin typeface="Ubisoft Sans" panose="02000504030000020004" pitchFamily="50" charset="0"/>
                        </a:rPr>
                        <a:t> de </a:t>
                      </a:r>
                      <a:r>
                        <a:rPr lang="fr-CA" sz="1900" b="0" baseline="0" dirty="0" err="1" smtClean="0">
                          <a:solidFill>
                            <a:schemeClr val="tx1"/>
                          </a:solidFill>
                          <a:latin typeface="Ubisoft Sans" panose="02000504030000020004" pitchFamily="50" charset="0"/>
                        </a:rPr>
                        <a:t>navlink</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3747322673"/>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5"/>
                        <a:tabLst/>
                        <a:defRPr/>
                      </a:pPr>
                      <a:r>
                        <a:rPr lang="fr-CA" sz="1900" b="0" dirty="0" smtClean="0">
                          <a:solidFill>
                            <a:schemeClr val="tx1"/>
                          </a:solidFill>
                          <a:latin typeface="Ubisoft Sans" panose="02000504030000020004" pitchFamily="50" charset="0"/>
                        </a:rPr>
                        <a:t>Parcours d’un chemin comportant</a:t>
                      </a:r>
                      <a:r>
                        <a:rPr lang="fr-CA" sz="1900" b="0" baseline="0" dirty="0" smtClean="0">
                          <a:solidFill>
                            <a:schemeClr val="tx1"/>
                          </a:solidFill>
                          <a:latin typeface="Ubisoft Sans" panose="02000504030000020004" pitchFamily="50" charset="0"/>
                        </a:rPr>
                        <a:t> des </a:t>
                      </a:r>
                      <a:r>
                        <a:rPr lang="fr-CA" sz="1900" b="0" baseline="0" dirty="0" err="1" smtClean="0">
                          <a:solidFill>
                            <a:schemeClr val="tx1"/>
                          </a:solidFill>
                          <a:latin typeface="Ubisoft Sans" panose="02000504030000020004" pitchFamily="50" charset="0"/>
                        </a:rPr>
                        <a:t>navlinks</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2943565426"/>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6"/>
                        <a:tabLst/>
                        <a:defRPr/>
                      </a:pPr>
                      <a:r>
                        <a:rPr lang="fr-CA" sz="1900" b="0" dirty="0" smtClean="0">
                          <a:solidFill>
                            <a:schemeClr val="tx1"/>
                          </a:solidFill>
                          <a:latin typeface="Ubisoft Sans" panose="02000504030000020004" pitchFamily="50" charset="0"/>
                        </a:rPr>
                        <a:t>Mis</a:t>
                      </a:r>
                      <a:r>
                        <a:rPr lang="fr-CA" sz="1900" b="0" baseline="0" dirty="0" smtClean="0">
                          <a:solidFill>
                            <a:schemeClr val="tx1"/>
                          </a:solidFill>
                          <a:latin typeface="Ubisoft Sans" panose="02000504030000020004" pitchFamily="50" charset="0"/>
                        </a:rPr>
                        <a:t> à jour du c</a:t>
                      </a:r>
                      <a:r>
                        <a:rPr lang="fr-CA" sz="1900" b="0" dirty="0" smtClean="0">
                          <a:solidFill>
                            <a:schemeClr val="tx1"/>
                          </a:solidFill>
                          <a:latin typeface="Ubisoft Sans" panose="02000504030000020004" pitchFamily="50" charset="0"/>
                        </a:rPr>
                        <a:t>omportement de poursuite</a:t>
                      </a: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2968273527"/>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7"/>
                        <a:tabLst/>
                        <a:defRPr/>
                      </a:pPr>
                      <a:r>
                        <a:rPr lang="fr-CA" sz="1900" b="0" dirty="0" smtClean="0">
                          <a:solidFill>
                            <a:schemeClr val="tx1"/>
                          </a:solidFill>
                          <a:latin typeface="Ubisoft Sans" panose="02000504030000020004" pitchFamily="50" charset="0"/>
                        </a:rPr>
                        <a:t>Mis à jour du Comportement de fuite</a:t>
                      </a: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3887606707"/>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tabLst/>
                        <a:defRPr/>
                      </a:pPr>
                      <a:r>
                        <a:rPr lang="fr-CA" sz="1900" b="0" dirty="0" smtClean="0">
                          <a:solidFill>
                            <a:schemeClr val="tx1"/>
                          </a:solidFill>
                          <a:latin typeface="Ubisoft Sans" panose="02000504030000020004" pitchFamily="50" charset="0"/>
                        </a:rPr>
                        <a:t>Animation de déplacement</a:t>
                      </a: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1932136395"/>
                  </a:ext>
                </a:extLst>
              </a:tr>
              <a:tr h="360000">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9"/>
                        <a:tabLst/>
                        <a:defRPr/>
                      </a:pPr>
                      <a:r>
                        <a:rPr lang="fr-CA" sz="1900" b="0" baseline="0" dirty="0" smtClean="0">
                          <a:solidFill>
                            <a:schemeClr val="tx1"/>
                          </a:solidFill>
                          <a:latin typeface="Ubisoft Sans" panose="02000504030000020004" pitchFamily="50" charset="0"/>
                        </a:rPr>
                        <a:t>Animation de saut</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2143314584"/>
                  </a:ext>
                </a:extLst>
              </a:tr>
              <a:tr h="360000">
                <a:tc>
                  <a:txBody>
                    <a:bodyPr/>
                    <a:lstStyle/>
                    <a:p>
                      <a:pPr marL="266700" marR="0" lvl="0" indent="177800" algn="l"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Aspect global</a:t>
                      </a:r>
                      <a:r>
                        <a:rPr lang="fr-CA" sz="1900" b="0" baseline="0" dirty="0" smtClean="0">
                          <a:solidFill>
                            <a:schemeClr val="tx1"/>
                          </a:solidFill>
                          <a:latin typeface="Ubisoft Sans" panose="02000504030000020004" pitchFamily="50" charset="0"/>
                        </a:rPr>
                        <a:t> de la </a:t>
                      </a:r>
                      <a:r>
                        <a:rPr lang="fr-CA" sz="1900" b="0" baseline="0" dirty="0" err="1" smtClean="0">
                          <a:solidFill>
                            <a:schemeClr val="tx1"/>
                          </a:solidFill>
                          <a:latin typeface="Ubisoft Sans" panose="02000504030000020004" pitchFamily="50" charset="0"/>
                        </a:rPr>
                        <a:t>realisation</a:t>
                      </a:r>
                      <a:r>
                        <a:rPr lang="fr-CA" sz="1900" b="0" baseline="0" dirty="0" smtClean="0">
                          <a:solidFill>
                            <a:schemeClr val="tx1"/>
                          </a:solidFill>
                          <a:latin typeface="Ubisoft Sans" panose="02000504030000020004" pitchFamily="50" charset="0"/>
                        </a:rPr>
                        <a:t>*</a:t>
                      </a:r>
                      <a:endParaRPr lang="fr-CA" sz="1900" b="0" dirty="0" smtClean="0">
                        <a:solidFill>
                          <a:schemeClr val="tx1"/>
                        </a:solidFill>
                        <a:latin typeface="Ubisoft Sans" panose="02000504030000020004" pitchFamily="50" charset="0"/>
                      </a:endParaRP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5 pts</a:t>
                      </a:r>
                    </a:p>
                  </a:txBody>
                  <a:tcPr marL="91160" marR="91160" marT="45580" marB="45580"/>
                </a:tc>
                <a:extLst>
                  <a:ext uri="{0D108BD9-81ED-4DB2-BD59-A6C34878D82A}">
                    <a16:rowId xmlns:a16="http://schemas.microsoft.com/office/drawing/2014/main" val="4158504729"/>
                  </a:ext>
                </a:extLst>
              </a:tr>
              <a:tr h="360000">
                <a:tc>
                  <a:txBody>
                    <a:bodyPr/>
                    <a:lstStyle/>
                    <a:p>
                      <a:pPr marL="0" marR="0" lvl="0" indent="444500" algn="l"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Soin apporté au code**</a:t>
                      </a:r>
                    </a:p>
                  </a:txBody>
                  <a:tcPr marL="91160" marR="91160" marT="45580" marB="4558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CA" sz="1900" b="0" dirty="0" smtClean="0">
                          <a:solidFill>
                            <a:schemeClr val="tx1"/>
                          </a:solidFill>
                          <a:latin typeface="Ubisoft Sans" panose="02000504030000020004" pitchFamily="50" charset="0"/>
                        </a:rPr>
                        <a:t>-10 pts</a:t>
                      </a:r>
                    </a:p>
                  </a:txBody>
                  <a:tcPr marL="91160" marR="91160" marT="45580" marB="45580"/>
                </a:tc>
                <a:extLst>
                  <a:ext uri="{0D108BD9-81ED-4DB2-BD59-A6C34878D82A}">
                    <a16:rowId xmlns:a16="http://schemas.microsoft.com/office/drawing/2014/main" val="2926125414"/>
                  </a:ext>
                </a:extLst>
              </a:tr>
            </a:tbl>
          </a:graphicData>
        </a:graphic>
      </p:graphicFrame>
      <p:sp>
        <p:nvSpPr>
          <p:cNvPr id="6" name="Rectangle 5"/>
          <p:cNvSpPr/>
          <p:nvPr/>
        </p:nvSpPr>
        <p:spPr>
          <a:xfrm>
            <a:off x="1035050" y="6102892"/>
            <a:ext cx="1688026" cy="388696"/>
          </a:xfrm>
          <a:prstGeom prst="rect">
            <a:avLst/>
          </a:prstGeom>
        </p:spPr>
        <p:txBody>
          <a:bodyPr wrap="none">
            <a:spAutoFit/>
          </a:bodyPr>
          <a:lstStyle/>
          <a:p>
            <a:pPr>
              <a:lnSpc>
                <a:spcPct val="107000"/>
              </a:lnSpc>
              <a:spcAft>
                <a:spcPts val="800"/>
              </a:spcAft>
            </a:pPr>
            <a:r>
              <a:rPr lang="fr-CA" b="1" dirty="0">
                <a:latin typeface="Calibri" panose="020F0502020204030204" pitchFamily="34" charset="0"/>
                <a:ea typeface="Calibri" panose="020F0502020204030204" pitchFamily="34" charset="0"/>
                <a:cs typeface="Times New Roman" panose="02020603050405020304" pitchFamily="18" charset="0"/>
              </a:rPr>
              <a:t>Total</a:t>
            </a:r>
            <a:r>
              <a:rPr lang="fr-CA" dirty="0">
                <a:latin typeface="Calibri" panose="020F0502020204030204" pitchFamily="34" charset="0"/>
                <a:ea typeface="Calibri" panose="020F0502020204030204" pitchFamily="34" charset="0"/>
                <a:cs typeface="Times New Roman" panose="02020603050405020304" pitchFamily="18" charset="0"/>
              </a:rPr>
              <a:t> : 50 points</a:t>
            </a:r>
          </a:p>
        </p:txBody>
      </p:sp>
    </p:spTree>
    <p:extLst>
      <p:ext uri="{BB962C8B-B14F-4D97-AF65-F5344CB8AC3E}">
        <p14:creationId xmlns:p14="http://schemas.microsoft.com/office/powerpoint/2010/main" val="1341792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1</a:t>
            </a:r>
            <a:endParaRPr lang="fr-CA" dirty="0"/>
          </a:p>
        </p:txBody>
      </p:sp>
      <p:sp>
        <p:nvSpPr>
          <p:cNvPr id="3" name="Espace réservé du texte 2"/>
          <p:cNvSpPr>
            <a:spLocks noGrp="1"/>
          </p:cNvSpPr>
          <p:nvPr>
            <p:ph type="body" sz="quarter" idx="10"/>
          </p:nvPr>
        </p:nvSpPr>
        <p:spPr/>
        <p:txBody>
          <a:bodyPr/>
          <a:lstStyle/>
          <a:p>
            <a:r>
              <a:rPr lang="fr-CA" dirty="0" smtClean="0"/>
              <a:t>Travaux </a:t>
            </a:r>
            <a:r>
              <a:rPr lang="fr-CA" smtClean="0"/>
              <a:t>pratique 2</a:t>
            </a:r>
            <a:endParaRPr lang="fr-CA" dirty="0"/>
          </a:p>
        </p:txBody>
      </p:sp>
    </p:spTree>
    <p:extLst>
      <p:ext uri="{BB962C8B-B14F-4D97-AF65-F5344CB8AC3E}">
        <p14:creationId xmlns:p14="http://schemas.microsoft.com/office/powerpoint/2010/main" val="1729430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Évaluation 2/2</a:t>
            </a:r>
            <a:endParaRPr lang="fr-CA" dirty="0"/>
          </a:p>
        </p:txBody>
      </p:sp>
      <p:sp>
        <p:nvSpPr>
          <p:cNvPr id="4" name="Rectangle 3"/>
          <p:cNvSpPr/>
          <p:nvPr/>
        </p:nvSpPr>
        <p:spPr>
          <a:xfrm>
            <a:off x="615948" y="1222184"/>
            <a:ext cx="10648952" cy="3458896"/>
          </a:xfrm>
          <a:prstGeom prst="rect">
            <a:avLst/>
          </a:prstGeom>
        </p:spPr>
        <p:txBody>
          <a:bodyPr wrap="square">
            <a:spAutoFit/>
          </a:bodyPr>
          <a:lstStyle/>
          <a:p>
            <a:pPr>
              <a:lnSpc>
                <a:spcPct val="107000"/>
              </a:lnSpc>
              <a:spcAft>
                <a:spcPts val="0"/>
              </a:spcAft>
            </a:pPr>
            <a:r>
              <a:rPr lang="fr-CA" sz="2400" b="1" dirty="0" smtClean="0">
                <a:latin typeface="Ubisoft Sans" panose="02000504030000020004" pitchFamily="50" charset="0"/>
              </a:rPr>
              <a:t>*L’aspect </a:t>
            </a:r>
            <a:r>
              <a:rPr lang="fr-CA" sz="2400" b="1" dirty="0">
                <a:latin typeface="Ubisoft Sans" panose="02000504030000020004" pitchFamily="50" charset="0"/>
              </a:rPr>
              <a:t>global de la réalisation prendra en compte le soin apporté à la crédibilité des comportements de l’agent. Il sera apprécié entre autres : </a:t>
            </a:r>
          </a:p>
          <a:p>
            <a:pPr marL="742950" lvl="1" indent="-285750">
              <a:lnSpc>
                <a:spcPct val="107000"/>
              </a:lnSpc>
              <a:spcAft>
                <a:spcPts val="0"/>
              </a:spcAft>
              <a:buFont typeface="Calibri" panose="020F0502020204030204" pitchFamily="34" charset="0"/>
              <a:buChar char="-"/>
            </a:pPr>
            <a:r>
              <a:rPr lang="fr-CA" sz="2400" b="1" dirty="0" smtClean="0">
                <a:latin typeface="Ubisoft Sans" panose="02000504030000020004" pitchFamily="50" charset="0"/>
              </a:rPr>
              <a:t>Crédibilité du déplacement de l’agent</a:t>
            </a:r>
            <a:endParaRPr lang="fr-CA" sz="2400" b="1" dirty="0">
              <a:latin typeface="Ubisoft Sans" panose="02000504030000020004" pitchFamily="50" charset="0"/>
            </a:endParaRPr>
          </a:p>
          <a:p>
            <a:pPr marL="742950" lvl="1" indent="-285750">
              <a:lnSpc>
                <a:spcPct val="107000"/>
              </a:lnSpc>
              <a:spcAft>
                <a:spcPts val="0"/>
              </a:spcAft>
              <a:buFont typeface="Calibri" panose="020F0502020204030204" pitchFamily="34" charset="0"/>
              <a:buChar char="-"/>
            </a:pPr>
            <a:r>
              <a:rPr lang="fr-CA" sz="2400" b="1" dirty="0" smtClean="0">
                <a:latin typeface="Ubisoft Sans" panose="02000504030000020004" pitchFamily="50" charset="0"/>
              </a:rPr>
              <a:t>Qualité d’enchainement des animations</a:t>
            </a:r>
            <a:endParaRPr lang="fr-CA" sz="2400" b="1" dirty="0">
              <a:latin typeface="Ubisoft Sans" panose="02000504030000020004" pitchFamily="50" charset="0"/>
            </a:endParaRPr>
          </a:p>
          <a:p>
            <a:pPr marL="257175">
              <a:lnSpc>
                <a:spcPct val="107000"/>
              </a:lnSpc>
              <a:spcAft>
                <a:spcPts val="800"/>
              </a:spcAft>
            </a:pPr>
            <a:r>
              <a:rPr lang="fr-CA" sz="2400" b="1" dirty="0">
                <a:latin typeface="Ubisoft Sans" panose="02000504030000020004" pitchFamily="50" charset="0"/>
              </a:rPr>
              <a:t> </a:t>
            </a:r>
          </a:p>
          <a:p>
            <a:pPr>
              <a:lnSpc>
                <a:spcPct val="107000"/>
              </a:lnSpc>
              <a:spcAft>
                <a:spcPts val="800"/>
              </a:spcAft>
            </a:pPr>
            <a:r>
              <a:rPr lang="fr-CA" sz="2400" b="1" dirty="0">
                <a:latin typeface="Ubisoft Sans" panose="02000504030000020004" pitchFamily="50" charset="0"/>
              </a:rPr>
              <a:t>**Le soin apporté au code appréciera les éléments suivants :</a:t>
            </a:r>
          </a:p>
          <a:p>
            <a:pPr marL="742950" lvl="1" indent="-285750">
              <a:lnSpc>
                <a:spcPct val="107000"/>
              </a:lnSpc>
              <a:spcAft>
                <a:spcPts val="0"/>
              </a:spcAft>
              <a:buFont typeface="Calibri" panose="020F0502020204030204" pitchFamily="34" charset="0"/>
              <a:buChar char="-"/>
            </a:pPr>
            <a:r>
              <a:rPr lang="fr-CA" sz="2400" b="1" dirty="0">
                <a:latin typeface="Ubisoft Sans" panose="02000504030000020004" pitchFamily="50" charset="0"/>
              </a:rPr>
              <a:t>Taille des fonctions</a:t>
            </a:r>
          </a:p>
          <a:p>
            <a:pPr marL="742950" lvl="1" indent="-285750">
              <a:lnSpc>
                <a:spcPct val="107000"/>
              </a:lnSpc>
              <a:spcAft>
                <a:spcPts val="800"/>
              </a:spcAft>
              <a:buFont typeface="Calibri" panose="020F0502020204030204" pitchFamily="34" charset="0"/>
              <a:buChar char="-"/>
            </a:pPr>
            <a:r>
              <a:rPr lang="fr-CA" sz="2400" b="1" dirty="0">
                <a:latin typeface="Ubisoft Sans" panose="02000504030000020004" pitchFamily="50" charset="0"/>
              </a:rPr>
              <a:t>Factorisation du code</a:t>
            </a:r>
          </a:p>
        </p:txBody>
      </p:sp>
    </p:spTree>
    <p:extLst>
      <p:ext uri="{BB962C8B-B14F-4D97-AF65-F5344CB8AC3E}">
        <p14:creationId xmlns:p14="http://schemas.microsoft.com/office/powerpoint/2010/main" val="294523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Remise</a:t>
            </a:r>
            <a:endParaRPr lang="fr-CA" dirty="0"/>
          </a:p>
        </p:txBody>
      </p:sp>
    </p:spTree>
    <p:extLst>
      <p:ext uri="{BB962C8B-B14F-4D97-AF65-F5344CB8AC3E}">
        <p14:creationId xmlns:p14="http://schemas.microsoft.com/office/powerpoint/2010/main" val="4335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Remise</a:t>
            </a:r>
            <a:endParaRPr lang="fr-CA" dirty="0"/>
          </a:p>
        </p:txBody>
      </p:sp>
      <p:sp>
        <p:nvSpPr>
          <p:cNvPr id="3" name="Espace réservé du contenu 2"/>
          <p:cNvSpPr>
            <a:spLocks noGrp="1"/>
          </p:cNvSpPr>
          <p:nvPr>
            <p:ph idx="1"/>
          </p:nvPr>
        </p:nvSpPr>
        <p:spPr>
          <a:xfrm>
            <a:off x="268356" y="1391927"/>
            <a:ext cx="11678478" cy="5076825"/>
          </a:xfrm>
        </p:spPr>
        <p:txBody>
          <a:bodyPr>
            <a:normAutofit/>
          </a:bodyPr>
          <a:lstStyle/>
          <a:p>
            <a:r>
              <a:rPr lang="fr-CA" sz="2400" dirty="0" smtClean="0"/>
              <a:t>La remise du TP consiste en la livraison du projet </a:t>
            </a:r>
            <a:r>
              <a:rPr lang="fr-CA" sz="2400" dirty="0" err="1" smtClean="0"/>
              <a:t>Unreal</a:t>
            </a:r>
            <a:r>
              <a:rPr lang="fr-CA" sz="2400" dirty="0" smtClean="0"/>
              <a:t> complet comprenant les modifications de l’étudiant</a:t>
            </a:r>
            <a:endParaRPr lang="fr-CA" sz="2400" dirty="0"/>
          </a:p>
        </p:txBody>
      </p:sp>
    </p:spTree>
    <p:extLst>
      <p:ext uri="{BB962C8B-B14F-4D97-AF65-F5344CB8AC3E}">
        <p14:creationId xmlns:p14="http://schemas.microsoft.com/office/powerpoint/2010/main" val="4194729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5619262"/>
            <a:ext cx="12192000" cy="1238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 name="Picture 2" descr="RÃ©sultats de recherche d'images pour Â«Â polytechnique montrealÂ 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437" y="4955931"/>
            <a:ext cx="4655416" cy="2539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78756" y="1899001"/>
            <a:ext cx="3042821" cy="1323439"/>
          </a:xfrm>
          <a:prstGeom prst="rect">
            <a:avLst/>
          </a:prstGeom>
          <a:noFill/>
        </p:spPr>
        <p:txBody>
          <a:bodyPr wrap="none">
            <a:spAutoFit/>
          </a:bodyPr>
          <a:lstStyle/>
          <a:p>
            <a:r>
              <a:rPr lang="fr-CA" sz="2000" b="1" dirty="0" smtClean="0">
                <a:solidFill>
                  <a:schemeClr val="bg1"/>
                </a:solidFill>
                <a:latin typeface="Ubisoft Sans" panose="02000504030000020004" pitchFamily="50" charset="0"/>
              </a:rPr>
              <a:t>LOG8235 </a:t>
            </a:r>
          </a:p>
          <a:p>
            <a:r>
              <a:rPr lang="fr-CA" sz="2000" b="1" dirty="0" smtClean="0">
                <a:solidFill>
                  <a:schemeClr val="bg1"/>
                </a:solidFill>
                <a:latin typeface="Ubisoft Sans" panose="02000504030000020004" pitchFamily="50" charset="0"/>
              </a:rPr>
              <a:t/>
            </a:r>
            <a:br>
              <a:rPr lang="fr-CA" sz="2000" b="1" dirty="0" smtClean="0">
                <a:solidFill>
                  <a:schemeClr val="bg1"/>
                </a:solidFill>
                <a:latin typeface="Ubisoft Sans" panose="02000504030000020004" pitchFamily="50" charset="0"/>
              </a:rPr>
            </a:br>
            <a:r>
              <a:rPr lang="fr-CA" sz="2000" b="1" dirty="0" smtClean="0">
                <a:solidFill>
                  <a:srgbClr val="7CDDDD"/>
                </a:solidFill>
                <a:latin typeface="Ubisoft Sans" panose="02000504030000020004" pitchFamily="50" charset="0"/>
              </a:rPr>
              <a:t>A</a:t>
            </a:r>
            <a:r>
              <a:rPr lang="fr-CA" sz="2000" b="1" dirty="0" smtClean="0">
                <a:solidFill>
                  <a:schemeClr val="bg1"/>
                </a:solidFill>
                <a:latin typeface="Ubisoft Sans" panose="02000504030000020004" pitchFamily="50" charset="0"/>
              </a:rPr>
              <a:t>GENTS </a:t>
            </a:r>
            <a:r>
              <a:rPr lang="fr-CA" sz="2000" b="1" dirty="0" smtClean="0">
                <a:solidFill>
                  <a:srgbClr val="7CDDDD"/>
                </a:solidFill>
                <a:latin typeface="Ubisoft Sans" panose="02000504030000020004" pitchFamily="50" charset="0"/>
              </a:rPr>
              <a:t>I</a:t>
            </a:r>
            <a:r>
              <a:rPr lang="fr-CA" sz="2000" b="1" dirty="0" smtClean="0">
                <a:solidFill>
                  <a:schemeClr val="bg1"/>
                </a:solidFill>
                <a:latin typeface="Ubisoft Sans" panose="02000504030000020004" pitchFamily="50" charset="0"/>
              </a:rPr>
              <a:t>NTELLIGENTS </a:t>
            </a:r>
          </a:p>
          <a:p>
            <a:r>
              <a:rPr lang="fr-CA" sz="2000" b="1" dirty="0" smtClean="0">
                <a:solidFill>
                  <a:schemeClr val="bg1"/>
                </a:solidFill>
                <a:latin typeface="Ubisoft Sans" panose="02000504030000020004" pitchFamily="50" charset="0"/>
              </a:rPr>
              <a:t>POUR JEUX VIDÉO</a:t>
            </a:r>
            <a:endParaRPr lang="fr-CA" sz="2000" b="1" dirty="0">
              <a:solidFill>
                <a:schemeClr val="bg1"/>
              </a:solidFill>
              <a:latin typeface="Ubisoft Sans" panose="02000504030000020004" pitchFamily="50" charset="0"/>
            </a:endParaRPr>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8" y="5672233"/>
            <a:ext cx="3282014" cy="1106713"/>
          </a:xfrm>
          <a:prstGeom prst="rect">
            <a:avLst/>
          </a:prstGeom>
        </p:spPr>
      </p:pic>
    </p:spTree>
    <p:extLst>
      <p:ext uri="{BB962C8B-B14F-4D97-AF65-F5344CB8AC3E}">
        <p14:creationId xmlns:p14="http://schemas.microsoft.com/office/powerpoint/2010/main" val="3900223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a:t>
            </a:r>
            <a:endParaRPr lang="fr-CA" dirty="0"/>
          </a:p>
        </p:txBody>
      </p:sp>
    </p:spTree>
    <p:extLst>
      <p:ext uri="{BB962C8B-B14F-4D97-AF65-F5344CB8AC3E}">
        <p14:creationId xmlns:p14="http://schemas.microsoft.com/office/powerpoint/2010/main" val="3955827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a:t>
            </a:r>
            <a:endParaRPr lang="fr-CA" dirty="0"/>
          </a:p>
        </p:txBody>
      </p:sp>
      <p:sp>
        <p:nvSpPr>
          <p:cNvPr id="3" name="Espace réservé du contenu 2"/>
          <p:cNvSpPr>
            <a:spLocks noGrp="1"/>
          </p:cNvSpPr>
          <p:nvPr>
            <p:ph idx="1"/>
          </p:nvPr>
        </p:nvSpPr>
        <p:spPr>
          <a:xfrm>
            <a:off x="268356" y="1340087"/>
            <a:ext cx="11678478" cy="5076825"/>
          </a:xfrm>
        </p:spPr>
        <p:txBody>
          <a:bodyPr>
            <a:normAutofit/>
          </a:bodyPr>
          <a:lstStyle/>
          <a:p>
            <a:pPr algn="just">
              <a:lnSpc>
                <a:spcPct val="100000"/>
              </a:lnSpc>
            </a:pPr>
            <a:r>
              <a:rPr lang="fr-CA" sz="2000" dirty="0"/>
              <a:t>Le but de ces travaux pratiques est de mettre en pratique les différentes notions abordées lors des différents modules de cours théorique</a:t>
            </a:r>
            <a:r>
              <a:rPr lang="fr-CA" sz="2000" dirty="0" smtClean="0"/>
              <a:t>.</a:t>
            </a:r>
          </a:p>
          <a:p>
            <a:pPr algn="just">
              <a:lnSpc>
                <a:spcPct val="100000"/>
              </a:lnSpc>
            </a:pPr>
            <a:endParaRPr lang="fr-CA" sz="2000" dirty="0"/>
          </a:p>
          <a:p>
            <a:pPr algn="just">
              <a:lnSpc>
                <a:spcPct val="100000"/>
              </a:lnSpc>
            </a:pPr>
            <a:r>
              <a:rPr lang="fr-CA" sz="2000" dirty="0"/>
              <a:t>Les travaux doivent être réalisés à l’aide du </a:t>
            </a:r>
            <a:r>
              <a:rPr lang="fr-CA" sz="2000" dirty="0" err="1"/>
              <a:t>cadriciel</a:t>
            </a:r>
            <a:r>
              <a:rPr lang="fr-CA" sz="2000" dirty="0"/>
              <a:t> fourni basé sur le </a:t>
            </a:r>
            <a:r>
              <a:rPr lang="fr-CA" sz="2000" dirty="0" err="1"/>
              <a:t>Unreal</a:t>
            </a:r>
            <a:r>
              <a:rPr lang="fr-CA" sz="2000" dirty="0"/>
              <a:t> Engine. Le fil conducteur est le développement d’agents intelligents pour un jeu de style </a:t>
            </a:r>
            <a:r>
              <a:rPr lang="fr-CA" sz="2000" dirty="0" err="1"/>
              <a:t>Pac</a:t>
            </a:r>
            <a:r>
              <a:rPr lang="fr-CA" sz="2000" dirty="0"/>
              <a:t>-Man. </a:t>
            </a:r>
            <a:endParaRPr lang="fr-CA" sz="2000" dirty="0" smtClean="0"/>
          </a:p>
          <a:p>
            <a:pPr algn="just">
              <a:lnSpc>
                <a:spcPct val="100000"/>
              </a:lnSpc>
            </a:pPr>
            <a:endParaRPr lang="fr-CA" sz="2000" dirty="0"/>
          </a:p>
          <a:p>
            <a:pPr algn="just">
              <a:lnSpc>
                <a:spcPct val="100000"/>
              </a:lnSpc>
            </a:pPr>
            <a:r>
              <a:rPr lang="fr-CA" sz="2000" dirty="0"/>
              <a:t>Un certain nombre d’ingrédients vous sont fournis afin de vous concentrer pleinement sur les différentes tâches demandées (</a:t>
            </a:r>
            <a:r>
              <a:rPr lang="fr-CA" sz="2000" dirty="0" err="1"/>
              <a:t>cf</a:t>
            </a:r>
            <a:r>
              <a:rPr lang="fr-CA" sz="2000" dirty="0"/>
              <a:t> section Éléments Fournis</a:t>
            </a:r>
            <a:r>
              <a:rPr lang="fr-CA" sz="2000" dirty="0" smtClean="0"/>
              <a:t>).</a:t>
            </a:r>
          </a:p>
          <a:p>
            <a:pPr algn="just">
              <a:lnSpc>
                <a:spcPct val="100000"/>
              </a:lnSpc>
            </a:pPr>
            <a:endParaRPr lang="fr-CA" sz="2000" dirty="0"/>
          </a:p>
          <a:p>
            <a:pPr algn="just">
              <a:lnSpc>
                <a:spcPct val="100000"/>
              </a:lnSpc>
            </a:pPr>
            <a:r>
              <a:rPr lang="fr-CA" sz="2000" dirty="0"/>
              <a:t>L’objectif de ce second TP est le développement l’amélioration des comportements du premier TP. Les différentes tâches demandées demanderont de mettre en pratique les techniques avancées de navigation ainsi que les techniques d’animation vu dans la partie théorique.</a:t>
            </a:r>
          </a:p>
          <a:p>
            <a:endParaRPr lang="fr-CA" sz="2400" dirty="0"/>
          </a:p>
        </p:txBody>
      </p:sp>
    </p:spTree>
    <p:extLst>
      <p:ext uri="{BB962C8B-B14F-4D97-AF65-F5344CB8AC3E}">
        <p14:creationId xmlns:p14="http://schemas.microsoft.com/office/powerpoint/2010/main" val="338720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Tree>
    <p:extLst>
      <p:ext uri="{BB962C8B-B14F-4D97-AF65-F5344CB8AC3E}">
        <p14:creationId xmlns:p14="http://schemas.microsoft.com/office/powerpoint/2010/main" val="1382332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AutoNum type="arabicPeriod"/>
            </a:pPr>
            <a:r>
              <a:rPr lang="fr-CA" sz="3200" b="1" dirty="0" smtClean="0"/>
              <a:t>Génération du </a:t>
            </a:r>
            <a:r>
              <a:rPr lang="fr-CA" sz="3200" b="1" dirty="0" err="1" smtClean="0"/>
              <a:t>navmesh</a:t>
            </a:r>
            <a:endParaRPr lang="fr-CA" sz="3200" b="1" dirty="0" smtClean="0"/>
          </a:p>
          <a:p>
            <a:pPr marL="514350" lvl="0" indent="-514350">
              <a:buAutoNum type="arabicPeriod"/>
            </a:pPr>
            <a:endParaRPr lang="fr-CA" dirty="0"/>
          </a:p>
          <a:p>
            <a:pPr algn="just">
              <a:lnSpc>
                <a:spcPct val="100000"/>
              </a:lnSpc>
            </a:pPr>
            <a:r>
              <a:rPr lang="fr-CA" sz="2400" b="1" dirty="0" smtClean="0"/>
              <a:t>Un </a:t>
            </a:r>
            <a:r>
              <a:rPr lang="fr-CA" sz="2400" b="1" dirty="0" err="1" smtClean="0"/>
              <a:t>navmesh</a:t>
            </a:r>
            <a:r>
              <a:rPr lang="fr-CA" sz="2400" b="1" dirty="0" smtClean="0"/>
              <a:t> doit pouvoir être généré dans le niveau des travaux pratiques. La génération doit prendre en compte les différents éléments </a:t>
            </a:r>
            <a:r>
              <a:rPr lang="fr-CA" sz="2400" b="1" dirty="0" err="1" smtClean="0"/>
              <a:t>gameplay</a:t>
            </a:r>
            <a:r>
              <a:rPr lang="fr-CA" sz="2400" b="1" dirty="0" smtClean="0"/>
              <a:t> du niveau dont les dalles de type « </a:t>
            </a:r>
            <a:r>
              <a:rPr lang="fr-CA" sz="2400" b="1" dirty="0" err="1" smtClean="0"/>
              <a:t>Death</a:t>
            </a:r>
            <a:r>
              <a:rPr lang="fr-CA" sz="2400" b="1" dirty="0" smtClean="0"/>
              <a:t> ».</a:t>
            </a:r>
            <a:endParaRPr lang="fr-CA" sz="2400" dirty="0" smtClean="0"/>
          </a:p>
          <a:p>
            <a:r>
              <a:rPr lang="fr-CA" sz="2400" dirty="0"/>
              <a:t> </a:t>
            </a:r>
          </a:p>
          <a:p>
            <a:r>
              <a:rPr lang="fr-CA" sz="2400" dirty="0" smtClean="0"/>
              <a:t> </a:t>
            </a:r>
            <a:endParaRPr lang="fr-CA" sz="2400" dirty="0"/>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3875929824"/>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Prise en compte des dalles de type « </a:t>
                      </a:r>
                      <a:r>
                        <a:rPr lang="fr-CA" sz="1800" dirty="0" err="1" smtClean="0">
                          <a:ln w="0"/>
                          <a:effectLst>
                            <a:outerShdw blurRad="38100" dist="19050" dir="2700000" algn="tl" rotWithShape="0">
                              <a:schemeClr val="dk1">
                                <a:alpha val="40000"/>
                              </a:schemeClr>
                            </a:outerShdw>
                          </a:effectLst>
                        </a:rPr>
                        <a:t>Death</a:t>
                      </a:r>
                      <a:r>
                        <a:rPr lang="fr-CA" sz="1800" dirty="0" smtClean="0">
                          <a:ln w="0"/>
                          <a:effectLst>
                            <a:outerShdw blurRad="38100" dist="19050" dir="2700000" algn="tl" rotWithShape="0">
                              <a:schemeClr val="dk1">
                                <a:alpha val="40000"/>
                              </a:schemeClr>
                            </a:outerShdw>
                          </a:effectLst>
                        </a:rPr>
                        <a:t> » dans le </a:t>
                      </a:r>
                      <a:r>
                        <a:rPr lang="fr-CA" sz="1800" dirty="0" err="1" smtClean="0">
                          <a:ln w="0"/>
                          <a:effectLst>
                            <a:outerShdw blurRad="38100" dist="19050" dir="2700000" algn="tl" rotWithShape="0">
                              <a:schemeClr val="dk1">
                                <a:alpha val="40000"/>
                              </a:schemeClr>
                            </a:outerShdw>
                          </a:effectLst>
                        </a:rPr>
                        <a:t>navmesh</a:t>
                      </a:r>
                      <a:r>
                        <a:rPr lang="fr-CA" sz="1800" dirty="0" smtClean="0">
                          <a:ln w="0"/>
                          <a:effectLst>
                            <a:outerShdw blurRad="38100" dist="19050" dir="2700000" algn="tl" rotWithShape="0">
                              <a:schemeClr val="dk1">
                                <a:alpha val="40000"/>
                              </a:schemeClr>
                            </a:outerShdw>
                          </a:effectLst>
                        </a:rPr>
                        <a:t> </a:t>
                      </a:r>
                      <a:r>
                        <a:rPr lang="fr-CA" sz="1800" dirty="0" err="1" smtClean="0">
                          <a:ln w="0"/>
                          <a:effectLst>
                            <a:outerShdw blurRad="38100" dist="19050" dir="2700000" algn="tl" rotWithShape="0">
                              <a:schemeClr val="dk1">
                                <a:alpha val="40000"/>
                              </a:schemeClr>
                            </a:outerShdw>
                          </a:effectLst>
                        </a:rPr>
                        <a:t>genéré</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491030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2"/>
            </a:pPr>
            <a:r>
              <a:rPr lang="fr-CA" sz="3200" b="1" dirty="0" smtClean="0"/>
              <a:t>Calcul et affichage d’un chemin</a:t>
            </a:r>
          </a:p>
          <a:p>
            <a:pPr lvl="0"/>
            <a:endParaRPr lang="fr-CA" dirty="0"/>
          </a:p>
          <a:p>
            <a:pPr algn="just">
              <a:lnSpc>
                <a:spcPct val="100000"/>
              </a:lnSpc>
            </a:pPr>
            <a:r>
              <a:rPr lang="fr-CA" sz="2400" b="1" dirty="0"/>
              <a:t>L’agent doit pouvoir calculer un chemin jusqu’au pickup le plus proche. Le chemin ainsi calculé devra être affiché en utilisant les fonctions de </a:t>
            </a:r>
            <a:r>
              <a:rPr lang="fr-CA" sz="2400" b="1" dirty="0" err="1"/>
              <a:t>debug</a:t>
            </a:r>
            <a:r>
              <a:rPr lang="fr-CA" sz="2400" b="1" dirty="0"/>
              <a:t> </a:t>
            </a:r>
            <a:r>
              <a:rPr lang="fr-CA" sz="2400" b="1" dirty="0" smtClean="0"/>
              <a:t>d’</a:t>
            </a:r>
            <a:r>
              <a:rPr lang="fr-CA" sz="2400" b="1" dirty="0" err="1" smtClean="0"/>
              <a:t>Unreal</a:t>
            </a:r>
            <a:r>
              <a:rPr lang="fr-CA" sz="2400" b="1" dirty="0" smtClean="0"/>
              <a:t>.</a:t>
            </a:r>
            <a:endParaRPr lang="fr-CA" sz="2400" dirty="0"/>
          </a:p>
          <a:p>
            <a:r>
              <a:rPr lang="fr-CA" sz="2400" dirty="0"/>
              <a:t> </a:t>
            </a:r>
          </a:p>
          <a:p>
            <a:pPr lvl="0"/>
            <a:r>
              <a:rPr lang="en-US" sz="2600" dirty="0">
                <a:ln w="0"/>
                <a:effectLst>
                  <a:outerShdw blurRad="38100" dist="19050" dir="2700000" algn="tl" rotWithShape="0">
                    <a:schemeClr val="dk1">
                      <a:alpha val="40000"/>
                    </a:schemeClr>
                  </a:outerShdw>
                </a:effectLst>
              </a:rPr>
              <a:t> </a:t>
            </a:r>
            <a:endParaRPr lang="fr-CA" sz="2600" dirty="0">
              <a:ln w="0"/>
              <a:effectLst>
                <a:outerShdw blurRad="38100" dist="19050" dir="2700000" algn="tl" rotWithShape="0">
                  <a:schemeClr val="dk1">
                    <a:alpha val="40000"/>
                  </a:schemeClr>
                </a:outerShdw>
              </a:effectLst>
            </a:endParaRPr>
          </a:p>
          <a:p>
            <a:r>
              <a:rPr lang="fr-CA" sz="2400" dirty="0" smtClean="0"/>
              <a:t> </a:t>
            </a:r>
            <a:endParaRPr lang="fr-CA" sz="2400" dirty="0"/>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2873808259"/>
              </p:ext>
            </p:extLst>
          </p:nvPr>
        </p:nvGraphicFramePr>
        <p:xfrm>
          <a:off x="268356" y="4975264"/>
          <a:ext cx="9348084" cy="1655657"/>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4025998209"/>
                    </a:ext>
                  </a:extLst>
                </a:gridCol>
                <a:gridCol w="2176351">
                  <a:extLst>
                    <a:ext uri="{9D8B030D-6E8A-4147-A177-3AD203B41FA5}">
                      <a16:colId xmlns:a16="http://schemas.microsoft.com/office/drawing/2014/main" val="1664639766"/>
                    </a:ext>
                  </a:extLst>
                </a:gridCol>
              </a:tblGrid>
              <a:tr h="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2930060303"/>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Calcul d’un chemin vers le pickup le plus proche</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3 pts</a:t>
                      </a:r>
                      <a:endParaRPr lang="fr-CA" dirty="0"/>
                    </a:p>
                  </a:txBody>
                  <a:tcPr/>
                </a:tc>
                <a:extLst>
                  <a:ext uri="{0D108BD9-81ED-4DB2-BD59-A6C34878D82A}">
                    <a16:rowId xmlns:a16="http://schemas.microsoft.com/office/drawing/2014/main" val="371752721"/>
                  </a:ext>
                </a:extLst>
              </a:tr>
              <a:tr h="527897">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Affichage du chemin </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2pts</a:t>
                      </a:r>
                      <a:endParaRPr lang="fr-CA" dirty="0"/>
                    </a:p>
                  </a:txBody>
                  <a:tcPr/>
                </a:tc>
                <a:extLst>
                  <a:ext uri="{0D108BD9-81ED-4DB2-BD59-A6C34878D82A}">
                    <a16:rowId xmlns:a16="http://schemas.microsoft.com/office/drawing/2014/main" val="2997694451"/>
                  </a:ext>
                </a:extLst>
              </a:tr>
            </a:tbl>
          </a:graphicData>
        </a:graphic>
      </p:graphicFrame>
    </p:spTree>
    <p:extLst>
      <p:ext uri="{BB962C8B-B14F-4D97-AF65-F5344CB8AC3E}">
        <p14:creationId xmlns:p14="http://schemas.microsoft.com/office/powerpoint/2010/main" val="1706923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3"/>
            </a:pPr>
            <a:r>
              <a:rPr lang="fr-CA" sz="3200" b="1" dirty="0" smtClean="0"/>
              <a:t>Parcours d’un chemin</a:t>
            </a:r>
          </a:p>
          <a:p>
            <a:pPr marL="742950" lvl="0" indent="-742950">
              <a:buFont typeface="+mj-lt"/>
              <a:buAutoNum type="arabicPeriod" startAt="3"/>
            </a:pPr>
            <a:endParaRPr lang="fr-CA" dirty="0"/>
          </a:p>
          <a:p>
            <a:pPr algn="just">
              <a:lnSpc>
                <a:spcPct val="100000"/>
              </a:lnSpc>
            </a:pPr>
            <a:r>
              <a:rPr lang="fr-CA" sz="2400" b="1" dirty="0"/>
              <a:t>L’agent doit pouvoir parcourir le chemin calculé vers le pickup le plus </a:t>
            </a:r>
            <a:r>
              <a:rPr lang="fr-CA" sz="2400" b="1" dirty="0" smtClean="0"/>
              <a:t>proche.</a:t>
            </a:r>
            <a:endParaRPr lang="fr-CA" sz="2400" dirty="0"/>
          </a:p>
          <a:p>
            <a:r>
              <a:rPr lang="fr-CA" sz="2400" dirty="0"/>
              <a:t> </a:t>
            </a:r>
          </a:p>
          <a:p>
            <a:pPr marL="342900" lvl="0" indent="-342900">
              <a:buFont typeface="Arial" panose="020B0604020202020204" pitchFamily="34" charset="0"/>
              <a:buChar char="•"/>
            </a:pPr>
            <a:endParaRPr lang="fr-CA" sz="2400" dirty="0">
              <a:ln w="0"/>
              <a:effectLst>
                <a:outerShdw blurRad="38100" dist="19050" dir="2700000" algn="tl" rotWithShape="0">
                  <a:schemeClr val="dk1">
                    <a:alpha val="40000"/>
                  </a:schemeClr>
                </a:outerShdw>
              </a:effectLst>
            </a:endParaRPr>
          </a:p>
          <a:p>
            <a:r>
              <a:rPr lang="fr-CA" sz="2400" dirty="0" smtClean="0"/>
              <a:t> </a:t>
            </a:r>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4110285731"/>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Parcours des différents points du chemin </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1460785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Travail à accomplir</a:t>
            </a:r>
            <a:endParaRPr lang="fr-CA" dirty="0"/>
          </a:p>
        </p:txBody>
      </p:sp>
      <p:sp>
        <p:nvSpPr>
          <p:cNvPr id="3" name="Espace réservé du contenu 2"/>
          <p:cNvSpPr>
            <a:spLocks noGrp="1"/>
          </p:cNvSpPr>
          <p:nvPr>
            <p:ph idx="1"/>
          </p:nvPr>
        </p:nvSpPr>
        <p:spPr>
          <a:xfrm>
            <a:off x="268356" y="1554096"/>
            <a:ext cx="11678478" cy="5076825"/>
          </a:xfrm>
        </p:spPr>
        <p:txBody>
          <a:bodyPr>
            <a:normAutofit/>
          </a:bodyPr>
          <a:lstStyle/>
          <a:p>
            <a:pPr marL="538163" lvl="0" indent="-538163">
              <a:buFont typeface="+mj-lt"/>
              <a:buAutoNum type="arabicPeriod" startAt="4"/>
            </a:pPr>
            <a:r>
              <a:rPr lang="fr-CA" sz="3200" b="1" dirty="0" smtClean="0"/>
              <a:t>Rajout de </a:t>
            </a:r>
            <a:r>
              <a:rPr lang="fr-CA" sz="3200" b="1" dirty="0" err="1" smtClean="0"/>
              <a:t>navlink</a:t>
            </a:r>
            <a:endParaRPr lang="fr-CA" sz="3200" dirty="0"/>
          </a:p>
          <a:p>
            <a:pPr lvl="0"/>
            <a:endParaRPr lang="fr-CA" dirty="0" smtClean="0"/>
          </a:p>
          <a:p>
            <a:pPr algn="just">
              <a:lnSpc>
                <a:spcPct val="100000"/>
              </a:lnSpc>
            </a:pPr>
            <a:r>
              <a:rPr lang="fr-CA" sz="2400" b="1" dirty="0"/>
              <a:t>La génération du </a:t>
            </a:r>
            <a:r>
              <a:rPr lang="fr-CA" sz="2400" b="1" dirty="0" err="1"/>
              <a:t>navmesh</a:t>
            </a:r>
            <a:r>
              <a:rPr lang="fr-CA" sz="2400" b="1" dirty="0"/>
              <a:t> doit prendre un compte la présence des dalles de type « </a:t>
            </a:r>
            <a:r>
              <a:rPr lang="fr-CA" sz="2400" b="1" dirty="0" err="1"/>
              <a:t>Death</a:t>
            </a:r>
            <a:r>
              <a:rPr lang="fr-CA" sz="2400" b="1" dirty="0"/>
              <a:t> » de façon à générer des </a:t>
            </a:r>
            <a:r>
              <a:rPr lang="fr-CA" sz="2400" b="1" dirty="0" err="1"/>
              <a:t>navlinks</a:t>
            </a:r>
            <a:r>
              <a:rPr lang="fr-CA" sz="2400" b="1" dirty="0"/>
              <a:t> pour que l’agent puisse sauter </a:t>
            </a:r>
            <a:r>
              <a:rPr lang="fr-CA" sz="2400" b="1" dirty="0" smtClean="0"/>
              <a:t>par-dessus.</a:t>
            </a:r>
            <a:endParaRPr lang="fr-CA" sz="2400" dirty="0"/>
          </a:p>
          <a:p>
            <a:r>
              <a:rPr lang="fr-CA" sz="2400" dirty="0"/>
              <a:t> </a:t>
            </a:r>
          </a:p>
          <a:p>
            <a:pPr lvl="0"/>
            <a:r>
              <a:rPr lang="en-US" sz="3100" dirty="0" smtClean="0">
                <a:ln w="0"/>
                <a:effectLst>
                  <a:outerShdw blurRad="38100" dist="19050" dir="2700000" algn="tl" rotWithShape="0">
                    <a:schemeClr val="dk1">
                      <a:alpha val="40000"/>
                    </a:schemeClr>
                  </a:outerShdw>
                </a:effectLst>
              </a:rPr>
              <a:t> </a:t>
            </a:r>
            <a:endParaRPr lang="fr-CA" sz="3100" dirty="0" smtClean="0">
              <a:ln w="0"/>
              <a:effectLst>
                <a:outerShdw blurRad="38100" dist="19050" dir="2700000" algn="tl" rotWithShape="0">
                  <a:schemeClr val="dk1">
                    <a:alpha val="40000"/>
                  </a:schemeClr>
                </a:outerShdw>
              </a:effectLst>
            </a:endParaRPr>
          </a:p>
          <a:p>
            <a:r>
              <a:rPr lang="fr-CA" sz="2400" dirty="0" smtClean="0"/>
              <a:t> </a:t>
            </a:r>
            <a:endParaRPr lang="fr-CA" sz="2400" dirty="0"/>
          </a:p>
          <a:p>
            <a:endParaRPr lang="fr-CA" sz="2400" dirty="0"/>
          </a:p>
        </p:txBody>
      </p:sp>
      <p:graphicFrame>
        <p:nvGraphicFramePr>
          <p:cNvPr id="4" name="Tableau 3"/>
          <p:cNvGraphicFramePr>
            <a:graphicFrameLocks noGrp="1"/>
          </p:cNvGraphicFramePr>
          <p:nvPr>
            <p:extLst>
              <p:ext uri="{D42A27DB-BD31-4B8C-83A1-F6EECF244321}">
                <p14:modId xmlns:p14="http://schemas.microsoft.com/office/powerpoint/2010/main" val="70003410"/>
              </p:ext>
            </p:extLst>
          </p:nvPr>
        </p:nvGraphicFramePr>
        <p:xfrm>
          <a:off x="268356" y="5503161"/>
          <a:ext cx="9348084" cy="1127760"/>
        </p:xfrm>
        <a:graphic>
          <a:graphicData uri="http://schemas.openxmlformats.org/drawingml/2006/table">
            <a:tbl>
              <a:tblPr firstRow="1" bandRow="1">
                <a:tableStyleId>{5C22544A-7EE6-4342-B048-85BDC9FD1C3A}</a:tableStyleId>
              </a:tblPr>
              <a:tblGrid>
                <a:gridCol w="7171733">
                  <a:extLst>
                    <a:ext uri="{9D8B030D-6E8A-4147-A177-3AD203B41FA5}">
                      <a16:colId xmlns:a16="http://schemas.microsoft.com/office/drawing/2014/main" val="3558512786"/>
                    </a:ext>
                  </a:extLst>
                </a:gridCol>
                <a:gridCol w="2176351">
                  <a:extLst>
                    <a:ext uri="{9D8B030D-6E8A-4147-A177-3AD203B41FA5}">
                      <a16:colId xmlns:a16="http://schemas.microsoft.com/office/drawing/2014/main" val="212068906"/>
                    </a:ext>
                  </a:extLst>
                </a:gridCol>
              </a:tblGrid>
              <a:tr h="52578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CA" sz="2000" dirty="0" smtClean="0">
                          <a:ln w="0"/>
                          <a:solidFill>
                            <a:schemeClr val="tx1"/>
                          </a:solidFill>
                          <a:effectLst>
                            <a:outerShdw blurRad="38100" dist="19050" dir="2700000" algn="tl" rotWithShape="0">
                              <a:schemeClr val="dk1">
                                <a:alpha val="40000"/>
                              </a:schemeClr>
                            </a:outerShdw>
                          </a:effectLst>
                        </a:rPr>
                        <a:t>Éléments obligatoires</a:t>
                      </a:r>
                    </a:p>
                  </a:txBody>
                  <a:tcPr/>
                </a:tc>
                <a:tc>
                  <a:txBody>
                    <a:bodyPr/>
                    <a:lstStyle/>
                    <a:p>
                      <a:pPr algn="ctr">
                        <a:lnSpc>
                          <a:spcPct val="150000"/>
                        </a:lnSpc>
                      </a:pPr>
                      <a:r>
                        <a:rPr lang="fr-CA" sz="2000" dirty="0" smtClean="0">
                          <a:solidFill>
                            <a:schemeClr val="tx1"/>
                          </a:solidFill>
                        </a:rPr>
                        <a:t>Points</a:t>
                      </a:r>
                      <a:endParaRPr lang="fr-CA" dirty="0">
                        <a:solidFill>
                          <a:schemeClr val="tx1"/>
                        </a:solidFill>
                      </a:endParaRPr>
                    </a:p>
                  </a:txBody>
                  <a:tcPr/>
                </a:tc>
                <a:extLst>
                  <a:ext uri="{0D108BD9-81ED-4DB2-BD59-A6C34878D82A}">
                    <a16:rowId xmlns:a16="http://schemas.microsoft.com/office/drawing/2014/main" val="3667263659"/>
                  </a:ext>
                </a:extLst>
              </a:tr>
              <a:tr h="579120">
                <a:tc>
                  <a:txBody>
                    <a:bodyPr/>
                    <a:lstStyle/>
                    <a:p>
                      <a:pPr marL="0" lvl="0" indent="0">
                        <a:lnSpc>
                          <a:spcPct val="150000"/>
                        </a:lnSpc>
                        <a:buFont typeface="Arial" panose="020B0604020202020204" pitchFamily="34" charset="0"/>
                        <a:buNone/>
                      </a:pPr>
                      <a:r>
                        <a:rPr lang="fr-CA" sz="1800" dirty="0" smtClean="0">
                          <a:ln w="0"/>
                          <a:effectLst>
                            <a:outerShdw blurRad="38100" dist="19050" dir="2700000" algn="tl" rotWithShape="0">
                              <a:schemeClr val="dk1">
                                <a:alpha val="40000"/>
                              </a:schemeClr>
                            </a:outerShdw>
                          </a:effectLst>
                        </a:rPr>
                        <a:t>Rajout de </a:t>
                      </a:r>
                      <a:r>
                        <a:rPr lang="fr-CA" sz="1800" dirty="0" err="1" smtClean="0">
                          <a:ln w="0"/>
                          <a:effectLst>
                            <a:outerShdw blurRad="38100" dist="19050" dir="2700000" algn="tl" rotWithShape="0">
                              <a:schemeClr val="dk1">
                                <a:alpha val="40000"/>
                              </a:schemeClr>
                            </a:outerShdw>
                          </a:effectLst>
                        </a:rPr>
                        <a:t>navlink</a:t>
                      </a:r>
                      <a:r>
                        <a:rPr lang="fr-CA" sz="1800" dirty="0" smtClean="0">
                          <a:ln w="0"/>
                          <a:effectLst>
                            <a:outerShdw blurRad="38100" dist="19050" dir="2700000" algn="tl" rotWithShape="0">
                              <a:schemeClr val="dk1">
                                <a:alpha val="40000"/>
                              </a:schemeClr>
                            </a:outerShdw>
                          </a:effectLst>
                        </a:rPr>
                        <a:t> dans le </a:t>
                      </a:r>
                      <a:r>
                        <a:rPr lang="fr-CA" sz="1800" dirty="0" err="1" smtClean="0">
                          <a:ln w="0"/>
                          <a:effectLst>
                            <a:outerShdw blurRad="38100" dist="19050" dir="2700000" algn="tl" rotWithShape="0">
                              <a:schemeClr val="dk1">
                                <a:alpha val="40000"/>
                              </a:schemeClr>
                            </a:outerShdw>
                          </a:effectLst>
                        </a:rPr>
                        <a:t>navmesh</a:t>
                      </a:r>
                      <a:r>
                        <a:rPr lang="fr-CA" sz="1800" dirty="0" smtClean="0">
                          <a:ln w="0"/>
                          <a:effectLst>
                            <a:outerShdw blurRad="38100" dist="19050" dir="2700000" algn="tl" rotWithShape="0">
                              <a:schemeClr val="dk1">
                                <a:alpha val="40000"/>
                              </a:schemeClr>
                            </a:outerShdw>
                          </a:effectLst>
                        </a:rPr>
                        <a:t> généré </a:t>
                      </a:r>
                      <a:endParaRPr lang="fr-CA" sz="1800" dirty="0">
                        <a:ln w="0"/>
                        <a:effectLst>
                          <a:outerShdw blurRad="38100" dist="19050" dir="2700000" algn="tl" rotWithShape="0">
                            <a:schemeClr val="dk1">
                              <a:alpha val="40000"/>
                            </a:schemeClr>
                          </a:outerShdw>
                        </a:effectLst>
                      </a:endParaRPr>
                    </a:p>
                  </a:txBody>
                  <a:tcPr/>
                </a:tc>
                <a:tc>
                  <a:txBody>
                    <a:bodyPr/>
                    <a:lstStyle/>
                    <a:p>
                      <a:pPr algn="ctr">
                        <a:lnSpc>
                          <a:spcPct val="150000"/>
                        </a:lnSpc>
                      </a:pPr>
                      <a:r>
                        <a:rPr lang="fr-CA" dirty="0" smtClean="0"/>
                        <a:t>5 </a:t>
                      </a:r>
                      <a:r>
                        <a:rPr lang="fr-CA" dirty="0" smtClean="0"/>
                        <a:t>pts</a:t>
                      </a:r>
                      <a:endParaRPr lang="fr-CA" dirty="0"/>
                    </a:p>
                  </a:txBody>
                  <a:tcPr/>
                </a:tc>
                <a:extLst>
                  <a:ext uri="{0D108BD9-81ED-4DB2-BD59-A6C34878D82A}">
                    <a16:rowId xmlns:a16="http://schemas.microsoft.com/office/drawing/2014/main" val="1265039186"/>
                  </a:ext>
                </a:extLst>
              </a:tr>
            </a:tbl>
          </a:graphicData>
        </a:graphic>
      </p:graphicFrame>
    </p:spTree>
    <p:extLst>
      <p:ext uri="{BB962C8B-B14F-4D97-AF65-F5344CB8AC3E}">
        <p14:creationId xmlns:p14="http://schemas.microsoft.com/office/powerpoint/2010/main" val="18822540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uYfX42a5"/>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bi">
      <a:majorFont>
        <a:latin typeface="Ubisoft Sans"/>
        <a:ea typeface=""/>
        <a:cs typeface=""/>
      </a:majorFont>
      <a:minorFont>
        <a:latin typeface="Ubisof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ts val="12000"/>
          </a:lnSpc>
          <a:defRPr sz="11500" b="1" cap="all" spc="300" dirty="0" smtClean="0">
            <a:solidFill>
              <a:schemeClr val="bg1"/>
            </a:solidFill>
            <a:latin typeface="Ubisoft Sans" panose="02000504030000020004" pitchFamily="50" charset="0"/>
            <a:ea typeface="Roboto Black"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5179</TotalTime>
  <Words>713</Words>
  <Application>Microsoft Office PowerPoint</Application>
  <PresentationFormat>Grand écran</PresentationFormat>
  <Paragraphs>188</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Roboto Black</vt:lpstr>
      <vt:lpstr>Times New Roman</vt:lpstr>
      <vt:lpstr>Ubisoft Sans</vt:lpstr>
      <vt:lpstr>Thème Office</vt:lpstr>
      <vt:lpstr>Présentation PowerPoint</vt:lpstr>
      <vt:lpstr>1</vt:lpstr>
      <vt:lpstr>Introduction</vt:lpstr>
      <vt:lpstr>Introduction</vt:lpstr>
      <vt:lpstr>Travail à accomplir</vt:lpstr>
      <vt:lpstr>Travail à accomplir</vt:lpstr>
      <vt:lpstr>Travail à accomplir</vt:lpstr>
      <vt:lpstr>Travail à accomplir</vt:lpstr>
      <vt:lpstr>Travail à accomplir</vt:lpstr>
      <vt:lpstr>Travail à accomplir</vt:lpstr>
      <vt:lpstr>Travail à accomplir</vt:lpstr>
      <vt:lpstr>Travail à accomplir</vt:lpstr>
      <vt:lpstr>Travail à accomplir</vt:lpstr>
      <vt:lpstr>Travail à accomplir</vt:lpstr>
      <vt:lpstr>Éléments fournis</vt:lpstr>
      <vt:lpstr>Éléments fournis 1/2</vt:lpstr>
      <vt:lpstr>Éléments fournis 1/2</vt:lpstr>
      <vt:lpstr>évaluation</vt:lpstr>
      <vt:lpstr>Évaluation 1/2</vt:lpstr>
      <vt:lpstr>Évaluation 2/2</vt:lpstr>
      <vt:lpstr>Remise</vt:lpstr>
      <vt:lpstr>Remise</vt:lpstr>
      <vt:lpstr>Présentation PowerPoint</vt:lpstr>
    </vt:vector>
  </TitlesOfParts>
  <Company>Ubisoft Entertainment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Falardeau</dc:creator>
  <cp:lastModifiedBy>Jean-Marie Santoni-Costantini</cp:lastModifiedBy>
  <cp:revision>115</cp:revision>
  <dcterms:created xsi:type="dcterms:W3CDTF">2018-01-23T18:41:00Z</dcterms:created>
  <dcterms:modified xsi:type="dcterms:W3CDTF">2018-12-14T00:58:57Z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7BFE46BC-9619-4190-8D40-EB985A36EDDB</vt:lpwstr>
  </property>
  <property fmtid="{D5CDD505-2E9C-101B-9397-08002B2CF9AE}" pid="3" name="ArticulatePath">
    <vt:lpwstr>V1_DevTal_Template_Turquoise</vt:lpwstr>
  </property>
</Properties>
</file>