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522" r:id="rId2"/>
    <p:sldId id="377" r:id="rId3"/>
    <p:sldId id="378" r:id="rId4"/>
    <p:sldId id="379" r:id="rId5"/>
    <p:sldId id="380" r:id="rId6"/>
    <p:sldId id="403" r:id="rId7"/>
    <p:sldId id="404" r:id="rId8"/>
    <p:sldId id="771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449" r:id="rId18"/>
    <p:sldId id="399" r:id="rId19"/>
    <p:sldId id="400" r:id="rId20"/>
    <p:sldId id="401" r:id="rId21"/>
    <p:sldId id="402" r:id="rId22"/>
    <p:sldId id="780" r:id="rId23"/>
    <p:sldId id="781" r:id="rId24"/>
    <p:sldId id="783" r:id="rId25"/>
    <p:sldId id="774" r:id="rId26"/>
    <p:sldId id="775" r:id="rId27"/>
    <p:sldId id="776" r:id="rId28"/>
    <p:sldId id="777" r:id="rId29"/>
    <p:sldId id="778" r:id="rId30"/>
    <p:sldId id="782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i Jin" initials="RJ" lastIdx="1" clrIdx="0">
    <p:extLst>
      <p:ext uri="{19B8F6BF-5375-455C-9EA6-DF929625EA0E}">
        <p15:presenceInfo xmlns:p15="http://schemas.microsoft.com/office/powerpoint/2012/main" userId="3353e9341345a4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76508" autoAdjust="0"/>
  </p:normalViewPr>
  <p:slideViewPr>
    <p:cSldViewPr snapToGrid="0">
      <p:cViewPr varScale="1">
        <p:scale>
          <a:sx n="65" d="100"/>
          <a:sy n="65" d="100"/>
        </p:scale>
        <p:origin x="1939" y="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Weihao" userId="bf9d38cd-a913-4dee-be94-4828a28ae478" providerId="ADAL" clId="{8D068DA1-814B-4539-866D-92FFDFAD55D6}"/>
    <pc:docChg chg="modSld">
      <pc:chgData name="Liu Weihao" userId="bf9d38cd-a913-4dee-be94-4828a28ae478" providerId="ADAL" clId="{8D068DA1-814B-4539-866D-92FFDFAD55D6}" dt="2022-04-20T04:30:06.222" v="11" actId="20577"/>
      <pc:docMkLst>
        <pc:docMk/>
      </pc:docMkLst>
      <pc:sldChg chg="modNotesTx">
        <pc:chgData name="Liu Weihao" userId="bf9d38cd-a913-4dee-be94-4828a28ae478" providerId="ADAL" clId="{8D068DA1-814B-4539-866D-92FFDFAD55D6}" dt="2022-04-20T04:30:06.222" v="11" actId="20577"/>
        <pc:sldMkLst>
          <pc:docMk/>
          <pc:sldMk cId="356336245" sldId="7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82872-03E1-44DE-B79A-F833C59F5316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FFF8E-E443-4442-89E0-F739F21A6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9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>
                <a:solidFill>
                  <a:prstClr val="black"/>
                </a:solidFill>
                <a:ea typeface="宋体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5654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59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90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16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165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>
                <a:solidFill>
                  <a:prstClr val="black"/>
                </a:solidFill>
                <a:ea typeface="宋体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58626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 notes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FFF8E-E443-4442-89E0-F739F21A661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1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6" descr="nuslogo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nuslogo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077200" y="6248400"/>
            <a:ext cx="703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S. Ge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6200" y="6248400"/>
            <a:ext cx="2686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ADVANCED ROBOTICS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00" b="0" i="1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3109" name="Rectangle 5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8AFC-C0C3-4FB4-98F9-671DED39BF7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81000"/>
            <a:ext cx="21399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381000"/>
            <a:ext cx="62674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7BBA4-0AF6-4E7E-89B3-CF167679A54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532563"/>
            <a:ext cx="2133600" cy="3254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231EB-4EC8-4B37-9E3B-4F2C4C0D325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5E42-D767-4BB0-A940-26209D7995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BCE6B-D1E7-445B-9D58-7B02583CD6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AE988-3870-464F-8AE9-F5657FE3551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7E02-6E70-4190-8699-EA66B34BFAC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5ED5-8FF2-4121-947A-5774CCF4B7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95C2D-DF6D-4411-98F3-EE2732E5C4E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D0415-0BBB-4149-96DB-665FA7CC37A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34AD-0BBE-4466-BFBB-0F423EE432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63DB9-3D9E-47A8-970A-638C5CD12EE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D1439-3219-43CA-9164-8329E62D8A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2F285-23CD-4C6E-B98B-9519DAF1F83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D1D7C-7CDB-4B73-9DD4-C8C4AF9E517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>
            <a:off x="0" y="6523038"/>
            <a:ext cx="9144000" cy="334962"/>
          </a:xfrm>
          <a:prstGeom prst="rect">
            <a:avLst/>
          </a:prstGeom>
          <a:solidFill>
            <a:srgbClr val="003399"/>
          </a:solidFill>
          <a:ln w="9525" algn="ctr">
            <a:solidFill>
              <a:srgbClr val="0033CC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FF6E0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381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  <a:p>
            <a:pPr lvl="4"/>
            <a:endParaRPr lang="en-US" altLang="zh-CN"/>
          </a:p>
          <a:p>
            <a:pPr lvl="4"/>
            <a:endParaRPr lang="zh-CN" altLang="en-US"/>
          </a:p>
        </p:txBody>
      </p:sp>
      <p:pic>
        <p:nvPicPr>
          <p:cNvPr id="1030" name="Picture 8" descr="nuslogohom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 userDrawn="1"/>
        </p:nvSpPr>
        <p:spPr bwMode="auto">
          <a:xfrm>
            <a:off x="0" y="6581775"/>
            <a:ext cx="47142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rgbClr val="EAEAEA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Sam Ge: ME5402/EE5106/EE5064 | ADVANCED ROBOTICS</a:t>
            </a:r>
          </a:p>
        </p:txBody>
      </p:sp>
      <p:sp>
        <p:nvSpPr>
          <p:cNvPr id="235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511925"/>
            <a:ext cx="2133600" cy="34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CEF0D6-30B2-4248-A3E4-29364D55866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00">
          <a:solidFill>
            <a:schemeClr val="tx1"/>
          </a:solidFill>
          <a:latin typeface="Garamond" panose="02020404030301010803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accent2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400" i="1">
          <a:solidFill>
            <a:schemeClr val="tx1"/>
          </a:solidFill>
          <a:latin typeface="Georgia" panose="02040502050405020303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emf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0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7.emf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.png"/><Relationship Id="rId4" Type="http://schemas.openxmlformats.org/officeDocument/2006/relationships/image" Target="../media/image15.wmf"/><Relationship Id="rId9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6" Type="http://schemas.openxmlformats.org/officeDocument/2006/relationships/image" Target="../media/image2.png"/><Relationship Id="rId5" Type="http://schemas.openxmlformats.org/officeDocument/2006/relationships/image" Target="../media/image22.emf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4.emf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25.wmf"/><Relationship Id="rId10" Type="http://schemas.openxmlformats.org/officeDocument/2006/relationships/image" Target="../media/image27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33.wmf"/><Relationship Id="rId3" Type="http://schemas.openxmlformats.org/officeDocument/2006/relationships/oleObject" Target="../embeddings/oleObject14.bin"/><Relationship Id="rId7" Type="http://schemas.openxmlformats.org/officeDocument/2006/relationships/image" Target="../media/image30.e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6" Type="http://schemas.openxmlformats.org/officeDocument/2006/relationships/image" Target="../media/image29.png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2.png"/><Relationship Id="rId10" Type="http://schemas.openxmlformats.org/officeDocument/2006/relationships/image" Target="../media/image32.emf"/><Relationship Id="rId4" Type="http://schemas.openxmlformats.org/officeDocument/2006/relationships/image" Target="../media/image28.wmf"/><Relationship Id="rId9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40.wmf"/><Relationship Id="rId26" Type="http://schemas.openxmlformats.org/officeDocument/2006/relationships/image" Target="../media/image44.wmf"/><Relationship Id="rId3" Type="http://schemas.openxmlformats.org/officeDocument/2006/relationships/image" Target="../media/image2.png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tags" Target="../tags/tag14.x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43.wmf"/><Relationship Id="rId5" Type="http://schemas.openxmlformats.org/officeDocument/2006/relationships/image" Target="../media/image34.wmf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26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2.png"/><Relationship Id="rId21" Type="http://schemas.openxmlformats.org/officeDocument/2006/relationships/image" Target="../media/image52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tags" Target="../tags/tag15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7.wmf"/><Relationship Id="rId5" Type="http://schemas.openxmlformats.org/officeDocument/2006/relationships/image" Target="../media/image3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58.wmf"/><Relationship Id="rId18" Type="http://schemas.openxmlformats.org/officeDocument/2006/relationships/image" Target="../media/image60.wmf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4.bin"/><Relationship Id="rId17" Type="http://schemas.openxmlformats.org/officeDocument/2006/relationships/oleObject" Target="../embeddings/oleObject46.bin"/><Relationship Id="rId2" Type="http://schemas.openxmlformats.org/officeDocument/2006/relationships/oleObject" Target="../embeddings/oleObject39.bin"/><Relationship Id="rId16" Type="http://schemas.openxmlformats.org/officeDocument/2006/relationships/image" Target="../media/image5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5" Type="http://schemas.openxmlformats.org/officeDocument/2006/relationships/oleObject" Target="../embeddings/oleObject45.bin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6.wmf"/><Relationship Id="rId1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Relationship Id="rId6" Type="http://schemas.openxmlformats.org/officeDocument/2006/relationships/image" Target="../media/image62.png"/><Relationship Id="rId5" Type="http://schemas.openxmlformats.org/officeDocument/2006/relationships/image" Target="../media/image61.wmf"/><Relationship Id="rId4" Type="http://schemas.openxmlformats.org/officeDocument/2006/relationships/oleObject" Target="../embeddings/oleObject4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gif"/><Relationship Id="rId3" Type="http://schemas.openxmlformats.org/officeDocument/2006/relationships/image" Target="../media/image2.png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7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68.wmf"/><Relationship Id="rId5" Type="http://schemas.openxmlformats.org/officeDocument/2006/relationships/image" Target="../media/image64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6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52.bin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8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72.wmf"/><Relationship Id="rId5" Type="http://schemas.openxmlformats.org/officeDocument/2006/relationships/image" Target="../media/image2.png"/><Relationship Id="rId10" Type="http://schemas.openxmlformats.org/officeDocument/2006/relationships/oleObject" Target="../embeddings/oleObject55.bin"/><Relationship Id="rId4" Type="http://schemas.openxmlformats.org/officeDocument/2006/relationships/image" Target="../media/image69.wmf"/><Relationship Id="rId9" Type="http://schemas.openxmlformats.org/officeDocument/2006/relationships/image" Target="../media/image7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gif"/><Relationship Id="rId3" Type="http://schemas.openxmlformats.org/officeDocument/2006/relationships/image" Target="../media/image2.png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9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7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73.png"/><Relationship Id="rId3" Type="http://schemas.openxmlformats.org/officeDocument/2006/relationships/image" Target="../media/image2.png"/><Relationship Id="rId7" Type="http://schemas.openxmlformats.org/officeDocument/2006/relationships/image" Target="../media/image76.emf"/><Relationship Id="rId12" Type="http://schemas.openxmlformats.org/officeDocument/2006/relationships/image" Target="../media/image7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.xml"/><Relationship Id="rId6" Type="http://schemas.openxmlformats.org/officeDocument/2006/relationships/package" Target="../embeddings/Microsoft_Visio_Drawing1.vsdx"/><Relationship Id="rId11" Type="http://schemas.openxmlformats.org/officeDocument/2006/relationships/image" Target="../media/image71.png"/><Relationship Id="rId5" Type="http://schemas.openxmlformats.org/officeDocument/2006/relationships/image" Target="../media/image75.emf"/><Relationship Id="rId10" Type="http://schemas.openxmlformats.org/officeDocument/2006/relationships/image" Target="../media/image70.png"/><Relationship Id="rId4" Type="http://schemas.openxmlformats.org/officeDocument/2006/relationships/package" Target="../embeddings/Microsoft_Visio_Drawing.vsdx"/><Relationship Id="rId14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.xml"/><Relationship Id="rId6" Type="http://schemas.openxmlformats.org/officeDocument/2006/relationships/image" Target="../media/image76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6.emf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2.xml"/><Relationship Id="rId6" Type="http://schemas.openxmlformats.org/officeDocument/2006/relationships/package" Target="../embeddings/Microsoft_Visio_Drawing1.vsdx"/><Relationship Id="rId5" Type="http://schemas.openxmlformats.org/officeDocument/2006/relationships/image" Target="../media/image81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13" Type="http://schemas.openxmlformats.org/officeDocument/2006/relationships/image" Target="../media/image90.png"/><Relationship Id="rId3" Type="http://schemas.openxmlformats.org/officeDocument/2006/relationships/image" Target="../media/image2.png"/><Relationship Id="rId7" Type="http://schemas.openxmlformats.org/officeDocument/2006/relationships/image" Target="../media/image85.png"/><Relationship Id="rId12" Type="http://schemas.openxmlformats.org/officeDocument/2006/relationships/image" Target="../media/image8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3.xml"/><Relationship Id="rId6" Type="http://schemas.openxmlformats.org/officeDocument/2006/relationships/image" Target="../media/image84.png"/><Relationship Id="rId11" Type="http://schemas.openxmlformats.org/officeDocument/2006/relationships/image" Target="../media/image88.png"/><Relationship Id="rId5" Type="http://schemas.openxmlformats.org/officeDocument/2006/relationships/image" Target="../media/image83.png"/><Relationship Id="rId10" Type="http://schemas.openxmlformats.org/officeDocument/2006/relationships/image" Target="../media/image87.png"/><Relationship Id="rId4" Type="http://schemas.openxmlformats.org/officeDocument/2006/relationships/image" Target="../media/image82.png"/><Relationship Id="rId9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4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5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6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2.png"/><Relationship Id="rId7" Type="http://schemas.openxmlformats.org/officeDocument/2006/relationships/image" Target="../media/image1020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8.xml"/><Relationship Id="rId6" Type="http://schemas.openxmlformats.org/officeDocument/2006/relationships/image" Target="../media/image1010.png"/><Relationship Id="rId5" Type="http://schemas.openxmlformats.org/officeDocument/2006/relationships/image" Target="../media/image99.png"/><Relationship Id="rId4" Type="http://schemas.openxmlformats.org/officeDocument/2006/relationships/image" Target="../media/image102.png"/><Relationship Id="rId9" Type="http://schemas.openxmlformats.org/officeDocument/2006/relationships/image" Target="../media/image10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>
            <a:spLocks noGrp="1"/>
          </p:cNvSpPr>
          <p:nvPr/>
        </p:nvSpPr>
        <p:spPr>
          <a:xfrm>
            <a:off x="870995" y="1761885"/>
            <a:ext cx="6775101" cy="3169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pt-BR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Newton-Euler formulation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Lagrange-Euler formulation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2.3 Properties of dynamic models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2.4 Tutorials of dynamics 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2.5 Neural network modelling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36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Robot Dynamics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8392886" y="6532563"/>
            <a:ext cx="63664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FFFF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>
                <a:solidFill>
                  <a:srgbClr val="FFFFFF"/>
                </a:solidFill>
                <a:latin typeface="Arial" panose="020B0604020202020204" pitchFamily="34" charset="0"/>
              </a:rPr>
              <a:t>-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6006637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/>
        </p:nvSpPr>
        <p:spPr>
          <a:xfrm>
            <a:off x="281273" y="1175311"/>
            <a:ext cx="8301990" cy="625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Mapping Review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0740" y="1800786"/>
            <a:ext cx="66821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1. Translation</a:t>
            </a:r>
          </a:p>
        </p:txBody>
      </p:sp>
      <p:pic>
        <p:nvPicPr>
          <p:cNvPr id="45066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86" y="3454553"/>
            <a:ext cx="3198614" cy="225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291129"/>
              </p:ext>
            </p:extLst>
          </p:nvPr>
        </p:nvGraphicFramePr>
        <p:xfrm>
          <a:off x="571499" y="3668215"/>
          <a:ext cx="2786555" cy="1870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3800" imgH="812800" progId="Equation.3">
                  <p:embed/>
                </p:oleObj>
              </mc:Choice>
              <mc:Fallback>
                <p:oleObj name="Equation" r:id="rId5" imgW="1193800" imgH="812800" progId="Equation.3">
                  <p:embed/>
                  <p:pic>
                    <p:nvPicPr>
                      <p:cNvPr id="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99" y="3668215"/>
                        <a:ext cx="2786555" cy="1870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/>
          <p:nvPr/>
        </p:nvSpPr>
        <p:spPr>
          <a:xfrm>
            <a:off x="571500" y="5735171"/>
            <a:ext cx="8115300" cy="4619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Note: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the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Moving Frame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(or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Rotating Frame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later)</a:t>
            </a:r>
            <a:endParaRPr lang="en-SG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86193"/>
              </p:ext>
            </p:extLst>
          </p:nvPr>
        </p:nvGraphicFramePr>
        <p:xfrm>
          <a:off x="997237" y="2525857"/>
          <a:ext cx="1369060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96900" imgH="177165" progId="Equation.3">
                  <p:embed/>
                </p:oleObj>
              </mc:Choice>
              <mc:Fallback>
                <p:oleObj name="Equation" r:id="rId7" imgW="596900" imgH="177165" progId="Equation.3">
                  <p:embed/>
                  <p:pic>
                    <p:nvPicPr>
                      <p:cNvPr id="13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37" y="2525857"/>
                        <a:ext cx="1369060" cy="401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 bwMode="auto">
          <a:xfrm>
            <a:off x="8298611" y="6532563"/>
            <a:ext cx="73092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zh-CN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1386066" y="2974499"/>
            <a:ext cx="155575" cy="726234"/>
          </a:xfrm>
          <a:prstGeom prst="downArrow">
            <a:avLst>
              <a:gd name="adj1" fmla="val 50000"/>
              <a:gd name="adj2" fmla="val 177296"/>
            </a:avLst>
          </a:prstGeom>
          <a:solidFill>
            <a:srgbClr val="FF0000"/>
          </a:solidFill>
          <a:ln w="19050" algn="ctr">
            <a:solidFill>
              <a:schemeClr val="folHlink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3685" y="1255781"/>
            <a:ext cx="4158628" cy="217321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507292"/>
              </p:ext>
            </p:extLst>
          </p:nvPr>
        </p:nvGraphicFramePr>
        <p:xfrm>
          <a:off x="2229849" y="2250669"/>
          <a:ext cx="1439140" cy="1260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812800" progId="Equation.3">
                  <p:embed/>
                </p:oleObj>
              </mc:Choice>
              <mc:Fallback>
                <p:oleObj name="Equation" r:id="rId3" imgW="914400" imgH="812800" progId="Equation.3">
                  <p:embed/>
                  <p:pic>
                    <p:nvPicPr>
                      <p:cNvPr id="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849" y="2250669"/>
                        <a:ext cx="1439140" cy="1260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413505"/>
              </p:ext>
            </p:extLst>
          </p:nvPr>
        </p:nvGraphicFramePr>
        <p:xfrm>
          <a:off x="357643" y="2716284"/>
          <a:ext cx="920757" cy="33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700" imgH="190500" progId="Equation.3">
                  <p:embed/>
                </p:oleObj>
              </mc:Choice>
              <mc:Fallback>
                <p:oleObj name="Equation" r:id="rId5" imgW="520700" imgH="190500" progId="Equation.3">
                  <p:embed/>
                  <p:pic>
                    <p:nvPicPr>
                      <p:cNvPr id="13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43" y="2716284"/>
                        <a:ext cx="920757" cy="33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9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998" y="1190378"/>
            <a:ext cx="2447036" cy="251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08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126191"/>
              </p:ext>
            </p:extLst>
          </p:nvPr>
        </p:nvGraphicFramePr>
        <p:xfrm>
          <a:off x="138048" y="3912504"/>
          <a:ext cx="3865398" cy="1082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63900" imgH="914400" progId="Equation.DSMT4">
                  <p:embed/>
                </p:oleObj>
              </mc:Choice>
              <mc:Fallback>
                <p:oleObj name="Equation" r:id="rId8" imgW="3263900" imgH="914400" progId="Equation.DSMT4">
                  <p:embed/>
                  <p:pic>
                    <p:nvPicPr>
                      <p:cNvPr id="4608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48" y="3912504"/>
                        <a:ext cx="3865398" cy="1082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Rectangle 13"/>
          <p:cNvSpPr>
            <a:spLocks noChangeArrowheads="1"/>
          </p:cNvSpPr>
          <p:nvPr/>
        </p:nvSpPr>
        <p:spPr bwMode="auto">
          <a:xfrm>
            <a:off x="410210" y="5622668"/>
            <a:ext cx="84867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10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the unit vector of frame              in terms of frame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y z</a:t>
            </a:r>
            <a:r>
              <a:rPr lang="en-US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stacking them as the columns.</a:t>
            </a:r>
            <a:endParaRPr lang="en-SG" altLang="en-US" sz="2400" b="1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0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640521"/>
              </p:ext>
            </p:extLst>
          </p:nvPr>
        </p:nvGraphicFramePr>
        <p:xfrm>
          <a:off x="4734284" y="5647274"/>
          <a:ext cx="828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08000" imgH="241300" progId="Equation.DSMT4">
                  <p:embed/>
                </p:oleObj>
              </mc:Choice>
              <mc:Fallback>
                <p:oleObj name="Equation" r:id="rId11" imgW="508000" imgH="241300" progId="Equation.DSMT4">
                  <p:embed/>
                  <p:pic>
                    <p:nvPicPr>
                      <p:cNvPr id="460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284" y="5647274"/>
                        <a:ext cx="8286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10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10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10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7" name="Rectangle 3"/>
          <p:cNvSpPr>
            <a:spLocks noGrp="1" noChangeArrowheads="1"/>
          </p:cNvSpPr>
          <p:nvPr/>
        </p:nvSpPr>
        <p:spPr>
          <a:xfrm>
            <a:off x="281273" y="1175311"/>
            <a:ext cx="8301990" cy="625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Mapping Review</a:t>
            </a:r>
          </a:p>
        </p:txBody>
      </p:sp>
      <p:sp>
        <p:nvSpPr>
          <p:cNvPr id="18" name="文本框 1"/>
          <p:cNvSpPr txBox="1"/>
          <p:nvPr/>
        </p:nvSpPr>
        <p:spPr>
          <a:xfrm>
            <a:off x="840740" y="1800786"/>
            <a:ext cx="66821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2. Rotation</a:t>
            </a: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1531240" y="2762363"/>
            <a:ext cx="605935" cy="231775"/>
          </a:xfrm>
          <a:prstGeom prst="rightArrow">
            <a:avLst>
              <a:gd name="adj1" fmla="val 50000"/>
              <a:gd name="adj2" fmla="val 12924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0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10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3200" b="1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pic>
        <p:nvPicPr>
          <p:cNvPr id="39215" name="Picture 303" descr="Rotation (mathematics) - Wikipedi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91" y="3379330"/>
            <a:ext cx="2517858" cy="224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510045"/>
              </p:ext>
            </p:extLst>
          </p:nvPr>
        </p:nvGraphicFramePr>
        <p:xfrm>
          <a:off x="1232852" y="2385450"/>
          <a:ext cx="2155190" cy="173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700" imgH="736600" progId="Equation.3">
                  <p:embed/>
                </p:oleObj>
              </mc:Choice>
              <mc:Fallback>
                <p:oleObj name="Equation" r:id="rId3" imgW="901700" imgH="736600" progId="Equation.3">
                  <p:embed/>
                  <p:pic>
                    <p:nvPicPr>
                      <p:cNvPr id="13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852" y="2385450"/>
                        <a:ext cx="2155190" cy="1739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4572000" y="1385511"/>
            <a:ext cx="3789571" cy="26602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pic>
        <p:nvPicPr>
          <p:cNvPr id="47111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26" y="1426723"/>
            <a:ext cx="3236310" cy="2553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12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1" name="Rectangle 3"/>
          <p:cNvSpPr>
            <a:spLocks noGrp="1" noChangeArrowheads="1"/>
          </p:cNvSpPr>
          <p:nvPr/>
        </p:nvSpPr>
        <p:spPr>
          <a:xfrm>
            <a:off x="281273" y="1175311"/>
            <a:ext cx="8301990" cy="625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Mapping Review</a:t>
            </a:r>
          </a:p>
        </p:txBody>
      </p:sp>
      <p:sp>
        <p:nvSpPr>
          <p:cNvPr id="12" name="文本框 1"/>
          <p:cNvSpPr txBox="1"/>
          <p:nvPr/>
        </p:nvSpPr>
        <p:spPr>
          <a:xfrm>
            <a:off x="840740" y="1800786"/>
            <a:ext cx="66821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3. Translation plus </a:t>
            </a:r>
          </a:p>
        </p:txBody>
      </p:sp>
      <p:pic>
        <p:nvPicPr>
          <p:cNvPr id="40017" name="Picture 81" descr="Introduction to Computer Graphics, Section 2.3 -- Transform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56" y="4255996"/>
            <a:ext cx="44672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4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945" y="2536825"/>
            <a:ext cx="450549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135" name="Object 4"/>
          <p:cNvGraphicFramePr>
            <a:graphicFrameLocks noChangeAspect="1"/>
          </p:cNvGraphicFramePr>
          <p:nvPr/>
        </p:nvGraphicFramePr>
        <p:xfrm>
          <a:off x="1205072" y="2816225"/>
          <a:ext cx="228473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600" imgH="228600" progId="Equation.DSMT4">
                  <p:embed/>
                </p:oleObj>
              </mc:Choice>
              <mc:Fallback>
                <p:oleObj name="Equation" r:id="rId4" imgW="990600" imgH="228600" progId="Equation.DSMT4">
                  <p:embed/>
                  <p:pic>
                    <p:nvPicPr>
                      <p:cNvPr id="4813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072" y="2816225"/>
                        <a:ext cx="228473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Down Arrow 9"/>
          <p:cNvSpPr>
            <a:spLocks noChangeArrowheads="1"/>
          </p:cNvSpPr>
          <p:nvPr/>
        </p:nvSpPr>
        <p:spPr bwMode="auto">
          <a:xfrm>
            <a:off x="2200275" y="3200400"/>
            <a:ext cx="257175" cy="952500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SG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4814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78051"/>
              </p:ext>
            </p:extLst>
          </p:nvPr>
        </p:nvGraphicFramePr>
        <p:xfrm>
          <a:off x="1146932" y="4540831"/>
          <a:ext cx="24701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90600" imgH="228600" progId="Equation.DSMT4">
                  <p:embed/>
                </p:oleObj>
              </mc:Choice>
              <mc:Fallback>
                <p:oleObj name="Equation" r:id="rId7" imgW="990600" imgH="228600" progId="Equation.DSMT4">
                  <p:embed/>
                  <p:pic>
                    <p:nvPicPr>
                      <p:cNvPr id="4814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932" y="4540831"/>
                        <a:ext cx="24701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Down Arrow 11"/>
          <p:cNvSpPr>
            <a:spLocks noChangeArrowheads="1"/>
          </p:cNvSpPr>
          <p:nvPr/>
        </p:nvSpPr>
        <p:spPr bwMode="auto">
          <a:xfrm>
            <a:off x="2219960" y="3564255"/>
            <a:ext cx="219075" cy="7334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SG" altLang="zh-CN">
              <a:solidFill>
                <a:srgbClr val="FFFF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28001"/>
              </p:ext>
            </p:extLst>
          </p:nvPr>
        </p:nvGraphicFramePr>
        <p:xfrm>
          <a:off x="3722687" y="1800786"/>
          <a:ext cx="459105" cy="4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5900" imgH="228600" progId="Equation.3">
                  <p:embed/>
                </p:oleObj>
              </mc:Choice>
              <mc:Fallback>
                <p:oleObj name="Equation" r:id="rId9" imgW="215900" imgH="228600" progId="Equation.3">
                  <p:embed/>
                  <p:pic>
                    <p:nvPicPr>
                      <p:cNvPr id="13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7" y="1800786"/>
                        <a:ext cx="459105" cy="480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13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5" name="Rectangle 3"/>
          <p:cNvSpPr>
            <a:spLocks noGrp="1" noChangeArrowheads="1"/>
          </p:cNvSpPr>
          <p:nvPr/>
        </p:nvSpPr>
        <p:spPr>
          <a:xfrm>
            <a:off x="281273" y="1175311"/>
            <a:ext cx="8301990" cy="625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Mapping Review</a:t>
            </a:r>
          </a:p>
        </p:txBody>
      </p:sp>
      <p:sp>
        <p:nvSpPr>
          <p:cNvPr id="16" name="文本框 1"/>
          <p:cNvSpPr txBox="1"/>
          <p:nvPr/>
        </p:nvSpPr>
        <p:spPr>
          <a:xfrm>
            <a:off x="840740" y="1800786"/>
            <a:ext cx="668210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4. Linear Velocity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     is constant)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637127"/>
              </p:ext>
            </p:extLst>
          </p:nvPr>
        </p:nvGraphicFramePr>
        <p:xfrm>
          <a:off x="5359400" y="4856163"/>
          <a:ext cx="292735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90640" imgH="660240" progId="Equation.DSMT4">
                  <p:embed/>
                </p:oleObj>
              </mc:Choice>
              <mc:Fallback>
                <p:oleObj name="Equation" r:id="rId3" imgW="1790640" imgH="660240" progId="Equation.DSMT4">
                  <p:embed/>
                  <p:pic>
                    <p:nvPicPr>
                      <p:cNvPr id="4915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4856163"/>
                        <a:ext cx="2927350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14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4" name="Rectangle 3"/>
          <p:cNvSpPr>
            <a:spLocks noGrp="1" noChangeArrowheads="1"/>
          </p:cNvSpPr>
          <p:nvPr/>
        </p:nvSpPr>
        <p:spPr>
          <a:xfrm>
            <a:off x="281273" y="1175311"/>
            <a:ext cx="8301990" cy="625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Mapping Review</a:t>
            </a:r>
          </a:p>
        </p:txBody>
      </p:sp>
      <p:sp>
        <p:nvSpPr>
          <p:cNvPr id="15" name="文本框 1"/>
          <p:cNvSpPr txBox="1"/>
          <p:nvPr/>
        </p:nvSpPr>
        <p:spPr>
          <a:xfrm>
            <a:off x="840740" y="1800786"/>
            <a:ext cx="668210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5. Rotational Velocity</a:t>
            </a:r>
          </a:p>
        </p:txBody>
      </p:sp>
      <p:pic>
        <p:nvPicPr>
          <p:cNvPr id="42042" name="Picture 58" descr="Rigid body dynamics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35" y="4274483"/>
            <a:ext cx="2706172" cy="202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968444" y="2297507"/>
            <a:ext cx="2615063" cy="1855393"/>
            <a:chOff x="968444" y="2297507"/>
            <a:chExt cx="2615063" cy="1855393"/>
          </a:xfrm>
        </p:grpSpPr>
        <p:sp>
          <p:nvSpPr>
            <p:cNvPr id="48136" name="Down Arrow 9"/>
            <p:cNvSpPr>
              <a:spLocks noChangeArrowheads="1"/>
            </p:cNvSpPr>
            <p:nvPr/>
          </p:nvSpPr>
          <p:spPr bwMode="auto">
            <a:xfrm>
              <a:off x="2200275" y="3200400"/>
              <a:ext cx="257175" cy="95250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SG" altLang="en-US" sz="3200" b="1">
                <a:solidFill>
                  <a:srgbClr val="333399"/>
                </a:solidFill>
                <a:latin typeface="Georgia" panose="02040502050405020303" pitchFamily="18" charset="0"/>
              </a:endParaRPr>
            </a:p>
          </p:txBody>
        </p:sp>
        <p:pic>
          <p:nvPicPr>
            <p:cNvPr id="49159" name="图片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431" y="2297507"/>
              <a:ext cx="2535076" cy="18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6050220"/>
                </p:ext>
              </p:extLst>
            </p:nvPr>
          </p:nvGraphicFramePr>
          <p:xfrm>
            <a:off x="968444" y="2855154"/>
            <a:ext cx="437273" cy="504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190440" progId="Equation.DSMT4">
                    <p:embed/>
                  </p:oleObj>
                </mc:Choice>
                <mc:Fallback>
                  <p:oleObj name="Equation" r:id="rId8" imgW="164880" imgH="190440" progId="Equation.DSMT4">
                    <p:embed/>
                    <p:pic>
                      <p:nvPicPr>
                        <p:cNvPr id="16" name="对象 1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68444" y="2855154"/>
                          <a:ext cx="437273" cy="50454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5465846" y="1801680"/>
            <a:ext cx="1960054" cy="2593714"/>
            <a:chOff x="5465846" y="1801680"/>
            <a:chExt cx="1960054" cy="2593714"/>
          </a:xfrm>
        </p:grpSpPr>
        <p:grpSp>
          <p:nvGrpSpPr>
            <p:cNvPr id="5" name="组合 4"/>
            <p:cNvGrpSpPr/>
            <p:nvPr/>
          </p:nvGrpSpPr>
          <p:grpSpPr>
            <a:xfrm>
              <a:off x="5465846" y="1801680"/>
              <a:ext cx="1960054" cy="2593714"/>
              <a:chOff x="5465846" y="1801680"/>
              <a:chExt cx="1960054" cy="2593714"/>
            </a:xfrm>
          </p:grpSpPr>
          <p:pic>
            <p:nvPicPr>
              <p:cNvPr id="49160" name="图片 1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46" y="2031420"/>
                <a:ext cx="1960054" cy="2363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矩形 3"/>
              <p:cNvSpPr/>
              <p:nvPr/>
            </p:nvSpPr>
            <p:spPr bwMode="auto">
              <a:xfrm>
                <a:off x="5967248" y="2044670"/>
                <a:ext cx="149773" cy="3309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1" i="0" u="none" strike="noStrike" cap="none" normalizeH="0" baseline="0">
                  <a:ln>
                    <a:noFill/>
                  </a:ln>
                  <a:solidFill>
                    <a:schemeClr val="accent2"/>
                  </a:solidFill>
                  <a:effectLst/>
                  <a:latin typeface="Georgia" panose="02040502050405020303" pitchFamily="18" charset="0"/>
                </a:endParaRPr>
              </a:p>
            </p:txBody>
          </p:sp>
          <p:graphicFrame>
            <p:nvGraphicFramePr>
              <p:cNvPr id="3" name="对象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6279687"/>
                  </p:ext>
                </p:extLst>
              </p:nvPr>
            </p:nvGraphicFramePr>
            <p:xfrm>
              <a:off x="5748611" y="1801680"/>
              <a:ext cx="437273" cy="5045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164880" imgH="190440" progId="Equation.DSMT4">
                      <p:embed/>
                    </p:oleObj>
                  </mc:Choice>
                  <mc:Fallback>
                    <p:oleObj name="Equation" r:id="rId11" imgW="164880" imgH="190440" progId="Equation.DSMT4">
                      <p:embed/>
                      <p:pic>
                        <p:nvPicPr>
                          <p:cNvPr id="3" name="对象 2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748611" y="1801680"/>
                            <a:ext cx="437273" cy="5045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742711"/>
                </p:ext>
              </p:extLst>
            </p:nvPr>
          </p:nvGraphicFramePr>
          <p:xfrm>
            <a:off x="6591903" y="3099217"/>
            <a:ext cx="387284" cy="202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139680" progId="Equation.DSMT4">
                    <p:embed/>
                  </p:oleObj>
                </mc:Choice>
                <mc:Fallback>
                  <p:oleObj name="Equation" r:id="rId12" imgW="266400" imgH="139680" progId="Equation.DSMT4">
                    <p:embed/>
                    <p:pic>
                      <p:nvPicPr>
                        <p:cNvPr id="17" name="对象 1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591903" y="3099217"/>
                          <a:ext cx="387284" cy="20236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5595" y="1328738"/>
            <a:ext cx="6915988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For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constant</a:t>
            </a:r>
            <a:r>
              <a:rPr 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with respect to frame {B}:</a:t>
            </a:r>
            <a:endParaRPr lang="en-US" sz="26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For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changing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with respect to frame {B}: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Simultaneous linear and rotational velocity</a:t>
            </a:r>
          </a:p>
        </p:txBody>
      </p:sp>
      <p:sp>
        <p:nvSpPr>
          <p:cNvPr id="48136" name="Down Arrow 9"/>
          <p:cNvSpPr>
            <a:spLocks noChangeArrowheads="1"/>
          </p:cNvSpPr>
          <p:nvPr/>
        </p:nvSpPr>
        <p:spPr bwMode="auto">
          <a:xfrm>
            <a:off x="3030856" y="2695932"/>
            <a:ext cx="257175" cy="952500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SG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249800"/>
              </p:ext>
            </p:extLst>
          </p:nvPr>
        </p:nvGraphicFramePr>
        <p:xfrm>
          <a:off x="2398281" y="1399376"/>
          <a:ext cx="45910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900" imgH="190500" progId="Equation.3">
                  <p:embed/>
                </p:oleObj>
              </mc:Choice>
              <mc:Fallback>
                <p:oleObj name="Equation" r:id="rId4" imgW="215900" imgH="190500" progId="Equation.3">
                  <p:embed/>
                  <p:pic>
                    <p:nvPicPr>
                      <p:cNvPr id="13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281" y="1399376"/>
                        <a:ext cx="459105" cy="400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645923"/>
              </p:ext>
            </p:extLst>
          </p:nvPr>
        </p:nvGraphicFramePr>
        <p:xfrm>
          <a:off x="2403177" y="2385921"/>
          <a:ext cx="45910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900" imgH="190500" progId="Equation.3">
                  <p:embed/>
                </p:oleObj>
              </mc:Choice>
              <mc:Fallback>
                <p:oleObj name="Equation" r:id="rId6" imgW="215900" imgH="190500" progId="Equation.3">
                  <p:embed/>
                  <p:pic>
                    <p:nvPicPr>
                      <p:cNvPr id="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177" y="2385921"/>
                        <a:ext cx="459105" cy="400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51434"/>
              </p:ext>
            </p:extLst>
          </p:nvPr>
        </p:nvGraphicFramePr>
        <p:xfrm>
          <a:off x="5064443" y="1935956"/>
          <a:ext cx="37639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26920" imgH="241200" progId="Equation.DSMT4">
                  <p:embed/>
                </p:oleObj>
              </mc:Choice>
              <mc:Fallback>
                <p:oleObj name="Equation" r:id="rId7" imgW="1726920" imgH="241200" progId="Equation.DSMT4">
                  <p:embed/>
                  <p:pic>
                    <p:nvPicPr>
                      <p:cNvPr id="501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443" y="1935956"/>
                        <a:ext cx="37639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665918"/>
              </p:ext>
            </p:extLst>
          </p:nvPr>
        </p:nvGraphicFramePr>
        <p:xfrm>
          <a:off x="5076825" y="2974975"/>
          <a:ext cx="29940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22360" imgH="228600" progId="Equation.DSMT4">
                  <p:embed/>
                </p:oleObj>
              </mc:Choice>
              <mc:Fallback>
                <p:oleObj name="Equation" r:id="rId9" imgW="1422360" imgH="228600" progId="Equation.DSMT4">
                  <p:embed/>
                  <p:pic>
                    <p:nvPicPr>
                      <p:cNvPr id="5018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974975"/>
                        <a:ext cx="29940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728401"/>
              </p:ext>
            </p:extLst>
          </p:nvPr>
        </p:nvGraphicFramePr>
        <p:xfrm>
          <a:off x="5076825" y="3948113"/>
          <a:ext cx="3559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39880" imgH="228600" progId="Equation.DSMT4">
                  <p:embed/>
                </p:oleObj>
              </mc:Choice>
              <mc:Fallback>
                <p:oleObj name="Equation" r:id="rId11" imgW="1739880" imgH="228600" progId="Equation.DSMT4">
                  <p:embed/>
                  <p:pic>
                    <p:nvPicPr>
                      <p:cNvPr id="5018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948113"/>
                        <a:ext cx="3559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236672"/>
              </p:ext>
            </p:extLst>
          </p:nvPr>
        </p:nvGraphicFramePr>
        <p:xfrm>
          <a:off x="1740513" y="5179694"/>
          <a:ext cx="2110740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16965" imgH="254000" progId="Equation.DSMT4">
                  <p:embed/>
                </p:oleObj>
              </mc:Choice>
              <mc:Fallback>
                <p:oleObj name="Equation" r:id="rId13" imgW="1116965" imgH="25400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513" y="5179694"/>
                        <a:ext cx="2110740" cy="471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155393"/>
              </p:ext>
            </p:extLst>
          </p:nvPr>
        </p:nvGraphicFramePr>
        <p:xfrm>
          <a:off x="4943849" y="4720906"/>
          <a:ext cx="2496820" cy="138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57300" imgH="711200" progId="Equation.DSMT4">
                  <p:embed/>
                </p:oleObj>
              </mc:Choice>
              <mc:Fallback>
                <p:oleObj name="Equation" r:id="rId15" imgW="1257300" imgH="71120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49" y="4720906"/>
                        <a:ext cx="2496820" cy="1388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04770" y="4675504"/>
            <a:ext cx="6398404" cy="1479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SG" altLang="zh-CN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15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021427"/>
              </p:ext>
            </p:extLst>
          </p:nvPr>
        </p:nvGraphicFramePr>
        <p:xfrm>
          <a:off x="803570" y="1908175"/>
          <a:ext cx="13287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09480" imgH="228600" progId="Equation.DSMT4">
                  <p:embed/>
                </p:oleObj>
              </mc:Choice>
              <mc:Fallback>
                <p:oleObj name="Equation" r:id="rId17" imgW="609480" imgH="228600" progId="Equation.DSMT4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70" y="1908175"/>
                        <a:ext cx="13287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/>
          <p:cNvCxnSpPr/>
          <p:nvPr/>
        </p:nvCxnSpPr>
        <p:spPr bwMode="auto">
          <a:xfrm>
            <a:off x="2224406" y="2216931"/>
            <a:ext cx="277939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文本框 9"/>
          <p:cNvSpPr txBox="1"/>
          <p:nvPr/>
        </p:nvSpPr>
        <p:spPr>
          <a:xfrm>
            <a:off x="2465706" y="1847599"/>
            <a:ext cx="2391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Derivation (           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969860"/>
              </p:ext>
            </p:extLst>
          </p:nvPr>
        </p:nvGraphicFramePr>
        <p:xfrm>
          <a:off x="3765551" y="1852444"/>
          <a:ext cx="762000" cy="34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44240" imgH="203040" progId="Equation.DSMT4">
                  <p:embed/>
                </p:oleObj>
              </mc:Choice>
              <mc:Fallback>
                <p:oleObj name="Equation" r:id="rId19" imgW="444240" imgH="203040" progId="Equation.DSMT4">
                  <p:embed/>
                  <p:pic>
                    <p:nvPicPr>
                      <p:cNvPr id="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1" y="1852444"/>
                        <a:ext cx="762000" cy="34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091609"/>
              </p:ext>
            </p:extLst>
          </p:nvPr>
        </p:nvGraphicFramePr>
        <p:xfrm>
          <a:off x="807721" y="2947670"/>
          <a:ext cx="13287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609480" imgH="228600" progId="Equation.DSMT4">
                  <p:embed/>
                </p:oleObj>
              </mc:Choice>
              <mc:Fallback>
                <p:oleObj name="Equation" r:id="rId21" imgW="609480" imgH="228600" progId="Equation.DSMT4">
                  <p:embed/>
                  <p:pic>
                    <p:nvPicPr>
                      <p:cNvPr id="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1" y="2947670"/>
                        <a:ext cx="13287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 bwMode="auto">
          <a:xfrm>
            <a:off x="2224406" y="3222804"/>
            <a:ext cx="277939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文本框 25"/>
          <p:cNvSpPr txBox="1"/>
          <p:nvPr/>
        </p:nvSpPr>
        <p:spPr>
          <a:xfrm>
            <a:off x="2465706" y="2853472"/>
            <a:ext cx="2391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Derivation (             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412434"/>
              </p:ext>
            </p:extLst>
          </p:nvPr>
        </p:nvGraphicFramePr>
        <p:xfrm>
          <a:off x="3735388" y="2862263"/>
          <a:ext cx="8921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520560" imgH="203040" progId="Equation.DSMT4">
                  <p:embed/>
                </p:oleObj>
              </mc:Choice>
              <mc:Fallback>
                <p:oleObj name="Equation" r:id="rId23" imgW="520560" imgH="203040" progId="Equation.DSMT4">
                  <p:embed/>
                  <p:pic>
                    <p:nvPicPr>
                      <p:cNvPr id="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2862263"/>
                        <a:ext cx="8921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246776"/>
              </p:ext>
            </p:extLst>
          </p:nvPr>
        </p:nvGraphicFramePr>
        <p:xfrm>
          <a:off x="803570" y="3904774"/>
          <a:ext cx="19923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14400" imgH="228600" progId="Equation.DSMT4">
                  <p:embed/>
                </p:oleObj>
              </mc:Choice>
              <mc:Fallback>
                <p:oleObj name="Equation" r:id="rId25" imgW="914400" imgH="228600" progId="Equation.DSMT4">
                  <p:embed/>
                  <p:pic>
                    <p:nvPicPr>
                      <p:cNvPr id="2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70" y="3904774"/>
                        <a:ext cx="199231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/>
          <p:cNvCxnSpPr/>
          <p:nvPr/>
        </p:nvCxnSpPr>
        <p:spPr bwMode="auto">
          <a:xfrm>
            <a:off x="2844800" y="4194392"/>
            <a:ext cx="2159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0" name="文本框 29"/>
          <p:cNvSpPr txBox="1"/>
          <p:nvPr/>
        </p:nvSpPr>
        <p:spPr>
          <a:xfrm>
            <a:off x="3130550" y="3825060"/>
            <a:ext cx="172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Derivation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/>
        </p:nvSpPr>
        <p:spPr>
          <a:xfrm>
            <a:off x="406400" y="1353185"/>
            <a:ext cx="8301990" cy="625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Acceleration of a rigid body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25195" y="1918970"/>
            <a:ext cx="798131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Linear Acceleration</a:t>
            </a:r>
            <a:endParaRPr lang="en-US" altLang="en-US" sz="2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      is constant,         	                  then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Angular Acceleration</a:t>
            </a:r>
            <a:endParaRPr lang="en-US" altLang="en-US" sz="2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three frames {A}, {B}, and {C}, rotating angular speeds{     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}, {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}, then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differentiating, we have</a:t>
            </a:r>
            <a:endParaRPr lang="en-US" altLang="en-US" sz="2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8136" name="Down Arrow 9"/>
          <p:cNvSpPr>
            <a:spLocks noChangeArrowheads="1"/>
          </p:cNvSpPr>
          <p:nvPr/>
        </p:nvSpPr>
        <p:spPr bwMode="auto">
          <a:xfrm>
            <a:off x="2200275" y="3200400"/>
            <a:ext cx="257175" cy="952500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SG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6" name="Object 38"/>
          <p:cNvGraphicFramePr>
            <a:graphicFrameLocks noChangeAspect="1"/>
          </p:cNvGraphicFramePr>
          <p:nvPr/>
        </p:nvGraphicFramePr>
        <p:xfrm>
          <a:off x="1314450" y="3010535"/>
          <a:ext cx="45910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900" imgH="190500" progId="Equation.3">
                  <p:embed/>
                </p:oleObj>
              </mc:Choice>
              <mc:Fallback>
                <p:oleObj name="Equation" r:id="rId4" imgW="215900" imgH="190500" progId="Equation.3">
                  <p:embed/>
                  <p:pic>
                    <p:nvPicPr>
                      <p:cNvPr id="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010535"/>
                        <a:ext cx="459105" cy="400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Right Arrow 9"/>
          <p:cNvSpPr>
            <a:spLocks noChangeArrowheads="1"/>
          </p:cNvSpPr>
          <p:nvPr/>
        </p:nvSpPr>
        <p:spPr bwMode="auto">
          <a:xfrm>
            <a:off x="3425825" y="3208020"/>
            <a:ext cx="435603" cy="104775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SG" altLang="zh-CN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08" name="Right Arrow 10"/>
          <p:cNvSpPr>
            <a:spLocks noChangeArrowheads="1"/>
          </p:cNvSpPr>
          <p:nvPr/>
        </p:nvSpPr>
        <p:spPr bwMode="auto">
          <a:xfrm>
            <a:off x="5584652" y="3199130"/>
            <a:ext cx="435603" cy="104775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SG" altLang="zh-CN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8"/>
          <p:cNvGraphicFramePr>
            <a:graphicFrameLocks noChangeAspect="1"/>
          </p:cNvGraphicFramePr>
          <p:nvPr/>
        </p:nvGraphicFramePr>
        <p:xfrm>
          <a:off x="3926840" y="3045460"/>
          <a:ext cx="1595120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00100" imgH="203200" progId="Equation.3">
                  <p:embed/>
                </p:oleObj>
              </mc:Choice>
              <mc:Fallback>
                <p:oleObj name="Equation" r:id="rId6" imgW="800100" imgH="203200" progId="Equation.3">
                  <p:embed/>
                  <p:pic>
                    <p:nvPicPr>
                      <p:cNvPr id="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6840" y="3045460"/>
                        <a:ext cx="1595120" cy="401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35416"/>
              </p:ext>
            </p:extLst>
          </p:nvPr>
        </p:nvGraphicFramePr>
        <p:xfrm>
          <a:off x="1622425" y="3543300"/>
          <a:ext cx="42719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25680" imgH="241200" progId="Equation.DSMT4">
                  <p:embed/>
                </p:oleObj>
              </mc:Choice>
              <mc:Fallback>
                <p:oleObj name="Equation" r:id="rId8" imgW="2425680" imgH="241200" progId="Equation.DSMT4">
                  <p:embed/>
                  <p:pic>
                    <p:nvPicPr>
                      <p:cNvPr id="512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3543300"/>
                        <a:ext cx="42719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353583"/>
              </p:ext>
            </p:extLst>
          </p:nvPr>
        </p:nvGraphicFramePr>
        <p:xfrm>
          <a:off x="2073805" y="4897438"/>
          <a:ext cx="436562" cy="49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190440" progId="Equation.DSMT4">
                  <p:embed/>
                </p:oleObj>
              </mc:Choice>
              <mc:Fallback>
                <p:oleObj name="Equation" r:id="rId10" imgW="164880" imgH="190440" progId="Equation.DSMT4">
                  <p:embed/>
                  <p:pic>
                    <p:nvPicPr>
                      <p:cNvPr id="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805" y="4897438"/>
                        <a:ext cx="436562" cy="49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111934"/>
              </p:ext>
            </p:extLst>
          </p:nvPr>
        </p:nvGraphicFramePr>
        <p:xfrm>
          <a:off x="3206556" y="4897438"/>
          <a:ext cx="438538" cy="49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190440" progId="Equation.DSMT4">
                  <p:embed/>
                </p:oleObj>
              </mc:Choice>
              <mc:Fallback>
                <p:oleObj name="Equation" r:id="rId12" imgW="164880" imgH="190440" progId="Equation.DSMT4">
                  <p:embed/>
                  <p:pic>
                    <p:nvPicPr>
                      <p:cNvPr id="17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556" y="4897438"/>
                        <a:ext cx="438538" cy="49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939438"/>
              </p:ext>
            </p:extLst>
          </p:nvPr>
        </p:nvGraphicFramePr>
        <p:xfrm>
          <a:off x="3656013" y="5302250"/>
          <a:ext cx="19002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90360" imgH="228600" progId="Equation.DSMT4">
                  <p:embed/>
                </p:oleObj>
              </mc:Choice>
              <mc:Fallback>
                <p:oleObj name="Equation" r:id="rId14" imgW="990360" imgH="228600" progId="Equation.DSMT4">
                  <p:embed/>
                  <p:pic>
                    <p:nvPicPr>
                      <p:cNvPr id="5122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5302250"/>
                        <a:ext cx="190023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92441"/>
              </p:ext>
            </p:extLst>
          </p:nvPr>
        </p:nvGraphicFramePr>
        <p:xfrm>
          <a:off x="3529012" y="6053667"/>
          <a:ext cx="3333776" cy="434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39880" imgH="228600" progId="Equation.DSMT4">
                  <p:embed/>
                </p:oleObj>
              </mc:Choice>
              <mc:Fallback>
                <p:oleObj name="Equation" r:id="rId16" imgW="1739880" imgH="228600" progId="Equation.DSMT4">
                  <p:embed/>
                  <p:pic>
                    <p:nvPicPr>
                      <p:cNvPr id="5122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2" y="6053667"/>
                        <a:ext cx="3333776" cy="434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16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878903"/>
              </p:ext>
            </p:extLst>
          </p:nvPr>
        </p:nvGraphicFramePr>
        <p:xfrm>
          <a:off x="4114800" y="2501900"/>
          <a:ext cx="914400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14400" imgH="164160" progId="Equation.DSMT4">
                  <p:embed/>
                </p:oleObj>
              </mc:Choice>
              <mc:Fallback>
                <p:oleObj name="Equation" r:id="rId18" imgW="914400" imgH="16416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14800" y="2501900"/>
                        <a:ext cx="914400" cy="16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579645" y="3495615"/>
            <a:ext cx="12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(2.1.1)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363932"/>
              </p:ext>
            </p:extLst>
          </p:nvPr>
        </p:nvGraphicFramePr>
        <p:xfrm>
          <a:off x="1026444" y="2501900"/>
          <a:ext cx="6553201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720960" imgH="241200" progId="Equation.DSMT4">
                  <p:embed/>
                </p:oleObj>
              </mc:Choice>
              <mc:Fallback>
                <p:oleObj name="Equation" r:id="rId20" imgW="3720960" imgH="241200" progId="Equation.DSMT4">
                  <p:embed/>
                  <p:pic>
                    <p:nvPicPr>
                      <p:cNvPr id="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444" y="2501900"/>
                        <a:ext cx="6553201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406400" y="1285875"/>
            <a:ext cx="82296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Newton's equation</a:t>
            </a:r>
          </a:p>
          <a:p>
            <a:endParaRPr lang="en-US" altLang="en-US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Euler's equation</a:t>
            </a:r>
            <a:endParaRPr lang="en-SG" altLang="en-US" sz="28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76688" y="1803400"/>
            <a:ext cx="4776787" cy="13541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Rigid body: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---	acceleration of </a:t>
            </a:r>
            <a:r>
              <a:rPr lang="en-US" altLang="zh-CN" sz="2400" b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centre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mass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--- 	acting at the </a:t>
            </a:r>
            <a:r>
              <a:rPr lang="en-US" altLang="zh-CN" sz="2400" b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centre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mass</a:t>
            </a:r>
          </a:p>
        </p:txBody>
      </p:sp>
      <p:graphicFrame>
        <p:nvGraphicFramePr>
          <p:cNvPr id="52230" name="Object 3"/>
          <p:cNvGraphicFramePr>
            <a:graphicFrameLocks noChangeAspect="1"/>
          </p:cNvGraphicFramePr>
          <p:nvPr/>
        </p:nvGraphicFramePr>
        <p:xfrm>
          <a:off x="4095750" y="2301875"/>
          <a:ext cx="269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700" imgH="228600" progId="Equation.DSMT4">
                  <p:embed/>
                </p:oleObj>
              </mc:Choice>
              <mc:Fallback>
                <p:oleObj name="Equation" r:id="rId2" imgW="139700" imgH="228600" progId="Equation.DSMT4">
                  <p:embed/>
                  <p:pic>
                    <p:nvPicPr>
                      <p:cNvPr id="5223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2301875"/>
                        <a:ext cx="2698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5"/>
          <p:cNvGraphicFramePr>
            <a:graphicFrameLocks noChangeAspect="1"/>
          </p:cNvGraphicFramePr>
          <p:nvPr/>
        </p:nvGraphicFramePr>
        <p:xfrm>
          <a:off x="4105275" y="2697163"/>
          <a:ext cx="303213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100" imgH="165100" progId="Equation.DSMT4">
                  <p:embed/>
                </p:oleObj>
              </mc:Choice>
              <mc:Fallback>
                <p:oleObj name="Equation" r:id="rId4" imgW="165100" imgH="165100" progId="Equation.DSMT4">
                  <p:embed/>
                  <p:pic>
                    <p:nvPicPr>
                      <p:cNvPr id="5223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2697163"/>
                        <a:ext cx="303213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490913" y="3851275"/>
            <a:ext cx="5499100" cy="24622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Rigid body: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---	angular velocity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--- 	angular acceleration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--- 	the torque acting on the body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--- 	the inertia tensor in a frame with its 	origin located at the </a:t>
            </a:r>
            <a:r>
              <a:rPr lang="en-US" altLang="zh-CN" sz="2400" b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centre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mass</a:t>
            </a:r>
          </a:p>
        </p:txBody>
      </p:sp>
      <p:graphicFrame>
        <p:nvGraphicFramePr>
          <p:cNvPr id="52234" name="Object 7"/>
          <p:cNvGraphicFramePr>
            <a:graphicFrameLocks noChangeAspect="1"/>
          </p:cNvGraphicFramePr>
          <p:nvPr/>
        </p:nvGraphicFramePr>
        <p:xfrm>
          <a:off x="3627438" y="4538663"/>
          <a:ext cx="29368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00" imgH="139700" progId="Equation.DSMT4">
                  <p:embed/>
                </p:oleObj>
              </mc:Choice>
              <mc:Fallback>
                <p:oleObj name="Equation" r:id="rId6" imgW="152400" imgH="139700" progId="Equation.DSMT4">
                  <p:embed/>
                  <p:pic>
                    <p:nvPicPr>
                      <p:cNvPr id="5223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4538663"/>
                        <a:ext cx="293687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8"/>
          <p:cNvGraphicFramePr>
            <a:graphicFrameLocks noChangeAspect="1"/>
          </p:cNvGraphicFramePr>
          <p:nvPr/>
        </p:nvGraphicFramePr>
        <p:xfrm>
          <a:off x="3651250" y="4799013"/>
          <a:ext cx="279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400" imgH="177800" progId="Equation.DSMT4">
                  <p:embed/>
                </p:oleObj>
              </mc:Choice>
              <mc:Fallback>
                <p:oleObj name="Equation" r:id="rId8" imgW="152400" imgH="177800" progId="Equation.DSMT4">
                  <p:embed/>
                  <p:pic>
                    <p:nvPicPr>
                      <p:cNvPr id="5223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4799013"/>
                        <a:ext cx="2794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9"/>
          <p:cNvGraphicFramePr>
            <a:graphicFrameLocks noChangeAspect="1"/>
          </p:cNvGraphicFramePr>
          <p:nvPr/>
        </p:nvGraphicFramePr>
        <p:xfrm>
          <a:off x="3646488" y="5207000"/>
          <a:ext cx="3270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800" imgH="177800" progId="Equation.DSMT4">
                  <p:embed/>
                </p:oleObj>
              </mc:Choice>
              <mc:Fallback>
                <p:oleObj name="Equation" r:id="rId10" imgW="177800" imgH="177800" progId="Equation.DSMT4">
                  <p:embed/>
                  <p:pic>
                    <p:nvPicPr>
                      <p:cNvPr id="5223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5207000"/>
                        <a:ext cx="32702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0"/>
          <p:cNvGraphicFramePr>
            <a:graphicFrameLocks noChangeAspect="1"/>
          </p:cNvGraphicFramePr>
          <p:nvPr/>
        </p:nvGraphicFramePr>
        <p:xfrm>
          <a:off x="3683000" y="5570538"/>
          <a:ext cx="233363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7000" imgH="165100" progId="Equation.DSMT4">
                  <p:embed/>
                </p:oleObj>
              </mc:Choice>
              <mc:Fallback>
                <p:oleObj name="Equation" r:id="rId12" imgW="127000" imgH="165100" progId="Equation.DSMT4">
                  <p:embed/>
                  <p:pic>
                    <p:nvPicPr>
                      <p:cNvPr id="5223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5570538"/>
                        <a:ext cx="233363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1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1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1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17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157177"/>
              </p:ext>
            </p:extLst>
          </p:nvPr>
        </p:nvGraphicFramePr>
        <p:xfrm>
          <a:off x="1399421" y="2340745"/>
          <a:ext cx="10239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33160" imgH="228600" progId="Equation.DSMT4">
                  <p:embed/>
                </p:oleObj>
              </mc:Choice>
              <mc:Fallback>
                <p:oleObj name="Equation" r:id="rId15" imgW="533160" imgH="228600" progId="Equation.DSMT4">
                  <p:embed/>
                  <p:pic>
                    <p:nvPicPr>
                      <p:cNvPr id="1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421" y="2340745"/>
                        <a:ext cx="102393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591392"/>
              </p:ext>
            </p:extLst>
          </p:nvPr>
        </p:nvGraphicFramePr>
        <p:xfrm>
          <a:off x="734969" y="4893622"/>
          <a:ext cx="199866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041120" imgH="177480" progId="Equation.DSMT4">
                  <p:embed/>
                </p:oleObj>
              </mc:Choice>
              <mc:Fallback>
                <p:oleObj name="Equation" r:id="rId17" imgW="1041120" imgH="177480" progId="Equation.DSMT4">
                  <p:embed/>
                  <p:pic>
                    <p:nvPicPr>
                      <p:cNvPr id="1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969" y="4893622"/>
                        <a:ext cx="1998662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Down Arrow 9"/>
          <p:cNvSpPr>
            <a:spLocks noChangeArrowheads="1"/>
          </p:cNvSpPr>
          <p:nvPr/>
        </p:nvSpPr>
        <p:spPr bwMode="auto">
          <a:xfrm>
            <a:off x="2111375" y="2222500"/>
            <a:ext cx="257175" cy="952500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SG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691422"/>
              </p:ext>
            </p:extLst>
          </p:nvPr>
        </p:nvGraphicFramePr>
        <p:xfrm>
          <a:off x="2935563" y="2610592"/>
          <a:ext cx="325120" cy="29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563" y="2610592"/>
                        <a:ext cx="325120" cy="294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3799642" y="1887507"/>
            <a:ext cx="154471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the rotation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vector </a:t>
            </a:r>
            <a:endParaRPr lang="en-SG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7" name="Right Arrow 7"/>
          <p:cNvSpPr>
            <a:spLocks noChangeArrowheads="1"/>
          </p:cNvSpPr>
          <p:nvPr/>
        </p:nvSpPr>
        <p:spPr bwMode="auto">
          <a:xfrm>
            <a:off x="3799642" y="4034457"/>
            <a:ext cx="1214701" cy="55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SG" altLang="zh-CN">
              <a:solidFill>
                <a:srgbClr val="FFFF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849205" y="5003202"/>
            <a:ext cx="4686300" cy="461962"/>
          </a:xfrm>
          <a:prstGeom prst="rect">
            <a:avLst/>
          </a:prstGeom>
          <a:solidFill>
            <a:srgbClr val="FF6600"/>
          </a:solidFill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- Backward Algorithm</a:t>
            </a:r>
            <a:endParaRPr lang="en-SG" alt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1587298" y="2119848"/>
            <a:ext cx="174371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the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in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18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839" y="3469005"/>
            <a:ext cx="3005455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弧形 2"/>
          <p:cNvSpPr/>
          <p:nvPr/>
        </p:nvSpPr>
        <p:spPr bwMode="auto">
          <a:xfrm>
            <a:off x="5535505" y="3226596"/>
            <a:ext cx="3011213" cy="2036164"/>
          </a:xfrm>
          <a:prstGeom prst="arc">
            <a:avLst>
              <a:gd name="adj1" fmla="val 14408583"/>
              <a:gd name="adj2" fmla="val 2151926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34587" y="4037938"/>
            <a:ext cx="121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20929" y="3157767"/>
            <a:ext cx="1398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939936"/>
              </p:ext>
            </p:extLst>
          </p:nvPr>
        </p:nvGraphicFramePr>
        <p:xfrm>
          <a:off x="849205" y="1068803"/>
          <a:ext cx="47307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97080" imgH="469800" progId="Equation.DSMT4">
                  <p:embed/>
                </p:oleObj>
              </mc:Choice>
              <mc:Fallback>
                <p:oleObj name="Equation" r:id="rId7" imgW="2197080" imgH="469800" progId="Equation.DSMT4">
                  <p:embed/>
                  <p:pic>
                    <p:nvPicPr>
                      <p:cNvPr id="1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205" y="1068803"/>
                        <a:ext cx="47307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06400" y="1889760"/>
            <a:ext cx="7416800" cy="452628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Outward iterations </a:t>
            </a:r>
            <a:r>
              <a:rPr lang="en-US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    5</a:t>
            </a:r>
          </a:p>
          <a:p>
            <a:endParaRPr lang="en-US" altLang="en-US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with</a:t>
            </a:r>
            <a:endParaRPr lang="en-SG" altLang="en-US" sz="24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/>
        </p:nvSpPr>
        <p:spPr>
          <a:xfrm>
            <a:off x="406400" y="1353185"/>
            <a:ext cx="8301990" cy="625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Forward-Backward Algorithm</a:t>
            </a:r>
          </a:p>
        </p:txBody>
      </p:sp>
      <p:sp>
        <p:nvSpPr>
          <p:cNvPr id="48136" name="Down Arrow 9"/>
          <p:cNvSpPr>
            <a:spLocks noChangeArrowheads="1"/>
          </p:cNvSpPr>
          <p:nvPr/>
        </p:nvSpPr>
        <p:spPr bwMode="auto">
          <a:xfrm>
            <a:off x="1181100" y="3200400"/>
            <a:ext cx="257175" cy="952500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SG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304067"/>
              </p:ext>
            </p:extLst>
          </p:nvPr>
        </p:nvGraphicFramePr>
        <p:xfrm>
          <a:off x="1593326" y="4878517"/>
          <a:ext cx="2193290" cy="153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565" imgH="774065" progId="Equation.3">
                  <p:embed/>
                </p:oleObj>
              </mc:Choice>
              <mc:Fallback>
                <p:oleObj name="Equation" r:id="rId4" imgW="1091565" imgH="774065" progId="Equation.3">
                  <p:embed/>
                  <p:pic>
                    <p:nvPicPr>
                      <p:cNvPr id="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326" y="4878517"/>
                        <a:ext cx="2193290" cy="1534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803810"/>
              </p:ext>
            </p:extLst>
          </p:nvPr>
        </p:nvGraphicFramePr>
        <p:xfrm>
          <a:off x="514905" y="2463888"/>
          <a:ext cx="2698195" cy="9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760" imgH="355320" progId="Equation.DSMT4">
                  <p:embed/>
                </p:oleObj>
              </mc:Choice>
              <mc:Fallback>
                <p:oleObj name="Equation" r:id="rId6" imgW="977760" imgH="355320" progId="Equation.DSMT4">
                  <p:embed/>
                  <p:pic>
                    <p:nvPicPr>
                      <p:cNvPr id="5325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05" y="2463888"/>
                        <a:ext cx="2698195" cy="9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862070" y="2503170"/>
            <a:ext cx="34334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joint (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 is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Revolute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862070" y="3081020"/>
            <a:ext cx="32550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joint (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 is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Prismatic</a:t>
            </a:r>
          </a:p>
        </p:txBody>
      </p:sp>
      <p:cxnSp>
        <p:nvCxnSpPr>
          <p:cNvPr id="56324" name="Straight Arrow Connector 5"/>
          <p:cNvCxnSpPr>
            <a:cxnSpLocks noChangeShapeType="1"/>
          </p:cNvCxnSpPr>
          <p:nvPr/>
        </p:nvCxnSpPr>
        <p:spPr bwMode="auto">
          <a:xfrm flipV="1">
            <a:off x="4400232" y="2184021"/>
            <a:ext cx="314325" cy="9525"/>
          </a:xfrm>
          <a:prstGeom prst="straightConnector1">
            <a:avLst/>
          </a:prstGeom>
          <a:noFill/>
          <a:ln w="28575" algn="ctr">
            <a:solidFill>
              <a:srgbClr val="0033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19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pic>
        <p:nvPicPr>
          <p:cNvPr id="17" name="Picture 2" descr="https://gimg2.baidu.com/image_search/src=http%3A%2F%2F5b0988e595225.cdn.sohucs.com%2Fq_70%2Cc_zoom%2Cw_640%2Fimages%2F20190303%2Ffac126c8c5694c68a08997843f5147d0.gif&amp;refer=http%3A%2F%2F5b0988e595225.cdn.sohucs.com&amp;app=2002&amp;size=f9999,10000&amp;q=a80&amp;n=0&amp;g=0n&amp;fmt=jpeg?sec=1647414331&amp;t=9acc37a0c4f48a9935b7f6519d616d72"/>
          <p:cNvPicPr>
            <a:picLocks noChangeAspect="1" noChangeArrowheads="1" noCrop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37" y="2677735"/>
            <a:ext cx="977117" cy="65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gimg2.baidu.com/image_search/src=http%3A%2F%2Fwww.sciclass.cn%2Fuploads%2Farticle%2Fweb%2F20170216%2F1487241121293391.gif&amp;refer=http%3A%2F%2Fwww.sciclass.cn&amp;app=2002&amp;size=f9999,10000&amp;q=a80&amp;n=0&amp;g=0n&amp;fmt=jpeg?sec=1647414384&amp;t=24dd551714e464791e1c91eb24b84f9d"/>
          <p:cNvPicPr>
            <a:picLocks noChangeAspect="1" noChangeArrowheads="1" noCrop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91" y="1942206"/>
            <a:ext cx="1121432" cy="69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gimg2.baidu.com/image_search/src=http%3A%2F%2F5b0988e595225.cdn.sohucs.com%2Fq_70%2Cc_zoom%2Cw_640%2Fimages%2F20190303%2Ffac126c8c5694c68a08997843f5147d0.gif&amp;refer=http%3A%2F%2F5b0988e595225.cdn.sohucs.com&amp;app=2002&amp;size=f9999,10000&amp;q=a80&amp;n=0&amp;g=0n&amp;fmt=jpeg?sec=1647414331&amp;t=9acc37a0c4f48a9935b7f6519d616d72"/>
          <p:cNvPicPr>
            <a:picLocks noChangeAspect="1" noChangeArrowheads="1" noCrop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136" y="4266719"/>
            <a:ext cx="977117" cy="65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gimg2.baidu.com/image_search/src=http%3A%2F%2Fwww.sciclass.cn%2Fuploads%2Farticle%2Fweb%2F20170216%2F1487241121293391.gif&amp;refer=http%3A%2F%2Fwww.sciclass.cn&amp;app=2002&amp;size=f9999,10000&amp;q=a80&amp;n=0&amp;g=0n&amp;fmt=jpeg?sec=1647414384&amp;t=24dd551714e464791e1c91eb24b84f9d"/>
          <p:cNvPicPr>
            <a:picLocks noChangeAspect="1" noChangeArrowheads="1" noCrop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136" y="3602532"/>
            <a:ext cx="1121432" cy="69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3D93A52-E22A-418B-8678-E0E1C4C38484}"/>
              </a:ext>
            </a:extLst>
          </p:cNvPr>
          <p:cNvSpPr txBox="1"/>
          <p:nvPr/>
        </p:nvSpPr>
        <p:spPr>
          <a:xfrm>
            <a:off x="7988858" y="2837467"/>
            <a:ext cx="12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(2.1.2)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7D9849-A761-4414-A52B-E09AF2DDB05A}"/>
              </a:ext>
            </a:extLst>
          </p:cNvPr>
          <p:cNvSpPr txBox="1"/>
          <p:nvPr/>
        </p:nvSpPr>
        <p:spPr>
          <a:xfrm>
            <a:off x="8022709" y="4084482"/>
            <a:ext cx="12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(2.1.3)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Object 11">
            <a:extLst>
              <a:ext uri="{FF2B5EF4-FFF2-40B4-BE49-F238E27FC236}">
                <a16:creationId xmlns:a16="http://schemas.microsoft.com/office/drawing/2014/main" id="{8985D8A4-2F87-4C2F-9469-F684D4D0BE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945747"/>
              </p:ext>
            </p:extLst>
          </p:nvPr>
        </p:nvGraphicFramePr>
        <p:xfrm>
          <a:off x="406400" y="3700057"/>
          <a:ext cx="6304005" cy="106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97000" imgH="507960" progId="Equation.DSMT4">
                  <p:embed/>
                </p:oleObj>
              </mc:Choice>
              <mc:Fallback>
                <p:oleObj name="Equation" r:id="rId10" imgW="2997000" imgH="507960" progId="Equation.DSMT4">
                  <p:embed/>
                  <p:pic>
                    <p:nvPicPr>
                      <p:cNvPr id="23" name="Object 11">
                        <a:extLst>
                          <a:ext uri="{FF2B5EF4-FFF2-40B4-BE49-F238E27FC236}">
                            <a16:creationId xmlns:a16="http://schemas.microsoft.com/office/drawing/2014/main" id="{8985D8A4-2F87-4C2F-9469-F684D4D0BE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3700057"/>
                        <a:ext cx="6304005" cy="1067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Content Placeholder 8"/>
          <p:cNvSpPr>
            <a:spLocks noGrp="1"/>
          </p:cNvSpPr>
          <p:nvPr>
            <p:ph idx="1"/>
          </p:nvPr>
        </p:nvSpPr>
        <p:spPr>
          <a:xfrm>
            <a:off x="1337310" y="1321435"/>
            <a:ext cx="6235065" cy="605155"/>
          </a:xfrm>
          <a:solidFill>
            <a:schemeClr val="bg1"/>
          </a:solidFill>
        </p:spPr>
        <p:txBody>
          <a:bodyPr/>
          <a:lstStyle/>
          <a:p>
            <a:pPr marL="0" indent="0" algn="ctr" eaLnBrk="1" hangingPunct="1">
              <a:buFont typeface="Wingdings" panose="05000000000000000000" charset="0"/>
              <a:buNone/>
            </a:pPr>
            <a:r>
              <a:rPr lang="en-US" altLang="en-US" sz="3200" b="1" i="1" u="sng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3200" b="1" i="1" u="sng" baseline="30000"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b="1" i="1" u="sng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 = What, Why, and How</a:t>
            </a:r>
            <a:endParaRPr lang="en-US" altLang="en-US" sz="3200" b="1" i="1" u="sng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Content Placeholder 8"/>
          <p:cNvSpPr>
            <a:spLocks noGrp="1"/>
          </p:cNvSpPr>
          <p:nvPr/>
        </p:nvSpPr>
        <p:spPr>
          <a:xfrm>
            <a:off x="291465" y="2126615"/>
            <a:ext cx="7560310" cy="716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514350" indent="-514350" eaLnBrk="1" hangingPunct="1">
              <a:buFont typeface="Wingdings" panose="05000000000000000000" charset="0"/>
              <a:buChar char="Ø"/>
            </a:pPr>
            <a:r>
              <a:rPr lang="en-US" altLang="en-US" sz="2800" b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robot dynamics?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91465" y="2670477"/>
            <a:ext cx="8591550" cy="32392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0" tIns="152352" rIns="0" bIns="38088" anchor="ctr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Find the dynamic equations of motion for a manipulator which deals with the </a:t>
            </a:r>
            <a:r>
              <a:rPr lang="en-US" altLang="zh-CN" sz="2800" u="sng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relationship</a:t>
            </a:r>
            <a:r>
              <a:rPr lang="en-US" altLang="zh-CN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between the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Robot Motion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Forces/Torques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applied externally,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0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robot kinematics deals with the relationship between the joint variable space and the position and orientation of the end-effector in the world space.</a:t>
            </a:r>
            <a:endParaRPr lang="en-US" altLang="zh-CN" sz="28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2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273" y="252184"/>
            <a:ext cx="43059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Robot Dynamics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769165"/>
              </p:ext>
            </p:extLst>
          </p:nvPr>
        </p:nvGraphicFramePr>
        <p:xfrm>
          <a:off x="415086" y="2471114"/>
          <a:ext cx="78835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32040" imgH="507960" progId="Equation.DSMT4">
                  <p:embed/>
                </p:oleObj>
              </mc:Choice>
              <mc:Fallback>
                <p:oleObj name="Equation" r:id="rId3" imgW="3632040" imgH="50796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086" y="2471114"/>
                        <a:ext cx="7883525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18241" y="1918970"/>
            <a:ext cx="8860659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Linear acceleration of the origin of each frame</a:t>
            </a:r>
          </a:p>
        </p:txBody>
      </p:sp>
      <p:sp>
        <p:nvSpPr>
          <p:cNvPr id="48136" name="Down Arrow 9"/>
          <p:cNvSpPr>
            <a:spLocks noChangeArrowheads="1"/>
          </p:cNvSpPr>
          <p:nvPr/>
        </p:nvSpPr>
        <p:spPr bwMode="auto">
          <a:xfrm>
            <a:off x="2200275" y="3200400"/>
            <a:ext cx="257175" cy="952500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SG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5843905" y="2527618"/>
          <a:ext cx="1193800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0700" imgH="165100" progId="Equation.3">
                  <p:embed/>
                </p:oleObj>
              </mc:Choice>
              <mc:Fallback>
                <p:oleObj name="Equation" r:id="rId6" imgW="520700" imgH="165100" progId="Equation.3">
                  <p:embed/>
                  <p:pic>
                    <p:nvPicPr>
                      <p:cNvPr id="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905" y="2527618"/>
                        <a:ext cx="1193800" cy="378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7401878" y="3591243"/>
          <a:ext cx="1136015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5300" imgH="165100" progId="Equation.3">
                  <p:embed/>
                </p:oleObj>
              </mc:Choice>
              <mc:Fallback>
                <p:oleObj name="Equation" r:id="rId8" imgW="495300" imgH="165100" progId="Equation.3">
                  <p:embed/>
                  <p:pic>
                    <p:nvPicPr>
                      <p:cNvPr id="1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1878" y="3591243"/>
                        <a:ext cx="1136015" cy="378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765024"/>
              </p:ext>
            </p:extLst>
          </p:nvPr>
        </p:nvGraphicFramePr>
        <p:xfrm>
          <a:off x="406400" y="4625559"/>
          <a:ext cx="5218112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23800" imgH="685800" progId="Equation.DSMT4">
                  <p:embed/>
                </p:oleObj>
              </mc:Choice>
              <mc:Fallback>
                <p:oleObj name="Equation" r:id="rId10" imgW="2323800" imgH="685800" progId="Equation.DSMT4">
                  <p:embed/>
                  <p:pic>
                    <p:nvPicPr>
                      <p:cNvPr id="553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4625559"/>
                        <a:ext cx="5218112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406400" y="1353185"/>
            <a:ext cx="8301990" cy="625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Forward-Backward Algorithm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20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" name="矩形 2"/>
          <p:cNvSpPr/>
          <p:nvPr/>
        </p:nvSpPr>
        <p:spPr>
          <a:xfrm>
            <a:off x="118241" y="3777855"/>
            <a:ext cx="56773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Linear Acceleration of the </a:t>
            </a:r>
            <a:r>
              <a:rPr lang="en-US" altLang="zh-CN" sz="2600" dirty="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centre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of mass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05949" y="4625559"/>
            <a:ext cx="2293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Eq. (2.1.1)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6FD49E-F8AA-4B44-B056-A982D02CED2A}"/>
              </a:ext>
            </a:extLst>
          </p:cNvPr>
          <p:cNvSpPr txBox="1"/>
          <p:nvPr/>
        </p:nvSpPr>
        <p:spPr>
          <a:xfrm>
            <a:off x="8025499" y="2527618"/>
            <a:ext cx="12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(2.1.4)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92CA11-8924-495F-B02A-7517FADD2511}"/>
              </a:ext>
            </a:extLst>
          </p:cNvPr>
          <p:cNvSpPr txBox="1"/>
          <p:nvPr/>
        </p:nvSpPr>
        <p:spPr>
          <a:xfrm>
            <a:off x="8025499" y="4574163"/>
            <a:ext cx="12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(2.1.5)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4E3D4A-A25B-47FE-9161-6E6ACF29F188}"/>
              </a:ext>
            </a:extLst>
          </p:cNvPr>
          <p:cNvSpPr txBox="1"/>
          <p:nvPr/>
        </p:nvSpPr>
        <p:spPr>
          <a:xfrm>
            <a:off x="8025499" y="5077065"/>
            <a:ext cx="12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(2.1.6)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6DE0D1-3F22-47E1-AB37-EA515B870DD6}"/>
              </a:ext>
            </a:extLst>
          </p:cNvPr>
          <p:cNvSpPr txBox="1"/>
          <p:nvPr/>
        </p:nvSpPr>
        <p:spPr>
          <a:xfrm>
            <a:off x="8025499" y="5604759"/>
            <a:ext cx="12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(2.1.7)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Down Arrow 9"/>
          <p:cNvSpPr>
            <a:spLocks noChangeArrowheads="1"/>
          </p:cNvSpPr>
          <p:nvPr/>
        </p:nvSpPr>
        <p:spPr bwMode="auto">
          <a:xfrm>
            <a:off x="2200275" y="3200400"/>
            <a:ext cx="257175" cy="952500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SG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139411"/>
              </p:ext>
            </p:extLst>
          </p:nvPr>
        </p:nvGraphicFramePr>
        <p:xfrm>
          <a:off x="1841500" y="2535238"/>
          <a:ext cx="583088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760" imgH="457200" progId="Equation.DSMT4">
                  <p:embed/>
                </p:oleObj>
              </mc:Choice>
              <mc:Fallback>
                <p:oleObj name="Equation" r:id="rId4" imgW="2336760" imgH="457200" progId="Equation.DSMT4">
                  <p:embed/>
                  <p:pic>
                    <p:nvPicPr>
                      <p:cNvPr id="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535238"/>
                        <a:ext cx="5830888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324" name="Straight Arrow Connector 5"/>
          <p:cNvCxnSpPr>
            <a:cxnSpLocks noChangeShapeType="1"/>
          </p:cNvCxnSpPr>
          <p:nvPr/>
        </p:nvCxnSpPr>
        <p:spPr bwMode="auto">
          <a:xfrm flipV="1">
            <a:off x="4511040" y="2162810"/>
            <a:ext cx="314325" cy="9525"/>
          </a:xfrm>
          <a:prstGeom prst="straightConnector1">
            <a:avLst/>
          </a:prstGeom>
          <a:noFill/>
          <a:ln w="28575" algn="ctr">
            <a:solidFill>
              <a:srgbClr val="0033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2435860" y="4011930"/>
          <a:ext cx="366649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300" imgH="508000" progId="Equation.3">
                  <p:embed/>
                </p:oleObj>
              </mc:Choice>
              <mc:Fallback>
                <p:oleObj name="Equation" r:id="rId6" imgW="1511300" imgH="508000" progId="Equation.3">
                  <p:embed/>
                  <p:pic>
                    <p:nvPicPr>
                      <p:cNvPr id="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860" y="4011930"/>
                        <a:ext cx="366649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21740" y="4379595"/>
            <a:ext cx="11487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Torque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406400" y="1353185"/>
            <a:ext cx="8301990" cy="625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Forward-Backward Algorithm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807085" y="1894205"/>
            <a:ext cx="6924040" cy="402463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Inward iterations </a:t>
            </a:r>
            <a:r>
              <a:rPr lang="en-US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    1</a:t>
            </a:r>
            <a:endParaRPr lang="en-SG" altLang="en-US" sz="28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21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pic>
        <p:nvPicPr>
          <p:cNvPr id="13" name="Picture 2" descr="https://gimg2.baidu.com/image_search/src=http%3A%2F%2F5b0988e595225.cdn.sohucs.com%2Fq_70%2Cc_zoom%2Cw_640%2Fimages%2F20190303%2Ffac126c8c5694c68a08997843f5147d0.gif&amp;refer=http%3A%2F%2F5b0988e595225.cdn.sohucs.com&amp;app=2002&amp;size=f9999,10000&amp;q=a80&amp;n=0&amp;g=0n&amp;fmt=jpeg?sec=1647414331&amp;t=9acc37a0c4f48a9935b7f6519d616d72"/>
          <p:cNvPicPr>
            <a:picLocks noChangeAspect="1" noChangeArrowheads="1" noCrop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79" y="4584844"/>
            <a:ext cx="977117" cy="65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gimg2.baidu.com/image_search/src=http%3A%2F%2Fwww.sciclass.cn%2Fuploads%2Farticle%2Fweb%2F20170216%2F1487241121293391.gif&amp;refer=http%3A%2F%2Fwww.sciclass.cn&amp;app=2002&amp;size=f9999,10000&amp;q=a80&amp;n=0&amp;g=0n&amp;fmt=jpeg?sec=1647414384&amp;t=24dd551714e464791e1c91eb24b84f9d"/>
          <p:cNvPicPr>
            <a:picLocks noChangeAspect="1" noChangeArrowheads="1" noCrop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755" y="3981287"/>
            <a:ext cx="1121432" cy="69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3CCF171-434C-4CD1-8C36-F73393D49F71}"/>
              </a:ext>
            </a:extLst>
          </p:cNvPr>
          <p:cNvSpPr txBox="1"/>
          <p:nvPr/>
        </p:nvSpPr>
        <p:spPr>
          <a:xfrm>
            <a:off x="8287763" y="2578962"/>
            <a:ext cx="12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(2.1.8)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C5EEF0-4261-4B2D-BA3D-94DB8F3076C1}"/>
              </a:ext>
            </a:extLst>
          </p:cNvPr>
          <p:cNvSpPr txBox="1"/>
          <p:nvPr/>
        </p:nvSpPr>
        <p:spPr>
          <a:xfrm>
            <a:off x="8287763" y="3179264"/>
            <a:ext cx="12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(2.1.9)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129B8B-AF75-4A53-B670-884619931220}"/>
              </a:ext>
            </a:extLst>
          </p:cNvPr>
          <p:cNvSpPr txBox="1"/>
          <p:nvPr/>
        </p:nvSpPr>
        <p:spPr>
          <a:xfrm>
            <a:off x="8242627" y="4326844"/>
            <a:ext cx="12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(2.1.10)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8007" y="1043635"/>
            <a:ext cx="8710448" cy="1061973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 2.1:</a:t>
            </a:r>
            <a:r>
              <a:rPr lang="en-US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imes New Roman" panose="02020603050405020304" pitchFamily="18" charset="0"/>
              </a:rPr>
              <a:t>Derive the dynamic model for the </a:t>
            </a:r>
            <a:r>
              <a:rPr lang="en-US" altLang="zh-CN" sz="2600" dirty="0">
                <a:latin typeface="Times New Roman" panose="02020603050405020304" pitchFamily="18" charset="0"/>
              </a:rPr>
              <a:t>p</a:t>
            </a:r>
            <a:r>
              <a:rPr lang="en-US" altLang="en-US" sz="2600" dirty="0">
                <a:latin typeface="Times New Roman" panose="02020603050405020304" pitchFamily="18" charset="0"/>
              </a:rPr>
              <a:t>lanar two-link manipulator.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22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" name="Rectangle 203">
            <a:extLst>
              <a:ext uri="{FF2B5EF4-FFF2-40B4-BE49-F238E27FC236}">
                <a16:creationId xmlns:a16="http://schemas.microsoft.com/office/drawing/2014/main" id="{495C04BC-CB5A-4D44-B833-3FF56E1A53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00800" y="898515"/>
            <a:ext cx="5128591" cy="93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71984DD-8079-4C3D-8B2E-67B6C754DD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7241" y="1520004"/>
          <a:ext cx="3105989" cy="2471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174882" imgH="2444717" progId="Visio.Drawing.15">
                  <p:embed/>
                </p:oleObj>
              </mc:Choice>
              <mc:Fallback>
                <p:oleObj name="Visio" r:id="rId4" imgW="3174882" imgH="2444717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71984DD-8079-4C3D-8B2E-67B6C754DD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7241" y="1520004"/>
                        <a:ext cx="3105989" cy="24710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1BCB202-DFBD-4761-A3CE-D7429423C3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146677"/>
              </p:ext>
            </p:extLst>
          </p:nvPr>
        </p:nvGraphicFramePr>
        <p:xfrm>
          <a:off x="6277844" y="3768821"/>
          <a:ext cx="2525418" cy="283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533739" imgH="2914828" progId="Visio.Drawing.15">
                  <p:embed/>
                </p:oleObj>
              </mc:Choice>
              <mc:Fallback>
                <p:oleObj name="Visio" r:id="rId6" imgW="2533739" imgH="2914828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1BCB202-DFBD-4761-A3CE-D7429423C3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7844" y="3768821"/>
                        <a:ext cx="2525418" cy="2836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6C235EFF-083B-43CB-8B9E-17C839D82351}"/>
              </a:ext>
            </a:extLst>
          </p:cNvPr>
          <p:cNvSpPr txBox="1"/>
          <p:nvPr/>
        </p:nvSpPr>
        <p:spPr>
          <a:xfrm>
            <a:off x="109882" y="2045736"/>
            <a:ext cx="6203897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Suppose that the robot is under the influence of gravitational acceleration. </a:t>
            </a:r>
            <a:r>
              <a:rPr lang="en-US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Assume that the mass of each link is lumped at end of the link.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295343-9DBD-4863-8174-0F0CFF124419}"/>
              </a:ext>
            </a:extLst>
          </p:cNvPr>
          <p:cNvSpPr txBox="1"/>
          <p:nvPr/>
        </p:nvSpPr>
        <p:spPr>
          <a:xfrm>
            <a:off x="120770" y="3389905"/>
            <a:ext cx="54445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centre of mass of each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represented in its coordinate system as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741C9D-440B-45BF-B43E-A1F5152F6F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8627" y="4112200"/>
            <a:ext cx="2525418" cy="8853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5E49AD-6059-4D18-A196-FAF2E418CD60}"/>
                  </a:ext>
                </a:extLst>
              </p:cNvPr>
              <p:cNvSpPr txBox="1"/>
              <p:nvPr/>
            </p:nvSpPr>
            <p:spPr>
              <a:xfrm>
                <a:off x="7284650" y="2715988"/>
                <a:ext cx="255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5E49AD-6059-4D18-A196-FAF2E418C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650" y="2715988"/>
                <a:ext cx="255903" cy="276999"/>
              </a:xfrm>
              <a:prstGeom prst="rect">
                <a:avLst/>
              </a:prstGeom>
              <a:blipFill>
                <a:blip r:embed="rId10"/>
                <a:stretch>
                  <a:fillRect l="-16667" r="-238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19FC071-79B3-4BA3-A83E-6648592C6A3A}"/>
                  </a:ext>
                </a:extLst>
              </p:cNvPr>
              <p:cNvSpPr txBox="1"/>
              <p:nvPr/>
            </p:nvSpPr>
            <p:spPr>
              <a:xfrm>
                <a:off x="7894250" y="1959387"/>
                <a:ext cx="261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19FC071-79B3-4BA3-A83E-6648592C6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250" y="1959387"/>
                <a:ext cx="261225" cy="276999"/>
              </a:xfrm>
              <a:prstGeom prst="rect">
                <a:avLst/>
              </a:prstGeom>
              <a:blipFill>
                <a:blip r:embed="rId11"/>
                <a:stretch>
                  <a:fillRect l="-16279" r="-2326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531991A-1F75-4CEB-B25D-10CB1BB67DA9}"/>
                  </a:ext>
                </a:extLst>
              </p:cNvPr>
              <p:cNvSpPr txBox="1"/>
              <p:nvPr/>
            </p:nvSpPr>
            <p:spPr>
              <a:xfrm>
                <a:off x="7235683" y="5460690"/>
                <a:ext cx="255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531991A-1F75-4CEB-B25D-10CB1BB67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683" y="5460690"/>
                <a:ext cx="255903" cy="276999"/>
              </a:xfrm>
              <a:prstGeom prst="rect">
                <a:avLst/>
              </a:prstGeom>
              <a:blipFill>
                <a:blip r:embed="rId12"/>
                <a:stretch>
                  <a:fillRect l="-16667" r="-238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A2B7843-8E83-4842-B87D-B15A8DDB7FD5}"/>
                  </a:ext>
                </a:extLst>
              </p:cNvPr>
              <p:cNvSpPr txBox="1"/>
              <p:nvPr/>
            </p:nvSpPr>
            <p:spPr>
              <a:xfrm>
                <a:off x="7982443" y="4544852"/>
                <a:ext cx="261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A2B7843-8E83-4842-B87D-B15A8DDB7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443" y="4544852"/>
                <a:ext cx="261225" cy="276999"/>
              </a:xfrm>
              <a:prstGeom prst="rect">
                <a:avLst/>
              </a:prstGeom>
              <a:blipFill>
                <a:blip r:embed="rId13"/>
                <a:stretch>
                  <a:fillRect l="-16279" r="-465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B047918F-49B5-46E8-9297-EBD2ADC180DE}"/>
              </a:ext>
            </a:extLst>
          </p:cNvPr>
          <p:cNvSpPr txBox="1"/>
          <p:nvPr/>
        </p:nvSpPr>
        <p:spPr>
          <a:xfrm>
            <a:off x="109882" y="4862286"/>
            <a:ext cx="55100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coordinate system is represented under its previous coordinate system as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728F62D-1D34-4FC6-B9F1-0376231337D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0529"/>
          <a:stretch/>
        </p:blipFill>
        <p:spPr>
          <a:xfrm>
            <a:off x="1128627" y="5665290"/>
            <a:ext cx="2683460" cy="8392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78198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1273" y="1074206"/>
            <a:ext cx="2619968" cy="646331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 2.1:</a:t>
            </a:r>
            <a:endParaRPr lang="en-US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23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" name="Rectangle 203">
            <a:extLst>
              <a:ext uri="{FF2B5EF4-FFF2-40B4-BE49-F238E27FC236}">
                <a16:creationId xmlns:a16="http://schemas.microsoft.com/office/drawing/2014/main" id="{495C04BC-CB5A-4D44-B833-3FF56E1A53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00800" y="898515"/>
            <a:ext cx="5128591" cy="93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C6E4C83-BE6B-4DBE-959C-08885230D784}"/>
              </a:ext>
            </a:extLst>
          </p:cNvPr>
          <p:cNvSpPr txBox="1"/>
          <p:nvPr/>
        </p:nvSpPr>
        <p:spPr>
          <a:xfrm>
            <a:off x="-32500" y="3803449"/>
            <a:ext cx="55100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mass of each link is lumped at end of the link. The base cannot be moved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ad there is 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o force at the end of the robot arm.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2B04DF-F8C8-47EB-97A3-59504160C3ED}"/>
              </a:ext>
            </a:extLst>
          </p:cNvPr>
          <p:cNvCxnSpPr>
            <a:cxnSpLocks/>
          </p:cNvCxnSpPr>
          <p:nvPr/>
        </p:nvCxnSpPr>
        <p:spPr bwMode="auto">
          <a:xfrm>
            <a:off x="5581430" y="1397371"/>
            <a:ext cx="62874" cy="505692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</p:spPr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9077D71-849B-4F9C-A919-B5DEB78E7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75" y="5165552"/>
            <a:ext cx="3764790" cy="1161532"/>
          </a:xfrm>
          <a:prstGeom prst="rect">
            <a:avLst/>
          </a:prstGeom>
        </p:spPr>
      </p:pic>
      <p:graphicFrame>
        <p:nvGraphicFramePr>
          <p:cNvPr id="13" name="对象 6">
            <a:extLst>
              <a:ext uri="{FF2B5EF4-FFF2-40B4-BE49-F238E27FC236}">
                <a16:creationId xmlns:a16="http://schemas.microsoft.com/office/drawing/2014/main" id="{81051A40-7956-4293-8607-97CB6876D2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894928"/>
              </p:ext>
            </p:extLst>
          </p:nvPr>
        </p:nvGraphicFramePr>
        <p:xfrm>
          <a:off x="5912335" y="2384951"/>
          <a:ext cx="2525418" cy="283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533739" imgH="2914828" progId="Visio.Drawing.15">
                  <p:embed/>
                </p:oleObj>
              </mc:Choice>
              <mc:Fallback>
                <p:oleObj name="Visio" r:id="rId5" imgW="2533739" imgH="2914828" progId="Visio.Drawing.15">
                  <p:embed/>
                  <p:pic>
                    <p:nvPicPr>
                      <p:cNvPr id="13" name="对象 6">
                        <a:extLst>
                          <a:ext uri="{FF2B5EF4-FFF2-40B4-BE49-F238E27FC236}">
                            <a16:creationId xmlns:a16="http://schemas.microsoft.com/office/drawing/2014/main" id="{81051A40-7956-4293-8607-97CB6876D2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2335" y="2384951"/>
                        <a:ext cx="2525418" cy="2836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0C934EE6-8A41-40D8-87CE-397ACABA2F8B}"/>
              </a:ext>
            </a:extLst>
          </p:cNvPr>
          <p:cNvSpPr txBox="1"/>
          <p:nvPr/>
        </p:nvSpPr>
        <p:spPr>
          <a:xfrm>
            <a:off x="7335" y="1561663"/>
            <a:ext cx="5904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Since the robot is in a gravitational environment, the base is subject to gravitational acceleration. 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64812B4-89CE-40DD-B442-82B8FA1F3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9773" y="2862958"/>
            <a:ext cx="990061" cy="8395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A67A65-4CDD-4113-B1F1-8E894A13D188}"/>
              </a:ext>
            </a:extLst>
          </p:cNvPr>
          <p:cNvSpPr txBox="1"/>
          <p:nvPr/>
        </p:nvSpPr>
        <p:spPr>
          <a:xfrm>
            <a:off x="4054723" y="3054551"/>
            <a:ext cx="990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</a:rPr>
              <a:t>(2.1.11)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28084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24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" name="Rectangle 203">
            <a:extLst>
              <a:ext uri="{FF2B5EF4-FFF2-40B4-BE49-F238E27FC236}">
                <a16:creationId xmlns:a16="http://schemas.microsoft.com/office/drawing/2014/main" id="{495C04BC-CB5A-4D44-B833-3FF56E1A53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00800" y="898515"/>
            <a:ext cx="5128591" cy="93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D06ECC-334A-4F55-831B-17CAF5135D6D}"/>
              </a:ext>
            </a:extLst>
          </p:cNvPr>
          <p:cNvSpPr txBox="1"/>
          <p:nvPr/>
        </p:nvSpPr>
        <p:spPr>
          <a:xfrm>
            <a:off x="210252" y="1620605"/>
            <a:ext cx="43617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SG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rotational matrices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base,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and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SG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2B04DF-F8C8-47EB-97A3-59504160C3ED}"/>
              </a:ext>
            </a:extLst>
          </p:cNvPr>
          <p:cNvCxnSpPr>
            <a:cxnSpLocks/>
          </p:cNvCxnSpPr>
          <p:nvPr/>
        </p:nvCxnSpPr>
        <p:spPr bwMode="auto">
          <a:xfrm>
            <a:off x="4980194" y="1356994"/>
            <a:ext cx="62874" cy="505692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449" y="2543178"/>
            <a:ext cx="2717771" cy="3621217"/>
          </a:xfrm>
          <a:prstGeom prst="rect">
            <a:avLst/>
          </a:prstGeom>
        </p:spPr>
      </p:pic>
      <p:graphicFrame>
        <p:nvGraphicFramePr>
          <p:cNvPr id="14" name="对象 6">
            <a:extLst>
              <a:ext uri="{FF2B5EF4-FFF2-40B4-BE49-F238E27FC236}">
                <a16:creationId xmlns:a16="http://schemas.microsoft.com/office/drawing/2014/main" id="{9E327834-6467-4F36-940C-E208E2089D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261123"/>
              </p:ext>
            </p:extLst>
          </p:nvPr>
        </p:nvGraphicFramePr>
        <p:xfrm>
          <a:off x="5912335" y="2384951"/>
          <a:ext cx="2525418" cy="283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533739" imgH="2914828" progId="Visio.Drawing.15">
                  <p:embed/>
                </p:oleObj>
              </mc:Choice>
              <mc:Fallback>
                <p:oleObj name="Visio" r:id="rId6" imgW="2533739" imgH="2914828" progId="Visio.Drawing.15">
                  <p:embed/>
                  <p:pic>
                    <p:nvPicPr>
                      <p:cNvPr id="14" name="对象 6">
                        <a:extLst>
                          <a:ext uri="{FF2B5EF4-FFF2-40B4-BE49-F238E27FC236}">
                            <a16:creationId xmlns:a16="http://schemas.microsoft.com/office/drawing/2014/main" id="{9E327834-6467-4F36-940C-E208E2089D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2335" y="2384951"/>
                        <a:ext cx="2525418" cy="2836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633624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1273" y="924365"/>
            <a:ext cx="2619968" cy="646331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 2.1:</a:t>
            </a:r>
            <a:endParaRPr lang="en-US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25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" name="Rectangle 203">
            <a:extLst>
              <a:ext uri="{FF2B5EF4-FFF2-40B4-BE49-F238E27FC236}">
                <a16:creationId xmlns:a16="http://schemas.microsoft.com/office/drawing/2014/main" id="{495C04BC-CB5A-4D44-B833-3FF56E1A53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00800" y="898515"/>
            <a:ext cx="5128591" cy="93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FD37DA-4162-4120-85CB-55ED6B24F46B}"/>
              </a:ext>
            </a:extLst>
          </p:cNvPr>
          <p:cNvSpPr txBox="1"/>
          <p:nvPr/>
        </p:nvSpPr>
        <p:spPr>
          <a:xfrm>
            <a:off x="515283" y="1339863"/>
            <a:ext cx="3736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Outward iterations: link 1 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E10904-C219-48FC-95E0-A33D197377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80" t="5998" r="9708" b="10123"/>
          <a:stretch/>
        </p:blipFill>
        <p:spPr>
          <a:xfrm>
            <a:off x="7538772" y="1108410"/>
            <a:ext cx="1539636" cy="9189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F20CA7-C094-4548-ACAC-CBF0B2E79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2" y="2964111"/>
            <a:ext cx="8501496" cy="22855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EDC6BC8-E05C-445A-9218-59466BC41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699" y="5199567"/>
            <a:ext cx="5847203" cy="126786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95D7910-3CD0-44C2-B0DC-8F07FF917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893" y="4280452"/>
            <a:ext cx="1867759" cy="57791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9D6E560-CAAC-4B8D-A71F-70BD0401ED7F}"/>
              </a:ext>
            </a:extLst>
          </p:cNvPr>
          <p:cNvSpPr txBox="1"/>
          <p:nvPr/>
        </p:nvSpPr>
        <p:spPr>
          <a:xfrm>
            <a:off x="6380533" y="5930263"/>
            <a:ext cx="249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Eq. (2.1.4)-(2.1.7)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89F8B86-37BD-4B97-9CF9-B2A6E144A5B1}"/>
                  </a:ext>
                </a:extLst>
              </p:cNvPr>
              <p:cNvSpPr txBox="1"/>
              <p:nvPr/>
            </p:nvSpPr>
            <p:spPr>
              <a:xfrm>
                <a:off x="6981031" y="4921156"/>
                <a:ext cx="412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89F8B86-37BD-4B97-9CF9-B2A6E144A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031" y="4921156"/>
                <a:ext cx="41242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123E951-F1C0-459E-93BB-5653F6C66C32}"/>
              </a:ext>
            </a:extLst>
          </p:cNvPr>
          <p:cNvCxnSpPr>
            <a:cxnSpLocks/>
          </p:cNvCxnSpPr>
          <p:nvPr/>
        </p:nvCxnSpPr>
        <p:spPr bwMode="auto">
          <a:xfrm flipV="1">
            <a:off x="7332694" y="5199567"/>
            <a:ext cx="419307" cy="322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1EB7703-6063-4B75-A188-77EC4787EFAF}"/>
              </a:ext>
            </a:extLst>
          </p:cNvPr>
          <p:cNvSpPr txBox="1"/>
          <p:nvPr/>
        </p:nvSpPr>
        <p:spPr>
          <a:xfrm>
            <a:off x="7021242" y="538282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5BBEE96-D4B0-4115-8BE8-98F5DDCF76AE}"/>
              </a:ext>
            </a:extLst>
          </p:cNvPr>
          <p:cNvCxnSpPr>
            <a:cxnSpLocks/>
          </p:cNvCxnSpPr>
          <p:nvPr/>
        </p:nvCxnSpPr>
        <p:spPr bwMode="auto">
          <a:xfrm flipV="1">
            <a:off x="7342164" y="5661232"/>
            <a:ext cx="419307" cy="322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E8F13F1E-579E-4D15-A725-4B61366D8B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2513" y="4983715"/>
            <a:ext cx="620139" cy="32134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5A75EE4-7E46-45A3-8332-98AAB51594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4523" y="5466887"/>
            <a:ext cx="715448" cy="3213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2D15AF-E959-4DBA-947A-AA50625CC23C}"/>
              </a:ext>
            </a:extLst>
          </p:cNvPr>
          <p:cNvSpPr txBox="1"/>
          <p:nvPr/>
        </p:nvSpPr>
        <p:spPr>
          <a:xfrm>
            <a:off x="6610720" y="496343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EAB5C41-B1EB-4D3C-9700-F5AA83178DD6}"/>
              </a:ext>
            </a:extLst>
          </p:cNvPr>
          <p:cNvGrpSpPr/>
          <p:nvPr/>
        </p:nvGrpSpPr>
        <p:grpSpPr>
          <a:xfrm>
            <a:off x="130603" y="1675901"/>
            <a:ext cx="4185737" cy="403059"/>
            <a:chOff x="130603" y="1675901"/>
            <a:chExt cx="4185737" cy="403059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775B11D-C6E2-4BD3-89FE-92269CBCF32A}"/>
                </a:ext>
              </a:extLst>
            </p:cNvPr>
            <p:cNvSpPr txBox="1"/>
            <p:nvPr/>
          </p:nvSpPr>
          <p:spPr>
            <a:xfrm>
              <a:off x="130603" y="1675901"/>
              <a:ext cx="4185737" cy="403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Eq. (2.1.4) and (2.1.11), we get</a:t>
              </a:r>
              <a:endPara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8D9FB14-D10F-4926-805A-B9358DBD1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89682" y="1766433"/>
              <a:ext cx="241658" cy="259044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464FB683-4D3C-4727-80C5-D5CC4D78C7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022" y="2094609"/>
            <a:ext cx="7682979" cy="85717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6B7BA01-9163-429B-9F9C-D2B579FAB4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03272" y="1184905"/>
            <a:ext cx="899238" cy="8458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204810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1273" y="1074206"/>
            <a:ext cx="2619968" cy="646331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 2.1:</a:t>
            </a:r>
            <a:endParaRPr lang="en-US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26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" name="Rectangle 203">
            <a:extLst>
              <a:ext uri="{FF2B5EF4-FFF2-40B4-BE49-F238E27FC236}">
                <a16:creationId xmlns:a16="http://schemas.microsoft.com/office/drawing/2014/main" id="{495C04BC-CB5A-4D44-B833-3FF56E1A53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00800" y="898515"/>
            <a:ext cx="5128591" cy="93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FD37DA-4162-4120-85CB-55ED6B24F46B}"/>
              </a:ext>
            </a:extLst>
          </p:cNvPr>
          <p:cNvSpPr txBox="1"/>
          <p:nvPr/>
        </p:nvSpPr>
        <p:spPr>
          <a:xfrm>
            <a:off x="553162" y="1597967"/>
            <a:ext cx="5765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Outward iterations: link 2 </a:t>
            </a:r>
            <a:endParaRPr lang="zh-CN" alt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B0D8D-F8A2-4EEF-B77A-82A6BD4E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211BEE-BEF5-46FC-9599-EE5F90110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79" y="1996380"/>
            <a:ext cx="5488410" cy="10148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47F827-0457-4093-84EB-FC8D9AFD3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5" y="2994621"/>
            <a:ext cx="8733333" cy="9714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6E5EB2-4D38-4BE9-9C4C-8FD94A3AFB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68"/>
          <a:stretch/>
        </p:blipFill>
        <p:spPr>
          <a:xfrm>
            <a:off x="46218" y="4011086"/>
            <a:ext cx="8761905" cy="219728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7910E54-2F6D-438E-A998-E4A074B4947F}"/>
              </a:ext>
            </a:extLst>
          </p:cNvPr>
          <p:cNvSpPr txBox="1"/>
          <p:nvPr/>
        </p:nvSpPr>
        <p:spPr>
          <a:xfrm>
            <a:off x="5987634" y="6156276"/>
            <a:ext cx="315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Eq. (2.1.2)-(2.1.4)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15247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1273" y="1074206"/>
            <a:ext cx="2619968" cy="646331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 2.1:</a:t>
            </a:r>
            <a:endParaRPr lang="en-US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27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" name="Rectangle 203">
            <a:extLst>
              <a:ext uri="{FF2B5EF4-FFF2-40B4-BE49-F238E27FC236}">
                <a16:creationId xmlns:a16="http://schemas.microsoft.com/office/drawing/2014/main" id="{495C04BC-CB5A-4D44-B833-3FF56E1A53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00800" y="898515"/>
            <a:ext cx="5128591" cy="93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FD37DA-4162-4120-85CB-55ED6B24F46B}"/>
              </a:ext>
            </a:extLst>
          </p:cNvPr>
          <p:cNvSpPr txBox="1"/>
          <p:nvPr/>
        </p:nvSpPr>
        <p:spPr>
          <a:xfrm>
            <a:off x="553162" y="1597967"/>
            <a:ext cx="5765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Outward iterations: link 2 </a:t>
            </a:r>
            <a:endParaRPr lang="zh-CN" alt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95237-CEF1-477A-AF68-77EC27300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B372BB-410D-451F-945B-14B353306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86" y="2059632"/>
            <a:ext cx="7451151" cy="20806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840F65-E73A-45CF-AC54-4C4D17B87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686" y="4355398"/>
            <a:ext cx="6800000" cy="12095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DE58C8A-6C79-4D70-8B16-DC3F7D783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9686" y="5736919"/>
            <a:ext cx="1800000" cy="51428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95F968B-6FA0-4880-84F7-87E2DEDB2922}"/>
              </a:ext>
            </a:extLst>
          </p:cNvPr>
          <p:cNvSpPr txBox="1"/>
          <p:nvPr/>
        </p:nvSpPr>
        <p:spPr>
          <a:xfrm>
            <a:off x="5859262" y="5851095"/>
            <a:ext cx="369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Eq. (2.1.5)-(2.1.7)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018495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1273" y="1074206"/>
            <a:ext cx="2619968" cy="646331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 2.1:</a:t>
            </a:r>
            <a:endParaRPr lang="en-US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28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" name="Rectangle 203">
            <a:extLst>
              <a:ext uri="{FF2B5EF4-FFF2-40B4-BE49-F238E27FC236}">
                <a16:creationId xmlns:a16="http://schemas.microsoft.com/office/drawing/2014/main" id="{495C04BC-CB5A-4D44-B833-3FF56E1A53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00800" y="898515"/>
            <a:ext cx="5128591" cy="93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FD37DA-4162-4120-85CB-55ED6B24F46B}"/>
              </a:ext>
            </a:extLst>
          </p:cNvPr>
          <p:cNvSpPr txBox="1"/>
          <p:nvPr/>
        </p:nvSpPr>
        <p:spPr>
          <a:xfrm>
            <a:off x="553162" y="1597967"/>
            <a:ext cx="5765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Inward iterations: link 2 </a:t>
            </a:r>
            <a:endParaRPr lang="zh-CN" altLang="en-US" sz="2400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487B2E5-4C12-477F-B90D-67BD20049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D18674-5CCB-4FE6-B68A-50F9CF103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354" y="1942191"/>
            <a:ext cx="7342857" cy="1076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DACB6A-54F4-4921-B8EA-88781F7DE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62" y="3174319"/>
            <a:ext cx="8228571" cy="2085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3694CA-A4FF-427E-9D22-A0F17298F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354" y="5643917"/>
            <a:ext cx="6819048" cy="5047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ABBE0DA-6949-4850-A3C1-024964D9F943}"/>
              </a:ext>
            </a:extLst>
          </p:cNvPr>
          <p:cNvSpPr txBox="1"/>
          <p:nvPr/>
        </p:nvSpPr>
        <p:spPr>
          <a:xfrm>
            <a:off x="5075853" y="6132453"/>
            <a:ext cx="315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Eq. </a:t>
            </a:r>
            <a:r>
              <a:rPr lang="en-SG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2.1.8</a:t>
            </a:r>
            <a:r>
              <a:rPr lang="en-SG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-(2.1.10)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84555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1273" y="1074206"/>
            <a:ext cx="2619968" cy="646331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 2.1:</a:t>
            </a:r>
            <a:endParaRPr lang="en-US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29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FD37DA-4162-4120-85CB-55ED6B24F46B}"/>
              </a:ext>
            </a:extLst>
          </p:cNvPr>
          <p:cNvSpPr txBox="1"/>
          <p:nvPr/>
        </p:nvSpPr>
        <p:spPr>
          <a:xfrm>
            <a:off x="225074" y="1496367"/>
            <a:ext cx="5765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Inward iterations: link 1 </a:t>
            </a:r>
            <a:endParaRPr lang="zh-CN" alt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EDF4F-E8F8-4758-8FB0-3B3668105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A4F323-3EF6-474C-81EE-83FA64753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58" y="1861974"/>
            <a:ext cx="8085714" cy="19142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02D14B-6963-409C-9323-16408436B5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76" b="-1"/>
          <a:stretch/>
        </p:blipFill>
        <p:spPr>
          <a:xfrm>
            <a:off x="-3793" y="3798902"/>
            <a:ext cx="9144000" cy="19142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E4317C6-2AF0-465F-B18B-A544A9360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77" y="5728004"/>
            <a:ext cx="8038095" cy="7523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88BA54B-FAA9-4075-B757-67B453CFD363}"/>
              </a:ext>
            </a:extLst>
          </p:cNvPr>
          <p:cNvSpPr txBox="1"/>
          <p:nvPr/>
        </p:nvSpPr>
        <p:spPr>
          <a:xfrm>
            <a:off x="5957508" y="1418010"/>
            <a:ext cx="315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Eq. (2.1.8)-(2.1.10)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0683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/>
        </p:nvSpPr>
        <p:spPr>
          <a:xfrm>
            <a:off x="138189" y="1801122"/>
            <a:ext cx="7560310" cy="716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514350" indent="-514350" eaLnBrk="1" hangingPunct="1">
              <a:buFont typeface="Wingdings" panose="05000000000000000000" charset="0"/>
              <a:buChar char="Ø"/>
            </a:pPr>
            <a:r>
              <a:rPr lang="en-US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do we want to study robot dynamics?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2747" y="2232925"/>
            <a:ext cx="485581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Robot dynamic equations are used for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72748" y="2797405"/>
            <a:ext cx="8431306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</a:pP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i. </a:t>
            </a:r>
            <a:r>
              <a:rPr lang="en-US" altLang="en-US" sz="2600" b="1" i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Simulation </a:t>
            </a:r>
            <a:r>
              <a:rPr lang="en-US" altLang="zh-CN" sz="2600" b="1" i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and</a:t>
            </a:r>
            <a:r>
              <a:rPr lang="en-US" altLang="en-US" sz="2600" b="1" i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Digital Twin of Robot Dynamics</a:t>
            </a:r>
            <a:endParaRPr lang="en-US" altLang="en-US" sz="2600" b="1" i="1" u="sng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FontTx/>
              <a:buNone/>
            </a:pPr>
            <a:endParaRPr lang="en-US" altLang="en-US" sz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just" fontAlgn="base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FontTx/>
              <a:buNone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It is a way of designing prototype robots and testing control strategies without the expenses of working with actual robots (Economical).  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2746" y="4457872"/>
            <a:ext cx="843130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</a:pP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ii.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en-US" sz="2600" b="1" i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Controller Design</a:t>
            </a:r>
          </a:p>
          <a:p>
            <a:pPr fontAlgn="base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FontTx/>
              <a:buNone/>
            </a:pPr>
            <a:endParaRPr lang="en-US" altLang="en-US" sz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just"/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Most control design techniques are based on plant model. Moreover, model-based controller is </a:t>
            </a:r>
            <a:r>
              <a:rPr lang="en-US" altLang="en-US" sz="2200" b="1" u="sng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Superior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to non-model-based controller.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81273" y="252184"/>
            <a:ext cx="43059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Robot Dynamics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idx="1"/>
          </p:nvPr>
        </p:nvSpPr>
        <p:spPr>
          <a:xfrm>
            <a:off x="1463434" y="1195967"/>
            <a:ext cx="6235065" cy="605155"/>
          </a:xfrm>
          <a:solidFill>
            <a:schemeClr val="bg1"/>
          </a:solidFill>
        </p:spPr>
        <p:txBody>
          <a:bodyPr/>
          <a:lstStyle/>
          <a:p>
            <a:pPr marL="0" indent="0" algn="ctr" eaLnBrk="1" hangingPunct="1">
              <a:buFont typeface="Wingdings" panose="05000000000000000000" charset="0"/>
              <a:buNone/>
            </a:pPr>
            <a:r>
              <a:rPr lang="en-US" altLang="en-US" sz="3200" b="1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3200" b="1" i="1" u="sng" baseline="30000" dirty="0"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b="1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 = What, Why, and How</a:t>
            </a:r>
            <a:endParaRPr lang="en-US" altLang="en-US" sz="3200" b="1" i="1" u="sng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30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EDF4F-E8F8-4758-8FB0-3B3668105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E4317C6-2AF0-465F-B18B-A544A9360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53" y="1174945"/>
            <a:ext cx="8038095" cy="7523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59E108-858C-4023-BDD8-218211672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880" y="2084419"/>
            <a:ext cx="6819048" cy="504762"/>
          </a:xfrm>
          <a:prstGeom prst="rect">
            <a:avLst/>
          </a:prstGeom>
        </p:spPr>
      </p:pic>
      <p:sp>
        <p:nvSpPr>
          <p:cNvPr id="2" name="箭头: 下 1">
            <a:extLst>
              <a:ext uri="{FF2B5EF4-FFF2-40B4-BE49-F238E27FC236}">
                <a16:creationId xmlns:a16="http://schemas.microsoft.com/office/drawing/2014/main" id="{E5C474FC-F6EF-4920-9B46-5BBB51C3F6F1}"/>
              </a:ext>
            </a:extLst>
          </p:cNvPr>
          <p:cNvSpPr/>
          <p:nvPr/>
        </p:nvSpPr>
        <p:spPr bwMode="auto">
          <a:xfrm>
            <a:off x="4255477" y="2539651"/>
            <a:ext cx="252000" cy="684000"/>
          </a:xfrm>
          <a:prstGeom prst="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5">
                <a:extLst>
                  <a:ext uri="{FF2B5EF4-FFF2-40B4-BE49-F238E27FC236}">
                    <a16:creationId xmlns:a16="http://schemas.microsoft.com/office/drawing/2014/main" id="{96AE5388-ADCC-408F-BA6B-E61512ADFAAE}"/>
                  </a:ext>
                </a:extLst>
              </p:cNvPr>
              <p:cNvSpPr txBox="1"/>
              <p:nvPr/>
            </p:nvSpPr>
            <p:spPr bwMode="auto">
              <a:xfrm>
                <a:off x="473053" y="3129921"/>
                <a:ext cx="4765675" cy="522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̈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2" name="Object 15">
                <a:extLst>
                  <a:ext uri="{FF2B5EF4-FFF2-40B4-BE49-F238E27FC236}">
                    <a16:creationId xmlns:a16="http://schemas.microsoft.com/office/drawing/2014/main" id="{96AE5388-ADCC-408F-BA6B-E61512ADF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053" y="3129921"/>
                <a:ext cx="4765675" cy="5222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DF3D3917-FD81-4584-9EF3-95C5D5E91F42}"/>
                  </a:ext>
                </a:extLst>
              </p:cNvPr>
              <p:cNvSpPr txBox="1"/>
              <p:nvPr/>
            </p:nvSpPr>
            <p:spPr>
              <a:xfrm>
                <a:off x="1231885" y="3791776"/>
                <a:ext cx="6999288" cy="95408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DF3D3917-FD81-4584-9EF3-95C5D5E9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885" y="3791776"/>
                <a:ext cx="6999288" cy="95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对象 13">
                <a:extLst>
                  <a:ext uri="{FF2B5EF4-FFF2-40B4-BE49-F238E27FC236}">
                    <a16:creationId xmlns:a16="http://schemas.microsoft.com/office/drawing/2014/main" id="{B7564A97-06C0-4C7A-8803-6E4DD3DBF7BE}"/>
                  </a:ext>
                </a:extLst>
              </p:cNvPr>
              <p:cNvSpPr txBox="1"/>
              <p:nvPr/>
            </p:nvSpPr>
            <p:spPr>
              <a:xfrm>
                <a:off x="1266410" y="4636394"/>
                <a:ext cx="8580437" cy="95408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4" name="对象 13">
                <a:extLst>
                  <a:ext uri="{FF2B5EF4-FFF2-40B4-BE49-F238E27FC236}">
                    <a16:creationId xmlns:a16="http://schemas.microsoft.com/office/drawing/2014/main" id="{B7564A97-06C0-4C7A-8803-6E4DD3DB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410" y="4636394"/>
                <a:ext cx="8580437" cy="95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对象 14">
                <a:extLst>
                  <a:ext uri="{FF2B5EF4-FFF2-40B4-BE49-F238E27FC236}">
                    <a16:creationId xmlns:a16="http://schemas.microsoft.com/office/drawing/2014/main" id="{BB3545A2-D605-441C-893B-5400221EC15F}"/>
                  </a:ext>
                </a:extLst>
              </p:cNvPr>
              <p:cNvSpPr txBox="1"/>
              <p:nvPr/>
            </p:nvSpPr>
            <p:spPr>
              <a:xfrm>
                <a:off x="1308893" y="5580063"/>
                <a:ext cx="4291012" cy="9525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" name="对象 14">
                <a:extLst>
                  <a:ext uri="{FF2B5EF4-FFF2-40B4-BE49-F238E27FC236}">
                    <a16:creationId xmlns:a16="http://schemas.microsoft.com/office/drawing/2014/main" id="{BB3545A2-D605-441C-893B-5400221EC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93" y="5580063"/>
                <a:ext cx="4291012" cy="9525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267600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/>
        </p:nvSpPr>
        <p:spPr>
          <a:xfrm>
            <a:off x="281273" y="1962713"/>
            <a:ext cx="7560310" cy="716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514350" indent="-514350" eaLnBrk="1" hangingPunct="1">
              <a:buFont typeface="Wingdings" panose="05000000000000000000" charset="0"/>
              <a:buChar char="Ø"/>
            </a:pPr>
            <a:r>
              <a:rPr lang="en-US" alt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derive robot dynamics?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8651" y="2582461"/>
            <a:ext cx="29241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Two basic methods</a:t>
            </a:r>
            <a:endParaRPr lang="en-US" sz="2800" dirty="0"/>
          </a:p>
        </p:txBody>
      </p:sp>
      <p:sp>
        <p:nvSpPr>
          <p:cNvPr id="24593" name="Rectangle 8"/>
          <p:cNvSpPr>
            <a:spLocks noChangeArrowheads="1"/>
          </p:cNvSpPr>
          <p:nvPr/>
        </p:nvSpPr>
        <p:spPr bwMode="auto">
          <a:xfrm>
            <a:off x="868651" y="3127752"/>
            <a:ext cx="7551016" cy="99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52352" rIns="0" bIns="38088" anchor="ctr">
            <a:spAutoFit/>
          </a:bodyPr>
          <a:lstStyle>
            <a:lvl1pPr marL="342900" indent="-34290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00100" indent="-3429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Newton - Euler Equation (Formulation)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Lagrange - Euler Equation (Formulation)</a:t>
            </a:r>
          </a:p>
        </p:txBody>
      </p:sp>
      <p:pic>
        <p:nvPicPr>
          <p:cNvPr id="5" name="图片 4" descr="3e54325e2c9c6921bf4cf7e333280211_t01cc4f68a3e0e613a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271" y="4312957"/>
            <a:ext cx="1499235" cy="2026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110" y="4312639"/>
            <a:ext cx="1755140" cy="20275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257" y="4313009"/>
            <a:ext cx="1713410" cy="2026815"/>
          </a:xfrm>
          <a:prstGeom prst="rect">
            <a:avLst/>
          </a:prstGeom>
        </p:spPr>
      </p:pic>
      <p:sp>
        <p:nvSpPr>
          <p:cNvPr id="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4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81273" y="252184"/>
            <a:ext cx="43059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Robot Dynamics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idx="1"/>
          </p:nvPr>
        </p:nvSpPr>
        <p:spPr>
          <a:xfrm>
            <a:off x="1463434" y="1195967"/>
            <a:ext cx="6235065" cy="605155"/>
          </a:xfrm>
          <a:solidFill>
            <a:schemeClr val="bg1"/>
          </a:solidFill>
        </p:spPr>
        <p:txBody>
          <a:bodyPr/>
          <a:lstStyle/>
          <a:p>
            <a:pPr marL="0" indent="0" algn="ctr" eaLnBrk="1" hangingPunct="1">
              <a:buFont typeface="Wingdings" panose="05000000000000000000" charset="0"/>
              <a:buNone/>
            </a:pPr>
            <a:r>
              <a:rPr lang="en-US" altLang="en-US" sz="3200" b="1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3200" b="1" i="1" u="sng" baseline="30000" dirty="0"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b="1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 = What, Why, and How</a:t>
            </a:r>
            <a:endParaRPr lang="en-US" altLang="en-US" sz="3200" b="1" i="1" u="sng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3" name="Rectangle 8"/>
          <p:cNvSpPr>
            <a:spLocks noChangeArrowheads="1"/>
          </p:cNvSpPr>
          <p:nvPr/>
        </p:nvSpPr>
        <p:spPr bwMode="auto">
          <a:xfrm>
            <a:off x="549275" y="1124911"/>
            <a:ext cx="8154778" cy="413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52352" rIns="0" bIns="38088" anchor="ctr">
            <a:spAutoFit/>
          </a:bodyPr>
          <a:lstStyle>
            <a:lvl1pPr marL="342900" indent="-34290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00100" indent="-3429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marL="514350" indent="-5143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Newton - Euler (N-E) Equation</a:t>
            </a:r>
          </a:p>
          <a:p>
            <a:pPr lvl="1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Based on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Newtonian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mechanics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Forward-backward recursive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Each link of a robot is treated in turn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Lagrange - Euler (L-E) Equation</a:t>
            </a:r>
          </a:p>
          <a:p>
            <a:pPr lvl="1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Based on </a:t>
            </a:r>
            <a:r>
              <a:rPr lang="en-US" altLang="en-US" sz="2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Lagrangian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mechanics</a:t>
            </a:r>
            <a:endParaRPr lang="en-US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Closed form solution</a:t>
            </a:r>
            <a:endParaRPr lang="en-US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The system is taken as a whole</a:t>
            </a:r>
            <a:endParaRPr lang="en-US" altLang="en-US" sz="1200" b="1" i="1" u="sng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285413"/>
              </p:ext>
            </p:extLst>
          </p:nvPr>
        </p:nvGraphicFramePr>
        <p:xfrm>
          <a:off x="5440638" y="4830663"/>
          <a:ext cx="3024505" cy="35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52600" imgH="203200" progId="Equation.KSEE3">
                  <p:embed/>
                </p:oleObj>
              </mc:Choice>
              <mc:Fallback>
                <p:oleObj r:id="rId5" imgW="1752600" imgH="203200" progId="Equation.KSEE3">
                  <p:embed/>
                  <p:pic>
                    <p:nvPicPr>
                      <p:cNvPr id="3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0638" y="4830663"/>
                        <a:ext cx="3024505" cy="351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49275" y="5361304"/>
            <a:ext cx="761682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Methods 1 and 2 are for providing different insights. 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Any other formulations in literature are obtained from these two formulations.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5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366257"/>
              </p:ext>
            </p:extLst>
          </p:nvPr>
        </p:nvGraphicFramePr>
        <p:xfrm>
          <a:off x="457200" y="2569597"/>
          <a:ext cx="8229600" cy="25527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6294315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4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Newton - Euler</a:t>
                      </a:r>
                    </a:p>
                  </a:txBody>
                  <a:tcPr marL="91445" marR="91445" marT="45713" marB="4571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Lagrange - Euler</a:t>
                      </a:r>
                    </a:p>
                  </a:txBody>
                  <a:tcPr marL="91445" marR="91445" marT="45713" marB="4571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Recursive Form</a:t>
                      </a:r>
                      <a:endParaRPr kumimoji="0" lang="en-SG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Less Structured</a:t>
                      </a:r>
                      <a:endParaRPr kumimoji="0" lang="en-SG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No General Property</a:t>
                      </a:r>
                      <a:endParaRPr kumimoji="0" lang="en-SG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Difficult for Controller Design</a:t>
                      </a:r>
                    </a:p>
                  </a:txBody>
                  <a:tcPr marL="91445" marR="91445" marT="45713" marB="4571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Closed Form</a:t>
                      </a:r>
                      <a:endParaRPr kumimoji="0" lang="en-SG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Well Structured</a:t>
                      </a:r>
                      <a:endParaRPr kumimoji="0" lang="en-SG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General Properties Exist	</a:t>
                      </a:r>
                      <a:endParaRPr kumimoji="0" lang="en-SG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Suitable for Controller Design</a:t>
                      </a:r>
                    </a:p>
                  </a:txBody>
                  <a:tcPr marL="91445" marR="91445" marT="45713" marB="4571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397510" y="1304925"/>
            <a:ext cx="8229600" cy="111125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Comparison Between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Newton-Euler</a:t>
            </a:r>
            <a:r>
              <a:rPr lang="en-US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Lagrange-Euler Equations</a:t>
            </a:r>
            <a:endParaRPr lang="en-SG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6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0963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66395" y="1304925"/>
            <a:ext cx="8229600" cy="4525963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Lagrange-Euler Formulation can be made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efficient as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Newton-Euler Formulation.</a:t>
            </a:r>
            <a:endParaRPr lang="en-SG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Font typeface="Arial" panose="020B0604020202020204" pitchFamily="34" charset="0"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(Silver, W.M. (1982), “On the equivalence of </a:t>
            </a:r>
            <a:r>
              <a:rPr lang="en-US" altLang="en-US" sz="2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Newton-Euler Dynamics for manipulators,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Robotics Research, Vol.1, No.2, pp.66-70, Summer)</a:t>
            </a:r>
            <a:endParaRPr lang="en-SG" altLang="en-US" sz="19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controller design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closed-loop stability analysis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closed-form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formulation is preferred.</a:t>
            </a:r>
            <a:endParaRPr lang="en-SG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other methods are based on the above two fundamental methods.</a:t>
            </a:r>
            <a:endParaRPr lang="en-SG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endParaRPr lang="en-SG" altLang="en-US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7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36559026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36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Robot Dynamics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8392886" y="6532563"/>
            <a:ext cx="63664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FFFF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>
                <a:solidFill>
                  <a:srgbClr val="FFFFFF"/>
                </a:solidFill>
                <a:latin typeface="Arial" panose="020B0604020202020204" pitchFamily="34" charset="0"/>
              </a:rPr>
              <a:t>-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" name="Content Placeholder 8"/>
          <p:cNvSpPr>
            <a:spLocks noGrp="1"/>
          </p:cNvSpPr>
          <p:nvPr/>
        </p:nvSpPr>
        <p:spPr>
          <a:xfrm>
            <a:off x="870995" y="1761885"/>
            <a:ext cx="6775101" cy="3169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pt-BR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Formulations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Lagrange-Euler Formulation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Properties of Dynamic Model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Dynamics Tutorials 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 Neural Network Modelling</a:t>
            </a:r>
            <a:endParaRPr lang="en-US" alt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4607443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26124" y="1797000"/>
            <a:ext cx="8726214" cy="919341"/>
          </a:xfrm>
        </p:spPr>
        <p:txBody>
          <a:bodyPr/>
          <a:lstStyle/>
          <a:p>
            <a:pPr marL="0"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deriving the equations of motion, </a:t>
            </a:r>
            <a:r>
              <a:rPr lang="en-US" altLang="zh-CN" sz="26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Newton Mechanics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are also used, by considering each link individually, which state:</a:t>
            </a:r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/>
        </p:nvSpPr>
        <p:spPr>
          <a:xfrm>
            <a:off x="193566" y="1171525"/>
            <a:ext cx="8301990" cy="625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Newton - Euler Formulation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9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231" y="4940805"/>
            <a:ext cx="2212790" cy="1327674"/>
          </a:xfrm>
          <a:prstGeom prst="rect">
            <a:avLst/>
          </a:prstGeom>
        </p:spPr>
      </p:pic>
      <p:pic>
        <p:nvPicPr>
          <p:cNvPr id="36957" name="Picture 93" descr="A Closer Look at Newton&amp;#39;s Third Law | WIR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668" y="3278779"/>
            <a:ext cx="2844750" cy="148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81273" y="2854999"/>
            <a:ext cx="3620694" cy="18431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Every </a:t>
            </a:r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has an equal and </a:t>
            </a:r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opposite</a:t>
            </a:r>
            <a:r>
              <a:rPr lang="en-US" altLang="zh-CN" sz="22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reaction.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rate of change</a:t>
            </a:r>
            <a:r>
              <a:rPr lang="en-US" altLang="zh-CN" sz="22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the </a:t>
            </a:r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momentum equals the total </a:t>
            </a:r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force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applied to the body.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rate of change</a:t>
            </a:r>
            <a:r>
              <a:rPr lang="en-US" altLang="zh-CN" sz="22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the </a:t>
            </a:r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momentum equals the total </a:t>
            </a:r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torque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applied to the body.</a:t>
            </a:r>
            <a:endParaRPr lang="en-SG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088879"/>
              </p:ext>
            </p:extLst>
          </p:nvPr>
        </p:nvGraphicFramePr>
        <p:xfrm>
          <a:off x="7360119" y="3931326"/>
          <a:ext cx="1669415" cy="83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065" imgH="393700" progId="Equation.3">
                  <p:embed/>
                </p:oleObj>
              </mc:Choice>
              <mc:Fallback>
                <p:oleObj name="Equation" r:id="rId6" imgW="774065" imgH="393700" progId="Equation.3">
                  <p:embed/>
                  <p:pic>
                    <p:nvPicPr>
                      <p:cNvPr id="1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0119" y="3931326"/>
                        <a:ext cx="1669415" cy="836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823503"/>
              </p:ext>
            </p:extLst>
          </p:nvPr>
        </p:nvGraphicFramePr>
        <p:xfrm>
          <a:off x="6857891" y="5348504"/>
          <a:ext cx="1637665" cy="82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74065" imgH="393700" progId="Equation.3">
                  <p:embed/>
                </p:oleObj>
              </mc:Choice>
              <mc:Fallback>
                <p:oleObj name="Equation" r:id="rId8" imgW="774065" imgH="393700" progId="Equation.3">
                  <p:embed/>
                  <p:pic>
                    <p:nvPicPr>
                      <p:cNvPr id="13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7891" y="5348504"/>
                        <a:ext cx="1637665" cy="820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1109882864,D:\Mywork\LECTURE\ROBOT\Advanced\2013\mch-dyn1-2012\Media.ppcx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1109882864,D:\Mywork\LECTURE\ROBOT\Advanced\2013\mch-dyn1-2012\Media.ppcx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1109882864,D:\Mywork\LECTURE\ROBOT\Advanced\2013\mch-dyn1-2012\Media.ppcx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1109882864,D:\Mywork\LECTURE\ROBOT\Advanced\2013\mch-dyn1-2012\Media.ppcx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1109882864,D:\Mywork\LECTURE\ROBOT\Advanced\2013\mch-dyn1-2012\Media.ppcx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1109882864,D:\Mywork\LECTURE\ROBOT\Advanced\2013\mch-dyn1-2012\Media.ppc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1109882864,D:\Mywork\LECTURE\ROBOT\Advanced\2013\mch-dyn1-2012\Media.ppcx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1109882864,D:\Mywork\LECTURE\ROBOT\Advanced\2013\mch-dyn1-2012\Media.ppc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1109882864,D:\Mywork\LECTURE\ROBOT\Advanced\2013\mch-dyn1-2012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heme/theme1.xml><?xml version="1.0" encoding="utf-8"?>
<a:theme xmlns:a="http://schemas.openxmlformats.org/drawingml/2006/main" name="Model1">
  <a:themeElements>
    <a:clrScheme name="Model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1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lnDef>
  </a:objectDefaults>
  <a:extraClrSchemeLst>
    <a:extraClrScheme>
      <a:clrScheme name="Mode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5063</TotalTime>
  <Words>1249</Words>
  <Application>Microsoft Office PowerPoint</Application>
  <PresentationFormat>On-screen Show (4:3)</PresentationFormat>
  <Paragraphs>248</Paragraphs>
  <Slides>30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Calibri</vt:lpstr>
      <vt:lpstr>Cambria Math</vt:lpstr>
      <vt:lpstr>Garamond</vt:lpstr>
      <vt:lpstr>Georgia</vt:lpstr>
      <vt:lpstr>Tahoma</vt:lpstr>
      <vt:lpstr>Times New Roman</vt:lpstr>
      <vt:lpstr>Verdana</vt:lpstr>
      <vt:lpstr>Wingdings</vt:lpstr>
      <vt:lpstr>Model1</vt:lpstr>
      <vt:lpstr>Equation.KSEE3</vt:lpstr>
      <vt:lpstr>Equation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ROBOTICS: Dynamics and Control Venue: LT 3</dc:title>
  <dc:creator>liuxing</dc:creator>
  <cp:lastModifiedBy>Liu Weihao</cp:lastModifiedBy>
  <cp:revision>472</cp:revision>
  <dcterms:created xsi:type="dcterms:W3CDTF">2018-03-05T05:38:00Z</dcterms:created>
  <dcterms:modified xsi:type="dcterms:W3CDTF">2022-04-20T04:30:51Z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