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5" r:id="rId2"/>
    <p:sldMasterId id="2147483682" r:id="rId3"/>
    <p:sldMasterId id="2147483733" r:id="rId4"/>
    <p:sldMasterId id="2147483818" r:id="rId5"/>
  </p:sldMasterIdLst>
  <p:notesMasterIdLst>
    <p:notesMasterId r:id="rId52"/>
  </p:notesMasterIdLst>
  <p:handoutMasterIdLst>
    <p:handoutMasterId r:id="rId53"/>
  </p:handoutMasterIdLst>
  <p:sldIdLst>
    <p:sldId id="522" r:id="rId6"/>
    <p:sldId id="445" r:id="rId7"/>
    <p:sldId id="321" r:id="rId8"/>
    <p:sldId id="322" r:id="rId9"/>
    <p:sldId id="323" r:id="rId10"/>
    <p:sldId id="262" r:id="rId11"/>
    <p:sldId id="263" r:id="rId12"/>
    <p:sldId id="264" r:id="rId13"/>
    <p:sldId id="265" r:id="rId14"/>
    <p:sldId id="267" r:id="rId15"/>
    <p:sldId id="268" r:id="rId16"/>
    <p:sldId id="270" r:id="rId17"/>
    <p:sldId id="271" r:id="rId18"/>
    <p:sldId id="272" r:id="rId19"/>
    <p:sldId id="273" r:id="rId20"/>
    <p:sldId id="274" r:id="rId21"/>
    <p:sldId id="275" r:id="rId22"/>
    <p:sldId id="511" r:id="rId23"/>
    <p:sldId id="510" r:id="rId24"/>
    <p:sldId id="276" r:id="rId25"/>
    <p:sldId id="277" r:id="rId26"/>
    <p:sldId id="278" r:id="rId27"/>
    <p:sldId id="530" r:id="rId28"/>
    <p:sldId id="279" r:id="rId29"/>
    <p:sldId id="280" r:id="rId30"/>
    <p:sldId id="281" r:id="rId31"/>
    <p:sldId id="282" r:id="rId32"/>
    <p:sldId id="283" r:id="rId33"/>
    <p:sldId id="284" r:id="rId34"/>
    <p:sldId id="285" r:id="rId35"/>
    <p:sldId id="286" r:id="rId36"/>
    <p:sldId id="512" r:id="rId37"/>
    <p:sldId id="513" r:id="rId38"/>
    <p:sldId id="537" r:id="rId39"/>
    <p:sldId id="529" r:id="rId40"/>
    <p:sldId id="514" r:id="rId41"/>
    <p:sldId id="515" r:id="rId42"/>
    <p:sldId id="381" r:id="rId43"/>
    <p:sldId id="382" r:id="rId44"/>
    <p:sldId id="383" r:id="rId45"/>
    <p:sldId id="384" r:id="rId46"/>
    <p:sldId id="385" r:id="rId47"/>
    <p:sldId id="386" r:id="rId48"/>
    <p:sldId id="387" r:id="rId49"/>
    <p:sldId id="388" r:id="rId50"/>
    <p:sldId id="53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76419"/>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3145" autoAdjust="0"/>
  </p:normalViewPr>
  <p:slideViewPr>
    <p:cSldViewPr snapToGrid="0">
      <p:cViewPr varScale="1">
        <p:scale>
          <a:sx n="86" d="100"/>
          <a:sy n="86" d="100"/>
        </p:scale>
        <p:origin x="1517" y="29"/>
      </p:cViewPr>
      <p:guideLst>
        <p:guide orient="horz" pos="2160"/>
        <p:guide pos="2880"/>
      </p:guideLst>
    </p:cSldViewPr>
  </p:slideViewPr>
  <p:notesTextViewPr>
    <p:cViewPr>
      <p:scale>
        <a:sx n="1" d="1"/>
        <a:sy n="1" d="1"/>
      </p:scale>
      <p:origin x="0" y="0"/>
    </p:cViewPr>
  </p:notesTextViewPr>
  <p:sorterViewPr>
    <p:cViewPr>
      <p:scale>
        <a:sx n="100" d="100"/>
        <a:sy n="100"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17.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4.wmf"/><Relationship Id="rId1" Type="http://schemas.openxmlformats.org/officeDocument/2006/relationships/image" Target="../media/image7.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e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4" Type="http://schemas.openxmlformats.org/officeDocument/2006/relationships/image" Target="../media/image15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67.wmf"/><Relationship Id="rId1" Type="http://schemas.openxmlformats.org/officeDocument/2006/relationships/image" Target="../media/image166.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68.wmf"/><Relationship Id="rId1" Type="http://schemas.openxmlformats.org/officeDocument/2006/relationships/image" Target="../media/image15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5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69.wmf"/><Relationship Id="rId1" Type="http://schemas.openxmlformats.org/officeDocument/2006/relationships/image" Target="../media/image16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17.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17.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AC37BB-E447-435B-B639-0C33B1B323DF}" type="datetimeFigureOut">
              <a:rPr lang="zh-CN" altLang="en-US" smtClean="0"/>
              <a:t>2022/2/27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33024-5D47-42D7-BB53-2048839CE592}" type="slidenum">
              <a:rPr lang="zh-CN" altLang="en-US" smtClean="0"/>
              <a:t>‹#›</a:t>
            </a:fld>
            <a:endParaRPr lang="zh-CN" altLang="en-US"/>
          </a:p>
        </p:txBody>
      </p:sp>
    </p:spTree>
    <p:extLst>
      <p:ext uri="{BB962C8B-B14F-4D97-AF65-F5344CB8AC3E}">
        <p14:creationId xmlns:p14="http://schemas.microsoft.com/office/powerpoint/2010/main" val="3246478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96BD9-753F-496E-99CF-AF1C0ABFB829}" type="datetimeFigureOut">
              <a:rPr lang="zh-CN" altLang="en-US" smtClean="0"/>
              <a:t>2022/2/27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02884-F1E9-414E-A28E-6C5F3A007C4F}" type="slidenum">
              <a:rPr lang="zh-CN" altLang="en-US" smtClean="0"/>
              <a:t>‹#›</a:t>
            </a:fld>
            <a:endParaRPr lang="zh-CN" altLang="en-US"/>
          </a:p>
        </p:txBody>
      </p:sp>
    </p:spTree>
    <p:extLst>
      <p:ext uri="{BB962C8B-B14F-4D97-AF65-F5344CB8AC3E}">
        <p14:creationId xmlns:p14="http://schemas.microsoft.com/office/powerpoint/2010/main" val="29098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solidFill>
                  <a:prstClr val="black"/>
                </a:solidFill>
                <a:ea typeface="宋体"/>
              </a:rPr>
              <a:pPr>
                <a:spcBef>
                  <a:spcPct val="0"/>
                </a:spcBef>
              </a:pPr>
              <a:t>0</a:t>
            </a:fld>
            <a:endParaRPr lang="en-US" altLang="zh-CN">
              <a:solidFill>
                <a:prstClr val="black"/>
              </a:solidFill>
              <a:ea typeface="宋体"/>
            </a:endParaRPr>
          </a:p>
        </p:txBody>
      </p:sp>
    </p:spTree>
    <p:extLst>
      <p:ext uri="{BB962C8B-B14F-4D97-AF65-F5344CB8AC3E}">
        <p14:creationId xmlns:p14="http://schemas.microsoft.com/office/powerpoint/2010/main" val="295654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1</a:t>
            </a:fld>
            <a:endParaRPr lang="en-US" altLang="zh-CN"/>
          </a:p>
        </p:txBody>
      </p:sp>
    </p:spTree>
    <p:extLst>
      <p:ext uri="{BB962C8B-B14F-4D97-AF65-F5344CB8AC3E}">
        <p14:creationId xmlns:p14="http://schemas.microsoft.com/office/powerpoint/2010/main" val="99932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2</a:t>
            </a:fld>
            <a:endParaRPr lang="en-US" altLang="zh-CN"/>
          </a:p>
        </p:txBody>
      </p:sp>
    </p:spTree>
    <p:extLst>
      <p:ext uri="{BB962C8B-B14F-4D97-AF65-F5344CB8AC3E}">
        <p14:creationId xmlns:p14="http://schemas.microsoft.com/office/powerpoint/2010/main" val="248248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3</a:t>
            </a:fld>
            <a:endParaRPr lang="en-US" altLang="zh-CN"/>
          </a:p>
        </p:txBody>
      </p:sp>
    </p:spTree>
    <p:extLst>
      <p:ext uri="{BB962C8B-B14F-4D97-AF65-F5344CB8AC3E}">
        <p14:creationId xmlns:p14="http://schemas.microsoft.com/office/powerpoint/2010/main" val="4068540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p:sp>
      <p:sp>
        <p:nvSpPr>
          <p:cNvPr id="71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F64433-27AB-44F1-ABF5-D8A4DF40DDB0}" type="slidenum">
              <a:rPr lang="zh-CN" altLang="en-US" smtClean="0"/>
              <a:t>4</a:t>
            </a:fld>
            <a:endParaRPr lang="en-US" altLang="zh-CN"/>
          </a:p>
        </p:txBody>
      </p:sp>
    </p:spTree>
    <p:extLst>
      <p:ext uri="{BB962C8B-B14F-4D97-AF65-F5344CB8AC3E}">
        <p14:creationId xmlns:p14="http://schemas.microsoft.com/office/powerpoint/2010/main" val="357249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102884-F1E9-414E-A28E-6C5F3A007C4F}" type="slidenum">
              <a:rPr lang="zh-CN" altLang="en-US" smtClean="0"/>
              <a:t>16</a:t>
            </a:fld>
            <a:endParaRPr lang="zh-CN" altLang="en-US"/>
          </a:p>
        </p:txBody>
      </p:sp>
    </p:spTree>
    <p:extLst>
      <p:ext uri="{BB962C8B-B14F-4D97-AF65-F5344CB8AC3E}">
        <p14:creationId xmlns:p14="http://schemas.microsoft.com/office/powerpoint/2010/main" val="4014651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rPr>
              <a:t>ADVANCED ROBOTICS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1" u="none" strike="noStrike" kern="1200" cap="none" spc="0" normalizeH="0" baseline="0" noProof="0">
              <a:ln>
                <a:noFill/>
              </a:ln>
              <a:solidFill>
                <a:srgbClr val="0033CC"/>
              </a:solidFill>
              <a:effectLst/>
              <a:uLnTx/>
              <a:uFillTx/>
              <a:latin typeface="Georgia" panose="02040502050405020303" pitchFamily="18" charset="0"/>
              <a:ea typeface="宋体" panose="02010600030101010101" pitchFamily="2" charset="-122"/>
              <a:cs typeface="+mn-cs"/>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569EDA-ADA1-48A0-9709-55D272FFE36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07B7D-245C-4350-96A6-BFCBB174AA84}"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DE9230D-1BE6-429A-97CB-B4C923B8162F}"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7207A-0156-4BA6-92A9-0554CA621E9B}"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08AA75A-C9D7-4C51-92CA-BD1C34E5966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F00B68-8DA0-4A87-985C-57487EA9FB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96A99F-0825-4350-B2C7-91E6CA6155C0}"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E4DE45A-8F4D-4B21-AB92-A5C8A5B22C8D}"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28A5574-17F2-43CB-8D1B-B827B88F8F57}"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EBFA1A-2C89-4CC1-B6C2-FFD91249CDBE}"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7CF007-CAF8-4D00-A61E-3873EC552882}"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5" name="Rectangle 3"/>
          <p:cNvSpPr>
            <a:spLocks noChangeArrowheads="1"/>
          </p:cNvSpPr>
          <p:nvPr/>
        </p:nvSpPr>
        <p:spPr bwMode="auto">
          <a:xfrm>
            <a:off x="0" y="0"/>
            <a:ext cx="9144000" cy="1066800"/>
          </a:xfrm>
          <a:prstGeom prst="rect">
            <a:avLst/>
          </a:prstGeom>
          <a:solidFill>
            <a:srgbClr val="FF6600"/>
          </a:soli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pic>
        <p:nvPicPr>
          <p:cNvPr id="6" name="Picture 6" descr="nuslogohome"/>
          <p:cNvPicPr>
            <a:picLocks noChangeAspect="1" noChangeArrowheads="1"/>
          </p:cNvPicPr>
          <p:nvPr/>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uslogohome"/>
          <p:cNvPicPr>
            <a:picLocks noChangeAspect="1" noChangeArrowheads="1"/>
          </p:cNvPicPr>
          <p:nvPr userDrawn="1"/>
        </p:nvPicPr>
        <p:blipFill>
          <a:blip r:embed="rId2">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userDrawn="1"/>
        </p:nvSpPr>
        <p:spPr bwMode="auto">
          <a:xfrm>
            <a:off x="8077200" y="6248400"/>
            <a:ext cx="703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S. Ge</a:t>
            </a:r>
          </a:p>
        </p:txBody>
      </p:sp>
      <p:sp>
        <p:nvSpPr>
          <p:cNvPr id="9" name="Text Box 9"/>
          <p:cNvSpPr txBox="1">
            <a:spLocks noChangeArrowheads="1"/>
          </p:cNvSpPr>
          <p:nvPr userDrawn="1"/>
        </p:nvSpPr>
        <p:spPr bwMode="auto">
          <a:xfrm>
            <a:off x="76200" y="6248400"/>
            <a:ext cx="2686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800" b="0" i="1">
                <a:solidFill>
                  <a:srgbClr val="0033CC"/>
                </a:solidFill>
                <a:ea typeface="宋体" panose="02010600030101010101" pitchFamily="2" charset="-122"/>
              </a:rPr>
              <a:t>ADVANCED ROBOTICS</a:t>
            </a:r>
          </a:p>
          <a:p>
            <a:pPr fontAlgn="base">
              <a:spcBef>
                <a:spcPct val="0"/>
              </a:spcBef>
              <a:spcAft>
                <a:spcPct val="0"/>
              </a:spcAft>
              <a:defRPr/>
            </a:pPr>
            <a:endParaRPr lang="en-US" altLang="zh-CN" sz="1800" b="0" i="1">
              <a:solidFill>
                <a:srgbClr val="0033CC"/>
              </a:solidFill>
              <a:ea typeface="宋体" panose="02010600030101010101" pitchFamily="2" charset="-122"/>
            </a:endParaRPr>
          </a:p>
        </p:txBody>
      </p:sp>
      <p:sp>
        <p:nvSpPr>
          <p:cNvPr id="303108" name="Rectangle 4"/>
          <p:cNvSpPr>
            <a:spLocks noGrp="1" noChangeArrowheads="1"/>
          </p:cNvSpPr>
          <p:nvPr>
            <p:ph type="ctrTitle"/>
          </p:nvPr>
        </p:nvSpPr>
        <p:spPr>
          <a:xfrm>
            <a:off x="685800" y="2130425"/>
            <a:ext cx="7772400" cy="1470025"/>
          </a:xfrm>
        </p:spPr>
        <p:txBody>
          <a:bodyPr/>
          <a:lstStyle>
            <a:lvl1pPr>
              <a:defRPr/>
            </a:lvl1pPr>
          </a:lstStyle>
          <a:p>
            <a:r>
              <a:rPr lang="en-US" altLang="zh-CN"/>
              <a:t>Click to edit Master title style</a:t>
            </a:r>
          </a:p>
        </p:txBody>
      </p:sp>
      <p:sp>
        <p:nvSpPr>
          <p:cNvPr id="303109" name="Rectangle 5"/>
          <p:cNvSpPr>
            <a:spLocks noGrp="1" noChangeAspect="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Tree>
    <p:extLst>
      <p:ext uri="{BB962C8B-B14F-4D97-AF65-F5344CB8AC3E}">
        <p14:creationId xmlns:p14="http://schemas.microsoft.com/office/powerpoint/2010/main" val="2334820083"/>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1F615ED5-8FF2-4121-947A-5774CCF4B75A}" type="slidenum">
              <a:rPr lang="zh-CN" altLang="en-US"/>
              <a:pPr>
                <a:defRPr/>
              </a:pPr>
              <a:t>‹#›</a:t>
            </a:fld>
            <a:endParaRPr lang="en-US" altLang="zh-CN"/>
          </a:p>
        </p:txBody>
      </p:sp>
    </p:spTree>
    <p:extLst>
      <p:ext uri="{BB962C8B-B14F-4D97-AF65-F5344CB8AC3E}">
        <p14:creationId xmlns:p14="http://schemas.microsoft.com/office/powerpoint/2010/main" val="102963581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p:txBody>
          <a:bodyPr/>
          <a:lstStyle>
            <a:lvl1pPr>
              <a:defRPr/>
            </a:lvl1pPr>
          </a:lstStyle>
          <a:p>
            <a:pPr>
              <a:defRPr/>
            </a:pPr>
            <a:fld id="{75E95C2D-DF6D-4411-98F3-EE2732E5C4E9}" type="slidenum">
              <a:rPr lang="zh-CN" altLang="en-US"/>
              <a:pPr>
                <a:defRPr/>
              </a:pPr>
              <a:t>‹#›</a:t>
            </a:fld>
            <a:endParaRPr lang="en-US" altLang="zh-CN"/>
          </a:p>
        </p:txBody>
      </p:sp>
    </p:spTree>
    <p:extLst>
      <p:ext uri="{BB962C8B-B14F-4D97-AF65-F5344CB8AC3E}">
        <p14:creationId xmlns:p14="http://schemas.microsoft.com/office/powerpoint/2010/main" val="177417912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p:txBody>
          <a:bodyPr/>
          <a:lstStyle>
            <a:lvl1pPr>
              <a:defRPr/>
            </a:lvl1pPr>
          </a:lstStyle>
          <a:p>
            <a:pPr>
              <a:defRPr/>
            </a:pPr>
            <a:fld id="{4F6D0415-0BBB-4149-96DB-665FA7CC37AE}" type="slidenum">
              <a:rPr lang="zh-CN" altLang="en-US"/>
              <a:pPr>
                <a:defRPr/>
              </a:pPr>
              <a:t>‹#›</a:t>
            </a:fld>
            <a:endParaRPr lang="en-US" altLang="zh-CN"/>
          </a:p>
        </p:txBody>
      </p:sp>
    </p:spTree>
    <p:extLst>
      <p:ext uri="{BB962C8B-B14F-4D97-AF65-F5344CB8AC3E}">
        <p14:creationId xmlns:p14="http://schemas.microsoft.com/office/powerpoint/2010/main" val="4048457972"/>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C19634AD-0BBE-4466-BFBB-0F423EE43238}" type="slidenum">
              <a:rPr lang="zh-CN" altLang="en-US"/>
              <a:pPr>
                <a:defRPr/>
              </a:pPr>
              <a:t>‹#›</a:t>
            </a:fld>
            <a:endParaRPr lang="en-US" altLang="zh-CN"/>
          </a:p>
        </p:txBody>
      </p:sp>
    </p:spTree>
    <p:extLst>
      <p:ext uri="{BB962C8B-B14F-4D97-AF65-F5344CB8AC3E}">
        <p14:creationId xmlns:p14="http://schemas.microsoft.com/office/powerpoint/2010/main" val="20851690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5F1066-8910-4EBA-9435-39BF9664258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84563DB9-3D9E-47A8-970A-638C5CD12EE0}" type="slidenum">
              <a:rPr lang="zh-CN" altLang="en-US"/>
              <a:pPr>
                <a:defRPr/>
              </a:pPr>
              <a:t>‹#›</a:t>
            </a:fld>
            <a:endParaRPr lang="en-US" altLang="zh-CN"/>
          </a:p>
        </p:txBody>
      </p:sp>
    </p:spTree>
    <p:extLst>
      <p:ext uri="{BB962C8B-B14F-4D97-AF65-F5344CB8AC3E}">
        <p14:creationId xmlns:p14="http://schemas.microsoft.com/office/powerpoint/2010/main" val="322222815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D20D1439-3219-43CA-9164-8329E62D8A6B}" type="slidenum">
              <a:rPr lang="zh-CN" altLang="en-US"/>
              <a:pPr>
                <a:defRPr/>
              </a:pPr>
              <a:t>‹#›</a:t>
            </a:fld>
            <a:endParaRPr lang="en-US" altLang="zh-CN"/>
          </a:p>
        </p:txBody>
      </p:sp>
    </p:spTree>
    <p:extLst>
      <p:ext uri="{BB962C8B-B14F-4D97-AF65-F5344CB8AC3E}">
        <p14:creationId xmlns:p14="http://schemas.microsoft.com/office/powerpoint/2010/main" val="359374902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AC42F285-23CD-4C6E-B98B-9519DAF1F837}" type="slidenum">
              <a:rPr lang="zh-CN" altLang="en-US"/>
              <a:pPr>
                <a:defRPr/>
              </a:pPr>
              <a:t>‹#›</a:t>
            </a:fld>
            <a:endParaRPr lang="en-US" altLang="zh-CN"/>
          </a:p>
        </p:txBody>
      </p:sp>
    </p:spTree>
    <p:extLst>
      <p:ext uri="{BB962C8B-B14F-4D97-AF65-F5344CB8AC3E}">
        <p14:creationId xmlns:p14="http://schemas.microsoft.com/office/powerpoint/2010/main" val="85137524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a:defRPr/>
            </a:pPr>
            <a:fld id="{5E7D1D7C-7CDB-4B73-9DD4-C8C4AF9E5175}" type="slidenum">
              <a:rPr lang="zh-CN" altLang="en-US"/>
              <a:pPr>
                <a:defRPr/>
              </a:pPr>
              <a:t>‹#›</a:t>
            </a:fld>
            <a:endParaRPr lang="en-US" altLang="zh-CN"/>
          </a:p>
        </p:txBody>
      </p:sp>
    </p:spTree>
    <p:extLst>
      <p:ext uri="{BB962C8B-B14F-4D97-AF65-F5344CB8AC3E}">
        <p14:creationId xmlns:p14="http://schemas.microsoft.com/office/powerpoint/2010/main" val="355787942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93218AFC-C0C3-4FB4-98F9-671DED39BF7B}" type="slidenum">
              <a:rPr lang="zh-CN" altLang="en-US"/>
              <a:pPr>
                <a:defRPr/>
              </a:pPr>
              <a:t>‹#›</a:t>
            </a:fld>
            <a:endParaRPr lang="en-US" altLang="zh-CN"/>
          </a:p>
        </p:txBody>
      </p:sp>
    </p:spTree>
    <p:extLst>
      <p:ext uri="{BB962C8B-B14F-4D97-AF65-F5344CB8AC3E}">
        <p14:creationId xmlns:p14="http://schemas.microsoft.com/office/powerpoint/2010/main" val="1359466043"/>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81000"/>
            <a:ext cx="21399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381000"/>
            <a:ext cx="62674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p:txBody>
          <a:bodyPr/>
          <a:lstStyle>
            <a:lvl1pPr>
              <a:defRPr/>
            </a:lvl1pPr>
          </a:lstStyle>
          <a:p>
            <a:pPr>
              <a:defRPr/>
            </a:pPr>
            <a:fld id="{CA67BBA4-0AF6-4E7E-89B3-CF167679A546}" type="slidenum">
              <a:rPr lang="zh-CN" altLang="en-US"/>
              <a:pPr>
                <a:defRPr/>
              </a:pPr>
              <a:t>‹#›</a:t>
            </a:fld>
            <a:endParaRPr lang="en-US" altLang="zh-CN"/>
          </a:p>
        </p:txBody>
      </p:sp>
    </p:spTree>
    <p:extLst>
      <p:ext uri="{BB962C8B-B14F-4D97-AF65-F5344CB8AC3E}">
        <p14:creationId xmlns:p14="http://schemas.microsoft.com/office/powerpoint/2010/main" val="1450581852"/>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7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xfrm>
            <a:off x="6845300" y="6532563"/>
            <a:ext cx="2133600" cy="325437"/>
          </a:xfrm>
        </p:spPr>
        <p:txBody>
          <a:bodyPr/>
          <a:lstStyle>
            <a:lvl1pPr>
              <a:defRPr/>
            </a:lvl1pPr>
          </a:lstStyle>
          <a:p>
            <a:pPr>
              <a:defRPr/>
            </a:pPr>
            <a:fld id="{370231EB-4EC8-4B37-9E3B-4F2C4C0D3251}" type="slidenum">
              <a:rPr lang="zh-CN" altLang="en-US"/>
              <a:pPr>
                <a:defRPr/>
              </a:pPr>
              <a:t>‹#›</a:t>
            </a:fld>
            <a:endParaRPr lang="en-US" altLang="zh-CN"/>
          </a:p>
        </p:txBody>
      </p:sp>
    </p:spTree>
    <p:extLst>
      <p:ext uri="{BB962C8B-B14F-4D97-AF65-F5344CB8AC3E}">
        <p14:creationId xmlns:p14="http://schemas.microsoft.com/office/powerpoint/2010/main" val="413445059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p:cNvSpPr>
            <a:spLocks noGrp="1" noChangeArrowheads="1"/>
          </p:cNvSpPr>
          <p:nvPr>
            <p:ph type="sldNum" sz="quarter" idx="10"/>
          </p:nvPr>
        </p:nvSpPr>
        <p:spPr/>
        <p:txBody>
          <a:bodyPr/>
          <a:lstStyle>
            <a:lvl1pPr>
              <a:defRPr/>
            </a:lvl1pPr>
          </a:lstStyle>
          <a:p>
            <a:pPr>
              <a:defRPr/>
            </a:pPr>
            <a:fld id="{93605E42-D767-4BB0-A940-26209D79956B}" type="slidenum">
              <a:rPr lang="zh-CN" altLang="en-US"/>
              <a:pPr>
                <a:defRPr/>
              </a:pPr>
              <a:t>‹#›</a:t>
            </a:fld>
            <a:endParaRPr lang="en-US" altLang="zh-CN"/>
          </a:p>
        </p:txBody>
      </p:sp>
    </p:spTree>
    <p:extLst>
      <p:ext uri="{BB962C8B-B14F-4D97-AF65-F5344CB8AC3E}">
        <p14:creationId xmlns:p14="http://schemas.microsoft.com/office/powerpoint/2010/main" val="388174398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Text Placeholder 2"/>
          <p:cNvSpPr>
            <a:spLocks noGrp="1"/>
          </p:cNvSpPr>
          <p:nvPr>
            <p:ph type="body"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DCDBCE6B-D1E7-445B-9D58-7B02583CD62F}" type="slidenum">
              <a:rPr lang="zh-CN" altLang="en-US"/>
              <a:pPr>
                <a:defRPr/>
              </a:pPr>
              <a:t>‹#›</a:t>
            </a:fld>
            <a:endParaRPr lang="en-US" altLang="zh-CN"/>
          </a:p>
        </p:txBody>
      </p:sp>
    </p:spTree>
    <p:extLst>
      <p:ext uri="{BB962C8B-B14F-4D97-AF65-F5344CB8AC3E}">
        <p14:creationId xmlns:p14="http://schemas.microsoft.com/office/powerpoint/2010/main" val="47625451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 y="381000"/>
            <a:ext cx="8229600" cy="609600"/>
          </a:xfrm>
        </p:spPr>
        <p:txBody>
          <a:bodyPr/>
          <a:lstStyle/>
          <a:p>
            <a:r>
              <a:rPr lang="en-US"/>
              <a:t>Click to edit Master title style</a:t>
            </a:r>
          </a:p>
        </p:txBody>
      </p:sp>
      <p:sp>
        <p:nvSpPr>
          <p:cNvPr id="3" name="Content Placeholder 2"/>
          <p:cNvSpPr>
            <a:spLocks noGrp="1"/>
          </p:cNvSpPr>
          <p:nvPr>
            <p:ph sz="quarter" idx="1"/>
          </p:nvPr>
        </p:nvSpPr>
        <p:spPr>
          <a:xfrm>
            <a:off x="406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p:txBody>
          <a:bodyPr/>
          <a:lstStyle>
            <a:lvl1pPr>
              <a:defRPr/>
            </a:lvl1pPr>
          </a:lstStyle>
          <a:p>
            <a:pPr>
              <a:defRPr/>
            </a:pPr>
            <a:fld id="{E91AE988-3870-464F-8AE9-F5657FE35512}" type="slidenum">
              <a:rPr lang="zh-CN" altLang="en-US"/>
              <a:pPr>
                <a:defRPr/>
              </a:pPr>
              <a:t>‹#›</a:t>
            </a:fld>
            <a:endParaRPr lang="en-US" altLang="zh-CN"/>
          </a:p>
        </p:txBody>
      </p:sp>
    </p:spTree>
    <p:extLst>
      <p:ext uri="{BB962C8B-B14F-4D97-AF65-F5344CB8AC3E}">
        <p14:creationId xmlns:p14="http://schemas.microsoft.com/office/powerpoint/2010/main" val="39568711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7FE7F33-74F8-49BD-B20E-47AFECA69D79}"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609600"/>
          </a:xfrm>
        </p:spPr>
        <p:txBody>
          <a:bodyPr/>
          <a:lstStyle/>
          <a:p>
            <a:r>
              <a:rPr lang="en-US"/>
              <a:t>Click to edit Master title style</a:t>
            </a:r>
          </a:p>
        </p:txBody>
      </p:sp>
      <p:sp>
        <p:nvSpPr>
          <p:cNvPr id="3" name="Content Placeholder 2"/>
          <p:cNvSpPr>
            <a:spLocks noGrp="1"/>
          </p:cNvSpPr>
          <p:nvPr>
            <p:ph sz="half" idx="1"/>
          </p:nvPr>
        </p:nvSpPr>
        <p:spPr>
          <a:xfrm>
            <a:off x="406400" y="14478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97400" y="14478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97400" y="37861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6"/>
          <p:cNvSpPr>
            <a:spLocks noGrp="1" noChangeArrowheads="1"/>
          </p:cNvSpPr>
          <p:nvPr>
            <p:ph type="sldNum" sz="quarter" idx="10"/>
          </p:nvPr>
        </p:nvSpPr>
        <p:spPr/>
        <p:txBody>
          <a:bodyPr/>
          <a:lstStyle>
            <a:lvl1pPr>
              <a:defRPr/>
            </a:lvl1pPr>
          </a:lstStyle>
          <a:p>
            <a:pPr>
              <a:defRPr/>
            </a:pPr>
            <a:fld id="{C4797E02-6E70-4190-8699-EA66B34BFACB}" type="slidenum">
              <a:rPr lang="zh-CN" altLang="en-US"/>
              <a:pPr>
                <a:defRPr/>
              </a:pPr>
              <a:t>‹#›</a:t>
            </a:fld>
            <a:endParaRPr lang="en-US" altLang="zh-CN"/>
          </a:p>
        </p:txBody>
      </p:sp>
    </p:spTree>
    <p:extLst>
      <p:ext uri="{BB962C8B-B14F-4D97-AF65-F5344CB8AC3E}">
        <p14:creationId xmlns:p14="http://schemas.microsoft.com/office/powerpoint/2010/main" val="169968440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A5885C-17C6-4851-9E84-45342EE4F50A}"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image" Target="../media/image2.png"/><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image" Target="../media/image1.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19" Type="http://schemas.openxmlformats.org/officeDocument/2006/relationships/image" Target="../media/image2.png"/><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62725"/>
            <a:ext cx="9144000" cy="295275"/>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rgbClr val="FF6600"/>
              </a:solidFill>
              <a:effectLst/>
              <a:uLnTx/>
              <a:uFillTx/>
              <a:latin typeface="Georgia" panose="02040502050405020303" pitchFamily="18" charset="0"/>
              <a:ea typeface="宋体" panose="02010600030101010101" pitchFamily="2" charset="-122"/>
              <a:cs typeface="+mn-cs"/>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EAEAEA"/>
                </a:solidFill>
                <a:effectLst/>
                <a:uLnTx/>
                <a:uFillTx/>
                <a:latin typeface="Tahoma" panose="020B0604030504040204" pitchFamily="34" charset="0"/>
                <a:ea typeface="宋体" panose="02010600030101010101" pitchFamily="2" charset="-122"/>
                <a:cs typeface="+mn-cs"/>
              </a:rPr>
              <a:t>Sam Ge: ME5402/EE5106/EE5064 | ADVANCED ROBOTICS</a:t>
            </a:r>
          </a:p>
        </p:txBody>
      </p:sp>
      <p:sp>
        <p:nvSpPr>
          <p:cNvPr id="23568" name="Rectangle 16"/>
          <p:cNvSpPr>
            <a:spLocks noGrp="1" noChangeArrowheads="1"/>
          </p:cNvSpPr>
          <p:nvPr>
            <p:ph type="sldNum" sz="quarter" idx="4"/>
          </p:nvPr>
        </p:nvSpPr>
        <p:spPr bwMode="auto">
          <a:xfrm>
            <a:off x="6845300" y="6540500"/>
            <a:ext cx="2133600" cy="3175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B035E6-78F7-4E11-97D2-6330D6E71815}" type="slidenum">
              <a:rPr kumimoji="0" lang="zh-CN" altLang="en-US"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auto">
          <a:xfrm>
            <a:off x="0" y="6523038"/>
            <a:ext cx="9144000" cy="334962"/>
          </a:xfrm>
          <a:prstGeom prst="rect">
            <a:avLst/>
          </a:prstGeom>
          <a:solidFill>
            <a:srgbClr val="003399"/>
          </a:solidFill>
          <a:ln w="9525" algn="ctr">
            <a:solidFill>
              <a:srgbClr val="0033CC"/>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algn="ctr" fontAlgn="base">
              <a:spcBef>
                <a:spcPct val="0"/>
              </a:spcBef>
              <a:spcAft>
                <a:spcPct val="0"/>
              </a:spcAft>
              <a:defRPr/>
            </a:pPr>
            <a:endParaRPr lang="zh-CN" altLang="en-US" b="0">
              <a:solidFill>
                <a:srgbClr val="FF6600"/>
              </a:solidFill>
              <a:ea typeface="宋体" panose="02010600030101010101" pitchFamily="2" charset="-122"/>
            </a:endParaRPr>
          </a:p>
        </p:txBody>
      </p:sp>
      <p:sp>
        <p:nvSpPr>
          <p:cNvPr id="1027" name="Rectangle 11"/>
          <p:cNvSpPr>
            <a:spLocks noChangeArrowheads="1"/>
          </p:cNvSpPr>
          <p:nvPr userDrawn="1"/>
        </p:nvSpPr>
        <p:spPr bwMode="auto">
          <a:xfrm>
            <a:off x="0" y="0"/>
            <a:ext cx="9144000" cy="1066800"/>
          </a:xfrm>
          <a:prstGeom prst="rect">
            <a:avLst/>
          </a:prstGeom>
          <a:gradFill rotWithShape="1">
            <a:gsLst>
              <a:gs pos="0">
                <a:srgbClr val="FF6600"/>
              </a:gs>
              <a:gs pos="100000">
                <a:srgbClr val="FF6E0D"/>
              </a:gs>
            </a:gsLst>
            <a:lin ang="5400000" scaled="1"/>
          </a:gradFill>
          <a:ln w="9525">
            <a:solidFill>
              <a:schemeClr val="tx1"/>
            </a:solidFill>
            <a:miter lim="800000"/>
          </a:ln>
        </p:spPr>
        <p:txBody>
          <a:bodyPr wrap="none"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endParaRPr lang="en-US" altLang="zh-CN">
              <a:solidFill>
                <a:srgbClr val="333399"/>
              </a:solidFill>
              <a:ea typeface="宋体" panose="02010600030101010101" pitchFamily="2" charset="-122"/>
            </a:endParaRPr>
          </a:p>
        </p:txBody>
      </p:sp>
      <p:sp>
        <p:nvSpPr>
          <p:cNvPr id="1028" name="Rectangle 3"/>
          <p:cNvSpPr>
            <a:spLocks noGrp="1" noChangeArrowheads="1"/>
          </p:cNvSpPr>
          <p:nvPr>
            <p:ph type="title"/>
          </p:nvPr>
        </p:nvSpPr>
        <p:spPr bwMode="auto">
          <a:xfrm>
            <a:off x="76200" y="381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9" name="Rectangle 4"/>
          <p:cNvSpPr>
            <a:spLocks noGrp="1" noChangeArrowheads="1"/>
          </p:cNvSpPr>
          <p:nvPr>
            <p:ph type="body" idx="1"/>
          </p:nvPr>
        </p:nvSpPr>
        <p:spPr bwMode="auto">
          <a:xfrm>
            <a:off x="406400" y="14478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a:p>
            <a:pPr lvl="4"/>
            <a:endParaRPr lang="en-US" altLang="zh-CN"/>
          </a:p>
          <a:p>
            <a:pPr lvl="4"/>
            <a:endParaRPr lang="zh-CN" altLang="en-US"/>
          </a:p>
        </p:txBody>
      </p:sp>
      <p:pic>
        <p:nvPicPr>
          <p:cNvPr id="1030" name="Picture 8" descr="nuslogohome"/>
          <p:cNvPicPr>
            <a:picLocks noChangeAspect="1" noChangeArrowheads="1"/>
          </p:cNvPicPr>
          <p:nvPr/>
        </p:nvPicPr>
        <p:blipFill>
          <a:blip r:embed="rId18">
            <a:extLst>
              <a:ext uri="{28A0092B-C50C-407E-A947-70E740481C1C}">
                <a14:useLocalDpi xmlns:a14="http://schemas.microsoft.com/office/drawing/2010/main" val="0"/>
              </a:ext>
            </a:extLst>
          </a:blip>
          <a:srcRect b="14894"/>
          <a:stretch>
            <a:fillRect/>
          </a:stretch>
        </p:blipFill>
        <p:spPr bwMode="auto">
          <a:xfrm>
            <a:off x="7239000" y="152400"/>
            <a:ext cx="1743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userDrawn="1"/>
        </p:nvSpPr>
        <p:spPr bwMode="auto">
          <a:xfrm>
            <a:off x="0" y="6581775"/>
            <a:ext cx="471424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fontAlgn="base">
              <a:spcBef>
                <a:spcPct val="0"/>
              </a:spcBef>
              <a:spcAft>
                <a:spcPct val="0"/>
              </a:spcAft>
              <a:defRPr/>
            </a:pPr>
            <a:r>
              <a:rPr lang="en-US" altLang="zh-CN" sz="1200">
                <a:solidFill>
                  <a:srgbClr val="EAEAEA"/>
                </a:solidFill>
                <a:latin typeface="Tahoma" panose="020B0604030504040204" pitchFamily="34" charset="0"/>
                <a:ea typeface="宋体" panose="02010600030101010101" pitchFamily="2" charset="-122"/>
              </a:rPr>
              <a:t>Sam Ge: ME5402/EE5106/EE5064 | ADVANCED ROBOTICS</a:t>
            </a:r>
          </a:p>
        </p:txBody>
      </p:sp>
      <p:sp>
        <p:nvSpPr>
          <p:cNvPr id="23568" name="Rectangle 16"/>
          <p:cNvSpPr>
            <a:spLocks noGrp="1" noChangeArrowheads="1"/>
          </p:cNvSpPr>
          <p:nvPr>
            <p:ph type="sldNum" sz="quarter" idx="4"/>
          </p:nvPr>
        </p:nvSpPr>
        <p:spPr bwMode="auto">
          <a:xfrm>
            <a:off x="6845300" y="6511925"/>
            <a:ext cx="2133600" cy="3460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solidFill>
                  <a:srgbClr val="FF66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BBCEF0D6-30B2-4248-A3E4-29364D55866B}" type="slidenum">
              <a:rPr lang="zh-CN" altLang="en-US"/>
              <a:pPr fontAlgn="base">
                <a:spcBef>
                  <a:spcPct val="0"/>
                </a:spcBef>
                <a:spcAft>
                  <a:spcPct val="0"/>
                </a:spcAft>
                <a:defRPr/>
              </a:pPr>
              <a:t>‹#›</a:t>
            </a:fld>
            <a:endParaRPr lang="en-US" altLang="zh-CN"/>
          </a:p>
        </p:txBody>
      </p:sp>
    </p:spTree>
    <p:extLst>
      <p:ext uri="{BB962C8B-B14F-4D97-AF65-F5344CB8AC3E}">
        <p14:creationId xmlns:p14="http://schemas.microsoft.com/office/powerpoint/2010/main" val="267643261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p:hf hdr="0" ftr="0" dt="0"/>
  <p:txStyles>
    <p:titleStyle>
      <a:lvl1pPr algn="l" rtl="0" eaLnBrk="0" fontAlgn="base" hangingPunct="0">
        <a:spcBef>
          <a:spcPct val="0"/>
        </a:spcBef>
        <a:spcAft>
          <a:spcPct val="0"/>
        </a:spcAft>
        <a:defRPr sz="2800">
          <a:solidFill>
            <a:schemeClr val="accent2"/>
          </a:solidFill>
          <a:latin typeface="+mj-lt"/>
          <a:ea typeface="+mj-ea"/>
          <a:cs typeface="+mj-cs"/>
        </a:defRPr>
      </a:lvl1pPr>
      <a:lvl2pPr algn="l" rtl="0" eaLnBrk="0" fontAlgn="base" hangingPunct="0">
        <a:spcBef>
          <a:spcPct val="0"/>
        </a:spcBef>
        <a:spcAft>
          <a:spcPct val="0"/>
        </a:spcAft>
        <a:defRPr sz="2800">
          <a:solidFill>
            <a:schemeClr val="accent2"/>
          </a:solidFill>
          <a:latin typeface="Arial" panose="020B0604020202020204" pitchFamily="34" charset="0"/>
        </a:defRPr>
      </a:lvl2pPr>
      <a:lvl3pPr algn="l" rtl="0" eaLnBrk="0" fontAlgn="base" hangingPunct="0">
        <a:spcBef>
          <a:spcPct val="0"/>
        </a:spcBef>
        <a:spcAft>
          <a:spcPct val="0"/>
        </a:spcAft>
        <a:defRPr sz="2800">
          <a:solidFill>
            <a:schemeClr val="accent2"/>
          </a:solidFill>
          <a:latin typeface="Arial" panose="020B0604020202020204" pitchFamily="34" charset="0"/>
        </a:defRPr>
      </a:lvl3pPr>
      <a:lvl4pPr algn="l" rtl="0" eaLnBrk="0" fontAlgn="base" hangingPunct="0">
        <a:spcBef>
          <a:spcPct val="0"/>
        </a:spcBef>
        <a:spcAft>
          <a:spcPct val="0"/>
        </a:spcAft>
        <a:defRPr sz="2800">
          <a:solidFill>
            <a:schemeClr val="accent2"/>
          </a:solidFill>
          <a:latin typeface="Arial" panose="020B0604020202020204" pitchFamily="34" charset="0"/>
        </a:defRPr>
      </a:lvl4pPr>
      <a:lvl5pPr algn="l" rtl="0" eaLnBrk="0" fontAlgn="base" hangingPunct="0">
        <a:spcBef>
          <a:spcPct val="0"/>
        </a:spcBef>
        <a:spcAft>
          <a:spcPct val="0"/>
        </a:spcAft>
        <a:defRPr sz="2800">
          <a:solidFill>
            <a:schemeClr val="accent2"/>
          </a:solidFill>
          <a:latin typeface="Arial" panose="020B0604020202020204" pitchFamily="34" charset="0"/>
        </a:defRPr>
      </a:lvl5pPr>
      <a:lvl6pPr marL="457200" algn="l" rtl="0" fontAlgn="base">
        <a:spcBef>
          <a:spcPct val="0"/>
        </a:spcBef>
        <a:spcAft>
          <a:spcPct val="0"/>
        </a:spcAft>
        <a:defRPr sz="2800">
          <a:solidFill>
            <a:schemeClr val="accent2"/>
          </a:solidFill>
          <a:latin typeface="Arial" panose="020B0604020202020204" pitchFamily="34" charset="0"/>
        </a:defRPr>
      </a:lvl6pPr>
      <a:lvl7pPr marL="914400" algn="l" rtl="0" fontAlgn="base">
        <a:spcBef>
          <a:spcPct val="0"/>
        </a:spcBef>
        <a:spcAft>
          <a:spcPct val="0"/>
        </a:spcAft>
        <a:defRPr sz="2800">
          <a:solidFill>
            <a:schemeClr val="accent2"/>
          </a:solidFill>
          <a:latin typeface="Arial" panose="020B0604020202020204" pitchFamily="34" charset="0"/>
        </a:defRPr>
      </a:lvl7pPr>
      <a:lvl8pPr marL="1371600" algn="l" rtl="0" fontAlgn="base">
        <a:spcBef>
          <a:spcPct val="0"/>
        </a:spcBef>
        <a:spcAft>
          <a:spcPct val="0"/>
        </a:spcAft>
        <a:defRPr sz="2800">
          <a:solidFill>
            <a:schemeClr val="accent2"/>
          </a:solidFill>
          <a:latin typeface="Arial" panose="020B0604020202020204" pitchFamily="34" charset="0"/>
        </a:defRPr>
      </a:lvl8pPr>
      <a:lvl9pPr marL="1828800" algn="l" rtl="0" fontAlgn="base">
        <a:spcBef>
          <a:spcPct val="0"/>
        </a:spcBef>
        <a:spcAft>
          <a:spcPct val="0"/>
        </a:spcAft>
        <a:defRPr sz="28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Blip>
          <a:blip r:embed="rId1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19"/>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6.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6.bin"/><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5.wmf"/><Relationship Id="rId5" Type="http://schemas.openxmlformats.org/officeDocument/2006/relationships/image" Target="../media/image2.png"/><Relationship Id="rId10" Type="http://schemas.openxmlformats.org/officeDocument/2006/relationships/oleObject" Target="../embeddings/oleObject29.bin"/><Relationship Id="rId4" Type="http://schemas.openxmlformats.org/officeDocument/2006/relationships/image" Target="../media/image17.wmf"/><Relationship Id="rId9" Type="http://schemas.openxmlformats.org/officeDocument/2006/relationships/image" Target="../media/image3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18" Type="http://schemas.openxmlformats.org/officeDocument/2006/relationships/image" Target="../media/image41.wmf"/><Relationship Id="rId3" Type="http://schemas.openxmlformats.org/officeDocument/2006/relationships/oleObject" Target="../embeddings/oleObject30.bin"/><Relationship Id="rId7" Type="http://schemas.openxmlformats.org/officeDocument/2006/relationships/image" Target="../media/image36.wmf"/><Relationship Id="rId12" Type="http://schemas.openxmlformats.org/officeDocument/2006/relationships/oleObject" Target="../embeddings/oleObject34.bin"/><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9.vml"/><Relationship Id="rId6" Type="http://schemas.openxmlformats.org/officeDocument/2006/relationships/oleObject" Target="../embeddings/oleObject31.bin"/><Relationship Id="rId11" Type="http://schemas.openxmlformats.org/officeDocument/2006/relationships/image" Target="../media/image38.wmf"/><Relationship Id="rId5" Type="http://schemas.openxmlformats.org/officeDocument/2006/relationships/image" Target="../media/image2.png"/><Relationship Id="rId15" Type="http://schemas.openxmlformats.org/officeDocument/2006/relationships/oleObject" Target="../embeddings/oleObject36.bin"/><Relationship Id="rId10" Type="http://schemas.openxmlformats.org/officeDocument/2006/relationships/oleObject" Target="../embeddings/oleObject33.bin"/><Relationship Id="rId19" Type="http://schemas.openxmlformats.org/officeDocument/2006/relationships/oleObject" Target="../embeddings/oleObject38.bin"/><Relationship Id="rId4" Type="http://schemas.openxmlformats.org/officeDocument/2006/relationships/image" Target="../media/image17.wmf"/><Relationship Id="rId9" Type="http://schemas.openxmlformats.org/officeDocument/2006/relationships/image" Target="../media/image37.wmf"/><Relationship Id="rId14" Type="http://schemas.openxmlformats.org/officeDocument/2006/relationships/image" Target="../media/image3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7.wmf"/><Relationship Id="rId3" Type="http://schemas.openxmlformats.org/officeDocument/2006/relationships/image" Target="../media/image2.png"/><Relationship Id="rId7" Type="http://schemas.openxmlformats.org/officeDocument/2006/relationships/image" Target="../media/image44.wmf"/><Relationship Id="rId12" Type="http://schemas.openxmlformats.org/officeDocument/2006/relationships/oleObject" Target="../embeddings/oleObject43.bin"/><Relationship Id="rId17"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oleObject" Target="../embeddings/oleObject45.bin"/><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5.wmf"/><Relationship Id="rId14" Type="http://schemas.openxmlformats.org/officeDocument/2006/relationships/oleObject" Target="../embeddings/oleObject44.bin"/></Relationships>
</file>

<file path=ppt/slides/_rels/slide13.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1.bin"/><Relationship Id="rId18" Type="http://schemas.openxmlformats.org/officeDocument/2006/relationships/image" Target="../media/image56.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3.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55.wmf"/><Relationship Id="rId1" Type="http://schemas.openxmlformats.org/officeDocument/2006/relationships/vmlDrawing" Target="../drawings/vmlDrawing11.vml"/><Relationship Id="rId6" Type="http://schemas.openxmlformats.org/officeDocument/2006/relationships/image" Target="../media/image50.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2.wmf"/><Relationship Id="rId19" Type="http://schemas.openxmlformats.org/officeDocument/2006/relationships/image" Target="../media/image2.png"/><Relationship Id="rId4" Type="http://schemas.openxmlformats.org/officeDocument/2006/relationships/image" Target="../media/image17.wmf"/><Relationship Id="rId9" Type="http://schemas.openxmlformats.org/officeDocument/2006/relationships/oleObject" Target="../embeddings/oleObject49.bin"/><Relationship Id="rId14" Type="http://schemas.openxmlformats.org/officeDocument/2006/relationships/image" Target="../media/image5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5.bin"/><Relationship Id="rId5" Type="http://schemas.openxmlformats.org/officeDocument/2006/relationships/image" Target="../media/image2.png"/><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58.w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8.bin"/><Relationship Id="rId5" Type="http://schemas.openxmlformats.org/officeDocument/2006/relationships/image" Target="../media/image59.wmf"/><Relationship Id="rId4" Type="http://schemas.openxmlformats.org/officeDocument/2006/relationships/oleObject" Target="../embeddings/oleObject57.bin"/></Relationships>
</file>

<file path=ppt/slides/_rels/slide17.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3.bin"/><Relationship Id="rId18" Type="http://schemas.openxmlformats.org/officeDocument/2006/relationships/image" Target="../media/image67.wmf"/><Relationship Id="rId3" Type="http://schemas.openxmlformats.org/officeDocument/2006/relationships/notesSlide" Target="../notesSlides/notesSlide6.xml"/><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64.wmf"/><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15.vml"/><Relationship Id="rId6" Type="http://schemas.openxmlformats.org/officeDocument/2006/relationships/image" Target="../media/image61.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63.wmf"/><Relationship Id="rId19" Type="http://schemas.openxmlformats.org/officeDocument/2006/relationships/oleObject" Target="../embeddings/oleObject66.bin"/><Relationship Id="rId4" Type="http://schemas.openxmlformats.org/officeDocument/2006/relationships/image" Target="../media/image2.png"/><Relationship Id="rId9" Type="http://schemas.openxmlformats.org/officeDocument/2006/relationships/oleObject" Target="../embeddings/oleObject61.bin"/><Relationship Id="rId14" Type="http://schemas.openxmlformats.org/officeDocument/2006/relationships/image" Target="../media/image65.wmf"/><Relationship Id="rId22" Type="http://schemas.openxmlformats.org/officeDocument/2006/relationships/image" Target="../media/image69.wmf"/></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2.wmf"/><Relationship Id="rId3" Type="http://schemas.openxmlformats.org/officeDocument/2006/relationships/image" Target="../media/image2.png"/><Relationship Id="rId7" Type="http://schemas.openxmlformats.org/officeDocument/2006/relationships/image" Target="../media/image70.wmf"/><Relationship Id="rId12"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8.bin"/><Relationship Id="rId11" Type="http://schemas.openxmlformats.org/officeDocument/2006/relationships/image" Target="../media/image71.wmf"/><Relationship Id="rId5" Type="http://schemas.openxmlformats.org/officeDocument/2006/relationships/image" Target="../media/image72.png"/><Relationship Id="rId10" Type="http://schemas.openxmlformats.org/officeDocument/2006/relationships/oleObject" Target="../embeddings/oleObject69.bin"/><Relationship Id="rId4" Type="http://schemas.openxmlformats.org/officeDocument/2006/relationships/hyperlink" Target="2_1_moment_of_inertia.pdf" TargetMode="External"/><Relationship Id="rId9"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60.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4.wmf"/><Relationship Id="rId5" Type="http://schemas.openxmlformats.org/officeDocument/2006/relationships/image" Target="../media/image2.png"/><Relationship Id="rId10" Type="http://schemas.openxmlformats.org/officeDocument/2006/relationships/oleObject" Target="../embeddings/oleObject2.bin"/><Relationship Id="rId4" Type="http://schemas.openxmlformats.org/officeDocument/2006/relationships/notesSlide" Target="../notesSlides/notesSlide2.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2.png"/><Relationship Id="rId7"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2.bin"/><Relationship Id="rId5" Type="http://schemas.openxmlformats.org/officeDocument/2006/relationships/image" Target="../media/image76.wmf"/><Relationship Id="rId4" Type="http://schemas.openxmlformats.org/officeDocument/2006/relationships/oleObject" Target="../embeddings/oleObject71.bin"/><Relationship Id="rId9" Type="http://schemas.openxmlformats.org/officeDocument/2006/relationships/image" Target="../media/image7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83.wmf"/><Relationship Id="rId3" Type="http://schemas.openxmlformats.org/officeDocument/2006/relationships/image" Target="../media/image2.png"/><Relationship Id="rId7" Type="http://schemas.openxmlformats.org/officeDocument/2006/relationships/image" Target="../media/image80.wmf"/><Relationship Id="rId12"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5.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8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9.bin"/><Relationship Id="rId7" Type="http://schemas.openxmlformats.org/officeDocument/2006/relationships/image" Target="../media/image85.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80.bin"/><Relationship Id="rId5" Type="http://schemas.openxmlformats.org/officeDocument/2006/relationships/image" Target="../media/image2.png"/><Relationship Id="rId4" Type="http://schemas.openxmlformats.org/officeDocument/2006/relationships/image" Target="../media/image84.wmf"/></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2.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9.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97.jpeg"/><Relationship Id="rId7" Type="http://schemas.openxmlformats.org/officeDocument/2006/relationships/image" Target="../media/image94.wmf"/><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87.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0.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9.wmf"/><Relationship Id="rId5" Type="http://schemas.openxmlformats.org/officeDocument/2006/relationships/oleObject" Target="../embeddings/oleObject91.bin"/><Relationship Id="rId4" Type="http://schemas.openxmlformats.org/officeDocument/2006/relationships/image" Target="../media/image98.wmf"/></Relationships>
</file>

<file path=ppt/slides/_rels/slide27.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1.wmf"/><Relationship Id="rId5" Type="http://schemas.openxmlformats.org/officeDocument/2006/relationships/oleObject" Target="../embeddings/oleObject93.bin"/><Relationship Id="rId4" Type="http://schemas.openxmlformats.org/officeDocument/2006/relationships/image" Target="../media/image100.wmf"/><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oleObject" Target="../embeddings/oleObject95.bin"/><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96.bin"/><Relationship Id="rId5" Type="http://schemas.openxmlformats.org/officeDocument/2006/relationships/image" Target="../media/image2.png"/><Relationship Id="rId4" Type="http://schemas.openxmlformats.org/officeDocument/2006/relationships/image" Target="../media/image103.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oleObject" Target="../embeddings/oleObject97.bin"/><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98.bin"/><Relationship Id="rId11" Type="http://schemas.openxmlformats.org/officeDocument/2006/relationships/image" Target="../media/image108.wmf"/><Relationship Id="rId5" Type="http://schemas.openxmlformats.org/officeDocument/2006/relationships/image" Target="../media/image2.png"/><Relationship Id="rId10" Type="http://schemas.openxmlformats.org/officeDocument/2006/relationships/oleObject" Target="../embeddings/oleObject100.bin"/><Relationship Id="rId4" Type="http://schemas.openxmlformats.org/officeDocument/2006/relationships/image" Target="../media/image105.wmf"/><Relationship Id="rId9" Type="http://schemas.openxmlformats.org/officeDocument/2006/relationships/image" Target="../media/image107.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9.wmf"/><Relationship Id="rId3" Type="http://schemas.openxmlformats.org/officeDocument/2006/relationships/slideLayout" Target="../slideLayouts/slideLayout12.xml"/><Relationship Id="rId7" Type="http://schemas.openxmlformats.org/officeDocument/2006/relationships/image" Target="../media/image7.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tags" Target="../tags/tag3.xml"/><Relationship Id="rId16" Type="http://schemas.openxmlformats.org/officeDocument/2006/relationships/oleObject" Target="../embeddings/oleObject7.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2.png"/><Relationship Id="rId1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notesSlide" Target="../notesSlides/notesSlide3.xml"/><Relationship Id="rId9" Type="http://schemas.openxmlformats.org/officeDocument/2006/relationships/image" Target="../media/image4.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10.wmf"/><Relationship Id="rId5" Type="http://schemas.openxmlformats.org/officeDocument/2006/relationships/oleObject" Target="../embeddings/oleObject102.bin"/><Relationship Id="rId4" Type="http://schemas.openxmlformats.org/officeDocument/2006/relationships/image" Target="../media/image10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15.wmf"/><Relationship Id="rId3" Type="http://schemas.openxmlformats.org/officeDocument/2006/relationships/image" Target="../media/image2.png"/><Relationship Id="rId7" Type="http://schemas.openxmlformats.org/officeDocument/2006/relationships/image" Target="../media/image112.wmf"/><Relationship Id="rId12" Type="http://schemas.openxmlformats.org/officeDocument/2006/relationships/oleObject" Target="../embeddings/oleObject107.bin"/><Relationship Id="rId17" Type="http://schemas.openxmlformats.org/officeDocument/2006/relationships/image" Target="../media/image117.wmf"/><Relationship Id="rId2" Type="http://schemas.openxmlformats.org/officeDocument/2006/relationships/slideLayout" Target="../slideLayouts/slideLayout2.xml"/><Relationship Id="rId16" Type="http://schemas.openxmlformats.org/officeDocument/2006/relationships/oleObject" Target="../embeddings/oleObject109.bin"/><Relationship Id="rId1" Type="http://schemas.openxmlformats.org/officeDocument/2006/relationships/vmlDrawing" Target="../drawings/vmlDrawing27.vml"/><Relationship Id="rId6" Type="http://schemas.openxmlformats.org/officeDocument/2006/relationships/oleObject" Target="../embeddings/oleObject104.bin"/><Relationship Id="rId11" Type="http://schemas.openxmlformats.org/officeDocument/2006/relationships/image" Target="../media/image114.wmf"/><Relationship Id="rId5" Type="http://schemas.openxmlformats.org/officeDocument/2006/relationships/image" Target="../media/image111.wmf"/><Relationship Id="rId15" Type="http://schemas.openxmlformats.org/officeDocument/2006/relationships/image" Target="../media/image116.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13.wmf"/><Relationship Id="rId1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14.bin"/><Relationship Id="rId18" Type="http://schemas.openxmlformats.org/officeDocument/2006/relationships/image" Target="../media/image124.wmf"/><Relationship Id="rId3" Type="http://schemas.openxmlformats.org/officeDocument/2006/relationships/image" Target="../media/image2.png"/><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21.wmf"/><Relationship Id="rId17" Type="http://schemas.openxmlformats.org/officeDocument/2006/relationships/oleObject" Target="../embeddings/oleObject116.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28.vml"/><Relationship Id="rId6" Type="http://schemas.openxmlformats.org/officeDocument/2006/relationships/image" Target="../media/image118.wmf"/><Relationship Id="rId11" Type="http://schemas.openxmlformats.org/officeDocument/2006/relationships/oleObject" Target="../embeddings/oleObject113.bin"/><Relationship Id="rId24" Type="http://schemas.openxmlformats.org/officeDocument/2006/relationships/image" Target="../media/image127.w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10" Type="http://schemas.openxmlformats.org/officeDocument/2006/relationships/image" Target="../media/image120.wmf"/><Relationship Id="rId19" Type="http://schemas.openxmlformats.org/officeDocument/2006/relationships/oleObject" Target="../embeddings/oleObject117.bin"/><Relationship Id="rId4" Type="http://schemas.openxmlformats.org/officeDocument/2006/relationships/image" Target="../media/image128.png"/><Relationship Id="rId9" Type="http://schemas.openxmlformats.org/officeDocument/2006/relationships/oleObject" Target="../embeddings/oleObject112.bin"/><Relationship Id="rId14" Type="http://schemas.openxmlformats.org/officeDocument/2006/relationships/image" Target="../media/image122.wmf"/><Relationship Id="rId22" Type="http://schemas.openxmlformats.org/officeDocument/2006/relationships/image" Target="../media/image126.w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9.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21.bin"/><Relationship Id="rId5" Type="http://schemas.openxmlformats.org/officeDocument/2006/relationships/image" Target="../media/image128.wmf"/><Relationship Id="rId4" Type="http://schemas.openxmlformats.org/officeDocument/2006/relationships/oleObject" Target="../embeddings/oleObject120.bin"/></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5.xml.rels><?xml version="1.0" encoding="UTF-8" standalone="yes"?>
<Relationships xmlns="http://schemas.openxmlformats.org/package/2006/relationships"><Relationship Id="rId13" Type="http://schemas.openxmlformats.org/officeDocument/2006/relationships/image" Target="../media/image138.png"/><Relationship Id="rId18" Type="http://schemas.openxmlformats.org/officeDocument/2006/relationships/image" Target="../media/image141.png"/><Relationship Id="rId3" Type="http://schemas.openxmlformats.org/officeDocument/2006/relationships/image" Target="../media/image137.jpg"/><Relationship Id="rId7" Type="http://schemas.openxmlformats.org/officeDocument/2006/relationships/image" Target="../media/image134.wmf"/><Relationship Id="rId12" Type="http://schemas.openxmlformats.org/officeDocument/2006/relationships/image" Target="../media/image135.wmf"/><Relationship Id="rId17" Type="http://schemas.openxmlformats.org/officeDocument/2006/relationships/image" Target="../media/image136.wmf"/><Relationship Id="rId2" Type="http://schemas.openxmlformats.org/officeDocument/2006/relationships/slideLayout" Target="../slideLayouts/slideLayout2.xml"/><Relationship Id="rId16" Type="http://schemas.openxmlformats.org/officeDocument/2006/relationships/oleObject" Target="../embeddings/oleObject124.bin"/><Relationship Id="rId1" Type="http://schemas.openxmlformats.org/officeDocument/2006/relationships/vmlDrawing" Target="../drawings/vmlDrawing30.vml"/><Relationship Id="rId6" Type="http://schemas.openxmlformats.org/officeDocument/2006/relationships/oleObject" Target="../embeddings/oleObject122.bin"/><Relationship Id="rId11" Type="http://schemas.openxmlformats.org/officeDocument/2006/relationships/oleObject" Target="../embeddings/oleObject123.bin"/><Relationship Id="rId5" Type="http://schemas.openxmlformats.org/officeDocument/2006/relationships/image" Target="../media/image2.png"/><Relationship Id="rId15" Type="http://schemas.openxmlformats.org/officeDocument/2006/relationships/image" Target="../media/image140.jpg"/><Relationship Id="rId10" Type="http://schemas.openxmlformats.org/officeDocument/2006/relationships/image" Target="../media/image136.png"/><Relationship Id="rId4" Type="http://schemas.openxmlformats.org/officeDocument/2006/relationships/image" Target="../media/image138.jpeg"/><Relationship Id="rId9" Type="http://schemas.openxmlformats.org/officeDocument/2006/relationships/image" Target="../media/image135.png"/><Relationship Id="rId14" Type="http://schemas.openxmlformats.org/officeDocument/2006/relationships/image" Target="../media/image139.jp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26.bin"/><Relationship Id="rId5" Type="http://schemas.openxmlformats.org/officeDocument/2006/relationships/image" Target="../media/image142.wmf"/><Relationship Id="rId4" Type="http://schemas.openxmlformats.org/officeDocument/2006/relationships/oleObject" Target="../embeddings/oleObject12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2.png"/><Relationship Id="rId7"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28.bin"/><Relationship Id="rId5" Type="http://schemas.openxmlformats.org/officeDocument/2006/relationships/image" Target="../media/image144.wmf"/><Relationship Id="rId4" Type="http://schemas.openxmlformats.org/officeDocument/2006/relationships/oleObject" Target="../embeddings/oleObject127.bin"/><Relationship Id="rId9" Type="http://schemas.openxmlformats.org/officeDocument/2006/relationships/image" Target="../media/image146.wmf"/></Relationships>
</file>

<file path=ppt/slides/_rels/slide3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oleObject" Target="../embeddings/oleObject134.bin"/><Relationship Id="rId18" Type="http://schemas.openxmlformats.org/officeDocument/2006/relationships/image" Target="../media/image153.wmf"/><Relationship Id="rId3" Type="http://schemas.openxmlformats.org/officeDocument/2006/relationships/slideLayout" Target="../slideLayouts/slideLayout14.xml"/><Relationship Id="rId7" Type="http://schemas.openxmlformats.org/officeDocument/2006/relationships/image" Target="../media/image148.wmf"/><Relationship Id="rId12" Type="http://schemas.openxmlformats.org/officeDocument/2006/relationships/image" Target="../media/image150.wmf"/><Relationship Id="rId17" Type="http://schemas.openxmlformats.org/officeDocument/2006/relationships/oleObject" Target="../embeddings/oleObject136.bin"/><Relationship Id="rId2" Type="http://schemas.openxmlformats.org/officeDocument/2006/relationships/tags" Target="../tags/tag6.xml"/><Relationship Id="rId16" Type="http://schemas.openxmlformats.org/officeDocument/2006/relationships/image" Target="../media/image152.wmf"/><Relationship Id="rId20" Type="http://schemas.openxmlformats.org/officeDocument/2006/relationships/image" Target="../media/image154.wmf"/><Relationship Id="rId1" Type="http://schemas.openxmlformats.org/officeDocument/2006/relationships/vmlDrawing" Target="../drawings/vmlDrawing33.vml"/><Relationship Id="rId6" Type="http://schemas.openxmlformats.org/officeDocument/2006/relationships/oleObject" Target="../embeddings/oleObject131.bin"/><Relationship Id="rId11" Type="http://schemas.openxmlformats.org/officeDocument/2006/relationships/oleObject" Target="../embeddings/oleObject133.bin"/><Relationship Id="rId5" Type="http://schemas.openxmlformats.org/officeDocument/2006/relationships/image" Target="../media/image147.emf"/><Relationship Id="rId15" Type="http://schemas.openxmlformats.org/officeDocument/2006/relationships/oleObject" Target="../embeddings/oleObject135.bin"/><Relationship Id="rId10" Type="http://schemas.openxmlformats.org/officeDocument/2006/relationships/image" Target="../media/image149.wmf"/><Relationship Id="rId19" Type="http://schemas.openxmlformats.org/officeDocument/2006/relationships/oleObject" Target="../embeddings/oleObject137.bin"/><Relationship Id="rId4" Type="http://schemas.openxmlformats.org/officeDocument/2006/relationships/oleObject" Target="../embeddings/oleObject130.bin"/><Relationship Id="rId9" Type="http://schemas.openxmlformats.org/officeDocument/2006/relationships/oleObject" Target="../embeddings/oleObject132.bin"/><Relationship Id="rId14" Type="http://schemas.openxmlformats.org/officeDocument/2006/relationships/image" Target="../media/image151.wmf"/></Relationships>
</file>

<file path=ppt/slides/_rels/slide39.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slideLayout" Target="../slideLayouts/slideLayout14.xml"/><Relationship Id="rId7" Type="http://schemas.openxmlformats.org/officeDocument/2006/relationships/oleObject" Target="../embeddings/oleObject139.bin"/><Relationship Id="rId12" Type="http://schemas.openxmlformats.org/officeDocument/2006/relationships/image" Target="../media/image158.emf"/><Relationship Id="rId2" Type="http://schemas.openxmlformats.org/officeDocument/2006/relationships/tags" Target="../tags/tag7.xml"/><Relationship Id="rId1" Type="http://schemas.openxmlformats.org/officeDocument/2006/relationships/vmlDrawing" Target="../drawings/vmlDrawing34.vml"/><Relationship Id="rId6" Type="http://schemas.openxmlformats.org/officeDocument/2006/relationships/image" Target="../media/image155.wmf"/><Relationship Id="rId11" Type="http://schemas.openxmlformats.org/officeDocument/2006/relationships/oleObject" Target="../embeddings/oleObject141.bin"/><Relationship Id="rId5" Type="http://schemas.openxmlformats.org/officeDocument/2006/relationships/oleObject" Target="../embeddings/oleObject138.bin"/><Relationship Id="rId10" Type="http://schemas.openxmlformats.org/officeDocument/2006/relationships/image" Target="../media/image157.wmf"/><Relationship Id="rId4" Type="http://schemas.openxmlformats.org/officeDocument/2006/relationships/image" Target="../media/image2.png"/><Relationship Id="rId9" Type="http://schemas.openxmlformats.org/officeDocument/2006/relationships/oleObject" Target="../embeddings/oleObject140.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8.xml"/><Relationship Id="rId1" Type="http://schemas.openxmlformats.org/officeDocument/2006/relationships/tags" Target="../tags/tag4.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slideLayout" Target="../slideLayouts/slideLayout14.xml"/><Relationship Id="rId7" Type="http://schemas.openxmlformats.org/officeDocument/2006/relationships/oleObject" Target="../embeddings/oleObject143.bin"/><Relationship Id="rId2" Type="http://schemas.openxmlformats.org/officeDocument/2006/relationships/tags" Target="../tags/tag8.xml"/><Relationship Id="rId1" Type="http://schemas.openxmlformats.org/officeDocument/2006/relationships/vmlDrawing" Target="../drawings/vmlDrawing35.vml"/><Relationship Id="rId6" Type="http://schemas.openxmlformats.org/officeDocument/2006/relationships/image" Target="../media/image159.wmf"/><Relationship Id="rId5" Type="http://schemas.openxmlformats.org/officeDocument/2006/relationships/oleObject" Target="../embeddings/oleObject142.bin"/><Relationship Id="rId4" Type="http://schemas.openxmlformats.org/officeDocument/2006/relationships/image" Target="../media/image2.png"/><Relationship Id="rId9" Type="http://schemas.openxmlformats.org/officeDocument/2006/relationships/image" Target="../media/image118.png"/></Relationships>
</file>

<file path=ppt/slides/_rels/slide41.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48.bin"/><Relationship Id="rId3" Type="http://schemas.openxmlformats.org/officeDocument/2006/relationships/slideLayout" Target="../slideLayouts/slideLayout14.xml"/><Relationship Id="rId7" Type="http://schemas.openxmlformats.org/officeDocument/2006/relationships/oleObject" Target="../embeddings/oleObject145.bin"/><Relationship Id="rId12" Type="http://schemas.openxmlformats.org/officeDocument/2006/relationships/image" Target="../media/image164.wmf"/><Relationship Id="rId2" Type="http://schemas.openxmlformats.org/officeDocument/2006/relationships/tags" Target="../tags/tag9.xml"/><Relationship Id="rId1" Type="http://schemas.openxmlformats.org/officeDocument/2006/relationships/vmlDrawing" Target="../drawings/vmlDrawing36.vml"/><Relationship Id="rId6" Type="http://schemas.openxmlformats.org/officeDocument/2006/relationships/image" Target="../media/image161.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63.wmf"/><Relationship Id="rId4" Type="http://schemas.openxmlformats.org/officeDocument/2006/relationships/image" Target="../media/image2.png"/><Relationship Id="rId9" Type="http://schemas.openxmlformats.org/officeDocument/2006/relationships/oleObject" Target="../embeddings/oleObject146.bin"/><Relationship Id="rId14" Type="http://schemas.openxmlformats.org/officeDocument/2006/relationships/image" Target="../media/image165.wmf"/></Relationships>
</file>

<file path=ppt/slides/_rels/slide42.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slideLayout" Target="../slideLayouts/slideLayout14.xml"/><Relationship Id="rId7" Type="http://schemas.openxmlformats.org/officeDocument/2006/relationships/oleObject" Target="../embeddings/oleObject150.bin"/><Relationship Id="rId2" Type="http://schemas.openxmlformats.org/officeDocument/2006/relationships/tags" Target="../tags/tag10.xml"/><Relationship Id="rId1" Type="http://schemas.openxmlformats.org/officeDocument/2006/relationships/vmlDrawing" Target="../drawings/vmlDrawing37.vml"/><Relationship Id="rId6" Type="http://schemas.openxmlformats.org/officeDocument/2006/relationships/image" Target="../media/image166.wmf"/><Relationship Id="rId5" Type="http://schemas.openxmlformats.org/officeDocument/2006/relationships/oleObject" Target="../embeddings/oleObject149.bin"/><Relationship Id="rId10" Type="http://schemas.openxmlformats.org/officeDocument/2006/relationships/image" Target="../media/image158.emf"/><Relationship Id="rId4" Type="http://schemas.openxmlformats.org/officeDocument/2006/relationships/image" Target="../media/image2.png"/><Relationship Id="rId9" Type="http://schemas.openxmlformats.org/officeDocument/2006/relationships/oleObject" Target="../embeddings/oleObject151.bin"/></Relationships>
</file>

<file path=ppt/slides/_rels/slide43.x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slideLayout" Target="../slideLayouts/slideLayout14.xml"/><Relationship Id="rId7" Type="http://schemas.openxmlformats.org/officeDocument/2006/relationships/oleObject" Target="../embeddings/oleObject153.bin"/><Relationship Id="rId2" Type="http://schemas.openxmlformats.org/officeDocument/2006/relationships/tags" Target="../tags/tag11.xml"/><Relationship Id="rId1" Type="http://schemas.openxmlformats.org/officeDocument/2006/relationships/vmlDrawing" Target="../drawings/vmlDrawing38.vml"/><Relationship Id="rId6" Type="http://schemas.openxmlformats.org/officeDocument/2006/relationships/image" Target="../media/image158.emf"/><Relationship Id="rId5" Type="http://schemas.openxmlformats.org/officeDocument/2006/relationships/oleObject" Target="../embeddings/oleObject152.bin"/><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slideLayout" Target="../slideLayouts/slideLayout14.xml"/><Relationship Id="rId7" Type="http://schemas.openxmlformats.org/officeDocument/2006/relationships/oleObject" Target="../embeddings/oleObject155.bin"/><Relationship Id="rId2" Type="http://schemas.openxmlformats.org/officeDocument/2006/relationships/tags" Target="../tags/tag12.xml"/><Relationship Id="rId1" Type="http://schemas.openxmlformats.org/officeDocument/2006/relationships/vmlDrawing" Target="../drawings/vmlDrawing39.vml"/><Relationship Id="rId6" Type="http://schemas.openxmlformats.org/officeDocument/2006/relationships/image" Target="../media/image158.emf"/><Relationship Id="rId5" Type="http://schemas.openxmlformats.org/officeDocument/2006/relationships/oleObject" Target="../embeddings/oleObject154.bin"/><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slideLayout" Target="../slideLayouts/slideLayout14.xml"/><Relationship Id="rId7" Type="http://schemas.openxmlformats.org/officeDocument/2006/relationships/oleObject" Target="../embeddings/oleObject157.bin"/><Relationship Id="rId2" Type="http://schemas.openxmlformats.org/officeDocument/2006/relationships/tags" Target="../tags/tag13.xml"/><Relationship Id="rId1" Type="http://schemas.openxmlformats.org/officeDocument/2006/relationships/vmlDrawing" Target="../drawings/vmlDrawing40.vml"/><Relationship Id="rId6" Type="http://schemas.openxmlformats.org/officeDocument/2006/relationships/image" Target="../media/image167.wmf"/><Relationship Id="rId5" Type="http://schemas.openxmlformats.org/officeDocument/2006/relationships/oleObject" Target="../embeddings/oleObject156.bin"/><Relationship Id="rId10" Type="http://schemas.openxmlformats.org/officeDocument/2006/relationships/image" Target="../media/image158.emf"/><Relationship Id="rId4" Type="http://schemas.openxmlformats.org/officeDocument/2006/relationships/image" Target="../media/image2.png"/><Relationship Id="rId9" Type="http://schemas.openxmlformats.org/officeDocument/2006/relationships/oleObject" Target="../embeddings/oleObject158.bin"/></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4.wmf"/><Relationship Id="rId3" Type="http://schemas.openxmlformats.org/officeDocument/2006/relationships/slideLayout" Target="../slideLayouts/slideLayout44.xml"/><Relationship Id="rId7" Type="http://schemas.openxmlformats.org/officeDocument/2006/relationships/image" Target="../media/image2.png"/><Relationship Id="rId12" Type="http://schemas.openxmlformats.org/officeDocument/2006/relationships/oleObject" Target="../embeddings/oleObject10.bin"/><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6.emf"/><Relationship Id="rId11" Type="http://schemas.openxmlformats.org/officeDocument/2006/relationships/image" Target="../media/image13.wmf"/><Relationship Id="rId5" Type="http://schemas.openxmlformats.org/officeDocument/2006/relationships/image" Target="../media/image15.emf"/><Relationship Id="rId10" Type="http://schemas.openxmlformats.org/officeDocument/2006/relationships/oleObject" Target="../embeddings/oleObject9.bin"/><Relationship Id="rId4" Type="http://schemas.openxmlformats.org/officeDocument/2006/relationships/notesSlide" Target="../notesSlides/notesSlide5.xm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1.bin"/><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2.png"/><Relationship Id="rId10" Type="http://schemas.openxmlformats.org/officeDocument/2006/relationships/oleObject" Target="../embeddings/oleObject14.bin"/><Relationship Id="rId4" Type="http://schemas.openxmlformats.org/officeDocument/2006/relationships/image" Target="../media/image17.wmf"/><Relationship Id="rId9"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3.png"/><Relationship Id="rId7" Type="http://schemas.openxmlformats.org/officeDocument/2006/relationships/oleObject" Target="../embeddings/oleObject18.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6.wmf"/><Relationship Id="rId4" Type="http://schemas.openxmlformats.org/officeDocument/2006/relationships/image" Target="../media/image2.png"/><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image" Target="../media/image29.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31.wmf"/><Relationship Id="rId5" Type="http://schemas.openxmlformats.org/officeDocument/2006/relationships/image" Target="../media/image2.png"/><Relationship Id="rId10" Type="http://schemas.openxmlformats.org/officeDocument/2006/relationships/oleObject" Target="../embeddings/oleObject24.bin"/><Relationship Id="rId4" Type="http://schemas.openxmlformats.org/officeDocument/2006/relationships/image" Target="../media/image28.wmf"/><Relationship Id="rId9"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pt-BR" altLang="en-US" sz="3600" b="1" dirty="0">
                <a:solidFill>
                  <a:srgbClr val="333399"/>
                </a:solidFill>
                <a:latin typeface="Times New Roman" panose="02020603050405020304" pitchFamily="18" charset="0"/>
                <a:cs typeface="Times New Roman" panose="02020603050405020304" pitchFamily="18" charset="0"/>
              </a:rPr>
              <a:t>2. Robot Dynamics</a:t>
            </a:r>
          </a:p>
        </p:txBody>
      </p:sp>
      <p:sp>
        <p:nvSpPr>
          <p:cNvPr id="7" name="Slide Number Placeholder 4"/>
          <p:cNvSpPr txBox="1">
            <a:spLocks/>
          </p:cNvSpPr>
          <p:nvPr/>
        </p:nvSpPr>
        <p:spPr bwMode="auto">
          <a:xfrm>
            <a:off x="8392886" y="6532563"/>
            <a:ext cx="636648"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4"/>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4"/>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rgbClr val="FFFFFF"/>
                </a:solidFill>
                <a:latin typeface="Arial" panose="020B0604020202020204" pitchFamily="34" charset="0"/>
              </a:rPr>
              <a:t>- </a:t>
            </a:r>
            <a:fld id="{771B3C96-CC4A-4EFB-8970-239C613D8150}" type="slidenum">
              <a:rPr lang="zh-CN" altLang="en-US" sz="1600" b="1" smtClean="0">
                <a:solidFill>
                  <a:srgbClr val="FFFFFF"/>
                </a:solidFill>
                <a:latin typeface="Arial" panose="020B0604020202020204" pitchFamily="34" charset="0"/>
              </a:rPr>
              <a:pPr>
                <a:spcBef>
                  <a:spcPct val="0"/>
                </a:spcBef>
                <a:buFontTx/>
                <a:buNone/>
              </a:pPr>
              <a:t>0</a:t>
            </a:fld>
            <a:r>
              <a:rPr lang="zh-CN" altLang="en-US" sz="1600" b="1">
                <a:solidFill>
                  <a:srgbClr val="FFFFFF"/>
                </a:solidFill>
                <a:latin typeface="Arial" panose="020B0604020202020204" pitchFamily="34" charset="0"/>
              </a:rPr>
              <a:t> </a:t>
            </a:r>
            <a:r>
              <a:rPr lang="en-US" altLang="zh-CN" sz="1600" b="1">
                <a:solidFill>
                  <a:srgbClr val="FFFFFF"/>
                </a:solidFill>
                <a:latin typeface="Arial" panose="020B0604020202020204" pitchFamily="34" charset="0"/>
              </a:rPr>
              <a:t>-</a:t>
            </a:r>
            <a:endParaRPr lang="en-US" altLang="zh-CN" sz="1600" b="1" dirty="0">
              <a:solidFill>
                <a:srgbClr val="FFFFFF"/>
              </a:solidFill>
              <a:latin typeface="Arial" panose="020B0604020202020204" pitchFamily="34" charset="0"/>
            </a:endParaRPr>
          </a:p>
        </p:txBody>
      </p:sp>
      <p:sp>
        <p:nvSpPr>
          <p:cNvPr id="8" name="Content Placeholder 8"/>
          <p:cNvSpPr>
            <a:spLocks noGrp="1"/>
          </p:cNvSpPr>
          <p:nvPr/>
        </p:nvSpPr>
        <p:spPr>
          <a:xfrm>
            <a:off x="978201" y="1383512"/>
            <a:ext cx="6775101" cy="3169285"/>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eaLnBrk="1" hangingPunct="1">
              <a:lnSpc>
                <a:spcPct val="150000"/>
              </a:lnSpc>
              <a:spcBef>
                <a:spcPts val="20"/>
              </a:spcBef>
              <a:spcAft>
                <a:spcPts val="0"/>
              </a:spcAft>
              <a:buNone/>
            </a:pPr>
            <a:r>
              <a:rPr lang="pt-BR" altLang="zh-CN" sz="3200" b="1" dirty="0">
                <a:solidFill>
                  <a:srgbClr val="000000"/>
                </a:solidFill>
                <a:latin typeface="Times New Roman" panose="02020603050405020304" pitchFamily="18" charset="0"/>
                <a:cs typeface="Times New Roman" panose="02020603050405020304" pitchFamily="18" charset="0"/>
              </a:rPr>
              <a:t>2.1 </a:t>
            </a:r>
            <a:r>
              <a:rPr lang="pt-BR" altLang="zh-CN" sz="3200" dirty="0">
                <a:solidFill>
                  <a:srgbClr val="000000"/>
                </a:solidFill>
                <a:latin typeface="Times New Roman" panose="02020603050405020304" pitchFamily="18" charset="0"/>
                <a:cs typeface="Times New Roman" panose="02020603050405020304" pitchFamily="18" charset="0"/>
              </a:rPr>
              <a:t>Newton-Euler Formulations</a:t>
            </a:r>
          </a:p>
          <a:p>
            <a:pPr marL="0" indent="0" eaLnBrk="1" hangingPunct="1">
              <a:lnSpc>
                <a:spcPct val="150000"/>
              </a:lnSpc>
              <a:spcBef>
                <a:spcPts val="20"/>
              </a:spcBef>
              <a:spcAft>
                <a:spcPts val="0"/>
              </a:spcAft>
              <a:buNone/>
            </a:pPr>
            <a:r>
              <a:rPr lang="en-US" altLang="zh-CN" sz="3200" b="1" dirty="0">
                <a:solidFill>
                  <a:srgbClr val="0070C0"/>
                </a:solidFill>
                <a:latin typeface="Times New Roman" panose="02020603050405020304" pitchFamily="18" charset="0"/>
                <a:cs typeface="Times New Roman" panose="02020603050405020304" pitchFamily="18" charset="0"/>
              </a:rPr>
              <a:t>2.2 Lagrange-Euler Formulation</a:t>
            </a:r>
          </a:p>
          <a:p>
            <a:pPr marL="0" indent="0" eaLnBrk="1" hangingPunct="1">
              <a:lnSpc>
                <a:spcPct val="150000"/>
              </a:lnSpc>
              <a:spcBef>
                <a:spcPts val="20"/>
              </a:spcBef>
              <a:spcAft>
                <a:spcPts val="0"/>
              </a:spcAft>
              <a:buNone/>
            </a:pPr>
            <a:r>
              <a:rPr lang="en-US" altLang="zh-CN" sz="3200" b="1" dirty="0">
                <a:solidFill>
                  <a:srgbClr val="000000"/>
                </a:solidFill>
                <a:latin typeface="Times New Roman" panose="02020603050405020304" pitchFamily="18" charset="0"/>
                <a:cs typeface="Times New Roman" panose="02020603050405020304" pitchFamily="18" charset="0"/>
              </a:rPr>
              <a:t>2.3 </a:t>
            </a:r>
            <a:r>
              <a:rPr lang="en-US" altLang="zh-CN" sz="3200" dirty="0">
                <a:solidFill>
                  <a:srgbClr val="000000"/>
                </a:solidFill>
                <a:latin typeface="Times New Roman" panose="02020603050405020304" pitchFamily="18" charset="0"/>
                <a:cs typeface="Times New Roman" panose="02020603050405020304" pitchFamily="18" charset="0"/>
              </a:rPr>
              <a:t>Properties of Dynamic Models</a:t>
            </a:r>
          </a:p>
          <a:p>
            <a:pPr marL="0" indent="0" eaLnBrk="1" hangingPunct="1">
              <a:lnSpc>
                <a:spcPct val="150000"/>
              </a:lnSpc>
              <a:spcBef>
                <a:spcPts val="20"/>
              </a:spcBef>
              <a:spcAft>
                <a:spcPts val="0"/>
              </a:spcAft>
              <a:buNone/>
            </a:pPr>
            <a:r>
              <a:rPr lang="en-US" altLang="zh-CN" sz="3200" dirty="0">
                <a:solidFill>
                  <a:srgbClr val="000000"/>
                </a:solidFill>
                <a:latin typeface="Times New Roman" panose="02020603050405020304" pitchFamily="18" charset="0"/>
                <a:cs typeface="Times New Roman" panose="02020603050405020304" pitchFamily="18" charset="0"/>
              </a:rPr>
              <a:t>2.4 Dynamics Tutorials </a:t>
            </a:r>
          </a:p>
          <a:p>
            <a:pPr marL="0" indent="0" eaLnBrk="1" hangingPunct="1">
              <a:lnSpc>
                <a:spcPct val="150000"/>
              </a:lnSpc>
              <a:spcBef>
                <a:spcPts val="20"/>
              </a:spcBef>
              <a:spcAft>
                <a:spcPts val="0"/>
              </a:spcAft>
              <a:buNone/>
            </a:pPr>
            <a:r>
              <a:rPr lang="en-US" altLang="zh-CN" sz="3200" dirty="0">
                <a:solidFill>
                  <a:srgbClr val="000000"/>
                </a:solidFill>
                <a:latin typeface="Times New Roman" panose="02020603050405020304" pitchFamily="18" charset="0"/>
                <a:cs typeface="Times New Roman" panose="02020603050405020304" pitchFamily="18" charset="0"/>
              </a:rPr>
              <a:t>2.5 Neural Network Modelling</a:t>
            </a:r>
            <a:endParaRPr lang="en-US" altLang="en-US" sz="32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76006637"/>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6" name="Object 2"/>
          <p:cNvGraphicFramePr>
            <a:graphicFrameLocks noChangeAspect="1"/>
          </p:cNvGraphicFramePr>
          <p:nvPr>
            <p:extLst>
              <p:ext uri="{D42A27DB-BD31-4B8C-83A1-F6EECF244321}">
                <p14:modId xmlns:p14="http://schemas.microsoft.com/office/powerpoint/2010/main" val="477669288"/>
              </p:ext>
            </p:extLst>
          </p:nvPr>
        </p:nvGraphicFramePr>
        <p:xfrm>
          <a:off x="3089275" y="3444875"/>
          <a:ext cx="115888" cy="215900"/>
        </p:xfrm>
        <a:graphic>
          <a:graphicData uri="http://schemas.openxmlformats.org/presentationml/2006/ole">
            <mc:AlternateContent xmlns:mc="http://schemas.openxmlformats.org/markup-compatibility/2006">
              <mc:Choice xmlns:v="urn:schemas-microsoft-com:vml" Requires="v">
                <p:oleObj spid="_x0000_s8314" name="Equation" r:id="rId3" imgW="914400" imgH="215900" progId="Equation.3">
                  <p:embed/>
                </p:oleObj>
              </mc:Choice>
              <mc:Fallback>
                <p:oleObj name="Equation" r:id="rId3" imgW="9144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3444875"/>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41" name="Rectangle 33"/>
          <p:cNvSpPr>
            <a:spLocks noChangeArrowheads="1"/>
          </p:cNvSpPr>
          <p:nvPr/>
        </p:nvSpPr>
        <p:spPr bwMode="auto">
          <a:xfrm>
            <a:off x="362585" y="1228725"/>
            <a:ext cx="1701107" cy="523220"/>
          </a:xfrm>
          <a:prstGeom prst="rect">
            <a:avLst/>
          </a:prstGeom>
          <a:noFill/>
          <a:ln w="9525">
            <a:noFill/>
            <a:miter lim="800000"/>
          </a:ln>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zh-CN" sz="2800" b="1" u="none"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Remarks:</a:t>
            </a:r>
            <a:endParaRPr kumimoji="0" lang="en-US" altLang="zh-CN" sz="2800" b="1" u="none"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443" name="Group 36"/>
          <p:cNvGrpSpPr/>
          <p:nvPr/>
        </p:nvGrpSpPr>
        <p:grpSpPr bwMode="auto">
          <a:xfrm>
            <a:off x="362585" y="1856182"/>
            <a:ext cx="6228243" cy="537430"/>
            <a:chOff x="776344" y="2044528"/>
            <a:chExt cx="6225880" cy="539385"/>
          </a:xfrm>
        </p:grpSpPr>
        <p:sp>
          <p:nvSpPr>
            <p:cNvPr id="17454" name="Rectangle 34"/>
            <p:cNvSpPr>
              <a:spLocks noChangeArrowheads="1"/>
            </p:cNvSpPr>
            <p:nvPr/>
          </p:nvSpPr>
          <p:spPr bwMode="auto">
            <a:xfrm>
              <a:off x="776344" y="2044528"/>
              <a:ext cx="6225880" cy="52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None/>
                <a:defRPr/>
              </a:pPr>
              <a:r>
                <a:rPr lang="en-GB" altLang="en-US" sz="2800" b="1" dirty="0">
                  <a:solidFill>
                    <a:srgbClr val="000000"/>
                  </a:solidFill>
                  <a:latin typeface="Times New Roman" panose="02020603050405020304" pitchFamily="18" charset="0"/>
                  <a:cs typeface="Times New Roman" panose="02020603050405020304" pitchFamily="18" charset="0"/>
                </a:rPr>
                <a:t>1) General form of          </a:t>
              </a: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 et al  P.87) </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7455" name="Object 3"/>
            <p:cNvGraphicFramePr>
              <a:graphicFrameLocks noChangeAspect="1"/>
            </p:cNvGraphicFramePr>
            <p:nvPr>
              <p:extLst>
                <p:ext uri="{D42A27DB-BD31-4B8C-83A1-F6EECF244321}">
                  <p14:modId xmlns:p14="http://schemas.microsoft.com/office/powerpoint/2010/main" val="2259946680"/>
                </p:ext>
              </p:extLst>
            </p:nvPr>
          </p:nvGraphicFramePr>
          <p:xfrm>
            <a:off x="3859917" y="2044528"/>
            <a:ext cx="596161" cy="539385"/>
          </p:xfrm>
          <a:graphic>
            <a:graphicData uri="http://schemas.openxmlformats.org/presentationml/2006/ole">
              <mc:AlternateContent xmlns:mc="http://schemas.openxmlformats.org/markup-compatibility/2006">
                <mc:Choice xmlns:v="urn:schemas-microsoft-com:vml" Requires="v">
                  <p:oleObj spid="_x0000_s8315" name="Equation" r:id="rId6" imgW="266700" imgH="241300" progId="Equation.3">
                    <p:embed/>
                  </p:oleObj>
                </mc:Choice>
                <mc:Fallback>
                  <p:oleObj name="Equation" r:id="rId6" imgW="2667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9917" y="2044528"/>
                          <a:ext cx="596161" cy="53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445" name="Object 4"/>
          <p:cNvGraphicFramePr>
            <a:graphicFrameLocks noChangeAspect="1"/>
          </p:cNvGraphicFramePr>
          <p:nvPr>
            <p:extLst>
              <p:ext uri="{D42A27DB-BD31-4B8C-83A1-F6EECF244321}">
                <p14:modId xmlns:p14="http://schemas.microsoft.com/office/powerpoint/2010/main" val="1764225712"/>
              </p:ext>
            </p:extLst>
          </p:nvPr>
        </p:nvGraphicFramePr>
        <p:xfrm>
          <a:off x="1393788" y="2717145"/>
          <a:ext cx="4446588" cy="1403350"/>
        </p:xfrm>
        <a:graphic>
          <a:graphicData uri="http://schemas.openxmlformats.org/presentationml/2006/ole">
            <mc:AlternateContent xmlns:mc="http://schemas.openxmlformats.org/markup-compatibility/2006">
              <mc:Choice xmlns:v="urn:schemas-microsoft-com:vml" Requires="v">
                <p:oleObj spid="_x0000_s8316" name="Equation" r:id="rId8" imgW="3022600" imgH="952500" progId="Equation.3">
                  <p:embed/>
                </p:oleObj>
              </mc:Choice>
              <mc:Fallback>
                <p:oleObj name="Equation" r:id="rId8" imgW="3022600" imgH="9525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3788" y="2717145"/>
                        <a:ext cx="444658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7" name="Object 6"/>
          <p:cNvGraphicFramePr>
            <a:graphicFrameLocks noChangeAspect="1"/>
          </p:cNvGraphicFramePr>
          <p:nvPr>
            <p:extLst>
              <p:ext uri="{D42A27DB-BD31-4B8C-83A1-F6EECF244321}">
                <p14:modId xmlns:p14="http://schemas.microsoft.com/office/powerpoint/2010/main" val="2990764770"/>
              </p:ext>
            </p:extLst>
          </p:nvPr>
        </p:nvGraphicFramePr>
        <p:xfrm>
          <a:off x="1431554" y="4583539"/>
          <a:ext cx="4140200" cy="1412875"/>
        </p:xfrm>
        <a:graphic>
          <a:graphicData uri="http://schemas.openxmlformats.org/presentationml/2006/ole">
            <mc:AlternateContent xmlns:mc="http://schemas.openxmlformats.org/markup-compatibility/2006">
              <mc:Choice xmlns:v="urn:schemas-microsoft-com:vml" Requires="v">
                <p:oleObj spid="_x0000_s8317" name="Equation" r:id="rId10" imgW="2794000" imgH="952500" progId="Equation.3">
                  <p:embed/>
                </p:oleObj>
              </mc:Choice>
              <mc:Fallback>
                <p:oleObj name="Equation" r:id="rId10" imgW="2794000" imgH="9525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554" y="4583539"/>
                        <a:ext cx="41402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8" name="Rectangle 41"/>
          <p:cNvSpPr>
            <a:spLocks noChangeArrowheads="1"/>
          </p:cNvSpPr>
          <p:nvPr/>
        </p:nvSpPr>
        <p:spPr bwMode="auto">
          <a:xfrm>
            <a:off x="6257703" y="3597275"/>
            <a:ext cx="24096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GB" altLang="en-US" sz="2800" b="1" dirty="0">
                <a:solidFill>
                  <a:srgbClr val="0070C0"/>
                </a:solidFill>
                <a:latin typeface="Times New Roman" panose="02020603050405020304" pitchFamily="18" charset="0"/>
                <a:cs typeface="Times New Roman" panose="02020603050405020304" pitchFamily="18" charset="0"/>
              </a:rPr>
              <a:t>Revolute Joint</a:t>
            </a:r>
            <a:endParaRPr lang="en-US" altLang="en-US" sz="2800" b="1" dirty="0">
              <a:solidFill>
                <a:srgbClr val="0070C0"/>
              </a:solidFill>
              <a:latin typeface="Times New Roman" panose="02020603050405020304" pitchFamily="18" charset="0"/>
              <a:cs typeface="Times New Roman" panose="02020603050405020304" pitchFamily="18" charset="0"/>
            </a:endParaRPr>
          </a:p>
        </p:txBody>
      </p:sp>
      <p:sp>
        <p:nvSpPr>
          <p:cNvPr id="17449" name="Rectangle 43"/>
          <p:cNvSpPr>
            <a:spLocks noChangeArrowheads="1"/>
          </p:cNvSpPr>
          <p:nvPr/>
        </p:nvSpPr>
        <p:spPr bwMode="auto">
          <a:xfrm>
            <a:off x="6257703" y="5473194"/>
            <a:ext cx="25362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en-US" sz="2800" b="1" dirty="0">
                <a:solidFill>
                  <a:srgbClr val="008E40"/>
                </a:solidFill>
                <a:latin typeface="Times New Roman" panose="02020603050405020304" pitchFamily="18" charset="0"/>
                <a:cs typeface="Times New Roman" panose="02020603050405020304" pitchFamily="18" charset="0"/>
              </a:rPr>
              <a:t>Prismatic Joint</a:t>
            </a:r>
          </a:p>
        </p:txBody>
      </p:sp>
      <p:sp>
        <p:nvSpPr>
          <p:cNvPr id="4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49"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40" name="Object 2"/>
          <p:cNvGraphicFramePr>
            <a:graphicFrameLocks noChangeAspect="1"/>
          </p:cNvGraphicFramePr>
          <p:nvPr>
            <p:extLst>
              <p:ext uri="{D42A27DB-BD31-4B8C-83A1-F6EECF244321}">
                <p14:modId xmlns:p14="http://schemas.microsoft.com/office/powerpoint/2010/main" val="2448154178"/>
              </p:ext>
            </p:extLst>
          </p:nvPr>
        </p:nvGraphicFramePr>
        <p:xfrm>
          <a:off x="2432050" y="2616200"/>
          <a:ext cx="115888" cy="215900"/>
        </p:xfrm>
        <a:graphic>
          <a:graphicData uri="http://schemas.openxmlformats.org/presentationml/2006/ole">
            <mc:AlternateContent xmlns:mc="http://schemas.openxmlformats.org/markup-compatibility/2006">
              <mc:Choice xmlns:v="urn:schemas-microsoft-com:vml" Requires="v">
                <p:oleObj spid="_x0000_s9488" name="Equation" r:id="rId3" imgW="914400" imgH="215900" progId="Equation.3">
                  <p:embed/>
                </p:oleObj>
              </mc:Choice>
              <mc:Fallback>
                <p:oleObj name="Equation" r:id="rId3" imgW="9144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50" y="2616200"/>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1" name="Rectangle 7"/>
          <p:cNvSpPr>
            <a:spLocks noChangeArrowheads="1"/>
          </p:cNvSpPr>
          <p:nvPr/>
        </p:nvSpPr>
        <p:spPr bwMode="auto">
          <a:xfrm>
            <a:off x="0" y="2028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8453" name="Rectangle 10"/>
          <p:cNvSpPr>
            <a:spLocks noChangeArrowheads="1"/>
          </p:cNvSpPr>
          <p:nvPr/>
        </p:nvSpPr>
        <p:spPr bwMode="auto">
          <a:xfrm>
            <a:off x="0" y="2028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8468" name="Rectangle 40"/>
          <p:cNvSpPr>
            <a:spLocks noChangeArrowheads="1"/>
          </p:cNvSpPr>
          <p:nvPr/>
        </p:nvSpPr>
        <p:spPr bwMode="auto">
          <a:xfrm>
            <a:off x="429895" y="1205865"/>
            <a:ext cx="33610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None/>
              <a:defRPr/>
            </a:pP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Definition of</a:t>
            </a:r>
          </a:p>
        </p:txBody>
      </p:sp>
      <p:graphicFrame>
        <p:nvGraphicFramePr>
          <p:cNvPr id="18469" name="Object 9"/>
          <p:cNvGraphicFramePr>
            <a:graphicFrameLocks noChangeAspect="1"/>
          </p:cNvGraphicFramePr>
          <p:nvPr>
            <p:extLst>
              <p:ext uri="{D42A27DB-BD31-4B8C-83A1-F6EECF244321}">
                <p14:modId xmlns:p14="http://schemas.microsoft.com/office/powerpoint/2010/main" val="2634114027"/>
              </p:ext>
            </p:extLst>
          </p:nvPr>
        </p:nvGraphicFramePr>
        <p:xfrm>
          <a:off x="2961134" y="1205865"/>
          <a:ext cx="431800" cy="514350"/>
        </p:xfrm>
        <a:graphic>
          <a:graphicData uri="http://schemas.openxmlformats.org/presentationml/2006/ole">
            <mc:AlternateContent xmlns:mc="http://schemas.openxmlformats.org/markup-compatibility/2006">
              <mc:Choice xmlns:v="urn:schemas-microsoft-com:vml" Requires="v">
                <p:oleObj spid="_x0000_s9489" name="Equation" r:id="rId6" imgW="203200" imgH="241300" progId="Equation.3">
                  <p:embed/>
                </p:oleObj>
              </mc:Choice>
              <mc:Fallback>
                <p:oleObj name="Equation" r:id="rId6" imgW="203200" imgH="241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1134" y="1205865"/>
                        <a:ext cx="4318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70" name="Rectangle 43"/>
          <p:cNvSpPr>
            <a:spLocks noChangeArrowheads="1"/>
          </p:cNvSpPr>
          <p:nvPr/>
        </p:nvSpPr>
        <p:spPr bwMode="auto">
          <a:xfrm>
            <a:off x="978535" y="3564890"/>
            <a:ext cx="24096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GB" altLang="en-US" sz="2800" b="1" dirty="0">
                <a:solidFill>
                  <a:srgbClr val="0070C0"/>
                </a:solidFill>
                <a:latin typeface="Times New Roman" panose="02020603050405020304" pitchFamily="18" charset="0"/>
                <a:cs typeface="Times New Roman" panose="02020603050405020304" pitchFamily="18" charset="0"/>
              </a:rPr>
              <a:t>Revolute Joint</a:t>
            </a:r>
            <a:endParaRPr lang="en-US" altLang="en-US" sz="2800" b="1" dirty="0">
              <a:solidFill>
                <a:srgbClr val="0070C0"/>
              </a:solidFill>
              <a:latin typeface="Times New Roman" panose="02020603050405020304" pitchFamily="18" charset="0"/>
              <a:cs typeface="Times New Roman" panose="02020603050405020304" pitchFamily="18" charset="0"/>
            </a:endParaRPr>
          </a:p>
        </p:txBody>
      </p:sp>
      <p:sp>
        <p:nvSpPr>
          <p:cNvPr id="18471" name="Rectangle 44"/>
          <p:cNvSpPr>
            <a:spLocks noChangeArrowheads="1"/>
          </p:cNvSpPr>
          <p:nvPr/>
        </p:nvSpPr>
        <p:spPr bwMode="auto">
          <a:xfrm>
            <a:off x="4256439" y="3564890"/>
            <a:ext cx="25362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None/>
              <a:defRPr/>
            </a:pPr>
            <a:r>
              <a:rPr lang="en-US" altLang="en-US" sz="2800" b="1" dirty="0">
                <a:solidFill>
                  <a:srgbClr val="008E40"/>
                </a:solidFill>
                <a:latin typeface="Times New Roman" panose="02020603050405020304" pitchFamily="18" charset="0"/>
                <a:cs typeface="Times New Roman" panose="02020603050405020304" pitchFamily="18" charset="0"/>
              </a:rPr>
              <a:t>Prismatic Joint</a:t>
            </a:r>
          </a:p>
        </p:txBody>
      </p:sp>
      <p:graphicFrame>
        <p:nvGraphicFramePr>
          <p:cNvPr id="18472" name="Object 10"/>
          <p:cNvGraphicFramePr>
            <a:graphicFrameLocks noChangeAspect="1"/>
          </p:cNvGraphicFramePr>
          <p:nvPr>
            <p:extLst>
              <p:ext uri="{D42A27DB-BD31-4B8C-83A1-F6EECF244321}">
                <p14:modId xmlns:p14="http://schemas.microsoft.com/office/powerpoint/2010/main" val="2254778659"/>
              </p:ext>
            </p:extLst>
          </p:nvPr>
        </p:nvGraphicFramePr>
        <p:xfrm>
          <a:off x="530860" y="1903095"/>
          <a:ext cx="2692400" cy="1641475"/>
        </p:xfrm>
        <a:graphic>
          <a:graphicData uri="http://schemas.openxmlformats.org/presentationml/2006/ole">
            <mc:AlternateContent xmlns:mc="http://schemas.openxmlformats.org/markup-compatibility/2006">
              <mc:Choice xmlns:v="urn:schemas-microsoft-com:vml" Requires="v">
                <p:oleObj spid="_x0000_s9490" name="Equation" r:id="rId8" imgW="1612900" imgH="977900" progId="Equation.3">
                  <p:embed/>
                </p:oleObj>
              </mc:Choice>
              <mc:Fallback>
                <p:oleObj name="Equation" r:id="rId8" imgW="1612900" imgH="9779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860" y="1903095"/>
                        <a:ext cx="26924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73" name="Object 11"/>
          <p:cNvGraphicFramePr>
            <a:graphicFrameLocks noChangeAspect="1"/>
          </p:cNvGraphicFramePr>
          <p:nvPr>
            <p:extLst>
              <p:ext uri="{D42A27DB-BD31-4B8C-83A1-F6EECF244321}">
                <p14:modId xmlns:p14="http://schemas.microsoft.com/office/powerpoint/2010/main" val="819851319"/>
              </p:ext>
            </p:extLst>
          </p:nvPr>
        </p:nvGraphicFramePr>
        <p:xfrm>
          <a:off x="3880362" y="1905318"/>
          <a:ext cx="2532062" cy="1630362"/>
        </p:xfrm>
        <a:graphic>
          <a:graphicData uri="http://schemas.openxmlformats.org/presentationml/2006/ole">
            <mc:AlternateContent xmlns:mc="http://schemas.openxmlformats.org/markup-compatibility/2006">
              <mc:Choice xmlns:v="urn:schemas-microsoft-com:vml" Requires="v">
                <p:oleObj spid="_x0000_s9491" name="Equation" r:id="rId10" imgW="1524000" imgH="977900" progId="Equation.3">
                  <p:embed/>
                </p:oleObj>
              </mc:Choice>
              <mc:Fallback>
                <p:oleObj name="Equation" r:id="rId10" imgW="1524000" imgH="9779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0362" y="1905318"/>
                        <a:ext cx="25320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Rectangle 40"/>
          <p:cNvSpPr>
            <a:spLocks noChangeArrowheads="1"/>
          </p:cNvSpPr>
          <p:nvPr/>
        </p:nvSpPr>
        <p:spPr bwMode="auto">
          <a:xfrm>
            <a:off x="6840336" y="2466341"/>
            <a:ext cx="1978427" cy="430887"/>
          </a:xfrm>
          <a:prstGeom prst="rect">
            <a:avLst/>
          </a:prstGeom>
          <a:noFill/>
          <a:ln w="9525">
            <a:noFill/>
            <a:miter lim="800000"/>
          </a:ln>
        </p:spPr>
        <p:txBody>
          <a:bodyPr wrap="none">
            <a:spAutoFit/>
          </a:bodyPr>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sz="22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Double Check?</a:t>
            </a:r>
          </a:p>
        </p:txBody>
      </p:sp>
      <p:sp>
        <p:nvSpPr>
          <p:cNvPr id="18475" name="Oval 44"/>
          <p:cNvSpPr>
            <a:spLocks noChangeArrowheads="1"/>
          </p:cNvSpPr>
          <p:nvPr/>
        </p:nvSpPr>
        <p:spPr bwMode="auto">
          <a:xfrm>
            <a:off x="6667500" y="2372362"/>
            <a:ext cx="2324100" cy="604520"/>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44"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4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graphicFrame>
        <p:nvGraphicFramePr>
          <p:cNvPr id="46" name="Object 2"/>
          <p:cNvGraphicFramePr>
            <a:graphicFrameLocks noChangeAspect="1"/>
          </p:cNvGraphicFramePr>
          <p:nvPr>
            <p:extLst>
              <p:ext uri="{D42A27DB-BD31-4B8C-83A1-F6EECF244321}">
                <p14:modId xmlns:p14="http://schemas.microsoft.com/office/powerpoint/2010/main" val="429358585"/>
              </p:ext>
            </p:extLst>
          </p:nvPr>
        </p:nvGraphicFramePr>
        <p:xfrm>
          <a:off x="3052445" y="6170860"/>
          <a:ext cx="115888" cy="215900"/>
        </p:xfrm>
        <a:graphic>
          <a:graphicData uri="http://schemas.openxmlformats.org/presentationml/2006/ole">
            <mc:AlternateContent xmlns:mc="http://schemas.openxmlformats.org/markup-compatibility/2006">
              <mc:Choice xmlns:v="urn:schemas-microsoft-com:vml" Requires="v">
                <p:oleObj spid="_x0000_s9492" name="Equation" r:id="rId12" imgW="914400" imgH="215900" progId="Equation.3">
                  <p:embed/>
                </p:oleObj>
              </mc:Choice>
              <mc:Fallback>
                <p:oleObj name="Equation" r:id="rId12" imgW="9144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445" y="6170860"/>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Rectangle 40"/>
          <p:cNvSpPr>
            <a:spLocks noChangeArrowheads="1"/>
          </p:cNvSpPr>
          <p:nvPr/>
        </p:nvSpPr>
        <p:spPr bwMode="auto">
          <a:xfrm>
            <a:off x="429895" y="4446200"/>
            <a:ext cx="2181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None/>
              <a:defRPr/>
            </a:pPr>
            <a:r>
              <a:rPr kumimoji="0" lang="en-GB"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Velocity</a:t>
            </a:r>
            <a:r>
              <a:rPr kumimoji="0" lang="en-GB" altLang="en-US" sz="2800" b="1" i="0" u="none" strike="noStrike" kern="1200" cap="none" spc="0" normalizeH="0" baseline="0" noProof="0" dirty="0">
                <a:ln>
                  <a:noFill/>
                </a:ln>
                <a:solidFill>
                  <a:srgbClr val="333399"/>
                </a:solidFill>
                <a:effectLst/>
                <a:uLnTx/>
                <a:uFillTx/>
                <a:latin typeface="Georgia" panose="02040502050405020303" pitchFamily="18" charset="0"/>
                <a:ea typeface="+mn-ea"/>
              </a:rPr>
              <a:t> </a:t>
            </a:r>
            <a:r>
              <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of</a:t>
            </a:r>
          </a:p>
        </p:txBody>
      </p:sp>
      <p:graphicFrame>
        <p:nvGraphicFramePr>
          <p:cNvPr id="48" name="Object 10"/>
          <p:cNvGraphicFramePr>
            <a:graphicFrameLocks noChangeAspect="1"/>
          </p:cNvGraphicFramePr>
          <p:nvPr>
            <p:extLst>
              <p:ext uri="{D42A27DB-BD31-4B8C-83A1-F6EECF244321}">
                <p14:modId xmlns:p14="http://schemas.microsoft.com/office/powerpoint/2010/main" val="4049174265"/>
              </p:ext>
            </p:extLst>
          </p:nvPr>
        </p:nvGraphicFramePr>
        <p:xfrm>
          <a:off x="2695510" y="4403880"/>
          <a:ext cx="407988" cy="571500"/>
        </p:xfrm>
        <a:graphic>
          <a:graphicData uri="http://schemas.openxmlformats.org/presentationml/2006/ole">
            <mc:AlternateContent xmlns:mc="http://schemas.openxmlformats.org/markup-compatibility/2006">
              <mc:Choice xmlns:v="urn:schemas-microsoft-com:vml" Requires="v">
                <p:oleObj spid="_x0000_s9493" name="Equation" r:id="rId13" imgW="190500" imgH="266700" progId="Equation.3">
                  <p:embed/>
                </p:oleObj>
              </mc:Choice>
              <mc:Fallback>
                <p:oleObj name="Equation" r:id="rId13" imgW="190500" imgH="266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5510" y="4403880"/>
                        <a:ext cx="4079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12"/>
          <p:cNvGraphicFramePr>
            <a:graphicFrameLocks noChangeAspect="1"/>
          </p:cNvGraphicFramePr>
          <p:nvPr>
            <p:extLst>
              <p:ext uri="{D42A27DB-BD31-4B8C-83A1-F6EECF244321}">
                <p14:modId xmlns:p14="http://schemas.microsoft.com/office/powerpoint/2010/main" val="1422300024"/>
              </p:ext>
            </p:extLst>
          </p:nvPr>
        </p:nvGraphicFramePr>
        <p:xfrm>
          <a:off x="1088707" y="5199310"/>
          <a:ext cx="2324100" cy="633413"/>
        </p:xfrm>
        <a:graphic>
          <a:graphicData uri="http://schemas.openxmlformats.org/presentationml/2006/ole">
            <mc:AlternateContent xmlns:mc="http://schemas.openxmlformats.org/markup-compatibility/2006">
              <mc:Choice xmlns:v="urn:schemas-microsoft-com:vml" Requires="v">
                <p:oleObj spid="_x0000_s9494" name="Equation" r:id="rId15" imgW="939165" imgH="254000" progId="Equation.3">
                  <p:embed/>
                </p:oleObj>
              </mc:Choice>
              <mc:Fallback>
                <p:oleObj name="Equation" r:id="rId15" imgW="939165" imgH="254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8707" y="5199310"/>
                        <a:ext cx="23241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14"/>
          <p:cNvGraphicFramePr>
            <a:graphicFrameLocks noChangeAspect="1"/>
          </p:cNvGraphicFramePr>
          <p:nvPr>
            <p:extLst>
              <p:ext uri="{D42A27DB-BD31-4B8C-83A1-F6EECF244321}">
                <p14:modId xmlns:p14="http://schemas.microsoft.com/office/powerpoint/2010/main" val="2544037303"/>
              </p:ext>
            </p:extLst>
          </p:nvPr>
        </p:nvGraphicFramePr>
        <p:xfrm>
          <a:off x="978535" y="5880829"/>
          <a:ext cx="2620962" cy="579438"/>
        </p:xfrm>
        <a:graphic>
          <a:graphicData uri="http://schemas.openxmlformats.org/presentationml/2006/ole">
            <mc:AlternateContent xmlns:mc="http://schemas.openxmlformats.org/markup-compatibility/2006">
              <mc:Choice xmlns:v="urn:schemas-microsoft-com:vml" Requires="v">
                <p:oleObj spid="_x0000_s9495" name="Equation" r:id="rId17" imgW="1167765" imgH="254000" progId="Equation.3">
                  <p:embed/>
                </p:oleObj>
              </mc:Choice>
              <mc:Fallback>
                <p:oleObj name="Equation" r:id="rId17" imgW="1167765" imgH="254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8535" y="5880829"/>
                        <a:ext cx="26209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16"/>
          <p:cNvGraphicFramePr>
            <a:graphicFrameLocks noChangeAspect="1"/>
          </p:cNvGraphicFramePr>
          <p:nvPr>
            <p:extLst>
              <p:ext uri="{D42A27DB-BD31-4B8C-83A1-F6EECF244321}">
                <p14:modId xmlns:p14="http://schemas.microsoft.com/office/powerpoint/2010/main" val="3000058441"/>
              </p:ext>
            </p:extLst>
          </p:nvPr>
        </p:nvGraphicFramePr>
        <p:xfrm>
          <a:off x="4256439" y="4969420"/>
          <a:ext cx="2393950" cy="1074737"/>
        </p:xfrm>
        <a:graphic>
          <a:graphicData uri="http://schemas.openxmlformats.org/presentationml/2006/ole">
            <mc:AlternateContent xmlns:mc="http://schemas.openxmlformats.org/markup-compatibility/2006">
              <mc:Choice xmlns:v="urn:schemas-microsoft-com:vml" Requires="v">
                <p:oleObj spid="_x0000_s9496" name="Equation" r:id="rId19" imgW="989965" imgH="444500" progId="Equation.3">
                  <p:embed/>
                </p:oleObj>
              </mc:Choice>
              <mc:Fallback>
                <p:oleObj name="Equation" r:id="rId19" imgW="989965" imgH="4445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56439" y="4969420"/>
                        <a:ext cx="239395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9" name="Rectangle 52"/>
          <p:cNvSpPr>
            <a:spLocks noChangeArrowheads="1"/>
          </p:cNvSpPr>
          <p:nvPr/>
        </p:nvSpPr>
        <p:spPr bwMode="auto">
          <a:xfrm>
            <a:off x="238124" y="1700186"/>
            <a:ext cx="8499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Let      be the Kinetic energy of link </a:t>
            </a:r>
            <a:r>
              <a:rPr kumimoji="0" lang="en-GB"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0" lang="en-GB"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w.r.t. the base.</a:t>
            </a:r>
            <a:r>
              <a:rPr kumimoji="0" lang="en-GB" altLang="en-US" sz="2400" b="1" i="0" u="none" strike="noStrike" kern="1200" cap="none" spc="0" normalizeH="0" baseline="0" noProof="0" dirty="0">
                <a:ln>
                  <a:noFill/>
                </a:ln>
                <a:solidFill>
                  <a:srgbClr val="333399"/>
                </a:solidFill>
                <a:effectLst/>
                <a:uLnTx/>
                <a:uFillTx/>
                <a:latin typeface="Georgia" panose="02040502050405020303" pitchFamily="18" charset="0"/>
                <a:ea typeface="+mn-ea"/>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0521" name="Object 10"/>
          <p:cNvGraphicFramePr>
            <a:graphicFrameLocks noChangeAspect="1"/>
          </p:cNvGraphicFramePr>
          <p:nvPr/>
        </p:nvGraphicFramePr>
        <p:xfrm>
          <a:off x="822325" y="1752600"/>
          <a:ext cx="311150" cy="355600"/>
        </p:xfrm>
        <a:graphic>
          <a:graphicData uri="http://schemas.openxmlformats.org/presentationml/2006/ole">
            <mc:AlternateContent xmlns:mc="http://schemas.openxmlformats.org/markup-compatibility/2006">
              <mc:Choice xmlns:v="urn:schemas-microsoft-com:vml" Requires="v">
                <p:oleObj spid="_x0000_s10452" name="Equation" r:id="rId4" imgW="203200" imgH="228600" progId="Equation.3">
                  <p:embed/>
                </p:oleObj>
              </mc:Choice>
              <mc:Fallback>
                <p:oleObj name="Equation" r:id="rId4" imgW="20320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325" y="1752600"/>
                        <a:ext cx="3111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3" name="Object 12"/>
          <p:cNvGraphicFramePr>
            <a:graphicFrameLocks noChangeAspect="1"/>
          </p:cNvGraphicFramePr>
          <p:nvPr>
            <p:extLst>
              <p:ext uri="{D42A27DB-BD31-4B8C-83A1-F6EECF244321}">
                <p14:modId xmlns:p14="http://schemas.microsoft.com/office/powerpoint/2010/main" val="1904996073"/>
              </p:ext>
            </p:extLst>
          </p:nvPr>
        </p:nvGraphicFramePr>
        <p:xfrm>
          <a:off x="401638" y="2187575"/>
          <a:ext cx="3573462" cy="1422400"/>
        </p:xfrm>
        <a:graphic>
          <a:graphicData uri="http://schemas.openxmlformats.org/presentationml/2006/ole">
            <mc:AlternateContent xmlns:mc="http://schemas.openxmlformats.org/markup-compatibility/2006">
              <mc:Choice xmlns:v="urn:schemas-microsoft-com:vml" Requires="v">
                <p:oleObj spid="_x0000_s10453" name="Equation" r:id="rId6" imgW="2032000" imgH="812800" progId="Equation.3">
                  <p:embed/>
                </p:oleObj>
              </mc:Choice>
              <mc:Fallback>
                <p:oleObj name="Equation" r:id="rId6" imgW="2032000" imgH="8128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38" y="2187575"/>
                        <a:ext cx="35734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4" name="Rounded Rectangle 64"/>
          <p:cNvSpPr>
            <a:spLocks noChangeArrowheads="1"/>
          </p:cNvSpPr>
          <p:nvPr/>
        </p:nvSpPr>
        <p:spPr bwMode="auto">
          <a:xfrm>
            <a:off x="5676900" y="5791200"/>
            <a:ext cx="88900" cy="203200"/>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20535" name="Object 5"/>
          <p:cNvGraphicFramePr>
            <a:graphicFrameLocks noChangeAspect="1"/>
          </p:cNvGraphicFramePr>
          <p:nvPr/>
        </p:nvGraphicFramePr>
        <p:xfrm>
          <a:off x="4603750" y="2422525"/>
          <a:ext cx="4178300" cy="781050"/>
        </p:xfrm>
        <a:graphic>
          <a:graphicData uri="http://schemas.openxmlformats.org/presentationml/2006/ole">
            <mc:AlternateContent xmlns:mc="http://schemas.openxmlformats.org/markup-compatibility/2006">
              <mc:Choice xmlns:v="urn:schemas-microsoft-com:vml" Requires="v">
                <p:oleObj spid="_x0000_s10454" name="Equation" r:id="rId8" imgW="2311400" imgH="431800" progId="Equation.DSMT4">
                  <p:embed/>
                </p:oleObj>
              </mc:Choice>
              <mc:Fallback>
                <p:oleObj name="Equation" r:id="rId8" imgW="2311400" imgH="431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3750" y="2422525"/>
                        <a:ext cx="41783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6" name="Rounded Rectangle 64"/>
          <p:cNvSpPr>
            <a:spLocks noChangeArrowheads="1"/>
          </p:cNvSpPr>
          <p:nvPr/>
        </p:nvSpPr>
        <p:spPr bwMode="auto">
          <a:xfrm>
            <a:off x="4459605" y="2390775"/>
            <a:ext cx="4360545" cy="812800"/>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20537" name="Object 14"/>
          <p:cNvGraphicFramePr>
            <a:graphicFrameLocks noChangeAspect="1"/>
          </p:cNvGraphicFramePr>
          <p:nvPr/>
        </p:nvGraphicFramePr>
        <p:xfrm>
          <a:off x="395288" y="3879850"/>
          <a:ext cx="1228725" cy="1631950"/>
        </p:xfrm>
        <a:graphic>
          <a:graphicData uri="http://schemas.openxmlformats.org/presentationml/2006/ole">
            <mc:AlternateContent xmlns:mc="http://schemas.openxmlformats.org/markup-compatibility/2006">
              <mc:Choice xmlns:v="urn:schemas-microsoft-com:vml" Requires="v">
                <p:oleObj spid="_x0000_s10455" name="Equation" r:id="rId10" imgW="698500" imgH="927100" progId="Equation.3">
                  <p:embed/>
                </p:oleObj>
              </mc:Choice>
              <mc:Fallback>
                <p:oleObj name="Equation" r:id="rId10" imgW="698500" imgH="9271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3879850"/>
                        <a:ext cx="1228725"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0538" name="Straight Connector 69"/>
          <p:cNvCxnSpPr>
            <a:cxnSpLocks noChangeShapeType="1"/>
          </p:cNvCxnSpPr>
          <p:nvPr/>
        </p:nvCxnSpPr>
        <p:spPr bwMode="auto">
          <a:xfrm>
            <a:off x="0" y="3670300"/>
            <a:ext cx="9144000" cy="1270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graphicFrame>
        <p:nvGraphicFramePr>
          <p:cNvPr id="20539" name="Object 15"/>
          <p:cNvGraphicFramePr>
            <a:graphicFrameLocks noChangeAspect="1"/>
          </p:cNvGraphicFramePr>
          <p:nvPr/>
        </p:nvGraphicFramePr>
        <p:xfrm>
          <a:off x="142240" y="5734050"/>
          <a:ext cx="2540000" cy="412750"/>
        </p:xfrm>
        <a:graphic>
          <a:graphicData uri="http://schemas.openxmlformats.org/presentationml/2006/ole">
            <mc:AlternateContent xmlns:mc="http://schemas.openxmlformats.org/markup-compatibility/2006">
              <mc:Choice xmlns:v="urn:schemas-microsoft-com:vml" Requires="v">
                <p:oleObj spid="_x0000_s10456" name="Equation" r:id="rId12" imgW="1485900" imgH="241300" progId="Equation.3">
                  <p:embed/>
                </p:oleObj>
              </mc:Choice>
              <mc:Fallback>
                <p:oleObj name="Equation" r:id="rId12" imgW="1485900" imgH="2413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240" y="5734050"/>
                        <a:ext cx="2540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0" name="Object 16"/>
          <p:cNvGraphicFramePr>
            <a:graphicFrameLocks noChangeAspect="1"/>
          </p:cNvGraphicFramePr>
          <p:nvPr/>
        </p:nvGraphicFramePr>
        <p:xfrm>
          <a:off x="2238375" y="4159250"/>
          <a:ext cx="3563938" cy="1758950"/>
        </p:xfrm>
        <a:graphic>
          <a:graphicData uri="http://schemas.openxmlformats.org/presentationml/2006/ole">
            <mc:AlternateContent xmlns:mc="http://schemas.openxmlformats.org/markup-compatibility/2006">
              <mc:Choice xmlns:v="urn:schemas-microsoft-com:vml" Requires="v">
                <p:oleObj spid="_x0000_s10457" name="Equation" r:id="rId14" imgW="1930400" imgH="952500" progId="Equation.3">
                  <p:embed/>
                </p:oleObj>
              </mc:Choice>
              <mc:Fallback>
                <p:oleObj name="Equation" r:id="rId14" imgW="1930400" imgH="9525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8375" y="4159250"/>
                        <a:ext cx="3563938"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1" name="Right Arrow 73"/>
          <p:cNvSpPr>
            <a:spLocks noChangeArrowheads="1"/>
          </p:cNvSpPr>
          <p:nvPr/>
        </p:nvSpPr>
        <p:spPr bwMode="auto">
          <a:xfrm>
            <a:off x="1651000" y="4724400"/>
            <a:ext cx="393700" cy="533400"/>
          </a:xfrm>
          <a:prstGeom prst="rightArrow">
            <a:avLst>
              <a:gd name="adj1" fmla="val 50000"/>
              <a:gd name="adj2" fmla="val 50000"/>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0542" name="Rectangle 49"/>
          <p:cNvSpPr>
            <a:spLocks noChangeArrowheads="1"/>
          </p:cNvSpPr>
          <p:nvPr/>
        </p:nvSpPr>
        <p:spPr bwMode="auto">
          <a:xfrm>
            <a:off x="174625" y="3790950"/>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(1)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0543" name="Object 9"/>
          <p:cNvGraphicFramePr>
            <a:graphicFrameLocks noChangeAspect="1"/>
          </p:cNvGraphicFramePr>
          <p:nvPr/>
        </p:nvGraphicFramePr>
        <p:xfrm>
          <a:off x="5981700" y="4151313"/>
          <a:ext cx="3162300" cy="2143125"/>
        </p:xfrm>
        <a:graphic>
          <a:graphicData uri="http://schemas.openxmlformats.org/presentationml/2006/ole">
            <mc:AlternateContent xmlns:mc="http://schemas.openxmlformats.org/markup-compatibility/2006">
              <mc:Choice xmlns:v="urn:schemas-microsoft-com:vml" Requires="v">
                <p:oleObj spid="_x0000_s10458" name="Equation" r:id="rId16" imgW="1689100" imgH="1155700" progId="Equation.DSMT4">
                  <p:embed/>
                </p:oleObj>
              </mc:Choice>
              <mc:Fallback>
                <p:oleObj name="Equation" r:id="rId16" imgW="1689100" imgH="115570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1700" y="4151313"/>
                        <a:ext cx="31623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0544" name="Straight Connector 77"/>
          <p:cNvCxnSpPr>
            <a:cxnSpLocks noChangeShapeType="1"/>
          </p:cNvCxnSpPr>
          <p:nvPr/>
        </p:nvCxnSpPr>
        <p:spPr bwMode="auto">
          <a:xfrm>
            <a:off x="5842000" y="3721100"/>
            <a:ext cx="12700" cy="275590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20545" name="Rectangle 49"/>
          <p:cNvSpPr>
            <a:spLocks noChangeArrowheads="1"/>
          </p:cNvSpPr>
          <p:nvPr/>
        </p:nvSpPr>
        <p:spPr bwMode="auto">
          <a:xfrm>
            <a:off x="6105525" y="3816350"/>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(2)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0546" name="Line 73"/>
          <p:cNvSpPr>
            <a:spLocks noChangeShapeType="1"/>
          </p:cNvSpPr>
          <p:nvPr/>
        </p:nvSpPr>
        <p:spPr bwMode="auto">
          <a:xfrm>
            <a:off x="7258050" y="4335463"/>
            <a:ext cx="1670050" cy="1227137"/>
          </a:xfrm>
          <a:prstGeom prst="line">
            <a:avLst/>
          </a:prstGeom>
          <a:noFill/>
          <a:ln w="28575" cap="rnd">
            <a:solidFill>
              <a:srgbClr val="FF3300"/>
            </a:solidFill>
            <a:prstDash val="sysDot"/>
            <a:roun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6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6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5" name="Rectangle 49"/>
          <p:cNvSpPr>
            <a:spLocks noChangeArrowheads="1"/>
          </p:cNvSpPr>
          <p:nvPr/>
        </p:nvSpPr>
        <p:spPr bwMode="auto">
          <a:xfrm>
            <a:off x="190500" y="1155700"/>
            <a:ext cx="6253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2.2.5 </a:t>
            </a:r>
            <a:r>
              <a:rPr lang="en-GB" altLang="en-US" sz="2700" b="1" dirty="0">
                <a:solidFill>
                  <a:schemeClr val="accent2"/>
                </a:solidFill>
                <a:latin typeface="Times New Roman" panose="02020603050405020304" pitchFamily="18" charset="0"/>
                <a:cs typeface="Times New Roman" panose="02020603050405020304" pitchFamily="18" charset="0"/>
              </a:rPr>
              <a:t>Kinetic Energy (joint velocities) </a:t>
            </a:r>
            <a:endParaRPr lang="en-US" altLang="en-US" sz="27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12" name="Object 2"/>
          <p:cNvGraphicFramePr>
            <a:graphicFrameLocks noChangeAspect="1"/>
          </p:cNvGraphicFramePr>
          <p:nvPr>
            <p:extLst>
              <p:ext uri="{D42A27DB-BD31-4B8C-83A1-F6EECF244321}">
                <p14:modId xmlns:p14="http://schemas.microsoft.com/office/powerpoint/2010/main" val="3368841612"/>
              </p:ext>
            </p:extLst>
          </p:nvPr>
        </p:nvGraphicFramePr>
        <p:xfrm>
          <a:off x="3184968" y="3093779"/>
          <a:ext cx="115888" cy="215900"/>
        </p:xfrm>
        <a:graphic>
          <a:graphicData uri="http://schemas.openxmlformats.org/presentationml/2006/ole">
            <mc:AlternateContent xmlns:mc="http://schemas.openxmlformats.org/markup-compatibility/2006">
              <mc:Choice xmlns:v="urn:schemas-microsoft-com:vml" Requires="v">
                <p:oleObj spid="_x0000_s11506" name="Equation" r:id="rId3" imgW="914400" imgH="215900" progId="Equation.3">
                  <p:embed/>
                </p:oleObj>
              </mc:Choice>
              <mc:Fallback>
                <p:oleObj name="Equation" r:id="rId3" imgW="9144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968" y="3093779"/>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47" name="Object 17"/>
          <p:cNvGraphicFramePr>
            <a:graphicFrameLocks noChangeAspect="1"/>
          </p:cNvGraphicFramePr>
          <p:nvPr>
            <p:extLst>
              <p:ext uri="{D42A27DB-BD31-4B8C-83A1-F6EECF244321}">
                <p14:modId xmlns:p14="http://schemas.microsoft.com/office/powerpoint/2010/main" val="894570476"/>
              </p:ext>
            </p:extLst>
          </p:nvPr>
        </p:nvGraphicFramePr>
        <p:xfrm>
          <a:off x="2039428" y="2713414"/>
          <a:ext cx="5102225" cy="1885950"/>
        </p:xfrm>
        <a:graphic>
          <a:graphicData uri="http://schemas.openxmlformats.org/presentationml/2006/ole">
            <mc:AlternateContent xmlns:mc="http://schemas.openxmlformats.org/markup-compatibility/2006">
              <mc:Choice xmlns:v="urn:schemas-microsoft-com:vml" Requires="v">
                <p:oleObj spid="_x0000_s11507" name="Equation" r:id="rId5" imgW="2463800" imgH="914400" progId="Equation.3">
                  <p:embed/>
                </p:oleObj>
              </mc:Choice>
              <mc:Fallback>
                <p:oleObj name="Equation" r:id="rId5" imgW="2463800" imgH="9144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428" y="2713414"/>
                        <a:ext cx="51022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1908834149"/>
              </p:ext>
            </p:extLst>
          </p:nvPr>
        </p:nvGraphicFramePr>
        <p:xfrm>
          <a:off x="1172933" y="4979020"/>
          <a:ext cx="7088564" cy="1277620"/>
        </p:xfrm>
        <a:graphic>
          <a:graphicData uri="http://schemas.openxmlformats.org/drawingml/2006/table">
            <a:tbl>
              <a:tblPr/>
              <a:tblGrid>
                <a:gridCol w="7088564">
                  <a:extLst>
                    <a:ext uri="{9D8B030D-6E8A-4147-A177-3AD203B41FA5}">
                      <a16:colId xmlns:a16="http://schemas.microsoft.com/office/drawing/2014/main" val="20000"/>
                    </a:ext>
                  </a:extLst>
                </a:gridCol>
              </a:tblGrid>
              <a:tr h="1277620">
                <a:tc>
                  <a:txBody>
                    <a:bodyPr/>
                    <a:lstStyle/>
                    <a:p>
                      <a:pPr marL="0" marR="0" algn="l">
                        <a:lnSpc>
                          <a:spcPct val="150000"/>
                        </a:lnSpc>
                        <a:spcBef>
                          <a:spcPts val="600"/>
                        </a:spcBef>
                        <a:spcAft>
                          <a:spcPts val="0"/>
                        </a:spcAft>
                      </a:pPr>
                      <a:r>
                        <a:rPr lang="en-US" sz="2600" dirty="0">
                          <a:latin typeface="Times New Roman" panose="02020603050405020304"/>
                          <a:ea typeface="宋体" panose="02010600030101010101" pitchFamily="2" charset="-122"/>
                        </a:rPr>
                        <a:t>Note that      ,      ,     and     </a:t>
                      </a:r>
                      <a:r>
                        <a:rPr lang="en-US" sz="2600" baseline="0" dirty="0">
                          <a:latin typeface="Times New Roman" panose="02020603050405020304"/>
                          <a:ea typeface="宋体" panose="02010600030101010101" pitchFamily="2" charset="-122"/>
                        </a:rPr>
                        <a:t>, </a:t>
                      </a:r>
                      <a:r>
                        <a:rPr lang="en-US" sz="2600" dirty="0">
                          <a:latin typeface="Times New Roman" panose="02020603050405020304"/>
                          <a:ea typeface="宋体" panose="02010600030101010101" pitchFamily="2" charset="-122"/>
                        </a:rPr>
                        <a:t>are independent of the position      in the link.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1557" name="Object 29"/>
          <p:cNvGraphicFramePr>
            <a:graphicFrameLocks noChangeAspect="1"/>
          </p:cNvGraphicFramePr>
          <p:nvPr>
            <p:extLst>
              <p:ext uri="{D42A27DB-BD31-4B8C-83A1-F6EECF244321}">
                <p14:modId xmlns:p14="http://schemas.microsoft.com/office/powerpoint/2010/main" val="1927103841"/>
              </p:ext>
            </p:extLst>
          </p:nvPr>
        </p:nvGraphicFramePr>
        <p:xfrm>
          <a:off x="3184215" y="1246861"/>
          <a:ext cx="2224162" cy="1124200"/>
        </p:xfrm>
        <a:graphic>
          <a:graphicData uri="http://schemas.openxmlformats.org/presentationml/2006/ole">
            <mc:AlternateContent xmlns:mc="http://schemas.openxmlformats.org/markup-compatibility/2006">
              <mc:Choice xmlns:v="urn:schemas-microsoft-com:vml" Requires="v">
                <p:oleObj spid="_x0000_s11508" name="Equation" r:id="rId7" imgW="875665" imgH="444500" progId="Equation.3">
                  <p:embed/>
                </p:oleObj>
              </mc:Choice>
              <mc:Fallback>
                <p:oleObj name="Equation" r:id="rId7" imgW="875665" imgH="4445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215" y="1246861"/>
                        <a:ext cx="2224162" cy="1124200"/>
                      </a:xfrm>
                      <a:prstGeom prst="rect">
                        <a:avLst/>
                      </a:prstGeom>
                      <a:noFill/>
                      <a:ln>
                        <a:noFill/>
                      </a:ln>
                    </p:spPr>
                  </p:pic>
                </p:oleObj>
              </mc:Fallback>
            </mc:AlternateContent>
          </a:graphicData>
        </a:graphic>
      </p:graphicFrame>
      <p:graphicFrame>
        <p:nvGraphicFramePr>
          <p:cNvPr id="21559" name="Object 31"/>
          <p:cNvGraphicFramePr>
            <a:graphicFrameLocks noChangeAspect="1"/>
          </p:cNvGraphicFramePr>
          <p:nvPr>
            <p:extLst>
              <p:ext uri="{D42A27DB-BD31-4B8C-83A1-F6EECF244321}">
                <p14:modId xmlns:p14="http://schemas.microsoft.com/office/powerpoint/2010/main" val="2661441703"/>
              </p:ext>
            </p:extLst>
          </p:nvPr>
        </p:nvGraphicFramePr>
        <p:xfrm>
          <a:off x="2548343" y="5120943"/>
          <a:ext cx="396875" cy="465137"/>
        </p:xfrm>
        <a:graphic>
          <a:graphicData uri="http://schemas.openxmlformats.org/presentationml/2006/ole">
            <mc:AlternateContent xmlns:mc="http://schemas.openxmlformats.org/markup-compatibility/2006">
              <mc:Choice xmlns:v="urn:schemas-microsoft-com:vml" Requires="v">
                <p:oleObj spid="_x0000_s11509" name="Equation" r:id="rId9" imgW="215900" imgH="254000" progId="Equation.3">
                  <p:embed/>
                </p:oleObj>
              </mc:Choice>
              <mc:Fallback>
                <p:oleObj name="Equation" r:id="rId9" imgW="215900" imgH="2540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8343" y="5120943"/>
                        <a:ext cx="3968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61" name="Object 33"/>
          <p:cNvGraphicFramePr>
            <a:graphicFrameLocks noChangeAspect="1"/>
          </p:cNvGraphicFramePr>
          <p:nvPr>
            <p:extLst>
              <p:ext uri="{D42A27DB-BD31-4B8C-83A1-F6EECF244321}">
                <p14:modId xmlns:p14="http://schemas.microsoft.com/office/powerpoint/2010/main" val="2848187518"/>
              </p:ext>
            </p:extLst>
          </p:nvPr>
        </p:nvGraphicFramePr>
        <p:xfrm>
          <a:off x="3152863" y="5121260"/>
          <a:ext cx="377825" cy="431800"/>
        </p:xfrm>
        <a:graphic>
          <a:graphicData uri="http://schemas.openxmlformats.org/presentationml/2006/ole">
            <mc:AlternateContent xmlns:mc="http://schemas.openxmlformats.org/markup-compatibility/2006">
              <mc:Choice xmlns:v="urn:schemas-microsoft-com:vml" Requires="v">
                <p:oleObj spid="_x0000_s11510" name="Equation" r:id="rId11" imgW="203200" imgH="228600" progId="Equation.3">
                  <p:embed/>
                </p:oleObj>
              </mc:Choice>
              <mc:Fallback>
                <p:oleObj name="Equation" r:id="rId11" imgW="203200" imgH="2286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2863" y="5121260"/>
                        <a:ext cx="377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63" name="Object 35"/>
          <p:cNvGraphicFramePr>
            <a:graphicFrameLocks noChangeAspect="1"/>
          </p:cNvGraphicFramePr>
          <p:nvPr>
            <p:extLst>
              <p:ext uri="{D42A27DB-BD31-4B8C-83A1-F6EECF244321}">
                <p14:modId xmlns:p14="http://schemas.microsoft.com/office/powerpoint/2010/main" val="2911275032"/>
              </p:ext>
            </p:extLst>
          </p:nvPr>
        </p:nvGraphicFramePr>
        <p:xfrm>
          <a:off x="3697693" y="5133008"/>
          <a:ext cx="327025" cy="420687"/>
        </p:xfrm>
        <a:graphic>
          <a:graphicData uri="http://schemas.openxmlformats.org/presentationml/2006/ole">
            <mc:AlternateContent xmlns:mc="http://schemas.openxmlformats.org/markup-compatibility/2006">
              <mc:Choice xmlns:v="urn:schemas-microsoft-com:vml" Requires="v">
                <p:oleObj spid="_x0000_s11511" name="Equation" r:id="rId13" imgW="203200" imgH="254000" progId="Equation.3">
                  <p:embed/>
                </p:oleObj>
              </mc:Choice>
              <mc:Fallback>
                <p:oleObj name="Equation" r:id="rId13" imgW="203200" imgH="2540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7693" y="5133008"/>
                        <a:ext cx="3270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66" name="Object 39"/>
          <p:cNvGraphicFramePr>
            <a:graphicFrameLocks noChangeAspect="1"/>
          </p:cNvGraphicFramePr>
          <p:nvPr>
            <p:extLst>
              <p:ext uri="{D42A27DB-BD31-4B8C-83A1-F6EECF244321}">
                <p14:modId xmlns:p14="http://schemas.microsoft.com/office/powerpoint/2010/main" val="1823828877"/>
              </p:ext>
            </p:extLst>
          </p:nvPr>
        </p:nvGraphicFramePr>
        <p:xfrm>
          <a:off x="2426423" y="5714985"/>
          <a:ext cx="250825" cy="439738"/>
        </p:xfrm>
        <a:graphic>
          <a:graphicData uri="http://schemas.openxmlformats.org/presentationml/2006/ole">
            <mc:AlternateContent xmlns:mc="http://schemas.openxmlformats.org/markup-compatibility/2006">
              <mc:Choice xmlns:v="urn:schemas-microsoft-com:vml" Requires="v">
                <p:oleObj spid="_x0000_s11512" name="Equation" r:id="rId15" imgW="152400" imgH="266700" progId="Equation.3">
                  <p:embed/>
                </p:oleObj>
              </mc:Choice>
              <mc:Fallback>
                <p:oleObj name="Equation" r:id="rId15" imgW="152400" imgH="26670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6423" y="5714985"/>
                        <a:ext cx="250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69" name="Object 37"/>
          <p:cNvGraphicFramePr>
            <a:graphicFrameLocks noChangeAspect="1"/>
          </p:cNvGraphicFramePr>
          <p:nvPr>
            <p:extLst>
              <p:ext uri="{D42A27DB-BD31-4B8C-83A1-F6EECF244321}">
                <p14:modId xmlns:p14="http://schemas.microsoft.com/office/powerpoint/2010/main" val="3683236593"/>
              </p:ext>
            </p:extLst>
          </p:nvPr>
        </p:nvGraphicFramePr>
        <p:xfrm>
          <a:off x="4571136" y="5021565"/>
          <a:ext cx="425450" cy="515938"/>
        </p:xfrm>
        <a:graphic>
          <a:graphicData uri="http://schemas.openxmlformats.org/presentationml/2006/ole">
            <mc:AlternateContent xmlns:mc="http://schemas.openxmlformats.org/markup-compatibility/2006">
              <mc:Choice xmlns:v="urn:schemas-microsoft-com:vml" Requires="v">
                <p:oleObj spid="_x0000_s11513" name="Equation" r:id="rId17" imgW="177800" imgH="215900" progId="Equation.3">
                  <p:embed/>
                </p:oleObj>
              </mc:Choice>
              <mc:Fallback>
                <p:oleObj name="Equation" r:id="rId17" imgW="177800" imgH="21590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1136" y="5021565"/>
                        <a:ext cx="4254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6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8" name="Right Arrow 46"/>
          <p:cNvSpPr/>
          <p:nvPr/>
        </p:nvSpPr>
        <p:spPr bwMode="auto">
          <a:xfrm>
            <a:off x="1482758" y="2980629"/>
            <a:ext cx="389617" cy="271063"/>
          </a:xfrm>
          <a:prstGeom prst="rightArrow">
            <a:avLst/>
          </a:prstGeom>
          <a:solidFill>
            <a:schemeClr val="accent2"/>
          </a:solidFill>
          <a:ln w="9525" cap="flat" cmpd="sng" algn="ctr">
            <a:noFill/>
            <a:prstDash val="solid"/>
            <a:round/>
            <a:headEnd type="none" w="med" len="med"/>
            <a:tailEnd type="none" w="med" len="med"/>
          </a:ln>
          <a:effectLst/>
        </p:spPr>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rgbClr val="000000"/>
              </a:solidFill>
              <a:effectLst>
                <a:outerShdw blurRad="38100" dist="38100" dir="2700000" algn="tl">
                  <a:srgbClr val="FFFFFF"/>
                </a:outerShdw>
              </a:effectLst>
              <a:uLnTx/>
              <a:uFillTx/>
              <a:latin typeface="Georgia" panose="02040502050405020303" pitchFamily="18" charset="0"/>
              <a:ea typeface="宋体" panose="02010600030101010101" pitchFamily="2"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6" name="Object 2"/>
          <p:cNvGraphicFramePr>
            <a:graphicFrameLocks noChangeAspect="1"/>
          </p:cNvGraphicFramePr>
          <p:nvPr/>
        </p:nvGraphicFramePr>
        <p:xfrm>
          <a:off x="3089275" y="3359150"/>
          <a:ext cx="115888" cy="215900"/>
        </p:xfrm>
        <a:graphic>
          <a:graphicData uri="http://schemas.openxmlformats.org/presentationml/2006/ole">
            <mc:AlternateContent xmlns:mc="http://schemas.openxmlformats.org/markup-compatibility/2006">
              <mc:Choice xmlns:v="urn:schemas-microsoft-com:vml" Requires="v">
                <p:oleObj spid="_x0000_s12350" name="Equation" r:id="rId3" imgW="914400" imgH="215900" progId="Equation.3">
                  <p:embed/>
                </p:oleObj>
              </mc:Choice>
              <mc:Fallback>
                <p:oleObj name="Equation" r:id="rId3" imgW="9144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3359150"/>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65" name="Rectangle 52"/>
          <p:cNvSpPr>
            <a:spLocks noChangeArrowheads="1"/>
          </p:cNvSpPr>
          <p:nvPr/>
        </p:nvSpPr>
        <p:spPr bwMode="auto">
          <a:xfrm>
            <a:off x="249238" y="1511300"/>
            <a:ext cx="66579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Integrate over all the points</a:t>
            </a:r>
          </a:p>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800" b="1" i="0" u="none" strike="noStrike" kern="1200" cap="none" spc="0" normalizeH="0" baseline="0" noProof="0" dirty="0">
                <a:ln>
                  <a:noFill/>
                </a:ln>
                <a:solidFill>
                  <a:srgbClr val="333399"/>
                </a:solidFill>
                <a:effectLst/>
                <a:uLnTx/>
                <a:uFillTx/>
                <a:latin typeface="Georgia" panose="02040502050405020303" pitchFamily="18" charset="0"/>
                <a:ea typeface="+mn-ea"/>
                <a:cs typeface="+mn-cs"/>
              </a:rPr>
              <a:t> </a:t>
            </a:r>
            <a:endPar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2579" name="Object 15"/>
          <p:cNvGraphicFramePr>
            <a:graphicFrameLocks noChangeAspect="1"/>
          </p:cNvGraphicFramePr>
          <p:nvPr>
            <p:extLst>
              <p:ext uri="{D42A27DB-BD31-4B8C-83A1-F6EECF244321}">
                <p14:modId xmlns:p14="http://schemas.microsoft.com/office/powerpoint/2010/main" val="1884690568"/>
              </p:ext>
            </p:extLst>
          </p:nvPr>
        </p:nvGraphicFramePr>
        <p:xfrm>
          <a:off x="1250950" y="2419350"/>
          <a:ext cx="7115175" cy="3173413"/>
        </p:xfrm>
        <a:graphic>
          <a:graphicData uri="http://schemas.openxmlformats.org/presentationml/2006/ole">
            <mc:AlternateContent xmlns:mc="http://schemas.openxmlformats.org/markup-compatibility/2006">
              <mc:Choice xmlns:v="urn:schemas-microsoft-com:vml" Requires="v">
                <p:oleObj spid="_x0000_s12351" name="公式" r:id="rId6" imgW="2971800" imgH="1333440" progId="Equation.3">
                  <p:embed/>
                </p:oleObj>
              </mc:Choice>
              <mc:Fallback>
                <p:oleObj name="公式" r:id="rId6" imgW="2971800" imgH="1333440" progId="Equation.3">
                  <p:embed/>
                  <p:pic>
                    <p:nvPicPr>
                      <p:cNvPr id="0" name="Object 15"/>
                      <p:cNvPicPr>
                        <a:picLocks noChangeAspect="1" noChangeArrowheads="1"/>
                      </p:cNvPicPr>
                      <p:nvPr/>
                    </p:nvPicPr>
                    <p:blipFill>
                      <a:blip r:embed="rId7"/>
                      <a:srcRect/>
                      <a:stretch>
                        <a:fillRect/>
                      </a:stretch>
                    </p:blipFill>
                    <p:spPr bwMode="auto">
                      <a:xfrm>
                        <a:off x="1250950" y="2419350"/>
                        <a:ext cx="7115175" cy="3173413"/>
                      </a:xfrm>
                      <a:prstGeom prst="rect">
                        <a:avLst/>
                      </a:prstGeom>
                      <a:noFill/>
                      <a:ln>
                        <a:noFill/>
                      </a:ln>
                    </p:spPr>
                  </p:pic>
                </p:oleObj>
              </mc:Fallback>
            </mc:AlternateContent>
          </a:graphicData>
        </a:graphic>
      </p:graphicFrame>
      <p:sp>
        <p:nvSpPr>
          <p:cNvPr id="5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5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05" name="Object 4"/>
          <p:cNvGraphicFramePr>
            <a:graphicFrameLocks noChangeAspect="1"/>
          </p:cNvGraphicFramePr>
          <p:nvPr>
            <p:extLst>
              <p:ext uri="{D42A27DB-BD31-4B8C-83A1-F6EECF244321}">
                <p14:modId xmlns:p14="http://schemas.microsoft.com/office/powerpoint/2010/main" val="647365824"/>
              </p:ext>
            </p:extLst>
          </p:nvPr>
        </p:nvGraphicFramePr>
        <p:xfrm>
          <a:off x="86010" y="2341263"/>
          <a:ext cx="8870950" cy="2411412"/>
        </p:xfrm>
        <a:graphic>
          <a:graphicData uri="http://schemas.openxmlformats.org/presentationml/2006/ole">
            <mc:AlternateContent xmlns:mc="http://schemas.openxmlformats.org/markup-compatibility/2006">
              <mc:Choice xmlns:v="urn:schemas-microsoft-com:vml" Requires="v">
                <p:oleObj spid="_x0000_s13344" name="公式" r:id="rId3" imgW="3390840" imgH="914400" progId="Equation.3">
                  <p:embed/>
                </p:oleObj>
              </mc:Choice>
              <mc:Fallback>
                <p:oleObj name="公式" r:id="rId3" imgW="3390840" imgH="914400" progId="Equation.3">
                  <p:embed/>
                  <p:pic>
                    <p:nvPicPr>
                      <p:cNvPr id="0" name="Object 4"/>
                      <p:cNvPicPr>
                        <a:picLocks noChangeAspect="1" noChangeArrowheads="1"/>
                      </p:cNvPicPr>
                      <p:nvPr/>
                    </p:nvPicPr>
                    <p:blipFill>
                      <a:blip r:embed="rId4"/>
                      <a:srcRect/>
                      <a:stretch>
                        <a:fillRect/>
                      </a:stretch>
                    </p:blipFill>
                    <p:spPr bwMode="auto">
                      <a:xfrm>
                        <a:off x="86010" y="2341263"/>
                        <a:ext cx="8870950" cy="2411412"/>
                      </a:xfrm>
                      <a:prstGeom prst="rect">
                        <a:avLst/>
                      </a:prstGeom>
                      <a:noFill/>
                      <a:ln>
                        <a:noFill/>
                      </a:ln>
                    </p:spPr>
                  </p:pic>
                </p:oleObj>
              </mc:Fallback>
            </mc:AlternateContent>
          </a:graphicData>
        </a:graphic>
      </p:graphicFrame>
      <p:sp>
        <p:nvSpPr>
          <p:cNvPr id="5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5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6" name="Rectangle 49"/>
          <p:cNvSpPr>
            <a:spLocks noChangeArrowheads="1"/>
          </p:cNvSpPr>
          <p:nvPr/>
        </p:nvSpPr>
        <p:spPr bwMode="auto">
          <a:xfrm>
            <a:off x="190500" y="1155700"/>
            <a:ext cx="49556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2.2.6 </a:t>
            </a:r>
            <a:r>
              <a:rPr lang="en-GB" altLang="en-US" sz="2700" b="1" dirty="0">
                <a:solidFill>
                  <a:schemeClr val="accent2"/>
                </a:solidFill>
                <a:latin typeface="Times New Roman" panose="02020603050405020304" pitchFamily="18" charset="0"/>
                <a:cs typeface="Times New Roman" panose="02020603050405020304" pitchFamily="18" charset="0"/>
              </a:rPr>
              <a:t>Total Kinetic Energy</a:t>
            </a:r>
            <a:endParaRPr lang="en-US" altLang="en-US" sz="27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7" name="Rectangle 56"/>
          <p:cNvSpPr>
            <a:spLocks noChangeArrowheads="1"/>
          </p:cNvSpPr>
          <p:nvPr/>
        </p:nvSpPr>
        <p:spPr bwMode="auto">
          <a:xfrm>
            <a:off x="173118" y="1293940"/>
            <a:ext cx="1052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where</a:t>
            </a:r>
          </a:p>
        </p:txBody>
      </p:sp>
      <p:graphicFrame>
        <p:nvGraphicFramePr>
          <p:cNvPr id="24629" name="Object 6"/>
          <p:cNvGraphicFramePr>
            <a:graphicFrameLocks noChangeAspect="1"/>
          </p:cNvGraphicFramePr>
          <p:nvPr>
            <p:extLst>
              <p:ext uri="{D42A27DB-BD31-4B8C-83A1-F6EECF244321}">
                <p14:modId xmlns:p14="http://schemas.microsoft.com/office/powerpoint/2010/main" val="1153152753"/>
              </p:ext>
            </p:extLst>
          </p:nvPr>
        </p:nvGraphicFramePr>
        <p:xfrm>
          <a:off x="105540" y="1813053"/>
          <a:ext cx="8830055" cy="4424128"/>
        </p:xfrm>
        <a:graphic>
          <a:graphicData uri="http://schemas.openxmlformats.org/presentationml/2006/ole">
            <mc:AlternateContent xmlns:mc="http://schemas.openxmlformats.org/markup-compatibility/2006">
              <mc:Choice xmlns:v="urn:schemas-microsoft-com:vml" Requires="v">
                <p:oleObj spid="_x0000_s14398" name="公式" r:id="rId4" imgW="5117760" imgH="2565360" progId="Equation.3">
                  <p:embed/>
                </p:oleObj>
              </mc:Choice>
              <mc:Fallback>
                <p:oleObj name="公式" r:id="rId4" imgW="5117760" imgH="2565360" progId="Equation.3">
                  <p:embed/>
                  <p:pic>
                    <p:nvPicPr>
                      <p:cNvPr id="0" name="Object 6"/>
                      <p:cNvPicPr>
                        <a:picLocks noChangeAspect="1" noChangeArrowheads="1"/>
                      </p:cNvPicPr>
                      <p:nvPr/>
                    </p:nvPicPr>
                    <p:blipFill>
                      <a:blip r:embed="rId5"/>
                      <a:srcRect/>
                      <a:stretch>
                        <a:fillRect/>
                      </a:stretch>
                    </p:blipFill>
                    <p:spPr bwMode="auto">
                      <a:xfrm>
                        <a:off x="105540" y="1813053"/>
                        <a:ext cx="8830055" cy="4424128"/>
                      </a:xfrm>
                      <a:prstGeom prst="rect">
                        <a:avLst/>
                      </a:prstGeom>
                      <a:noFill/>
                      <a:ln>
                        <a:noFill/>
                      </a:ln>
                    </p:spPr>
                  </p:pic>
                </p:oleObj>
              </mc:Fallback>
            </mc:AlternateContent>
          </a:graphicData>
        </a:graphic>
      </p:graphicFrame>
      <p:graphicFrame>
        <p:nvGraphicFramePr>
          <p:cNvPr id="24631" name="Object 57"/>
          <p:cNvGraphicFramePr>
            <a:graphicFrameLocks noChangeAspect="1"/>
          </p:cNvGraphicFramePr>
          <p:nvPr>
            <p:extLst>
              <p:ext uri="{D42A27DB-BD31-4B8C-83A1-F6EECF244321}">
                <p14:modId xmlns:p14="http://schemas.microsoft.com/office/powerpoint/2010/main" val="519351022"/>
              </p:ext>
            </p:extLst>
          </p:nvPr>
        </p:nvGraphicFramePr>
        <p:xfrm>
          <a:off x="7812438" y="1851320"/>
          <a:ext cx="1016000" cy="1630363"/>
        </p:xfrm>
        <a:graphic>
          <a:graphicData uri="http://schemas.openxmlformats.org/presentationml/2006/ole">
            <mc:AlternateContent xmlns:mc="http://schemas.openxmlformats.org/markup-compatibility/2006">
              <mc:Choice xmlns:v="urn:schemas-microsoft-com:vml" Requires="v">
                <p:oleObj spid="_x0000_s14399" name="Equation" r:id="rId6" imgW="482600" imgH="774065" progId="Equation.DSMT4">
                  <p:embed/>
                </p:oleObj>
              </mc:Choice>
              <mc:Fallback>
                <p:oleObj name="Equation" r:id="rId6" imgW="482600" imgH="774065" progId="Equation.DSMT4">
                  <p:embed/>
                  <p:pic>
                    <p:nvPicPr>
                      <p:cNvPr id="0"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2438" y="1851320"/>
                        <a:ext cx="1016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32" name="Rounded Rectangle 57"/>
          <p:cNvSpPr>
            <a:spLocks noChangeArrowheads="1"/>
          </p:cNvSpPr>
          <p:nvPr/>
        </p:nvSpPr>
        <p:spPr bwMode="auto">
          <a:xfrm>
            <a:off x="7705282" y="1773725"/>
            <a:ext cx="1230313" cy="1785554"/>
          </a:xfrm>
          <a:prstGeom prst="roundRect">
            <a:avLst>
              <a:gd name="adj" fmla="val 16667"/>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5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5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2" name="Rectangle 56"/>
          <p:cNvSpPr>
            <a:spLocks noChangeArrowheads="1"/>
          </p:cNvSpPr>
          <p:nvPr/>
        </p:nvSpPr>
        <p:spPr bwMode="auto">
          <a:xfrm>
            <a:off x="627557" y="1345178"/>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with</a:t>
            </a:r>
          </a:p>
        </p:txBody>
      </p:sp>
      <p:graphicFrame>
        <p:nvGraphicFramePr>
          <p:cNvPr id="25655" name="Object 6"/>
          <p:cNvGraphicFramePr>
            <a:graphicFrameLocks noChangeAspect="1"/>
          </p:cNvGraphicFramePr>
          <p:nvPr>
            <p:extLst>
              <p:ext uri="{D42A27DB-BD31-4B8C-83A1-F6EECF244321}">
                <p14:modId xmlns:p14="http://schemas.microsoft.com/office/powerpoint/2010/main" val="4155994327"/>
              </p:ext>
            </p:extLst>
          </p:nvPr>
        </p:nvGraphicFramePr>
        <p:xfrm>
          <a:off x="1858963" y="1978025"/>
          <a:ext cx="2773362" cy="576263"/>
        </p:xfrm>
        <a:graphic>
          <a:graphicData uri="http://schemas.openxmlformats.org/presentationml/2006/ole">
            <mc:AlternateContent xmlns:mc="http://schemas.openxmlformats.org/markup-compatibility/2006">
              <mc:Choice xmlns:v="urn:schemas-microsoft-com:vml" Requires="v">
                <p:oleObj spid="_x0000_s15632" name="公式" r:id="rId5" imgW="1600200" imgH="330200" progId="Equation.3">
                  <p:embed/>
                </p:oleObj>
              </mc:Choice>
              <mc:Fallback>
                <p:oleObj name="公式" r:id="rId5" imgW="1600200" imgH="330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8963" y="1978025"/>
                        <a:ext cx="27733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57" name="Object 8"/>
          <p:cNvGraphicFramePr>
            <a:graphicFrameLocks noChangeAspect="1"/>
          </p:cNvGraphicFramePr>
          <p:nvPr>
            <p:extLst>
              <p:ext uri="{D42A27DB-BD31-4B8C-83A1-F6EECF244321}">
                <p14:modId xmlns:p14="http://schemas.microsoft.com/office/powerpoint/2010/main" val="259050255"/>
              </p:ext>
            </p:extLst>
          </p:nvPr>
        </p:nvGraphicFramePr>
        <p:xfrm>
          <a:off x="1839408" y="2762095"/>
          <a:ext cx="2817812" cy="587375"/>
        </p:xfrm>
        <a:graphic>
          <a:graphicData uri="http://schemas.openxmlformats.org/presentationml/2006/ole">
            <mc:AlternateContent xmlns:mc="http://schemas.openxmlformats.org/markup-compatibility/2006">
              <mc:Choice xmlns:v="urn:schemas-microsoft-com:vml" Requires="v">
                <p:oleObj spid="_x0000_s15633" name="Equation" r:id="rId7" imgW="1600200" imgH="330200" progId="Equation.3">
                  <p:embed/>
                </p:oleObj>
              </mc:Choice>
              <mc:Fallback>
                <p:oleObj name="Equation" r:id="rId7" imgW="1600200" imgH="330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9408" y="2762095"/>
                        <a:ext cx="28178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59" name="Object 10"/>
          <p:cNvGraphicFramePr>
            <a:graphicFrameLocks noChangeAspect="1"/>
          </p:cNvGraphicFramePr>
          <p:nvPr>
            <p:extLst>
              <p:ext uri="{D42A27DB-BD31-4B8C-83A1-F6EECF244321}">
                <p14:modId xmlns:p14="http://schemas.microsoft.com/office/powerpoint/2010/main" val="3050951178"/>
              </p:ext>
            </p:extLst>
          </p:nvPr>
        </p:nvGraphicFramePr>
        <p:xfrm>
          <a:off x="1855283" y="3587595"/>
          <a:ext cx="2844800" cy="593725"/>
        </p:xfrm>
        <a:graphic>
          <a:graphicData uri="http://schemas.openxmlformats.org/presentationml/2006/ole">
            <mc:AlternateContent xmlns:mc="http://schemas.openxmlformats.org/markup-compatibility/2006">
              <mc:Choice xmlns:v="urn:schemas-microsoft-com:vml" Requires="v">
                <p:oleObj spid="_x0000_s15634" name="Equation" r:id="rId9" imgW="1600200" imgH="330200" progId="Equation.3">
                  <p:embed/>
                </p:oleObj>
              </mc:Choice>
              <mc:Fallback>
                <p:oleObj name="Equation" r:id="rId9" imgW="1600200" imgH="330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5283" y="3587595"/>
                        <a:ext cx="2844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61" name="Object 12"/>
          <p:cNvGraphicFramePr>
            <a:graphicFrameLocks noChangeAspect="1"/>
          </p:cNvGraphicFramePr>
          <p:nvPr>
            <p:extLst>
              <p:ext uri="{D42A27DB-BD31-4B8C-83A1-F6EECF244321}">
                <p14:modId xmlns:p14="http://schemas.microsoft.com/office/powerpoint/2010/main" val="2900281896"/>
              </p:ext>
            </p:extLst>
          </p:nvPr>
        </p:nvGraphicFramePr>
        <p:xfrm>
          <a:off x="5428745" y="2019145"/>
          <a:ext cx="1885950" cy="560387"/>
        </p:xfrm>
        <a:graphic>
          <a:graphicData uri="http://schemas.openxmlformats.org/presentationml/2006/ole">
            <mc:AlternateContent xmlns:mc="http://schemas.openxmlformats.org/markup-compatibility/2006">
              <mc:Choice xmlns:v="urn:schemas-microsoft-com:vml" Requires="v">
                <p:oleObj spid="_x0000_s15635" name="Equation" r:id="rId11" imgW="1053465" imgH="317500" progId="Equation.3">
                  <p:embed/>
                </p:oleObj>
              </mc:Choice>
              <mc:Fallback>
                <p:oleObj name="Equation" r:id="rId11" imgW="1053465" imgH="3175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8745" y="2019145"/>
                        <a:ext cx="18859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62" name="Object 15"/>
          <p:cNvGraphicFramePr>
            <a:graphicFrameLocks noChangeAspect="1"/>
          </p:cNvGraphicFramePr>
          <p:nvPr>
            <p:extLst>
              <p:ext uri="{D42A27DB-BD31-4B8C-83A1-F6EECF244321}">
                <p14:modId xmlns:p14="http://schemas.microsoft.com/office/powerpoint/2010/main" val="688843270"/>
              </p:ext>
            </p:extLst>
          </p:nvPr>
        </p:nvGraphicFramePr>
        <p:xfrm>
          <a:off x="5439858" y="2849407"/>
          <a:ext cx="1858962" cy="563563"/>
        </p:xfrm>
        <a:graphic>
          <a:graphicData uri="http://schemas.openxmlformats.org/presentationml/2006/ole">
            <mc:AlternateContent xmlns:mc="http://schemas.openxmlformats.org/markup-compatibility/2006">
              <mc:Choice xmlns:v="urn:schemas-microsoft-com:vml" Requires="v">
                <p:oleObj spid="_x0000_s15636" name="Equation" r:id="rId13" imgW="1040765" imgH="317500" progId="Equation.3">
                  <p:embed/>
                </p:oleObj>
              </mc:Choice>
              <mc:Fallback>
                <p:oleObj name="Equation" r:id="rId13" imgW="1040765" imgH="3175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9858" y="2849407"/>
                        <a:ext cx="185896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63" name="Object 14"/>
          <p:cNvGraphicFramePr>
            <a:graphicFrameLocks noChangeAspect="1"/>
          </p:cNvGraphicFramePr>
          <p:nvPr>
            <p:extLst>
              <p:ext uri="{D42A27DB-BD31-4B8C-83A1-F6EECF244321}">
                <p14:modId xmlns:p14="http://schemas.microsoft.com/office/powerpoint/2010/main" val="2124057407"/>
              </p:ext>
            </p:extLst>
          </p:nvPr>
        </p:nvGraphicFramePr>
        <p:xfrm>
          <a:off x="5476370" y="3598707"/>
          <a:ext cx="1795463" cy="542925"/>
        </p:xfrm>
        <a:graphic>
          <a:graphicData uri="http://schemas.openxmlformats.org/presentationml/2006/ole">
            <mc:AlternateContent xmlns:mc="http://schemas.openxmlformats.org/markup-compatibility/2006">
              <mc:Choice xmlns:v="urn:schemas-microsoft-com:vml" Requires="v">
                <p:oleObj spid="_x0000_s15637" name="Equation" r:id="rId15" imgW="1040765" imgH="317500" progId="Equation.3">
                  <p:embed/>
                </p:oleObj>
              </mc:Choice>
              <mc:Fallback>
                <p:oleObj name="Equation" r:id="rId15" imgW="1040765" imgH="3175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76370" y="3598707"/>
                        <a:ext cx="17954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66" name="Rectangle 70"/>
          <p:cNvSpPr>
            <a:spLocks noChangeArrowheads="1"/>
          </p:cNvSpPr>
          <p:nvPr/>
        </p:nvSpPr>
        <p:spPr bwMode="auto">
          <a:xfrm>
            <a:off x="3779100" y="4589475"/>
            <a:ext cx="3305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the mass of link</a:t>
            </a:r>
          </a:p>
        </p:txBody>
      </p:sp>
      <p:sp>
        <p:nvSpPr>
          <p:cNvPr id="25667" name="Rectangle 71"/>
          <p:cNvSpPr>
            <a:spLocks noChangeArrowheads="1"/>
          </p:cNvSpPr>
          <p:nvPr/>
        </p:nvSpPr>
        <p:spPr bwMode="auto">
          <a:xfrm>
            <a:off x="3806088" y="5180025"/>
            <a:ext cx="36231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the </a:t>
            </a:r>
            <a:r>
              <a:rPr kumimoji="0" lang="en-US" altLang="en-US" sz="2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centre</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of mass</a:t>
            </a:r>
          </a:p>
        </p:txBody>
      </p:sp>
      <p:graphicFrame>
        <p:nvGraphicFramePr>
          <p:cNvPr id="25669" name="Object 18"/>
          <p:cNvGraphicFramePr>
            <a:graphicFrameLocks noChangeAspect="1"/>
          </p:cNvGraphicFramePr>
          <p:nvPr>
            <p:extLst>
              <p:ext uri="{D42A27DB-BD31-4B8C-83A1-F6EECF244321}">
                <p14:modId xmlns:p14="http://schemas.microsoft.com/office/powerpoint/2010/main" val="296963830"/>
              </p:ext>
            </p:extLst>
          </p:nvPr>
        </p:nvGraphicFramePr>
        <p:xfrm>
          <a:off x="3234588" y="4621860"/>
          <a:ext cx="396875" cy="476250"/>
        </p:xfrm>
        <a:graphic>
          <a:graphicData uri="http://schemas.openxmlformats.org/presentationml/2006/ole">
            <mc:AlternateContent xmlns:mc="http://schemas.openxmlformats.org/markup-compatibility/2006">
              <mc:Choice xmlns:v="urn:schemas-microsoft-com:vml" Requires="v">
                <p:oleObj spid="_x0000_s15638" name="Equation" r:id="rId17" imgW="190500" imgH="228600" progId="Equation.3">
                  <p:embed/>
                </p:oleObj>
              </mc:Choice>
              <mc:Fallback>
                <p:oleObj name="Equation" r:id="rId17" imgW="190500" imgH="22860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4588" y="4621860"/>
                        <a:ext cx="396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71" name="Object 21"/>
          <p:cNvGraphicFramePr>
            <a:graphicFrameLocks noChangeAspect="1"/>
          </p:cNvGraphicFramePr>
          <p:nvPr>
            <p:extLst>
              <p:ext uri="{D42A27DB-BD31-4B8C-83A1-F6EECF244321}">
                <p14:modId xmlns:p14="http://schemas.microsoft.com/office/powerpoint/2010/main" val="2269776693"/>
              </p:ext>
            </p:extLst>
          </p:nvPr>
        </p:nvGraphicFramePr>
        <p:xfrm>
          <a:off x="2367813" y="5230508"/>
          <a:ext cx="1535112" cy="538162"/>
        </p:xfrm>
        <a:graphic>
          <a:graphicData uri="http://schemas.openxmlformats.org/presentationml/2006/ole">
            <mc:AlternateContent xmlns:mc="http://schemas.openxmlformats.org/markup-compatibility/2006">
              <mc:Choice xmlns:v="urn:schemas-microsoft-com:vml" Requires="v">
                <p:oleObj spid="_x0000_s15639" name="Equation" r:id="rId19" imgW="735965" imgH="254000" progId="Equation.3">
                  <p:embed/>
                </p:oleObj>
              </mc:Choice>
              <mc:Fallback>
                <p:oleObj name="Equation" r:id="rId19" imgW="735965" imgH="254000"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7813" y="5230508"/>
                        <a:ext cx="153511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72" name="Rounded Rectangle 73"/>
          <p:cNvSpPr>
            <a:spLocks noChangeArrowheads="1"/>
          </p:cNvSpPr>
          <p:nvPr/>
        </p:nvSpPr>
        <p:spPr bwMode="auto">
          <a:xfrm>
            <a:off x="2237849" y="4589474"/>
            <a:ext cx="5257800" cy="1800213"/>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7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6" name="Rectangle 70">
            <a:extLst>
              <a:ext uri="{FF2B5EF4-FFF2-40B4-BE49-F238E27FC236}">
                <a16:creationId xmlns:a16="http://schemas.microsoft.com/office/drawing/2014/main" id="{A396DDAD-5938-4213-8852-E063E6B9EEA7}"/>
              </a:ext>
            </a:extLst>
          </p:cNvPr>
          <p:cNvSpPr>
            <a:spLocks noChangeArrowheads="1"/>
          </p:cNvSpPr>
          <p:nvPr/>
        </p:nvSpPr>
        <p:spPr bwMode="auto">
          <a:xfrm>
            <a:off x="3806088" y="5860129"/>
            <a:ext cx="3666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the </a:t>
            </a:r>
            <a:r>
              <a:rPr lang="en-US" altLang="zh-CN" sz="2800" dirty="0">
                <a:solidFill>
                  <a:srgbClr val="000000"/>
                </a:solidFill>
                <a:latin typeface="Times New Roman" panose="02020603050405020304" pitchFamily="18" charset="0"/>
                <a:cs typeface="Times New Roman" panose="02020603050405020304" pitchFamily="18" charset="0"/>
              </a:rPr>
              <a:t>volume</a:t>
            </a:r>
            <a:r>
              <a:rPr lang="en-US" altLang="en-US" sz="2800" dirty="0">
                <a:solidFill>
                  <a:srgbClr val="000000"/>
                </a:solidFill>
                <a:latin typeface="Times New Roman" panose="02020603050405020304" pitchFamily="18" charset="0"/>
                <a:cs typeface="Times New Roman" panose="02020603050405020304" pitchFamily="18" charset="0"/>
              </a:rPr>
              <a:t> of link</a:t>
            </a:r>
          </a:p>
        </p:txBody>
      </p:sp>
      <p:graphicFrame>
        <p:nvGraphicFramePr>
          <p:cNvPr id="17" name="Object 18">
            <a:extLst>
              <a:ext uri="{FF2B5EF4-FFF2-40B4-BE49-F238E27FC236}">
                <a16:creationId xmlns:a16="http://schemas.microsoft.com/office/drawing/2014/main" id="{9016A721-E039-4583-BC53-36FC9D7425E1}"/>
              </a:ext>
            </a:extLst>
          </p:cNvPr>
          <p:cNvGraphicFramePr>
            <a:graphicFrameLocks noChangeAspect="1"/>
          </p:cNvGraphicFramePr>
          <p:nvPr>
            <p:extLst>
              <p:ext uri="{D42A27DB-BD31-4B8C-83A1-F6EECF244321}">
                <p14:modId xmlns:p14="http://schemas.microsoft.com/office/powerpoint/2010/main" val="2376117181"/>
              </p:ext>
            </p:extLst>
          </p:nvPr>
        </p:nvGraphicFramePr>
        <p:xfrm>
          <a:off x="3341688" y="5984875"/>
          <a:ext cx="238125" cy="292100"/>
        </p:xfrm>
        <a:graphic>
          <a:graphicData uri="http://schemas.openxmlformats.org/presentationml/2006/ole">
            <mc:AlternateContent xmlns:mc="http://schemas.openxmlformats.org/markup-compatibility/2006">
              <mc:Choice xmlns:v="urn:schemas-microsoft-com:vml" Requires="v">
                <p:oleObj spid="_x0000_s15640" name="Equation" r:id="rId21" imgW="114120" imgH="139680" progId="Equation.DSMT4">
                  <p:embed/>
                </p:oleObj>
              </mc:Choice>
              <mc:Fallback>
                <p:oleObj name="Equation" r:id="rId21" imgW="114120" imgH="139680" progId="Equation.DSMT4">
                  <p:embed/>
                  <p:pic>
                    <p:nvPicPr>
                      <p:cNvPr id="25669" name="Object 18"/>
                      <p:cNvPicPr>
                        <a:picLocks noChangeAspect="1" noChangeArrowheads="1"/>
                      </p:cNvPicPr>
                      <p:nvPr/>
                    </p:nvPicPr>
                    <p:blipFill>
                      <a:blip r:embed="rId22"/>
                      <a:srcRect/>
                      <a:stretch>
                        <a:fillRect/>
                      </a:stretch>
                    </p:blipFill>
                    <p:spPr bwMode="auto">
                      <a:xfrm>
                        <a:off x="3341688" y="5984875"/>
                        <a:ext cx="2381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3"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6" name="矩形 5"/>
          <p:cNvSpPr/>
          <p:nvPr/>
        </p:nvSpPr>
        <p:spPr>
          <a:xfrm>
            <a:off x="154305" y="1248524"/>
            <a:ext cx="8882743" cy="794961"/>
          </a:xfrm>
          <a:prstGeom prst="rect">
            <a:avLst/>
          </a:prstGeom>
        </p:spPr>
        <p:txBody>
          <a:bodyPr wrap="square">
            <a:spAutoFit/>
          </a:bodyPr>
          <a:lstStyle/>
          <a:p>
            <a:pPr>
              <a:lnSpc>
                <a:spcPct val="120000"/>
              </a:lnSpc>
            </a:pPr>
            <a:r>
              <a:rPr lang="en-US" altLang="zh-CN" sz="2000" dirty="0"/>
              <a:t>The </a:t>
            </a:r>
            <a:r>
              <a:rPr lang="en-US" altLang="zh-CN" sz="2000" b="1" dirty="0">
                <a:solidFill>
                  <a:srgbClr val="0070C0"/>
                </a:solidFill>
                <a:hlinkClick r:id="rId4" action="ppaction://hlinkfile"/>
              </a:rPr>
              <a:t>moment of inertia</a:t>
            </a:r>
            <a:r>
              <a:rPr lang="en-US" altLang="zh-CN" sz="2000" dirty="0"/>
              <a:t>, also known as </a:t>
            </a:r>
            <a:r>
              <a:rPr lang="en-US" altLang="zh-CN" sz="2000" b="1" dirty="0">
                <a:solidFill>
                  <a:srgbClr val="0070C0"/>
                </a:solidFill>
              </a:rPr>
              <a:t>mass moment of inertia</a:t>
            </a:r>
            <a:r>
              <a:rPr lang="en-US" altLang="zh-CN" sz="2000" dirty="0"/>
              <a:t>,</a:t>
            </a:r>
          </a:p>
          <a:p>
            <a:pPr>
              <a:lnSpc>
                <a:spcPct val="120000"/>
              </a:lnSpc>
            </a:pPr>
            <a:r>
              <a:rPr lang="en-US" altLang="zh-CN" sz="2000" dirty="0"/>
              <a:t>can be denoted with     or     and defined as follows.</a:t>
            </a:r>
          </a:p>
        </p:txBody>
      </p:sp>
      <mc:AlternateContent xmlns:mc="http://schemas.openxmlformats.org/markup-compatibility/2006" xmlns:a14="http://schemas.microsoft.com/office/drawing/2010/main">
        <mc:Choice Requires="a14">
          <p:sp>
            <p:nvSpPr>
              <p:cNvPr id="18" name="矩形 17"/>
              <p:cNvSpPr/>
              <p:nvPr/>
            </p:nvSpPr>
            <p:spPr>
              <a:xfrm>
                <a:off x="404037" y="2844653"/>
                <a:ext cx="8357191" cy="1464568"/>
              </a:xfrm>
              <a:prstGeom prst="rect">
                <a:avLst/>
              </a:prstGeom>
            </p:spPr>
            <p:txBody>
              <a:bodyPr wrap="square">
                <a:spAutoFit/>
              </a:bodyPr>
              <a:lstStyle/>
              <a:p>
                <a:pPr algn="just"/>
                <a:r>
                  <a:rPr lang="en-US" altLang="zh-CN" sz="1900" dirty="0"/>
                  <a:t> </a:t>
                </a:r>
                <a:r>
                  <a:rPr lang="en-US" altLang="zh-CN" sz="190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oMath>
                </a14:m>
                <a:r>
                  <a:rPr lang="en-US" altLang="zh-CN" sz="1900" dirty="0">
                    <a:solidFill>
                      <a:srgbClr val="000000"/>
                    </a:solidFill>
                    <a:latin typeface="Times New Roman" panose="02020603050405020304" pitchFamily="18" charset="0"/>
                    <a:cs typeface="Times New Roman" panose="02020603050405020304" pitchFamily="18" charset="0"/>
                  </a:rPr>
                  <a:t> is used for rigid body rotation problems, including:</a:t>
                </a:r>
              </a:p>
              <a:p>
                <a:pPr algn="just"/>
                <a:r>
                  <a:rPr lang="en-US" altLang="zh-CN" sz="1900" dirty="0">
                    <a:solidFill>
                      <a:srgbClr val="000000"/>
                    </a:solidFill>
                    <a:latin typeface="Times New Roman" panose="02020603050405020304" pitchFamily="18" charset="0"/>
                    <a:cs typeface="Times New Roman" panose="02020603050405020304" pitchFamily="18" charset="0"/>
                  </a:rPr>
                  <a:t> 1) “</a:t>
                </a:r>
                <a14:m>
                  <m:oMath xmlns:m="http://schemas.openxmlformats.org/officeDocument/2006/math">
                    <m:r>
                      <a:rPr lang="en-US" altLang="zh-CN" sz="1900" dirty="0">
                        <a:solidFill>
                          <a:srgbClr val="000000"/>
                        </a:solidFill>
                        <a:latin typeface="Cambria Math"/>
                        <a:cs typeface="Times New Roman" panose="02020603050405020304" pitchFamily="18" charset="0"/>
                      </a:rPr>
                      <m:t>𝐹</m:t>
                    </m:r>
                    <m:r>
                      <a:rPr lang="en-US" altLang="zh-CN" sz="1900" dirty="0">
                        <a:solidFill>
                          <a:srgbClr val="000000"/>
                        </a:solidFill>
                        <a:latin typeface="Cambria Math"/>
                        <a:cs typeface="Times New Roman" panose="02020603050405020304" pitchFamily="18" charset="0"/>
                      </a:rPr>
                      <m:t>=</m:t>
                    </m:r>
                    <m:r>
                      <a:rPr lang="en-US" altLang="zh-CN" sz="1900" dirty="0">
                        <a:solidFill>
                          <a:srgbClr val="000000"/>
                        </a:solidFill>
                        <a:latin typeface="Cambria Math"/>
                        <a:cs typeface="Times New Roman" panose="02020603050405020304" pitchFamily="18" charset="0"/>
                      </a:rPr>
                      <m:t>𝑚𝑎</m:t>
                    </m:r>
                  </m:oMath>
                </a14:m>
                <a:r>
                  <a:rPr lang="en-US" altLang="zh-CN" sz="1900" dirty="0">
                    <a:solidFill>
                      <a:srgbClr val="000000"/>
                    </a:solidFill>
                    <a:latin typeface="Times New Roman" panose="02020603050405020304" pitchFamily="18" charset="0"/>
                    <a:cs typeface="Times New Roman" panose="02020603050405020304" pitchFamily="18" charset="0"/>
                  </a:rPr>
                  <a:t>” analysis moment equation ( </a:t>
                </a:r>
                <a14:m>
                  <m:oMath xmlns:m="http://schemas.openxmlformats.org/officeDocument/2006/math">
                    <m:nary>
                      <m:naryPr>
                        <m:chr m:val="∑"/>
                        <m:subHide m:val="on"/>
                        <m:supHide m:val="on"/>
                        <m:ctrlPr>
                          <a:rPr lang="el-GR" altLang="zh-CN" sz="1900" i="1" dirty="0">
                            <a:solidFill>
                              <a:srgbClr val="000000"/>
                            </a:solidFill>
                            <a:latin typeface="Cambria Math" panose="02040503050406030204" pitchFamily="18" charset="0"/>
                            <a:cs typeface="Times New Roman" panose="02020603050405020304" pitchFamily="18" charset="0"/>
                          </a:rPr>
                        </m:ctrlPr>
                      </m:naryPr>
                      <m:sub/>
                      <m:sup/>
                      <m:e>
                        <m:sSub>
                          <m:sSubPr>
                            <m:ctrlPr>
                              <a:rPr lang="el-GR"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𝑀</m:t>
                            </m:r>
                          </m:e>
                          <m:sub>
                            <m:r>
                              <a:rPr lang="en-US" altLang="zh-CN" sz="1900" dirty="0">
                                <a:solidFill>
                                  <a:srgbClr val="000000"/>
                                </a:solidFill>
                                <a:latin typeface="Cambria Math"/>
                                <a:cs typeface="Times New Roman" panose="02020603050405020304" pitchFamily="18" charset="0"/>
                              </a:rPr>
                              <m:t>𝑖</m:t>
                            </m:r>
                          </m:sub>
                        </m:sSub>
                      </m:e>
                    </m:nary>
                    <m:r>
                      <a:rPr lang="en-US" altLang="zh-CN" sz="1900" dirty="0">
                        <a:solidFill>
                          <a:srgbClr val="000000"/>
                        </a:solidFill>
                        <a:latin typeface="Cambria Math"/>
                        <a:cs typeface="Times New Roman" panose="02020603050405020304" pitchFamily="18" charset="0"/>
                      </a:rPr>
                      <m:t>= </m:t>
                    </m:r>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r>
                      <a:rPr lang="en-US" altLang="zh-CN" sz="1900" dirty="0">
                        <a:solidFill>
                          <a:srgbClr val="000000"/>
                        </a:solidFill>
                        <a:latin typeface="Cambria Math"/>
                        <a:cs typeface="Times New Roman" panose="02020603050405020304" pitchFamily="18" charset="0"/>
                      </a:rPr>
                      <m:t>∙</m:t>
                    </m:r>
                    <m:r>
                      <a:rPr lang="el-GR" altLang="zh-CN" sz="1900" dirty="0">
                        <a:solidFill>
                          <a:srgbClr val="000000"/>
                        </a:solidFill>
                        <a:latin typeface="Cambria Math"/>
                        <a:cs typeface="Times New Roman" panose="02020603050405020304" pitchFamily="18" charset="0"/>
                      </a:rPr>
                      <m:t>𝛼</m:t>
                    </m:r>
                  </m:oMath>
                </a14:m>
                <a:r>
                  <a:rPr lang="el-GR" altLang="zh-CN" sz="1900" dirty="0">
                    <a:solidFill>
                      <a:srgbClr val="000000"/>
                    </a:solidFill>
                    <a:latin typeface="Times New Roman" panose="02020603050405020304" pitchFamily="18" charset="0"/>
                    <a:cs typeface="Times New Roman" panose="02020603050405020304" pitchFamily="18" charset="0"/>
                  </a:rPr>
                  <a:t>)</a:t>
                </a:r>
                <a:r>
                  <a:rPr lang="en-US" altLang="zh-CN" sz="1900" dirty="0">
                    <a:solidFill>
                      <a:srgbClr val="000000"/>
                    </a:solidFill>
                    <a:latin typeface="Times New Roman" panose="02020603050405020304" pitchFamily="18" charset="0"/>
                    <a:cs typeface="Times New Roman" panose="02020603050405020304" pitchFamily="18" charset="0"/>
                  </a:rPr>
                  <a:t>;</a:t>
                </a:r>
              </a:p>
              <a:p>
                <a:pPr algn="just"/>
                <a:r>
                  <a:rPr lang="en-US" altLang="zh-CN" sz="1900" dirty="0">
                    <a:solidFill>
                      <a:srgbClr val="000000"/>
                    </a:solidFill>
                    <a:latin typeface="Times New Roman" panose="02020603050405020304" pitchFamily="18" charset="0"/>
                    <a:cs typeface="Times New Roman" panose="02020603050405020304" pitchFamily="18" charset="0"/>
                  </a:rPr>
                  <a:t> 2) Rotational kinetic energy ( </a:t>
                </a:r>
                <a14:m>
                  <m:oMath xmlns:m="http://schemas.openxmlformats.org/officeDocument/2006/math">
                    <m:r>
                      <a:rPr lang="en-US" altLang="zh-CN" sz="1900" dirty="0">
                        <a:solidFill>
                          <a:srgbClr val="000000"/>
                        </a:solidFill>
                        <a:latin typeface="Cambria Math"/>
                        <a:cs typeface="Times New Roman" panose="02020603050405020304" pitchFamily="18" charset="0"/>
                      </a:rPr>
                      <m:t>𝑇</m:t>
                    </m:r>
                    <m:r>
                      <a:rPr lang="en-US" altLang="zh-CN" sz="1900" dirty="0">
                        <a:solidFill>
                          <a:srgbClr val="000000"/>
                        </a:solidFill>
                        <a:latin typeface="Cambria Math"/>
                        <a:cs typeface="Times New Roman" panose="02020603050405020304" pitchFamily="18" charset="0"/>
                      </a:rPr>
                      <m:t> = </m:t>
                    </m:r>
                    <m:f>
                      <m:fPr>
                        <m:ctrlPr>
                          <a:rPr lang="en-US" altLang="zh-CN" sz="1900" i="1" dirty="0">
                            <a:solidFill>
                              <a:srgbClr val="000000"/>
                            </a:solidFill>
                            <a:latin typeface="Cambria Math" panose="02040503050406030204" pitchFamily="18" charset="0"/>
                            <a:cs typeface="Times New Roman" panose="02020603050405020304" pitchFamily="18" charset="0"/>
                          </a:rPr>
                        </m:ctrlPr>
                      </m:fPr>
                      <m:num>
                        <m:r>
                          <a:rPr lang="en-US" altLang="zh-CN" sz="1900" dirty="0">
                            <a:solidFill>
                              <a:srgbClr val="000000"/>
                            </a:solidFill>
                            <a:latin typeface="Cambria Math"/>
                            <a:cs typeface="Times New Roman" panose="02020603050405020304" pitchFamily="18" charset="0"/>
                          </a:rPr>
                          <m:t>1</m:t>
                        </m:r>
                      </m:num>
                      <m:den>
                        <m:r>
                          <a:rPr lang="en-US" altLang="zh-CN" sz="1900" dirty="0">
                            <a:solidFill>
                              <a:srgbClr val="000000"/>
                            </a:solidFill>
                            <a:latin typeface="Cambria Math"/>
                            <a:cs typeface="Times New Roman" panose="02020603050405020304" pitchFamily="18" charset="0"/>
                          </a:rPr>
                          <m:t>2</m:t>
                        </m:r>
                      </m:den>
                    </m:f>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r>
                      <a:rPr lang="en-US" altLang="zh-CN" sz="1900" dirty="0">
                        <a:solidFill>
                          <a:srgbClr val="000000"/>
                        </a:solidFill>
                        <a:latin typeface="Cambria Math"/>
                        <a:cs typeface="Times New Roman" panose="02020603050405020304" pitchFamily="18" charset="0"/>
                      </a:rPr>
                      <m:t> </m:t>
                    </m:r>
                    <m:sSup>
                      <m:sSupPr>
                        <m:ctrlPr>
                          <a:rPr lang="en-US" altLang="zh-CN" sz="1900" i="1" dirty="0">
                            <a:solidFill>
                              <a:srgbClr val="000000"/>
                            </a:solidFill>
                            <a:latin typeface="Cambria Math" panose="02040503050406030204" pitchFamily="18" charset="0"/>
                            <a:cs typeface="Times New Roman" panose="02020603050405020304" pitchFamily="18" charset="0"/>
                          </a:rPr>
                        </m:ctrlPr>
                      </m:sSupPr>
                      <m:e>
                        <m:r>
                          <a:rPr lang="el-GR" altLang="zh-CN" sz="1900" dirty="0">
                            <a:solidFill>
                              <a:srgbClr val="000000"/>
                            </a:solidFill>
                            <a:latin typeface="Cambria Math"/>
                            <a:cs typeface="Times New Roman" panose="02020603050405020304" pitchFamily="18" charset="0"/>
                          </a:rPr>
                          <m:t>𝜔</m:t>
                        </m:r>
                      </m:e>
                      <m:sup>
                        <m:r>
                          <a:rPr lang="en-US" altLang="zh-CN" sz="1900" dirty="0">
                            <a:solidFill>
                              <a:srgbClr val="000000"/>
                            </a:solidFill>
                            <a:latin typeface="Cambria Math"/>
                            <a:cs typeface="Times New Roman" panose="02020603050405020304" pitchFamily="18" charset="0"/>
                          </a:rPr>
                          <m:t>2</m:t>
                        </m:r>
                      </m:sup>
                    </m:sSup>
                    <m:r>
                      <a:rPr lang="en-US" altLang="zh-CN" sz="1900" dirty="0">
                        <a:solidFill>
                          <a:srgbClr val="000000"/>
                        </a:solidFill>
                        <a:latin typeface="Cambria Math"/>
                        <a:cs typeface="Times New Roman" panose="02020603050405020304" pitchFamily="18" charset="0"/>
                      </a:rPr>
                      <m:t> </m:t>
                    </m:r>
                  </m:oMath>
                </a14:m>
                <a:r>
                  <a:rPr lang="el-GR" altLang="zh-CN" sz="1900" dirty="0">
                    <a:solidFill>
                      <a:srgbClr val="000000"/>
                    </a:solidFill>
                    <a:latin typeface="Times New Roman" panose="02020603050405020304" pitchFamily="18" charset="0"/>
                    <a:cs typeface="Times New Roman" panose="02020603050405020304" pitchFamily="18" charset="0"/>
                  </a:rPr>
                  <a:t>)</a:t>
                </a:r>
                <a:r>
                  <a:rPr lang="en-US" altLang="zh-CN" sz="1900" dirty="0">
                    <a:solidFill>
                      <a:srgbClr val="000000"/>
                    </a:solidFill>
                    <a:latin typeface="Times New Roman" panose="02020603050405020304" pitchFamily="18" charset="0"/>
                    <a:cs typeface="Times New Roman" panose="02020603050405020304" pitchFamily="18" charset="0"/>
                  </a:rPr>
                  <a:t>;</a:t>
                </a:r>
              </a:p>
              <a:p>
                <a:pPr algn="just"/>
                <a:r>
                  <a:rPr lang="en-US" altLang="zh-CN" sz="1900" dirty="0">
                    <a:solidFill>
                      <a:srgbClr val="000000"/>
                    </a:solidFill>
                    <a:latin typeface="Times New Roman" panose="02020603050405020304" pitchFamily="18" charset="0"/>
                    <a:cs typeface="Times New Roman" panose="02020603050405020304" pitchFamily="18" charset="0"/>
                  </a:rPr>
                  <a:t> 3) Angular momentum (</a:t>
                </a:r>
                <a14:m>
                  <m:oMath xmlns:m="http://schemas.openxmlformats.org/officeDocument/2006/math">
                    <m:sSub>
                      <m:sSubPr>
                        <m:ctrlPr>
                          <a:rPr lang="el-GR"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𝐻</m:t>
                        </m:r>
                      </m:e>
                      <m:sub>
                        <m:r>
                          <a:rPr lang="en-US" altLang="zh-CN" sz="1900" dirty="0">
                            <a:solidFill>
                              <a:srgbClr val="000000"/>
                            </a:solidFill>
                            <a:latin typeface="Cambria Math"/>
                            <a:cs typeface="Times New Roman" panose="02020603050405020304" pitchFamily="18" charset="0"/>
                          </a:rPr>
                          <m:t>𝑖</m:t>
                        </m:r>
                      </m:sub>
                    </m:sSub>
                  </m:oMath>
                </a14:m>
                <a:r>
                  <a:rPr lang="en-US" altLang="zh-CN" sz="19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1900" dirty="0">
                        <a:solidFill>
                          <a:srgbClr val="000000"/>
                        </a:solidFill>
                        <a:latin typeface="Cambria Math"/>
                        <a:cs typeface="Times New Roman" panose="02020603050405020304" pitchFamily="18" charset="0"/>
                      </a:rPr>
                      <m:t>= </m:t>
                    </m:r>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r>
                      <a:rPr lang="en-US" altLang="zh-CN" sz="1900" dirty="0">
                        <a:solidFill>
                          <a:srgbClr val="000000"/>
                        </a:solidFill>
                        <a:latin typeface="Cambria Math"/>
                        <a:cs typeface="Times New Roman" panose="02020603050405020304" pitchFamily="18" charset="0"/>
                      </a:rPr>
                      <m:t>∙</m:t>
                    </m:r>
                    <m:r>
                      <a:rPr lang="el-GR" altLang="zh-CN" sz="1900" dirty="0">
                        <a:solidFill>
                          <a:srgbClr val="000000"/>
                        </a:solidFill>
                        <a:latin typeface="Cambria Math"/>
                        <a:cs typeface="Times New Roman" panose="02020603050405020304" pitchFamily="18" charset="0"/>
                      </a:rPr>
                      <m:t>𝜔</m:t>
                    </m:r>
                  </m:oMath>
                </a14:m>
                <a:r>
                  <a:rPr lang="el-GR" altLang="zh-CN" sz="1900" dirty="0">
                    <a:solidFill>
                      <a:srgbClr val="000000"/>
                    </a:solidFill>
                    <a:latin typeface="Times New Roman" panose="02020603050405020304" pitchFamily="18" charset="0"/>
                    <a:cs typeface="Times New Roman" panose="02020603050405020304" pitchFamily="18" charset="0"/>
                  </a:rPr>
                  <a:t>)</a:t>
                </a:r>
                <a:r>
                  <a:rPr lang="en-US" altLang="zh-CN" sz="1900" dirty="0">
                    <a:solidFill>
                      <a:srgbClr val="000000"/>
                    </a:solidFill>
                    <a:latin typeface="Times New Roman" panose="02020603050405020304" pitchFamily="18" charset="0"/>
                    <a:cs typeface="Times New Roman" panose="02020603050405020304" pitchFamily="18" charset="0"/>
                  </a:rPr>
                  <a:t>.</a:t>
                </a:r>
              </a:p>
            </p:txBody>
          </p:sp>
        </mc:Choice>
        <mc:Fallback xmlns="">
          <p:sp>
            <p:nvSpPr>
              <p:cNvPr id="18" name="矩形 17"/>
              <p:cNvSpPr>
                <a:spLocks noRot="1" noChangeAspect="1" noMove="1" noResize="1" noEditPoints="1" noAdjustHandles="1" noChangeArrowheads="1" noChangeShapeType="1" noTextEdit="1"/>
              </p:cNvSpPr>
              <p:nvPr/>
            </p:nvSpPr>
            <p:spPr>
              <a:xfrm>
                <a:off x="404037" y="2844653"/>
                <a:ext cx="8357191" cy="1464568"/>
              </a:xfrm>
              <a:prstGeom prst="rect">
                <a:avLst/>
              </a:prstGeom>
              <a:blipFill rotWithShape="1">
                <a:blip r:embed="rId5"/>
                <a:stretch>
                  <a:fillRect t="-9583" b="-4583"/>
                </a:stretch>
              </a:blipFill>
            </p:spPr>
            <p:txBody>
              <a:bodyPr/>
              <a:lstStyle/>
              <a:p>
                <a:r>
                  <a:rPr lang="zh-CN" altLang="en-US">
                    <a:noFill/>
                  </a:rPr>
                  <a:t> </a:t>
                </a:r>
              </a:p>
            </p:txBody>
          </p:sp>
        </mc:Fallback>
      </mc:AlternateContent>
      <p:graphicFrame>
        <p:nvGraphicFramePr>
          <p:cNvPr id="19" name="对象 18"/>
          <p:cNvGraphicFramePr>
            <a:graphicFrameLocks noChangeAspect="1"/>
          </p:cNvGraphicFramePr>
          <p:nvPr>
            <p:extLst>
              <p:ext uri="{D42A27DB-BD31-4B8C-83A1-F6EECF244321}">
                <p14:modId xmlns:p14="http://schemas.microsoft.com/office/powerpoint/2010/main" val="3226804028"/>
              </p:ext>
            </p:extLst>
          </p:nvPr>
        </p:nvGraphicFramePr>
        <p:xfrm>
          <a:off x="2872451" y="2053042"/>
          <a:ext cx="2608249" cy="596117"/>
        </p:xfrm>
        <a:graphic>
          <a:graphicData uri="http://schemas.openxmlformats.org/presentationml/2006/ole">
            <mc:AlternateContent xmlns:mc="http://schemas.openxmlformats.org/markup-compatibility/2006">
              <mc:Choice xmlns:v="urn:schemas-microsoft-com:vml" Requires="v">
                <p:oleObj spid="_x0000_s16476" name="公式" r:id="rId6" imgW="1218960" imgH="279360" progId="Equation.3">
                  <p:embed/>
                </p:oleObj>
              </mc:Choice>
              <mc:Fallback>
                <p:oleObj name="公式" r:id="rId6" imgW="1218960" imgH="279360" progId="Equation.3">
                  <p:embed/>
                  <p:pic>
                    <p:nvPicPr>
                      <p:cNvPr id="0" name="Object 6"/>
                      <p:cNvPicPr>
                        <a:picLocks noChangeAspect="1" noChangeArrowheads="1"/>
                      </p:cNvPicPr>
                      <p:nvPr/>
                    </p:nvPicPr>
                    <p:blipFill>
                      <a:blip r:embed="rId7"/>
                      <a:srcRect/>
                      <a:stretch>
                        <a:fillRect/>
                      </a:stretch>
                    </p:blipFill>
                    <p:spPr bwMode="auto">
                      <a:xfrm>
                        <a:off x="2872451" y="2053042"/>
                        <a:ext cx="2608249" cy="596117"/>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4" name="矩形 3"/>
              <p:cNvSpPr/>
              <p:nvPr/>
            </p:nvSpPr>
            <p:spPr>
              <a:xfrm>
                <a:off x="404037" y="4608094"/>
                <a:ext cx="8357191" cy="1628331"/>
              </a:xfrm>
              <a:prstGeom prst="rect">
                <a:avLst/>
              </a:prstGeom>
            </p:spPr>
            <p:txBody>
              <a:bodyPr wrap="square">
                <a:spAutoFit/>
              </a:bodyPr>
              <a:lstStyle/>
              <a:p>
                <a:pPr algn="just"/>
                <a14:m>
                  <m:oMath xmlns:m="http://schemas.openxmlformats.org/officeDocument/2006/math">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oMath>
                </a14:m>
                <a:r>
                  <a:rPr lang="en-US" altLang="zh-CN" sz="1900" dirty="0">
                    <a:solidFill>
                      <a:srgbClr val="000000"/>
                    </a:solidFill>
                    <a:latin typeface="Times New Roman" panose="02020603050405020304" pitchFamily="18" charset="0"/>
                    <a:cs typeface="Times New Roman" panose="02020603050405020304" pitchFamily="18" charset="0"/>
                  </a:rPr>
                  <a:t> is the resistance of the body to angular acceleration. That is, for a given net moment or torque on a body, the larger a body’s </a:t>
                </a:r>
                <a14:m>
                  <m:oMath xmlns:m="http://schemas.openxmlformats.org/officeDocument/2006/math">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r>
                      <a:rPr lang="en-US" altLang="zh-CN" sz="1900" dirty="0">
                        <a:solidFill>
                          <a:srgbClr val="000000"/>
                        </a:solidFill>
                        <a:latin typeface="Cambria Math"/>
                        <a:cs typeface="Times New Roman" panose="02020603050405020304" pitchFamily="18" charset="0"/>
                      </a:rPr>
                      <m:t> </m:t>
                    </m:r>
                  </m:oMath>
                </a14:m>
                <a:r>
                  <a:rPr lang="en-US" altLang="zh-CN" sz="1900" dirty="0">
                    <a:solidFill>
                      <a:srgbClr val="000000"/>
                    </a:solidFill>
                    <a:latin typeface="Times New Roman" panose="02020603050405020304" pitchFamily="18" charset="0"/>
                    <a:cs typeface="Times New Roman" panose="02020603050405020304" pitchFamily="18" charset="0"/>
                  </a:rPr>
                  <a:t>, the lower will be its angular acceleration, </a:t>
                </a:r>
                <a14:m>
                  <m:oMath xmlns:m="http://schemas.openxmlformats.org/officeDocument/2006/math">
                    <m:r>
                      <a:rPr lang="el-GR" altLang="zh-CN" sz="1900" dirty="0">
                        <a:solidFill>
                          <a:srgbClr val="000000"/>
                        </a:solidFill>
                        <a:latin typeface="Cambria Math"/>
                        <a:cs typeface="Times New Roman" panose="02020603050405020304" pitchFamily="18" charset="0"/>
                      </a:rPr>
                      <m:t>𝛼</m:t>
                    </m:r>
                  </m:oMath>
                </a14:m>
                <a:r>
                  <a:rPr lang="en-US" altLang="zh-CN" sz="1900" dirty="0">
                    <a:solidFill>
                      <a:srgbClr val="000000"/>
                    </a:solidFill>
                    <a:latin typeface="Times New Roman" panose="02020603050405020304" pitchFamily="18" charset="0"/>
                    <a:cs typeface="Times New Roman" panose="02020603050405020304" pitchFamily="18" charset="0"/>
                  </a:rPr>
                  <a:t>. </a:t>
                </a:r>
              </a:p>
              <a:p>
                <a:pPr algn="just"/>
                <a14:m>
                  <m:oMath xmlns:m="http://schemas.openxmlformats.org/officeDocument/2006/math">
                    <m:sSub>
                      <m:sSubPr>
                        <m:ctrlPr>
                          <a:rPr lang="en-US" altLang="zh-CN" sz="1900" i="1" dirty="0">
                            <a:solidFill>
                              <a:srgbClr val="000000"/>
                            </a:solidFill>
                            <a:latin typeface="Cambria Math" panose="02040503050406030204" pitchFamily="18" charset="0"/>
                            <a:cs typeface="Times New Roman" panose="02020603050405020304" pitchFamily="18" charset="0"/>
                          </a:rPr>
                        </m:ctrlPr>
                      </m:sSubPr>
                      <m:e>
                        <m:r>
                          <a:rPr lang="en-US" altLang="zh-CN" sz="1900" dirty="0">
                            <a:solidFill>
                              <a:srgbClr val="000000"/>
                            </a:solidFill>
                            <a:latin typeface="Cambria Math"/>
                            <a:cs typeface="Times New Roman" panose="02020603050405020304" pitchFamily="18" charset="0"/>
                          </a:rPr>
                          <m:t>𝐽</m:t>
                        </m:r>
                      </m:e>
                      <m:sub>
                        <m:r>
                          <a:rPr lang="en-US" altLang="zh-CN" sz="1900" dirty="0">
                            <a:solidFill>
                              <a:srgbClr val="000000"/>
                            </a:solidFill>
                            <a:latin typeface="Cambria Math"/>
                            <a:cs typeface="Times New Roman" panose="02020603050405020304" pitchFamily="18" charset="0"/>
                          </a:rPr>
                          <m:t>𝑖</m:t>
                        </m:r>
                      </m:sub>
                    </m:sSub>
                  </m:oMath>
                </a14:m>
                <a:r>
                  <a:rPr lang="en-US" altLang="zh-CN" sz="1900" dirty="0">
                    <a:solidFill>
                      <a:srgbClr val="000000"/>
                    </a:solidFill>
                    <a:latin typeface="Times New Roman" panose="02020603050405020304" pitchFamily="18" charset="0"/>
                    <a:cs typeface="Times New Roman" panose="02020603050405020304" pitchFamily="18" charset="0"/>
                  </a:rPr>
                  <a:t> also affects a body’s angular momentum, and how a body stores kinetic energy in rotation.</a:t>
                </a:r>
                <a:endParaRPr lang="zh-CN" altLang="en-US" sz="19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404037" y="4608094"/>
                <a:ext cx="8357191" cy="1628331"/>
              </a:xfrm>
              <a:prstGeom prst="rect">
                <a:avLst/>
              </a:prstGeom>
              <a:blipFill rotWithShape="1">
                <a:blip r:embed="rId8"/>
                <a:stretch>
                  <a:fillRect l="-656" t="-1873" r="-729" b="-5618"/>
                </a:stretch>
              </a:blipFill>
            </p:spPr>
            <p:txBody>
              <a:bodyPr/>
              <a:lstStyle/>
              <a:p>
                <a:r>
                  <a:rPr lang="zh-CN" altLang="en-US">
                    <a:noFill/>
                  </a:rPr>
                  <a:t> </a:t>
                </a:r>
              </a:p>
            </p:txBody>
          </p:sp>
        </mc:Fallback>
      </mc:AlternateContent>
      <p:sp>
        <p:nvSpPr>
          <p:cNvPr id="10" name="Rounded Rectangle 73"/>
          <p:cNvSpPr>
            <a:spLocks noChangeArrowheads="1"/>
          </p:cNvSpPr>
          <p:nvPr/>
        </p:nvSpPr>
        <p:spPr bwMode="auto">
          <a:xfrm>
            <a:off x="281273" y="2770221"/>
            <a:ext cx="8605552" cy="1623443"/>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1" name="Rounded Rectangle 73"/>
          <p:cNvSpPr>
            <a:spLocks noChangeArrowheads="1"/>
          </p:cNvSpPr>
          <p:nvPr/>
        </p:nvSpPr>
        <p:spPr bwMode="auto">
          <a:xfrm>
            <a:off x="281273" y="4533663"/>
            <a:ext cx="8605552" cy="1785643"/>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mc:AlternateContent xmlns:mc="http://schemas.openxmlformats.org/markup-compatibility/2006" xmlns:a14="http://schemas.microsoft.com/office/drawing/2010/main">
        <mc:Choice Requires="a14">
          <p:sp>
            <p:nvSpPr>
              <p:cNvPr id="9" name="矩形 8"/>
              <p:cNvSpPr/>
              <p:nvPr/>
            </p:nvSpPr>
            <p:spPr>
              <a:xfrm>
                <a:off x="5735898" y="2129210"/>
                <a:ext cx="3150927" cy="424732"/>
              </a:xfrm>
              <a:prstGeom prst="rect">
                <a:avLst/>
              </a:prstGeom>
            </p:spPr>
            <p:txBody>
              <a:bodyPr wrap="none">
                <a:spAutoFit/>
              </a:bodyPr>
              <a:lstStyle/>
              <a:p>
                <a:pPr>
                  <a:lnSpc>
                    <a:spcPct val="120000"/>
                  </a:lnSpc>
                </a:pPr>
                <a:r>
                  <a:rPr lang="en-US" altLang="zh-CN" dirty="0"/>
                  <a:t>(Units: </a:t>
                </a:r>
                <a14:m>
                  <m:oMath xmlns:m="http://schemas.openxmlformats.org/officeDocument/2006/math">
                    <m:r>
                      <a:rPr lang="en-US" altLang="zh-CN" i="1" dirty="0">
                        <a:latin typeface="Cambria Math"/>
                      </a:rPr>
                      <m:t>𝑘𝑔</m:t>
                    </m:r>
                  </m:oMath>
                </a14:m>
                <a:r>
                  <a:rPr lang="en-US" altLang="zh-CN" dirty="0"/>
                  <a:t>/</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𝑚</m:t>
                        </m:r>
                      </m:e>
                      <m:sup>
                        <m:r>
                          <a:rPr lang="en-US" altLang="zh-CN" i="1" dirty="0">
                            <a:latin typeface="Cambria Math"/>
                          </a:rPr>
                          <m:t>2</m:t>
                        </m:r>
                      </m:sup>
                    </m:sSup>
                  </m:oMath>
                </a14:m>
                <a:r>
                  <a:rPr lang="en-US" altLang="zh-CN" dirty="0"/>
                  <a:t> or </a:t>
                </a:r>
                <a14:m>
                  <m:oMath xmlns:m="http://schemas.openxmlformats.org/officeDocument/2006/math">
                    <m:r>
                      <a:rPr lang="en-US" altLang="zh-CN" i="1" dirty="0">
                        <a:latin typeface="Cambria Math"/>
                      </a:rPr>
                      <m:t>𝑠𝑙𝑢𝑔</m:t>
                    </m:r>
                  </m:oMath>
                </a14:m>
                <a:r>
                  <a:rPr lang="en-US" altLang="zh-CN" dirty="0"/>
                  <a:t>/</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𝑓𝑡</m:t>
                        </m:r>
                      </m:e>
                      <m:sup>
                        <m:r>
                          <a:rPr lang="en-US" altLang="zh-CN" i="1" dirty="0">
                            <a:latin typeface="Cambria Math"/>
                          </a:rPr>
                          <m:t>2</m:t>
                        </m:r>
                      </m:sup>
                    </m:sSup>
                  </m:oMath>
                </a14:m>
                <a:r>
                  <a:rPr lang="en-US" altLang="zh-CN" dirty="0"/>
                  <a:t>)</a:t>
                </a:r>
              </a:p>
            </p:txBody>
          </p:sp>
        </mc:Choice>
        <mc:Fallback xmlns="">
          <p:sp>
            <p:nvSpPr>
              <p:cNvPr id="9" name="矩形 8"/>
              <p:cNvSpPr>
                <a:spLocks noRot="1" noChangeAspect="1" noMove="1" noResize="1" noEditPoints="1" noAdjustHandles="1" noChangeArrowheads="1" noChangeShapeType="1" noTextEdit="1"/>
              </p:cNvSpPr>
              <p:nvPr/>
            </p:nvSpPr>
            <p:spPr>
              <a:xfrm>
                <a:off x="5735898" y="2129210"/>
                <a:ext cx="3150927" cy="424732"/>
              </a:xfrm>
              <a:prstGeom prst="rect">
                <a:avLst/>
              </a:prstGeom>
              <a:blipFill rotWithShape="1">
                <a:blip r:embed="rId9"/>
                <a:stretch>
                  <a:fillRect l="-1741" t="-1429" r="-580" b="-14286"/>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3401945803"/>
              </p:ext>
            </p:extLst>
          </p:nvPr>
        </p:nvGraphicFramePr>
        <p:xfrm>
          <a:off x="2892055" y="1646004"/>
          <a:ext cx="346243" cy="397481"/>
        </p:xfrm>
        <a:graphic>
          <a:graphicData uri="http://schemas.openxmlformats.org/presentationml/2006/ole">
            <mc:AlternateContent xmlns:mc="http://schemas.openxmlformats.org/markup-compatibility/2006">
              <mc:Choice xmlns:v="urn:schemas-microsoft-com:vml" Requires="v">
                <p:oleObj spid="_x0000_s16477" name="公式" r:id="rId10" imgW="164880" imgH="190440" progId="Equation.3">
                  <p:embed/>
                </p:oleObj>
              </mc:Choice>
              <mc:Fallback>
                <p:oleObj name="公式" r:id="rId10" imgW="164880" imgH="190440" progId="Equation.3">
                  <p:embed/>
                  <p:pic>
                    <p:nvPicPr>
                      <p:cNvPr id="0" name="对象 18"/>
                      <p:cNvPicPr>
                        <a:picLocks noChangeAspect="1" noChangeArrowheads="1"/>
                      </p:cNvPicPr>
                      <p:nvPr/>
                    </p:nvPicPr>
                    <p:blipFill>
                      <a:blip r:embed="rId11"/>
                      <a:srcRect/>
                      <a:stretch>
                        <a:fillRect/>
                      </a:stretch>
                    </p:blipFill>
                    <p:spPr bwMode="auto">
                      <a:xfrm>
                        <a:off x="2892055" y="1646004"/>
                        <a:ext cx="346243" cy="397481"/>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42942211"/>
              </p:ext>
            </p:extLst>
          </p:nvPr>
        </p:nvGraphicFramePr>
        <p:xfrm>
          <a:off x="3627715" y="1635888"/>
          <a:ext cx="335992" cy="397482"/>
        </p:xfrm>
        <a:graphic>
          <a:graphicData uri="http://schemas.openxmlformats.org/presentationml/2006/ole">
            <mc:AlternateContent xmlns:mc="http://schemas.openxmlformats.org/markup-compatibility/2006">
              <mc:Choice xmlns:v="urn:schemas-microsoft-com:vml" Requires="v">
                <p:oleObj spid="_x0000_s16478" name="公式" r:id="rId12" imgW="139680" imgH="164880" progId="Equation.3">
                  <p:embed/>
                </p:oleObj>
              </mc:Choice>
              <mc:Fallback>
                <p:oleObj name="公式" r:id="rId12" imgW="139680" imgH="164880" progId="Equation.3">
                  <p:embed/>
                  <p:pic>
                    <p:nvPicPr>
                      <p:cNvPr id="0" name="Object 6"/>
                      <p:cNvPicPr>
                        <a:picLocks noChangeAspect="1" noChangeArrowheads="1"/>
                      </p:cNvPicPr>
                      <p:nvPr/>
                    </p:nvPicPr>
                    <p:blipFill>
                      <a:blip r:embed="rId13"/>
                      <a:srcRect/>
                      <a:stretch>
                        <a:fillRect/>
                      </a:stretch>
                    </p:blipFill>
                    <p:spPr bwMode="auto">
                      <a:xfrm>
                        <a:off x="3627715" y="1635888"/>
                        <a:ext cx="335992" cy="3974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183918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798395" y="1158944"/>
            <a:ext cx="4175484" cy="5343933"/>
          </a:xfrm>
          <a:prstGeom prst="rect">
            <a:avLst/>
          </a:prstGeom>
          <a:ln>
            <a:solidFill>
              <a:schemeClr val="tx1"/>
            </a:solidFill>
          </a:ln>
        </p:spPr>
      </p:pic>
      <p:sp>
        <p:nvSpPr>
          <p:cNvPr id="6" name="矩形 5"/>
          <p:cNvSpPr/>
          <p:nvPr/>
        </p:nvSpPr>
        <p:spPr>
          <a:xfrm>
            <a:off x="170121" y="4698515"/>
            <a:ext cx="4274287" cy="1698285"/>
          </a:xfrm>
          <a:prstGeom prst="rect">
            <a:avLst/>
          </a:prstGeom>
        </p:spPr>
        <p:txBody>
          <a:bodyPr wrap="square">
            <a:spAutoFit/>
          </a:bodyPr>
          <a:lstStyle/>
          <a:p>
            <a:pPr>
              <a:lnSpc>
                <a:spcPct val="150000"/>
              </a:lnSpc>
            </a:pPr>
            <a:r>
              <a:rPr lang="zh-CN" altLang="en-US" dirty="0">
                <a:solidFill>
                  <a:srgbClr val="FF0000"/>
                </a:solidFill>
              </a:rPr>
              <a:t>Advanced Engineering Mathematics</a:t>
            </a:r>
            <a:r>
              <a:rPr lang="en-US" altLang="zh-CN" dirty="0"/>
              <a:t>,</a:t>
            </a:r>
          </a:p>
          <a:p>
            <a:pPr>
              <a:lnSpc>
                <a:spcPct val="150000"/>
              </a:lnSpc>
            </a:pPr>
            <a:r>
              <a:rPr lang="en-US" altLang="zh-CN" dirty="0"/>
              <a:t>Erwin </a:t>
            </a:r>
            <a:r>
              <a:rPr lang="en-US" altLang="zh-CN" dirty="0" err="1"/>
              <a:t>Kreyszig</a:t>
            </a:r>
            <a:r>
              <a:rPr lang="en-US" altLang="zh-CN" dirty="0"/>
              <a:t> and Wiley,</a:t>
            </a:r>
          </a:p>
          <a:p>
            <a:pPr>
              <a:lnSpc>
                <a:spcPct val="150000"/>
              </a:lnSpc>
            </a:pPr>
            <a:r>
              <a:rPr lang="en-US" altLang="zh-CN" dirty="0"/>
              <a:t>London, 1972:</a:t>
            </a:r>
          </a:p>
          <a:p>
            <a:pPr>
              <a:lnSpc>
                <a:spcPct val="150000"/>
              </a:lnSpc>
            </a:pPr>
            <a:r>
              <a:rPr lang="en-US" altLang="zh-CN" dirty="0"/>
              <a:t>Page 518</a:t>
            </a:r>
            <a:endParaRPr lang="zh-CN" altLang="en-US" dirty="0"/>
          </a:p>
        </p:txBody>
      </p:sp>
      <p:sp>
        <p:nvSpPr>
          <p:cNvPr id="7" name="Rectangle 47"/>
          <p:cNvSpPr>
            <a:spLocks noChangeArrowheads="1"/>
          </p:cNvSpPr>
          <p:nvPr/>
        </p:nvSpPr>
        <p:spPr bwMode="auto">
          <a:xfrm>
            <a:off x="170121" y="4174639"/>
            <a:ext cx="2655902" cy="523875"/>
          </a:xfrm>
          <a:prstGeom prst="rect">
            <a:avLst/>
          </a:prstGeom>
          <a:noFill/>
          <a:ln w="9525">
            <a:noFill/>
            <a:miter lim="800000"/>
          </a:ln>
        </p:spPr>
        <p:txBody>
          <a:bodyPr wrap="squar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zh-CN" sz="2800" b="1" i="1"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Reference:</a:t>
            </a:r>
            <a:endParaRPr kumimoji="0" lang="en-US" altLang="zh-CN" sz="2800" b="1" i="1"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9"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extLst>
      <p:ext uri="{BB962C8B-B14F-4D97-AF65-F5344CB8AC3E}">
        <p14:creationId xmlns:p14="http://schemas.microsoft.com/office/powerpoint/2010/main" val="110747195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Content Placeholder 8"/>
          <p:cNvSpPr>
            <a:spLocks noGrp="1"/>
          </p:cNvSpPr>
          <p:nvPr>
            <p:ph idx="1"/>
          </p:nvPr>
        </p:nvSpPr>
        <p:spPr>
          <a:xfrm>
            <a:off x="294398" y="1622472"/>
            <a:ext cx="8735136" cy="605155"/>
          </a:xfrm>
          <a:solidFill>
            <a:schemeClr val="bg1"/>
          </a:solidFill>
        </p:spPr>
        <p:txBody>
          <a:bodyPr/>
          <a:lstStyle/>
          <a:p>
            <a:pPr marL="0" indent="0" eaLnBrk="1" hangingPunct="1">
              <a:buFont typeface="Wingdings" panose="05000000000000000000" charset="0"/>
              <a:buNone/>
            </a:pPr>
            <a:r>
              <a:rPr lang="en-US" altLang="en-US" sz="2800" b="1" i="1" dirty="0">
                <a:solidFill>
                  <a:srgbClr val="FF0000"/>
                </a:solidFill>
                <a:effectLst/>
                <a:latin typeface="Times New Roman" panose="02020603050405020304" pitchFamily="18" charset="0"/>
                <a:cs typeface="Times New Roman" panose="02020603050405020304" pitchFamily="18" charset="0"/>
              </a:rPr>
              <a:t>Robot Dynamics </a:t>
            </a:r>
            <a:r>
              <a:rPr lang="en-US" altLang="en-US" sz="2800" b="1" i="1" dirty="0">
                <a:effectLst/>
                <a:latin typeface="Times New Roman" panose="02020603050405020304" pitchFamily="18" charset="0"/>
                <a:cs typeface="Times New Roman" panose="02020603050405020304" pitchFamily="18" charset="0"/>
              </a:rPr>
              <a:t>based on</a:t>
            </a:r>
            <a:r>
              <a:rPr lang="en-US" altLang="en-US" sz="2800" b="1" i="1" dirty="0">
                <a:solidFill>
                  <a:srgbClr val="FF0000"/>
                </a:solidFill>
                <a:effectLst/>
                <a:latin typeface="Times New Roman" panose="02020603050405020304" pitchFamily="18" charset="0"/>
                <a:cs typeface="Times New Roman" panose="02020603050405020304" pitchFamily="18" charset="0"/>
              </a:rPr>
              <a:t> </a:t>
            </a:r>
            <a:r>
              <a:rPr lang="en-US" altLang="zh-CN" sz="2800" b="1" dirty="0">
                <a:solidFill>
                  <a:srgbClr val="0070C0"/>
                </a:solidFill>
                <a:latin typeface="Times New Roman" panose="02020603050405020304" pitchFamily="18" charset="0"/>
                <a:cs typeface="Times New Roman" panose="02020603050405020304" pitchFamily="18" charset="0"/>
              </a:rPr>
              <a:t>Lagrange-Euler Formulation</a:t>
            </a:r>
            <a:endParaRPr lang="en-US" altLang="en-US" sz="2800" b="1" i="1" dirty="0">
              <a:solidFill>
                <a:srgbClr val="0070C0"/>
              </a:solidFill>
              <a:effectLst/>
              <a:latin typeface="Times New Roman" panose="02020603050405020304" pitchFamily="18" charset="0"/>
              <a:cs typeface="Times New Roman" panose="02020603050405020304" pitchFamily="18" charset="0"/>
            </a:endParaRPr>
          </a:p>
        </p:txBody>
      </p:sp>
      <p:sp>
        <p:nvSpPr>
          <p:cNvPr id="8209" name="Rectangle 3"/>
          <p:cNvSpPr>
            <a:spLocks noChangeArrowheads="1"/>
          </p:cNvSpPr>
          <p:nvPr/>
        </p:nvSpPr>
        <p:spPr bwMode="auto">
          <a:xfrm>
            <a:off x="294398" y="2150994"/>
            <a:ext cx="8275004" cy="104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GB" altLang="en-US" sz="2600" b="1" u="none" strike="noStrike" kern="1200" cap="none" spc="0" normalizeH="0" baseline="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Basic idea: </a:t>
            </a:r>
          </a:p>
          <a:p>
            <a:pPr marL="0" marR="0" lvl="0" indent="0" algn="l" defTabSz="914400" rtl="0" eaLnBrk="1" fontAlgn="base" latinLnBrk="0" hangingPunct="1">
              <a:lnSpc>
                <a:spcPct val="120000"/>
              </a:lnSpc>
              <a:spcBef>
                <a:spcPct val="0"/>
              </a:spcBef>
              <a:spcAft>
                <a:spcPct val="0"/>
              </a:spcAft>
              <a:buClrTx/>
              <a:buSzTx/>
              <a:buFontTx/>
              <a:buNone/>
              <a:defRPr/>
            </a:pPr>
            <a:r>
              <a:rPr kumimoji="0" lang="en-GB" altLang="en-US" sz="2600" b="1"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Apply the </a:t>
            </a:r>
            <a:r>
              <a:rPr lang="en-US" altLang="zh-CN" sz="2800" b="1" dirty="0">
                <a:solidFill>
                  <a:srgbClr val="0070C0"/>
                </a:solidFill>
                <a:latin typeface="Times New Roman" panose="02020603050405020304" pitchFamily="18" charset="0"/>
                <a:cs typeface="Times New Roman" panose="02020603050405020304" pitchFamily="18" charset="0"/>
              </a:rPr>
              <a:t>Lagrange-Euler Formulation</a:t>
            </a:r>
            <a:r>
              <a:rPr kumimoji="0" lang="en-GB" altLang="en-US" sz="2600" b="1"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to robots</a:t>
            </a:r>
          </a:p>
        </p:txBody>
      </p:sp>
      <mc:AlternateContent xmlns:mc="http://schemas.openxmlformats.org/markup-compatibility/2006" xmlns:a14="http://schemas.microsoft.com/office/drawing/2010/main">
        <mc:Choice Requires="a14">
          <p:sp>
            <p:nvSpPr>
              <p:cNvPr id="6" name="Object 14"/>
              <p:cNvSpPr txBox="1"/>
              <p:nvPr/>
            </p:nvSpPr>
            <p:spPr bwMode="auto">
              <a:xfrm>
                <a:off x="671512" y="3435350"/>
                <a:ext cx="2636091" cy="104438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f>
                        <m:fPr>
                          <m:ctrlPr>
                            <a:rPr lang="en-SG" sz="2400" i="1" smtClean="0">
                              <a:solidFill>
                                <a:srgbClr val="000000"/>
                              </a:solidFill>
                              <a:latin typeface="Cambria Math" panose="02040503050406030204" pitchFamily="18" charset="0"/>
                            </a:rPr>
                          </m:ctrlPr>
                        </m:fPr>
                        <m:num>
                          <m:r>
                            <a:rPr lang="en-SG" sz="2400" i="1">
                              <a:solidFill>
                                <a:srgbClr val="000000"/>
                              </a:solidFill>
                              <a:latin typeface="Cambria Math" panose="02040503050406030204" pitchFamily="18" charset="0"/>
                            </a:rPr>
                            <m:t>𝑑</m:t>
                          </m:r>
                        </m:num>
                        <m:den>
                          <m:r>
                            <a:rPr lang="en-SG" sz="2400" i="1">
                              <a:solidFill>
                                <a:srgbClr val="000000"/>
                              </a:solidFill>
                              <a:latin typeface="Cambria Math" panose="02040503050406030204" pitchFamily="18" charset="0"/>
                            </a:rPr>
                            <m:t>𝑑𝑡</m:t>
                          </m:r>
                        </m:den>
                      </m:f>
                      <m:f>
                        <m:fPr>
                          <m:ctrlPr>
                            <a:rPr lang="en-SG" sz="2400" i="1">
                              <a:solidFill>
                                <a:srgbClr val="000000"/>
                              </a:solidFill>
                              <a:latin typeface="Cambria Math" panose="02040503050406030204" pitchFamily="18" charset="0"/>
                            </a:rPr>
                          </m:ctrlPr>
                        </m:fPr>
                        <m:num>
                          <m:r>
                            <a:rPr lang="en-SG" sz="2400" i="1">
                              <a:solidFill>
                                <a:srgbClr val="000000"/>
                              </a:solidFill>
                              <a:latin typeface="Cambria Math" panose="02040503050406030204" pitchFamily="18" charset="0"/>
                            </a:rPr>
                            <m:t>𝜕</m:t>
                          </m:r>
                          <m:r>
                            <a:rPr lang="en-SG" sz="2400" i="1">
                              <a:solidFill>
                                <a:srgbClr val="000000"/>
                              </a:solidFill>
                              <a:latin typeface="Cambria Math" panose="02040503050406030204" pitchFamily="18" charset="0"/>
                            </a:rPr>
                            <m:t>𝐿</m:t>
                          </m:r>
                        </m:num>
                        <m:den>
                          <m:r>
                            <a:rPr lang="en-SG" sz="2400" i="1">
                              <a:solidFill>
                                <a:srgbClr val="000000"/>
                              </a:solidFill>
                              <a:latin typeface="Cambria Math" panose="02040503050406030204" pitchFamily="18" charset="0"/>
                            </a:rPr>
                            <m:t>𝜕</m:t>
                          </m:r>
                          <m:acc>
                            <m:accPr>
                              <m:chr m:val="̇"/>
                              <m:ctrlPr>
                                <a:rPr lang="en-SG" sz="2400" i="1">
                                  <a:solidFill>
                                    <a:srgbClr val="000000"/>
                                  </a:solidFill>
                                  <a:latin typeface="Cambria Math" panose="02040503050406030204" pitchFamily="18" charset="0"/>
                                </a:rPr>
                              </m:ctrlPr>
                            </m:accPr>
                            <m:e>
                              <m:r>
                                <a:rPr lang="en-SG" sz="2400" i="1">
                                  <a:solidFill>
                                    <a:srgbClr val="000000"/>
                                  </a:solidFill>
                                  <a:latin typeface="Cambria Math" panose="02040503050406030204" pitchFamily="18" charset="0"/>
                                </a:rPr>
                                <m:t>𝑞</m:t>
                              </m:r>
                            </m:e>
                          </m:acc>
                        </m:den>
                      </m:f>
                      <m:r>
                        <a:rPr lang="en-SG" sz="2400" i="1">
                          <a:solidFill>
                            <a:srgbClr val="000000"/>
                          </a:solidFill>
                          <a:latin typeface="Cambria Math" panose="02040503050406030204" pitchFamily="18" charset="0"/>
                        </a:rPr>
                        <m:t>−</m:t>
                      </m:r>
                      <m:f>
                        <m:fPr>
                          <m:ctrlPr>
                            <a:rPr lang="en-SG" sz="2400" i="1">
                              <a:solidFill>
                                <a:srgbClr val="000000"/>
                              </a:solidFill>
                              <a:latin typeface="Cambria Math" panose="02040503050406030204" pitchFamily="18" charset="0"/>
                            </a:rPr>
                          </m:ctrlPr>
                        </m:fPr>
                        <m:num>
                          <m:r>
                            <a:rPr lang="en-SG" sz="2400" i="1">
                              <a:solidFill>
                                <a:srgbClr val="000000"/>
                              </a:solidFill>
                              <a:latin typeface="Cambria Math" panose="02040503050406030204" pitchFamily="18" charset="0"/>
                            </a:rPr>
                            <m:t>𝜕</m:t>
                          </m:r>
                          <m:r>
                            <a:rPr lang="en-SG" sz="2400" i="1">
                              <a:solidFill>
                                <a:srgbClr val="000000"/>
                              </a:solidFill>
                              <a:latin typeface="Cambria Math" panose="02040503050406030204" pitchFamily="18" charset="0"/>
                            </a:rPr>
                            <m:t>𝐿</m:t>
                          </m:r>
                        </m:num>
                        <m:den>
                          <m:r>
                            <a:rPr lang="en-SG" sz="2400" i="1">
                              <a:solidFill>
                                <a:srgbClr val="000000"/>
                              </a:solidFill>
                              <a:latin typeface="Cambria Math" panose="02040503050406030204" pitchFamily="18" charset="0"/>
                            </a:rPr>
                            <m:t>𝜕</m:t>
                          </m:r>
                          <m:r>
                            <a:rPr lang="en-SG" sz="2400" i="1">
                              <a:solidFill>
                                <a:srgbClr val="000000"/>
                              </a:solidFill>
                              <a:latin typeface="Cambria Math" panose="02040503050406030204" pitchFamily="18" charset="0"/>
                            </a:rPr>
                            <m:t>𝑞</m:t>
                          </m:r>
                        </m:den>
                      </m:f>
                      <m:r>
                        <a:rPr lang="en-SG" sz="2400" i="1">
                          <a:solidFill>
                            <a:srgbClr val="000000"/>
                          </a:solidFill>
                          <a:latin typeface="Cambria Math" panose="02040503050406030204" pitchFamily="18" charset="0"/>
                        </a:rPr>
                        <m:t>=</m:t>
                      </m:r>
                      <m:r>
                        <a:rPr lang="en-SG" sz="2400" i="1">
                          <a:solidFill>
                            <a:srgbClr val="000000"/>
                          </a:solidFill>
                          <a:latin typeface="Cambria Math" panose="02040503050406030204" pitchFamily="18" charset="0"/>
                        </a:rPr>
                        <m:t>𝜏</m:t>
                      </m:r>
                      <m:r>
                        <a:rPr lang="en-GB" sz="2400" b="0" i="0" smtClean="0">
                          <a:solidFill>
                            <a:srgbClr val="000000"/>
                          </a:solidFill>
                          <a:latin typeface="Cambria Math" panose="02040503050406030204" pitchFamily="18" charset="0"/>
                        </a:rPr>
                        <m:t>,</m:t>
                      </m:r>
                    </m:oMath>
                  </m:oMathPara>
                </a14:m>
                <a:endParaRPr lang="en-SG" sz="2400" dirty="0"/>
              </a:p>
            </p:txBody>
          </p:sp>
        </mc:Choice>
        <mc:Fallback xmlns="">
          <p:sp>
            <p:nvSpPr>
              <p:cNvPr id="6" name="Object 14"/>
              <p:cNvSpPr txBox="1">
                <a:spLocks noRot="1" noChangeAspect="1" noMove="1" noResize="1" noEditPoints="1" noAdjustHandles="1" noChangeArrowheads="1" noChangeShapeType="1" noTextEdit="1"/>
              </p:cNvSpPr>
              <p:nvPr/>
            </p:nvSpPr>
            <p:spPr bwMode="auto">
              <a:xfrm>
                <a:off x="671512" y="3435350"/>
                <a:ext cx="2636091" cy="1044388"/>
              </a:xfrm>
              <a:prstGeom prst="rect">
                <a:avLst/>
              </a:prstGeom>
              <a:blipFill>
                <a:blip r:embed="rId6"/>
                <a:stretch>
                  <a:fillRect/>
                </a:stretch>
              </a:blipFill>
              <a:ln>
                <a:noFill/>
              </a:ln>
            </p:spPr>
            <p:txBody>
              <a:bodyPr/>
              <a:lstStyle/>
              <a:p>
                <a:r>
                  <a:rPr lang="en-SG">
                    <a:noFill/>
                  </a:rPr>
                  <a:t> </a:t>
                </a:r>
              </a:p>
            </p:txBody>
          </p:sp>
        </mc:Fallback>
      </mc:AlternateContent>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2877896621"/>
              </p:ext>
            </p:extLst>
          </p:nvPr>
        </p:nvGraphicFramePr>
        <p:xfrm>
          <a:off x="468313" y="5289550"/>
          <a:ext cx="4162425" cy="482600"/>
        </p:xfrm>
        <a:graphic>
          <a:graphicData uri="http://schemas.openxmlformats.org/presentationml/2006/ole">
            <mc:AlternateContent xmlns:mc="http://schemas.openxmlformats.org/markup-compatibility/2006">
              <mc:Choice xmlns:v="urn:schemas-microsoft-com:vml" Requires="v">
                <p:oleObj spid="_x0000_s1086" name="Equation" r:id="rId7" imgW="1752480" imgH="203040" progId="Equation.DSMT4">
                  <p:embed/>
                </p:oleObj>
              </mc:Choice>
              <mc:Fallback>
                <p:oleObj name="Equation" r:id="rId7" imgW="1752480" imgH="203040" progId="Equation.DSMT4">
                  <p:embed/>
                  <p:pic>
                    <p:nvPicPr>
                      <p:cNvPr id="0" name="图片 1024"/>
                      <p:cNvPicPr/>
                      <p:nvPr/>
                    </p:nvPicPr>
                    <p:blipFill>
                      <a:blip r:embed="rId8"/>
                      <a:stretch>
                        <a:fillRect/>
                      </a:stretch>
                    </p:blipFill>
                    <p:spPr>
                      <a:xfrm>
                        <a:off x="468313" y="5289550"/>
                        <a:ext cx="4162425" cy="482600"/>
                      </a:xfrm>
                      <a:prstGeom prst="rect">
                        <a:avLst/>
                      </a:prstGeom>
                    </p:spPr>
                  </p:pic>
                </p:oleObj>
              </mc:Fallback>
            </mc:AlternateContent>
          </a:graphicData>
        </a:graphic>
      </p:graphicFrame>
      <p:sp>
        <p:nvSpPr>
          <p:cNvPr id="13" name="右箭头 12"/>
          <p:cNvSpPr/>
          <p:nvPr/>
        </p:nvSpPr>
        <p:spPr>
          <a:xfrm rot="5400000">
            <a:off x="2214753" y="4756182"/>
            <a:ext cx="402013" cy="267569"/>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pic>
        <p:nvPicPr>
          <p:cNvPr id="14" name="图片 13"/>
          <p:cNvPicPr>
            <a:picLocks noChangeAspect="1"/>
          </p:cNvPicPr>
          <p:nvPr/>
        </p:nvPicPr>
        <p:blipFill>
          <a:blip r:embed="rId9"/>
          <a:stretch>
            <a:fillRect/>
          </a:stretch>
        </p:blipFill>
        <p:spPr>
          <a:xfrm>
            <a:off x="6027937" y="3295971"/>
            <a:ext cx="2870157" cy="3139234"/>
          </a:xfrm>
          <a:prstGeom prst="rect">
            <a:avLst/>
          </a:prstGeom>
        </p:spPr>
      </p:pic>
      <p:sp>
        <p:nvSpPr>
          <p:cNvPr id="2" name="矩形 1"/>
          <p:cNvSpPr/>
          <p:nvPr/>
        </p:nvSpPr>
        <p:spPr>
          <a:xfrm>
            <a:off x="550984" y="5878996"/>
            <a:ext cx="3997120" cy="461665"/>
          </a:xfrm>
          <a:prstGeom prst="rect">
            <a:avLst/>
          </a:prstGeom>
        </p:spPr>
        <p:txBody>
          <a:bodyPr wrap="none">
            <a:spAutoFit/>
          </a:bodyPr>
          <a:lstStyle/>
          <a:p>
            <a:r>
              <a:rPr lang="en-US" altLang="zh-CN" sz="2400" dirty="0">
                <a:solidFill>
                  <a:srgbClr val="C00000"/>
                </a:solidFill>
                <a:latin typeface="Times New Roman" panose="02020603050405020304" pitchFamily="18" charset="0"/>
                <a:cs typeface="Times New Roman" panose="02020603050405020304" pitchFamily="18" charset="0"/>
              </a:rPr>
              <a:t>(Without considering frictions)</a:t>
            </a:r>
            <a:endParaRPr lang="zh-CN" altLang="en-US" sz="2400" dirty="0">
              <a:solidFill>
                <a:srgbClr val="C00000"/>
              </a:solidFill>
              <a:latin typeface="Times New Roman" panose="02020603050405020304" pitchFamily="18" charset="0"/>
              <a:cs typeface="Times New Roman" panose="02020603050405020304" pitchFamily="18" charset="0"/>
            </a:endParaRPr>
          </a:p>
        </p:txBody>
      </p:sp>
      <p:sp>
        <p:nvSpPr>
          <p:cNvPr id="1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5"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6" name="文本框 2"/>
          <p:cNvSpPr txBox="1"/>
          <p:nvPr/>
        </p:nvSpPr>
        <p:spPr>
          <a:xfrm>
            <a:off x="71718" y="1190197"/>
            <a:ext cx="4243939" cy="507831"/>
          </a:xfrm>
          <a:prstGeom prst="rect">
            <a:avLst/>
          </a:prstGeom>
          <a:noFill/>
        </p:spPr>
        <p:txBody>
          <a:bodyPr wrap="square" rtlCol="0" anchor="t">
            <a:spAutoFit/>
          </a:bodyPr>
          <a:lstStyle/>
          <a:p>
            <a:pPr marL="342900" indent="-342900">
              <a:buFont typeface="Wingdings" panose="05000000000000000000" charset="0"/>
              <a:buChar char="Ø"/>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2.2.1 The Preliminaries</a:t>
            </a:r>
          </a:p>
        </p:txBody>
      </p:sp>
      <p:graphicFrame>
        <p:nvGraphicFramePr>
          <p:cNvPr id="17" name="Object 8">
            <a:extLst>
              <a:ext uri="{FF2B5EF4-FFF2-40B4-BE49-F238E27FC236}">
                <a16:creationId xmlns:a16="http://schemas.microsoft.com/office/drawing/2014/main" id="{6E514670-FF38-403B-99CE-5BCC16356F9E}"/>
              </a:ext>
            </a:extLst>
          </p:cNvPr>
          <p:cNvGraphicFramePr>
            <a:graphicFrameLocks noChangeAspect="1"/>
          </p:cNvGraphicFramePr>
          <p:nvPr>
            <p:extLst>
              <p:ext uri="{D42A27DB-BD31-4B8C-83A1-F6EECF244321}">
                <p14:modId xmlns:p14="http://schemas.microsoft.com/office/powerpoint/2010/main" val="3380499703"/>
              </p:ext>
            </p:extLst>
          </p:nvPr>
        </p:nvGraphicFramePr>
        <p:xfrm>
          <a:off x="2967841" y="3723904"/>
          <a:ext cx="2986031" cy="413090"/>
        </p:xfrm>
        <a:graphic>
          <a:graphicData uri="http://schemas.openxmlformats.org/presentationml/2006/ole">
            <mc:AlternateContent xmlns:mc="http://schemas.openxmlformats.org/markup-compatibility/2006">
              <mc:Choice xmlns:v="urn:schemas-microsoft-com:vml" Requires="v">
                <p:oleObj spid="_x0000_s1087" name="Equation" r:id="rId10" imgW="1485900" imgH="203200" progId="Equation.3">
                  <p:embed/>
                </p:oleObj>
              </mc:Choice>
              <mc:Fallback>
                <p:oleObj name="Equation" r:id="rId10" imgW="1485900" imgH="203200" progId="Equation.3">
                  <p:embed/>
                  <p:pic>
                    <p:nvPicPr>
                      <p:cNvPr id="8215" name="Object 8"/>
                      <p:cNvPicPr>
                        <a:picLocks noChangeAspect="1" noChangeArrowheads="1"/>
                      </p:cNvPicPr>
                      <p:nvPr/>
                    </p:nvPicPr>
                    <p:blipFill>
                      <a:blip r:embed="rId11"/>
                      <a:srcRect/>
                      <a:stretch>
                        <a:fillRect/>
                      </a:stretch>
                    </p:blipFill>
                    <p:spPr bwMode="auto">
                      <a:xfrm>
                        <a:off x="2967841" y="3723904"/>
                        <a:ext cx="2986031" cy="413090"/>
                      </a:xfrm>
                      <a:prstGeom prst="rect">
                        <a:avLst/>
                      </a:prstGeom>
                      <a:noFill/>
                      <a:ln>
                        <a:noFill/>
                      </a:ln>
                    </p:spPr>
                  </p:pic>
                </p:oleObj>
              </mc:Fallback>
            </mc:AlternateContent>
          </a:graphicData>
        </a:graphic>
      </p:graphicFrame>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6" name="Rectangle 57"/>
          <p:cNvSpPr>
            <a:spLocks noChangeArrowheads="1"/>
          </p:cNvSpPr>
          <p:nvPr/>
        </p:nvSpPr>
        <p:spPr bwMode="auto">
          <a:xfrm>
            <a:off x="346734" y="1419880"/>
            <a:ext cx="55835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lvl="0" fontAlgn="base">
              <a:spcBef>
                <a:spcPct val="0"/>
              </a:spcBef>
              <a:spcAft>
                <a:spcPct val="0"/>
              </a:spcAft>
              <a:buNone/>
              <a:defRPr/>
            </a:pPr>
            <a:r>
              <a:rPr lang="en-US" altLang="zh-CN" sz="2800" b="1"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Kinetic Energy</a:t>
            </a:r>
            <a:r>
              <a:rPr lang="en-GB" altLang="en-US" sz="2800" b="1"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kumimoji="0" lang="en-US" altLang="en-GB" sz="2800" b="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can be expressed as</a:t>
            </a:r>
            <a:endParaRPr kumimoji="0" lang="en-US" altLang="en-US" sz="2800" b="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6686" name="Object 11"/>
          <p:cNvGraphicFramePr>
            <a:graphicFrameLocks noChangeAspect="1"/>
          </p:cNvGraphicFramePr>
          <p:nvPr>
            <p:extLst>
              <p:ext uri="{D42A27DB-BD31-4B8C-83A1-F6EECF244321}">
                <p14:modId xmlns:p14="http://schemas.microsoft.com/office/powerpoint/2010/main" val="466775325"/>
              </p:ext>
            </p:extLst>
          </p:nvPr>
        </p:nvGraphicFramePr>
        <p:xfrm>
          <a:off x="3146479" y="2054958"/>
          <a:ext cx="2804380" cy="1125688"/>
        </p:xfrm>
        <a:graphic>
          <a:graphicData uri="http://schemas.openxmlformats.org/presentationml/2006/ole">
            <mc:AlternateContent xmlns:mc="http://schemas.openxmlformats.org/markup-compatibility/2006">
              <mc:Choice xmlns:v="urn:schemas-microsoft-com:vml" Requires="v">
                <p:oleObj spid="_x0000_s17500" name="Equation" r:id="rId4" imgW="989965" imgH="393700" progId="Equation.3">
                  <p:embed/>
                </p:oleObj>
              </mc:Choice>
              <mc:Fallback>
                <p:oleObj name="Equation" r:id="rId4" imgW="989965" imgH="393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479" y="2054958"/>
                        <a:ext cx="2804380" cy="1125688"/>
                      </a:xfrm>
                      <a:prstGeom prst="rect">
                        <a:avLst/>
                      </a:prstGeom>
                      <a:noFill/>
                      <a:ln>
                        <a:noFill/>
                      </a:ln>
                    </p:spPr>
                  </p:pic>
                </p:oleObj>
              </mc:Fallback>
            </mc:AlternateContent>
          </a:graphicData>
        </a:graphic>
      </p:graphicFrame>
      <p:sp>
        <p:nvSpPr>
          <p:cNvPr id="26692" name="Rectangle 56"/>
          <p:cNvSpPr>
            <a:spLocks noChangeArrowheads="1"/>
          </p:cNvSpPr>
          <p:nvPr/>
        </p:nvSpPr>
        <p:spPr bwMode="auto">
          <a:xfrm>
            <a:off x="2415127" y="4206102"/>
            <a:ext cx="1119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where</a:t>
            </a:r>
          </a:p>
        </p:txBody>
      </p:sp>
      <p:grpSp>
        <p:nvGrpSpPr>
          <p:cNvPr id="26693" name="Group 79"/>
          <p:cNvGrpSpPr/>
          <p:nvPr/>
        </p:nvGrpSpPr>
        <p:grpSpPr bwMode="auto">
          <a:xfrm>
            <a:off x="2764127" y="5404517"/>
            <a:ext cx="3762375" cy="687387"/>
            <a:chOff x="4045824" y="1782441"/>
            <a:chExt cx="3762280" cy="685721"/>
          </a:xfrm>
        </p:grpSpPr>
        <p:sp>
          <p:nvSpPr>
            <p:cNvPr id="26696" name="Rectangle 56"/>
            <p:cNvSpPr>
              <a:spLocks noChangeArrowheads="1"/>
            </p:cNvSpPr>
            <p:nvPr/>
          </p:nvSpPr>
          <p:spPr bwMode="auto">
            <a:xfrm>
              <a:off x="4045824" y="1823025"/>
              <a:ext cx="3389279" cy="52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is symmetric,</a:t>
              </a:r>
              <a:r>
                <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graphicFrame>
          <p:nvGraphicFramePr>
            <p:cNvPr id="26697" name="Object 13"/>
            <p:cNvGraphicFramePr>
              <a:graphicFrameLocks noChangeAspect="1"/>
            </p:cNvGraphicFramePr>
            <p:nvPr/>
          </p:nvGraphicFramePr>
          <p:xfrm>
            <a:off x="6532355" y="1904754"/>
            <a:ext cx="1105481" cy="462054"/>
          </p:xfrm>
          <a:graphic>
            <a:graphicData uri="http://schemas.openxmlformats.org/presentationml/2006/ole">
              <mc:AlternateContent xmlns:mc="http://schemas.openxmlformats.org/markup-compatibility/2006">
                <mc:Choice xmlns:v="urn:schemas-microsoft-com:vml" Requires="v">
                  <p:oleObj spid="_x0000_s17501" name="Equation" r:id="rId6" imgW="634365" imgH="266700" progId="Equation.3">
                    <p:embed/>
                  </p:oleObj>
                </mc:Choice>
                <mc:Fallback>
                  <p:oleObj name="Equation" r:id="rId6" imgW="634365" imgH="2667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355" y="1904754"/>
                          <a:ext cx="1105481" cy="462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98" name="Rounded Rectangle 78"/>
            <p:cNvSpPr>
              <a:spLocks noChangeArrowheads="1"/>
            </p:cNvSpPr>
            <p:nvPr/>
          </p:nvSpPr>
          <p:spPr bwMode="auto">
            <a:xfrm>
              <a:off x="4099475" y="1782441"/>
              <a:ext cx="3708629" cy="685721"/>
            </a:xfrm>
            <a:prstGeom prst="roundRect">
              <a:avLst>
                <a:gd name="adj" fmla="val 16667"/>
              </a:avLst>
            </a:prstGeom>
            <a:noFill/>
            <a:ln w="9525" algn="ctr">
              <a:solidFill>
                <a:schemeClr val="accent2"/>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pSp>
      <p:graphicFrame>
        <p:nvGraphicFramePr>
          <p:cNvPr id="26695" name="Object 75"/>
          <p:cNvGraphicFramePr>
            <a:graphicFrameLocks noChangeAspect="1"/>
          </p:cNvGraphicFramePr>
          <p:nvPr>
            <p:extLst>
              <p:ext uri="{D42A27DB-BD31-4B8C-83A1-F6EECF244321}">
                <p14:modId xmlns:p14="http://schemas.microsoft.com/office/powerpoint/2010/main" val="87832750"/>
              </p:ext>
            </p:extLst>
          </p:nvPr>
        </p:nvGraphicFramePr>
        <p:xfrm>
          <a:off x="3617082" y="4047802"/>
          <a:ext cx="3166110" cy="989330"/>
        </p:xfrm>
        <a:graphic>
          <a:graphicData uri="http://schemas.openxmlformats.org/presentationml/2006/ole">
            <mc:AlternateContent xmlns:mc="http://schemas.openxmlformats.org/markup-compatibility/2006">
              <mc:Choice xmlns:v="urn:schemas-microsoft-com:vml" Requires="v">
                <p:oleObj spid="_x0000_s17502" name="Equation" r:id="rId8" imgW="1422400" imgH="444500" progId="Equation.3">
                  <p:embed/>
                </p:oleObj>
              </mc:Choice>
              <mc:Fallback>
                <p:oleObj name="Equation" r:id="rId8" imgW="1422400" imgH="444500" progId="Equation.3">
                  <p:embed/>
                  <p:pic>
                    <p:nvPicPr>
                      <p:cNvPr id="0" name="Object 75"/>
                      <p:cNvPicPr>
                        <a:picLocks noChangeAspect="1" noChangeArrowheads="1"/>
                      </p:cNvPicPr>
                      <p:nvPr/>
                    </p:nvPicPr>
                    <p:blipFill>
                      <a:blip r:embed="rId9"/>
                      <a:srcRect/>
                      <a:stretch>
                        <a:fillRect/>
                      </a:stretch>
                    </p:blipFill>
                    <p:spPr bwMode="auto">
                      <a:xfrm>
                        <a:off x="3617082" y="4047802"/>
                        <a:ext cx="3166110" cy="98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 name="右箭头 75"/>
          <p:cNvSpPr/>
          <p:nvPr/>
        </p:nvSpPr>
        <p:spPr>
          <a:xfrm rot="5400000">
            <a:off x="4214992" y="3445993"/>
            <a:ext cx="513936" cy="346710"/>
          </a:xfrm>
          <a:prstGeom prst="right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altLang="en-US" sz="3200" b="1" i="0" u="none" strike="noStrike" cap="none" normalizeH="0" baseline="0">
              <a:ln>
                <a:noFill/>
              </a:ln>
              <a:solidFill>
                <a:schemeClr val="accent2"/>
              </a:solidFill>
              <a:effectLst/>
              <a:latin typeface="Georgia" panose="02040502050405020303" pitchFamily="18" charset="0"/>
            </a:endParaRPr>
          </a:p>
        </p:txBody>
      </p:sp>
      <p:sp>
        <p:nvSpPr>
          <p:cNvPr id="7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8"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19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3" name="Rectangle 51"/>
          <p:cNvSpPr>
            <a:spLocks noChangeArrowheads="1"/>
          </p:cNvSpPr>
          <p:nvPr/>
        </p:nvSpPr>
        <p:spPr bwMode="auto">
          <a:xfrm>
            <a:off x="1482725" y="1858738"/>
            <a:ext cx="24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7711" name="Rectangle 80"/>
          <p:cNvSpPr>
            <a:spLocks noChangeArrowheads="1"/>
          </p:cNvSpPr>
          <p:nvPr/>
        </p:nvSpPr>
        <p:spPr bwMode="auto">
          <a:xfrm>
            <a:off x="228600" y="1198563"/>
            <a:ext cx="2298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GB" altLang="en-US" sz="2800" b="1"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Proof:  </a:t>
            </a: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Define</a:t>
            </a:r>
            <a:endParaRPr kumimoji="0" lang="en-US" altLang="en-US" sz="2800" b="0" i="1"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7713" name="Object 17"/>
          <p:cNvGraphicFramePr>
            <a:graphicFrameLocks noChangeAspect="1"/>
          </p:cNvGraphicFramePr>
          <p:nvPr/>
        </p:nvGraphicFramePr>
        <p:xfrm>
          <a:off x="2486025" y="1168400"/>
          <a:ext cx="2759075" cy="581025"/>
        </p:xfrm>
        <a:graphic>
          <a:graphicData uri="http://schemas.openxmlformats.org/presentationml/2006/ole">
            <mc:AlternateContent xmlns:mc="http://schemas.openxmlformats.org/markup-compatibility/2006">
              <mc:Choice xmlns:v="urn:schemas-microsoft-com:vml" Requires="v">
                <p:oleObj spid="_x0000_s18584" name="公式" r:id="rId4" imgW="1675765" imgH="355600" progId="Equation.3">
                  <p:embed/>
                </p:oleObj>
              </mc:Choice>
              <mc:Fallback>
                <p:oleObj name="公式" r:id="rId4" imgW="1675765" imgH="3556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6025" y="1168400"/>
                        <a:ext cx="2759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715" name="Object 19"/>
          <p:cNvGraphicFramePr>
            <a:graphicFrameLocks noChangeAspect="1"/>
          </p:cNvGraphicFramePr>
          <p:nvPr>
            <p:extLst>
              <p:ext uri="{D42A27DB-BD31-4B8C-83A1-F6EECF244321}">
                <p14:modId xmlns:p14="http://schemas.microsoft.com/office/powerpoint/2010/main" val="1614039618"/>
              </p:ext>
            </p:extLst>
          </p:nvPr>
        </p:nvGraphicFramePr>
        <p:xfrm>
          <a:off x="1377950" y="1793651"/>
          <a:ext cx="6265862" cy="1644650"/>
        </p:xfrm>
        <a:graphic>
          <a:graphicData uri="http://schemas.openxmlformats.org/presentationml/2006/ole">
            <mc:AlternateContent xmlns:mc="http://schemas.openxmlformats.org/markup-compatibility/2006">
              <mc:Choice xmlns:v="urn:schemas-microsoft-com:vml" Requires="v">
                <p:oleObj spid="_x0000_s18585" name="Equation" r:id="rId6" imgW="2946400" imgH="774700" progId="Equation.DSMT4">
                  <p:embed/>
                </p:oleObj>
              </mc:Choice>
              <mc:Fallback>
                <p:oleObj name="Equation" r:id="rId6" imgW="2946400" imgH="77470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7950" y="1793651"/>
                        <a:ext cx="6265862" cy="1644650"/>
                      </a:xfrm>
                      <a:prstGeom prst="rect">
                        <a:avLst/>
                      </a:prstGeom>
                      <a:noFill/>
                      <a:ln>
                        <a:noFill/>
                      </a:ln>
                    </p:spPr>
                  </p:pic>
                </p:oleObj>
              </mc:Fallback>
            </mc:AlternateContent>
          </a:graphicData>
        </a:graphic>
      </p:graphicFrame>
      <p:cxnSp>
        <p:nvCxnSpPr>
          <p:cNvPr id="27717" name="Straight Arrow Connector 91"/>
          <p:cNvCxnSpPr>
            <a:cxnSpLocks noChangeShapeType="1"/>
          </p:cNvCxnSpPr>
          <p:nvPr/>
        </p:nvCxnSpPr>
        <p:spPr bwMode="auto">
          <a:xfrm flipH="1">
            <a:off x="4348716" y="3401788"/>
            <a:ext cx="1429787" cy="596054"/>
          </a:xfrm>
          <a:prstGeom prst="straightConnector1">
            <a:avLst/>
          </a:prstGeom>
          <a:noFill/>
          <a:ln w="25400" algn="ctr">
            <a:solidFill>
              <a:srgbClr val="990000"/>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7718" name="Rectangle 73"/>
          <p:cNvSpPr>
            <a:spLocks noChangeArrowheads="1"/>
          </p:cNvSpPr>
          <p:nvPr/>
        </p:nvSpPr>
        <p:spPr bwMode="auto">
          <a:xfrm>
            <a:off x="2470150" y="1833338"/>
            <a:ext cx="2598737" cy="803275"/>
          </a:xfrm>
          <a:prstGeom prst="rect">
            <a:avLst/>
          </a:prstGeom>
          <a:noFill/>
          <a:ln w="19050" algn="ctr">
            <a:solidFill>
              <a:srgbClr val="99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7719" name="Rectangle 74"/>
          <p:cNvSpPr>
            <a:spLocks noChangeArrowheads="1"/>
          </p:cNvSpPr>
          <p:nvPr/>
        </p:nvSpPr>
        <p:spPr bwMode="auto">
          <a:xfrm>
            <a:off x="5778500" y="2598513"/>
            <a:ext cx="1906587" cy="803275"/>
          </a:xfrm>
          <a:prstGeom prst="rect">
            <a:avLst/>
          </a:prstGeom>
          <a:noFill/>
          <a:ln w="19050" algn="ctr">
            <a:solidFill>
              <a:srgbClr val="99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pSp>
        <p:nvGrpSpPr>
          <p:cNvPr id="27720" name="Group 86"/>
          <p:cNvGrpSpPr/>
          <p:nvPr/>
        </p:nvGrpSpPr>
        <p:grpSpPr bwMode="auto">
          <a:xfrm>
            <a:off x="281273" y="3726726"/>
            <a:ext cx="4152154" cy="2697884"/>
            <a:chOff x="872871" y="3781071"/>
            <a:chExt cx="4152687" cy="2697162"/>
          </a:xfrm>
        </p:grpSpPr>
        <p:graphicFrame>
          <p:nvGraphicFramePr>
            <p:cNvPr id="27723" name="Object 21"/>
            <p:cNvGraphicFramePr>
              <a:graphicFrameLocks noChangeAspect="1"/>
            </p:cNvGraphicFramePr>
            <p:nvPr/>
          </p:nvGraphicFramePr>
          <p:xfrm>
            <a:off x="2499304" y="3806115"/>
            <a:ext cx="2281237" cy="2640013"/>
          </p:xfrm>
          <a:graphic>
            <a:graphicData uri="http://schemas.openxmlformats.org/presentationml/2006/ole">
              <mc:AlternateContent xmlns:mc="http://schemas.openxmlformats.org/markup-compatibility/2006">
                <mc:Choice xmlns:v="urn:schemas-microsoft-com:vml" Requires="v">
                  <p:oleObj spid="_x0000_s18586" name="Equation" r:id="rId8" imgW="1180465" imgH="1358265" progId="Equation.DSMT4">
                    <p:embed/>
                  </p:oleObj>
                </mc:Choice>
                <mc:Fallback>
                  <p:oleObj name="Equation" r:id="rId8" imgW="1180465" imgH="1358265"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9304" y="3806115"/>
                          <a:ext cx="2281237"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724" name="Rounded Rectangle 82"/>
            <p:cNvSpPr>
              <a:spLocks noChangeArrowheads="1"/>
            </p:cNvSpPr>
            <p:nvPr/>
          </p:nvSpPr>
          <p:spPr bwMode="auto">
            <a:xfrm>
              <a:off x="2396658" y="3781071"/>
              <a:ext cx="2628900" cy="2697162"/>
            </a:xfrm>
            <a:prstGeom prst="roundRect">
              <a:avLst>
                <a:gd name="adj" fmla="val 16667"/>
              </a:avLst>
            </a:prstGeom>
            <a:noFill/>
            <a:ln w="19050"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27725" name="Object 75"/>
            <p:cNvGraphicFramePr>
              <a:graphicFrameLocks noChangeAspect="1"/>
            </p:cNvGraphicFramePr>
            <p:nvPr>
              <p:extLst>
                <p:ext uri="{D42A27DB-BD31-4B8C-83A1-F6EECF244321}">
                  <p14:modId xmlns:p14="http://schemas.microsoft.com/office/powerpoint/2010/main" val="13239105"/>
                </p:ext>
              </p:extLst>
            </p:nvPr>
          </p:nvGraphicFramePr>
          <p:xfrm>
            <a:off x="872871" y="4064294"/>
            <a:ext cx="1375927" cy="409453"/>
          </p:xfrm>
          <a:graphic>
            <a:graphicData uri="http://schemas.openxmlformats.org/presentationml/2006/ole">
              <mc:AlternateContent xmlns:mc="http://schemas.openxmlformats.org/markup-compatibility/2006">
                <mc:Choice xmlns:v="urn:schemas-microsoft-com:vml" Requires="v">
                  <p:oleObj spid="_x0000_s18587" name="Equation" r:id="rId10" imgW="723900" imgH="215900" progId="Equation.DSMT4">
                    <p:embed/>
                  </p:oleObj>
                </mc:Choice>
                <mc:Fallback>
                  <p:oleObj name="Equation" r:id="rId10" imgW="723900" imgH="215900" progId="Equation.DSMT4">
                    <p:embed/>
                    <p:pic>
                      <p:nvPicPr>
                        <p:cNvPr id="0" name="Object 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2871" y="4064294"/>
                          <a:ext cx="1375927" cy="40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726" name="Rectangle 78"/>
            <p:cNvSpPr>
              <a:spLocks noChangeArrowheads="1"/>
            </p:cNvSpPr>
            <p:nvPr/>
          </p:nvSpPr>
          <p:spPr bwMode="auto">
            <a:xfrm>
              <a:off x="3502250" y="3834504"/>
              <a:ext cx="1258888" cy="1839913"/>
            </a:xfrm>
            <a:prstGeom prst="rect">
              <a:avLst/>
            </a:prstGeom>
            <a:noFill/>
            <a:ln w="19050" algn="ctr">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pSp>
      <p:graphicFrame>
        <p:nvGraphicFramePr>
          <p:cNvPr id="27721" name="Object 79"/>
          <p:cNvGraphicFramePr>
            <a:graphicFrameLocks noChangeAspect="1"/>
          </p:cNvGraphicFramePr>
          <p:nvPr>
            <p:extLst>
              <p:ext uri="{D42A27DB-BD31-4B8C-83A1-F6EECF244321}">
                <p14:modId xmlns:p14="http://schemas.microsoft.com/office/powerpoint/2010/main" val="3007352651"/>
              </p:ext>
            </p:extLst>
          </p:nvPr>
        </p:nvGraphicFramePr>
        <p:xfrm>
          <a:off x="5390538" y="5075237"/>
          <a:ext cx="3457575" cy="1158875"/>
        </p:xfrm>
        <a:graphic>
          <a:graphicData uri="http://schemas.openxmlformats.org/presentationml/2006/ole">
            <mc:AlternateContent xmlns:mc="http://schemas.openxmlformats.org/markup-compatibility/2006">
              <mc:Choice xmlns:v="urn:schemas-microsoft-com:vml" Requires="v">
                <p:oleObj spid="_x0000_s18588" name="Equation" r:id="rId12" imgW="1790700" imgH="596900" progId="Equation.DSMT4">
                  <p:embed/>
                </p:oleObj>
              </mc:Choice>
              <mc:Fallback>
                <p:oleObj name="Equation" r:id="rId12" imgW="1790700" imgH="596900" progId="Equation.DSMT4">
                  <p:embed/>
                  <p:pic>
                    <p:nvPicPr>
                      <p:cNvPr id="0" name="Object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0538" y="5075237"/>
                        <a:ext cx="3457575" cy="1158875"/>
                      </a:xfrm>
                      <a:prstGeom prst="rect">
                        <a:avLst/>
                      </a:prstGeom>
                      <a:noFill/>
                      <a:ln w="19050">
                        <a:solidFill>
                          <a:srgbClr val="0070C0"/>
                        </a:solidFill>
                        <a:miter lim="800000"/>
                        <a:headEnd/>
                        <a:tailEnd/>
                      </a:ln>
                    </p:spPr>
                  </p:pic>
                </p:oleObj>
              </mc:Fallback>
            </mc:AlternateContent>
          </a:graphicData>
        </a:graphic>
      </p:graphicFrame>
      <p:cxnSp>
        <p:nvCxnSpPr>
          <p:cNvPr id="27722" name="Straight Arrow Connector 90"/>
          <p:cNvCxnSpPr>
            <a:cxnSpLocks noChangeShapeType="1"/>
          </p:cNvCxnSpPr>
          <p:nvPr/>
        </p:nvCxnSpPr>
        <p:spPr bwMode="auto">
          <a:xfrm flipH="1">
            <a:off x="7772416" y="6234112"/>
            <a:ext cx="2190750" cy="23812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arrow" w="med" len="med"/>
              </a14:hiddenLine>
            </a:ext>
          </a:extLst>
        </p:spPr>
      </p:cxnSp>
      <p:sp>
        <p:nvSpPr>
          <p:cNvPr id="7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8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cxnSp>
        <p:nvCxnSpPr>
          <p:cNvPr id="81" name="Straight Arrow Connector 91"/>
          <p:cNvCxnSpPr>
            <a:cxnSpLocks noChangeShapeType="1"/>
            <a:endCxn id="27721" idx="1"/>
          </p:cNvCxnSpPr>
          <p:nvPr/>
        </p:nvCxnSpPr>
        <p:spPr bwMode="auto">
          <a:xfrm flipV="1">
            <a:off x="4093551" y="5654674"/>
            <a:ext cx="1296987" cy="332202"/>
          </a:xfrm>
          <a:prstGeom prst="straightConnector1">
            <a:avLst/>
          </a:prstGeom>
          <a:noFill/>
          <a:ln w="25400" algn="ctr">
            <a:solidFill>
              <a:srgbClr val="990000"/>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3" name="Rounded Rectangle 57"/>
          <p:cNvSpPr>
            <a:spLocks noChangeArrowheads="1"/>
          </p:cNvSpPr>
          <p:nvPr/>
        </p:nvSpPr>
        <p:spPr bwMode="auto">
          <a:xfrm>
            <a:off x="2863238" y="5620578"/>
            <a:ext cx="1230313" cy="732597"/>
          </a:xfrm>
          <a:prstGeom prst="roundRect">
            <a:avLst>
              <a:gd name="adj" fmla="val 16667"/>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6"/>
          <p:cNvGrpSpPr/>
          <p:nvPr/>
        </p:nvGrpSpPr>
        <p:grpSpPr bwMode="auto">
          <a:xfrm>
            <a:off x="1350334" y="2987750"/>
            <a:ext cx="6729608" cy="3444948"/>
            <a:chOff x="2177871" y="3390456"/>
            <a:chExt cx="5395912" cy="2711450"/>
          </a:xfrm>
        </p:grpSpPr>
        <p:graphicFrame>
          <p:nvGraphicFramePr>
            <p:cNvPr id="28679" name="Object 4"/>
            <p:cNvGraphicFramePr>
              <a:graphicFrameLocks noChangeAspect="1"/>
            </p:cNvGraphicFramePr>
            <p:nvPr>
              <p:extLst>
                <p:ext uri="{D42A27DB-BD31-4B8C-83A1-F6EECF244321}">
                  <p14:modId xmlns:p14="http://schemas.microsoft.com/office/powerpoint/2010/main" val="2950915530"/>
                </p:ext>
              </p:extLst>
            </p:nvPr>
          </p:nvGraphicFramePr>
          <p:xfrm>
            <a:off x="2177871" y="3390456"/>
            <a:ext cx="5395912" cy="2711450"/>
          </p:xfrm>
          <a:graphic>
            <a:graphicData uri="http://schemas.openxmlformats.org/presentationml/2006/ole">
              <mc:AlternateContent xmlns:mc="http://schemas.openxmlformats.org/markup-compatibility/2006">
                <mc:Choice xmlns:v="urn:schemas-microsoft-com:vml" Requires="v">
                  <p:oleObj spid="_x0000_s19518" name="Equation" r:id="rId3" imgW="2552700" imgH="1282700" progId="Equation.DSMT4">
                    <p:embed/>
                  </p:oleObj>
                </mc:Choice>
                <mc:Fallback>
                  <p:oleObj name="Equation" r:id="rId3" imgW="2552700" imgH="1282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871" y="3390456"/>
                          <a:ext cx="5395912"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Rectangle 7"/>
            <p:cNvSpPr>
              <a:spLocks noChangeArrowheads="1"/>
            </p:cNvSpPr>
            <p:nvPr/>
          </p:nvSpPr>
          <p:spPr bwMode="auto">
            <a:xfrm>
              <a:off x="3197155" y="3541091"/>
              <a:ext cx="900705" cy="669494"/>
            </a:xfrm>
            <a:prstGeom prst="rect">
              <a:avLst/>
            </a:prstGeom>
            <a:noFill/>
            <a:ln w="19050" algn="ctr">
              <a:solidFill>
                <a:srgbClr val="99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pSp>
      <p:graphicFrame>
        <p:nvGraphicFramePr>
          <p:cNvPr id="28675" name="Object 14"/>
          <p:cNvGraphicFramePr>
            <a:graphicFrameLocks noGrp="1" noChangeAspect="1"/>
          </p:cNvGraphicFramePr>
          <p:nvPr>
            <p:ph sz="half" idx="2"/>
            <p:extLst>
              <p:ext uri="{D42A27DB-BD31-4B8C-83A1-F6EECF244321}">
                <p14:modId xmlns:p14="http://schemas.microsoft.com/office/powerpoint/2010/main" val="516415348"/>
              </p:ext>
            </p:extLst>
          </p:nvPr>
        </p:nvGraphicFramePr>
        <p:xfrm>
          <a:off x="186826" y="1260253"/>
          <a:ext cx="4267200" cy="1603375"/>
        </p:xfrm>
        <a:graphic>
          <a:graphicData uri="http://schemas.openxmlformats.org/presentationml/2006/ole">
            <mc:AlternateContent xmlns:mc="http://schemas.openxmlformats.org/markup-compatibility/2006">
              <mc:Choice xmlns:v="urn:schemas-microsoft-com:vml" Requires="v">
                <p:oleObj spid="_x0000_s19519" name="Equation" r:id="rId6" imgW="2057400" imgH="774700" progId="Equation.DSMT4">
                  <p:embed/>
                </p:oleObj>
              </mc:Choice>
              <mc:Fallback>
                <p:oleObj name="Equation" r:id="rId6" imgW="2057400" imgH="7747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826" y="1260253"/>
                        <a:ext cx="42672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ounded Rectangle 57"/>
          <p:cNvSpPr>
            <a:spLocks noChangeArrowheads="1"/>
          </p:cNvSpPr>
          <p:nvPr/>
        </p:nvSpPr>
        <p:spPr bwMode="auto">
          <a:xfrm>
            <a:off x="91893" y="1157258"/>
            <a:ext cx="4466908" cy="1734798"/>
          </a:xfrm>
          <a:prstGeom prst="roundRect">
            <a:avLst>
              <a:gd name="adj" fmla="val 16667"/>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cxnSp>
        <p:nvCxnSpPr>
          <p:cNvPr id="12" name="Straight Arrow Connector 91"/>
          <p:cNvCxnSpPr>
            <a:cxnSpLocks noChangeShapeType="1"/>
            <a:endCxn id="11" idx="2"/>
          </p:cNvCxnSpPr>
          <p:nvPr/>
        </p:nvCxnSpPr>
        <p:spPr bwMode="auto">
          <a:xfrm flipH="1" flipV="1">
            <a:off x="2325347" y="2892056"/>
            <a:ext cx="296205" cy="287079"/>
          </a:xfrm>
          <a:prstGeom prst="straightConnector1">
            <a:avLst/>
          </a:prstGeom>
          <a:noFill/>
          <a:ln w="25400" algn="ctr">
            <a:solidFill>
              <a:srgbClr val="990000"/>
            </a:solidFill>
            <a:rou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pic>
        <p:nvPicPr>
          <p:cNvPr id="13" name="Picture 2" descr="C:\Users\Administrator\Desktop\thumbnail_image003.png">
            <a:extLst>
              <a:ext uri="{FF2B5EF4-FFF2-40B4-BE49-F238E27FC236}">
                <a16:creationId xmlns:a16="http://schemas.microsoft.com/office/drawing/2014/main" id="{696E2B53-E894-4E27-8372-103F74A218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8" t="5440" r="6990" b="9946"/>
          <a:stretch/>
        </p:blipFill>
        <p:spPr bwMode="auto">
          <a:xfrm>
            <a:off x="915388" y="1514433"/>
            <a:ext cx="3043096" cy="317971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14" name="Picture 4" descr="C:\Users\Administrator\Desktop\thumbnail_image002.png">
            <a:extLst>
              <a:ext uri="{FF2B5EF4-FFF2-40B4-BE49-F238E27FC236}">
                <a16:creationId xmlns:a16="http://schemas.microsoft.com/office/drawing/2014/main" id="{D89D0BE2-BA12-44A4-8716-936EC9D6F7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56" t="4931" r="4049" b="4714"/>
          <a:stretch/>
        </p:blipFill>
        <p:spPr bwMode="auto">
          <a:xfrm>
            <a:off x="5075206" y="1514434"/>
            <a:ext cx="3081315" cy="335668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B13FCE6B-A30B-4D43-9896-19FA66CC263B}"/>
              </a:ext>
            </a:extLst>
          </p:cNvPr>
          <p:cNvSpPr/>
          <p:nvPr/>
        </p:nvSpPr>
        <p:spPr>
          <a:xfrm>
            <a:off x="1382232" y="5088958"/>
            <a:ext cx="6220758" cy="579967"/>
          </a:xfrm>
          <a:prstGeom prst="rect">
            <a:avLst/>
          </a:prstGeom>
        </p:spPr>
        <p:txBody>
          <a:bodyPr wrap="square">
            <a:spAutoFit/>
          </a:bodyPr>
          <a:lstStyle/>
          <a:p>
            <a:pPr algn="ctr">
              <a:lnSpc>
                <a:spcPct val="150000"/>
              </a:lnSpc>
            </a:pPr>
            <a:r>
              <a:rPr lang="en-US" altLang="zh-CN" sz="2400" b="0" dirty="0">
                <a:latin typeface="Times New Roman" panose="02020603050405020304" pitchFamily="18" charset="0"/>
                <a:cs typeface="Times New Roman" panose="02020603050405020304" pitchFamily="18" charset="0"/>
              </a:rPr>
              <a:t>The "pyramid" model of the Inertia matrix D(q) </a:t>
            </a:r>
          </a:p>
        </p:txBody>
      </p:sp>
    </p:spTree>
    <p:extLst>
      <p:ext uri="{BB962C8B-B14F-4D97-AF65-F5344CB8AC3E}">
        <p14:creationId xmlns:p14="http://schemas.microsoft.com/office/powerpoint/2010/main" val="8443973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95768" y="1228282"/>
            <a:ext cx="6749312" cy="5161885"/>
          </a:xfrm>
        </p:spPr>
        <p:txBody>
          <a:bodyPr/>
          <a:lstStyle/>
          <a:p>
            <a:pPr>
              <a:buFontTx/>
              <a:buChar char="•"/>
            </a:pP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otential</a:t>
            </a: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Energy</a:t>
            </a:r>
          </a:p>
          <a:p>
            <a:pPr>
              <a:buFontTx/>
              <a:buNone/>
            </a:pPr>
            <a:r>
              <a:rPr lang="en-US" altLang="en-US" sz="24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For link </a:t>
            </a:r>
            <a:r>
              <a:rPr lang="en-US" altLang="en-US" sz="2600" i="1" dirty="0">
                <a:latin typeface="Times New Roman" panose="02020603050405020304" pitchFamily="18" charset="0"/>
                <a:cs typeface="Times New Roman" panose="02020603050405020304" pitchFamily="18" charset="0"/>
              </a:rPr>
              <a:t>i</a:t>
            </a:r>
            <a:r>
              <a:rPr lang="en-US" altLang="en-US" sz="26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Char char="•"/>
            </a:pP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Total P</a:t>
            </a:r>
            <a:r>
              <a:rPr lang="en-US" altLang="zh-CN"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otential</a:t>
            </a: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Energy</a:t>
            </a:r>
          </a:p>
          <a:p>
            <a:endParaRPr lang="en-US" altLang="en-US" b="1" i="1" dirty="0">
              <a:latin typeface="Times New Roman" panose="02020603050405020304" pitchFamily="18" charset="0"/>
              <a:cs typeface="Times New Roman" panose="02020603050405020304" pitchFamily="18" charset="0"/>
            </a:endParaRPr>
          </a:p>
          <a:p>
            <a:endParaRPr lang="en-US" altLang="en-US" b="1" i="1" dirty="0">
              <a:latin typeface="Times New Roman" panose="02020603050405020304" pitchFamily="18" charset="0"/>
              <a:cs typeface="Times New Roman" panose="02020603050405020304" pitchFamily="18" charset="0"/>
            </a:endParaRPr>
          </a:p>
          <a:p>
            <a:endParaRPr lang="en-US" altLang="en-US" b="1" i="1" dirty="0">
              <a:latin typeface="Times New Roman" panose="02020603050405020304" pitchFamily="18" charset="0"/>
              <a:cs typeface="Times New Roman" panose="02020603050405020304" pitchFamily="18" charset="0"/>
            </a:endParaRP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	  </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29704" name="Object 8"/>
          <p:cNvGraphicFramePr>
            <a:graphicFrameLocks noChangeAspect="1"/>
          </p:cNvGraphicFramePr>
          <p:nvPr>
            <p:extLst>
              <p:ext uri="{D42A27DB-BD31-4B8C-83A1-F6EECF244321}">
                <p14:modId xmlns:p14="http://schemas.microsoft.com/office/powerpoint/2010/main" val="3160823767"/>
              </p:ext>
            </p:extLst>
          </p:nvPr>
        </p:nvGraphicFramePr>
        <p:xfrm>
          <a:off x="2497618" y="3508037"/>
          <a:ext cx="290512" cy="406400"/>
        </p:xfrm>
        <a:graphic>
          <a:graphicData uri="http://schemas.openxmlformats.org/presentationml/2006/ole">
            <mc:AlternateContent xmlns:mc="http://schemas.openxmlformats.org/markup-compatibility/2006">
              <mc:Choice xmlns:v="urn:schemas-microsoft-com:vml" Requires="v">
                <p:oleObj spid="_x0000_s20632" name="Equation" r:id="rId3" imgW="190500" imgH="266700" progId="Equation.DSMT4">
                  <p:embed/>
                </p:oleObj>
              </mc:Choice>
              <mc:Fallback>
                <p:oleObj name="Equation" r:id="rId3" imgW="190500" imgH="2667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618" y="3508037"/>
                        <a:ext cx="2905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12"/>
          <p:cNvGraphicFramePr>
            <a:graphicFrameLocks noChangeAspect="1"/>
          </p:cNvGraphicFramePr>
          <p:nvPr>
            <p:extLst>
              <p:ext uri="{D42A27DB-BD31-4B8C-83A1-F6EECF244321}">
                <p14:modId xmlns:p14="http://schemas.microsoft.com/office/powerpoint/2010/main" val="978331126"/>
              </p:ext>
            </p:extLst>
          </p:nvPr>
        </p:nvGraphicFramePr>
        <p:xfrm>
          <a:off x="2476980" y="3969999"/>
          <a:ext cx="265113" cy="317500"/>
        </p:xfrm>
        <a:graphic>
          <a:graphicData uri="http://schemas.openxmlformats.org/presentationml/2006/ole">
            <mc:AlternateContent xmlns:mc="http://schemas.openxmlformats.org/markup-compatibility/2006">
              <mc:Choice xmlns:v="urn:schemas-microsoft-com:vml" Requires="v">
                <p:oleObj spid="_x0000_s20633" name="Equation" r:id="rId5" imgW="190500" imgH="228600" progId="Equation.DSMT4">
                  <p:embed/>
                </p:oleObj>
              </mc:Choice>
              <mc:Fallback>
                <p:oleObj name="Equation" r:id="rId5" imgW="190500" imgH="228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980" y="3969999"/>
                        <a:ext cx="2651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9" name="Object 17"/>
          <p:cNvGraphicFramePr>
            <a:graphicFrameLocks noChangeAspect="1"/>
          </p:cNvGraphicFramePr>
          <p:nvPr>
            <p:extLst>
              <p:ext uri="{D42A27DB-BD31-4B8C-83A1-F6EECF244321}">
                <p14:modId xmlns:p14="http://schemas.microsoft.com/office/powerpoint/2010/main" val="1754998100"/>
              </p:ext>
            </p:extLst>
          </p:nvPr>
        </p:nvGraphicFramePr>
        <p:xfrm>
          <a:off x="2958542" y="5425630"/>
          <a:ext cx="3634826" cy="898527"/>
        </p:xfrm>
        <a:graphic>
          <a:graphicData uri="http://schemas.openxmlformats.org/presentationml/2006/ole">
            <mc:AlternateContent xmlns:mc="http://schemas.openxmlformats.org/markup-compatibility/2006">
              <mc:Choice xmlns:v="urn:schemas-microsoft-com:vml" Requires="v">
                <p:oleObj spid="_x0000_s20634" name="Equation" r:id="rId7" imgW="1739900" imgH="431800" progId="Equation.3">
                  <p:embed/>
                </p:oleObj>
              </mc:Choice>
              <mc:Fallback>
                <p:oleObj name="Equation" r:id="rId7" imgW="1739900" imgH="431800" progId="Equation.3">
                  <p:embed/>
                  <p:pic>
                    <p:nvPicPr>
                      <p:cNvPr id="0" name="Object 17"/>
                      <p:cNvPicPr>
                        <a:picLocks noChangeAspect="1" noChangeArrowheads="1"/>
                      </p:cNvPicPr>
                      <p:nvPr/>
                    </p:nvPicPr>
                    <p:blipFill>
                      <a:blip r:embed="rId8"/>
                      <a:srcRect/>
                      <a:stretch>
                        <a:fillRect/>
                      </a:stretch>
                    </p:blipFill>
                    <p:spPr bwMode="auto">
                      <a:xfrm>
                        <a:off x="2958542" y="5425630"/>
                        <a:ext cx="3634826" cy="898527"/>
                      </a:xfrm>
                      <a:prstGeom prst="rect">
                        <a:avLst/>
                      </a:prstGeom>
                      <a:noFill/>
                      <a:ln>
                        <a:noFill/>
                      </a:ln>
                    </p:spPr>
                  </p:pic>
                </p:oleObj>
              </mc:Fallback>
            </mc:AlternateContent>
          </a:graphicData>
        </a:graphic>
      </p:graphicFrame>
      <p:graphicFrame>
        <p:nvGraphicFramePr>
          <p:cNvPr id="29712" name="Object 20"/>
          <p:cNvGraphicFramePr>
            <a:graphicFrameLocks noChangeAspect="1"/>
          </p:cNvGraphicFramePr>
          <p:nvPr>
            <p:extLst>
              <p:ext uri="{D42A27DB-BD31-4B8C-83A1-F6EECF244321}">
                <p14:modId xmlns:p14="http://schemas.microsoft.com/office/powerpoint/2010/main" val="4249306029"/>
              </p:ext>
            </p:extLst>
          </p:nvPr>
        </p:nvGraphicFramePr>
        <p:xfrm>
          <a:off x="3491392" y="2142151"/>
          <a:ext cx="2422525" cy="1050925"/>
        </p:xfrm>
        <a:graphic>
          <a:graphicData uri="http://schemas.openxmlformats.org/presentationml/2006/ole">
            <mc:AlternateContent xmlns:mc="http://schemas.openxmlformats.org/markup-compatibility/2006">
              <mc:Choice xmlns:v="urn:schemas-microsoft-com:vml" Requires="v">
                <p:oleObj spid="_x0000_s20635" name="Equation" r:id="rId9" imgW="1104900" imgH="482600" progId="Equation.3">
                  <p:embed/>
                </p:oleObj>
              </mc:Choice>
              <mc:Fallback>
                <p:oleObj name="Equation" r:id="rId9" imgW="1104900" imgH="482600" progId="Equation.3">
                  <p:embed/>
                  <p:pic>
                    <p:nvPicPr>
                      <p:cNvPr id="0" name="Object 20"/>
                      <p:cNvPicPr>
                        <a:picLocks noChangeAspect="1" noChangeArrowheads="1"/>
                      </p:cNvPicPr>
                      <p:nvPr/>
                    </p:nvPicPr>
                    <p:blipFill>
                      <a:blip r:embed="rId10"/>
                      <a:srcRect/>
                      <a:stretch>
                        <a:fillRect/>
                      </a:stretch>
                    </p:blipFill>
                    <p:spPr bwMode="auto">
                      <a:xfrm>
                        <a:off x="3491392" y="2142151"/>
                        <a:ext cx="242252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6"/>
          <p:cNvGraphicFramePr>
            <a:graphicFrameLocks noChangeAspect="1"/>
          </p:cNvGraphicFramePr>
          <p:nvPr>
            <p:extLst>
              <p:ext uri="{D42A27DB-BD31-4B8C-83A1-F6EECF244321}">
                <p14:modId xmlns:p14="http://schemas.microsoft.com/office/powerpoint/2010/main" val="481754549"/>
              </p:ext>
            </p:extLst>
          </p:nvPr>
        </p:nvGraphicFramePr>
        <p:xfrm>
          <a:off x="4894743" y="4274799"/>
          <a:ext cx="2027237" cy="438150"/>
        </p:xfrm>
        <a:graphic>
          <a:graphicData uri="http://schemas.openxmlformats.org/presentationml/2006/ole">
            <mc:AlternateContent xmlns:mc="http://schemas.openxmlformats.org/markup-compatibility/2006">
              <mc:Choice xmlns:v="urn:schemas-microsoft-com:vml" Requires="v">
                <p:oleObj spid="_x0000_s20636" name="Equation" r:id="rId11" imgW="1167765" imgH="254000" progId="Equation.3">
                  <p:embed/>
                </p:oleObj>
              </mc:Choice>
              <mc:Fallback>
                <p:oleObj name="Equation" r:id="rId11" imgW="1167765" imgH="2540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94743" y="4274799"/>
                        <a:ext cx="20272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Rectangle 20"/>
          <p:cNvSpPr>
            <a:spLocks noChangeArrowheads="1"/>
          </p:cNvSpPr>
          <p:nvPr/>
        </p:nvSpPr>
        <p:spPr bwMode="auto">
          <a:xfrm>
            <a:off x="2383318" y="3492162"/>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   position of the mass centre</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   mass of link </a:t>
            </a: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4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   gravity vector,   </a:t>
            </a:r>
            <a:endParaRPr kumimoji="0" lang="en-SG" altLang="en-US" sz="2400" b="0" i="0" u="none" strike="noStrike" kern="1200" cap="none" spc="0" normalizeH="0" baseline="0" noProof="0">
              <a:ln>
                <a:noFill/>
              </a:ln>
              <a:solidFill>
                <a:srgbClr val="000000"/>
              </a:solidFill>
              <a:effectLst/>
              <a:uLnTx/>
              <a:uFillTx/>
              <a:latin typeface="Georgia" panose="02040502050405020303" pitchFamily="18" charset="0"/>
              <a:ea typeface="+mn-ea"/>
              <a:cs typeface="+mn-cs"/>
            </a:endParaRPr>
          </a:p>
        </p:txBody>
      </p:sp>
      <p:sp>
        <p:nvSpPr>
          <p:cNvPr id="29717" name="Rounded Rectangle 21"/>
          <p:cNvSpPr>
            <a:spLocks noChangeArrowheads="1"/>
          </p:cNvSpPr>
          <p:nvPr/>
        </p:nvSpPr>
        <p:spPr bwMode="auto">
          <a:xfrm>
            <a:off x="2302355" y="3444220"/>
            <a:ext cx="4800600" cy="1296034"/>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2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p:cNvPicPr>
            <a:picLocks noChangeAspect="1"/>
          </p:cNvPicPr>
          <p:nvPr/>
        </p:nvPicPr>
        <p:blipFill rotWithShape="1">
          <a:blip r:embed="rId3">
            <a:extLst>
              <a:ext uri="{28A0092B-C50C-407E-A947-70E740481C1C}">
                <a14:useLocalDpi xmlns:a14="http://schemas.microsoft.com/office/drawing/2010/main" val="0"/>
              </a:ext>
            </a:extLst>
          </a:blip>
          <a:srcRect r="7500"/>
          <a:stretch/>
        </p:blipFill>
        <p:spPr bwMode="auto">
          <a:xfrm>
            <a:off x="4479494" y="2721934"/>
            <a:ext cx="4566849" cy="3432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Content Placeholder 2"/>
          <p:cNvSpPr>
            <a:spLocks noGrp="1"/>
          </p:cNvSpPr>
          <p:nvPr>
            <p:ph idx="1"/>
          </p:nvPr>
        </p:nvSpPr>
        <p:spPr>
          <a:xfrm>
            <a:off x="307340" y="1180214"/>
            <a:ext cx="8229600" cy="2951731"/>
          </a:xfrm>
        </p:spPr>
        <p:txBody>
          <a:bodyPr/>
          <a:lstStyle/>
          <a:p>
            <a:pPr>
              <a:buFontTx/>
              <a:buNone/>
            </a:pPr>
            <a:r>
              <a:rPr lang="en-US" altLang="en-US" sz="2400" dirty="0">
                <a:latin typeface="Times New Roman" panose="02020603050405020304" pitchFamily="18" charset="0"/>
                <a:cs typeface="Times New Roman" panose="02020603050405020304" pitchFamily="18" charset="0"/>
              </a:rPr>
              <a:t>Note that</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For a level system</a:t>
            </a:r>
          </a:p>
        </p:txBody>
      </p:sp>
      <p:graphicFrame>
        <p:nvGraphicFramePr>
          <p:cNvPr id="30727" name="Object 10"/>
          <p:cNvGraphicFramePr>
            <a:graphicFrameLocks noChangeAspect="1"/>
          </p:cNvGraphicFramePr>
          <p:nvPr>
            <p:extLst>
              <p:ext uri="{D42A27DB-BD31-4B8C-83A1-F6EECF244321}">
                <p14:modId xmlns:p14="http://schemas.microsoft.com/office/powerpoint/2010/main" val="503602153"/>
              </p:ext>
            </p:extLst>
          </p:nvPr>
        </p:nvGraphicFramePr>
        <p:xfrm>
          <a:off x="1061373" y="1899315"/>
          <a:ext cx="3990975" cy="633413"/>
        </p:xfrm>
        <a:graphic>
          <a:graphicData uri="http://schemas.openxmlformats.org/presentationml/2006/ole">
            <mc:AlternateContent xmlns:mc="http://schemas.openxmlformats.org/markup-compatibility/2006">
              <mc:Choice xmlns:v="urn:schemas-microsoft-com:vml" Requires="v">
                <p:oleObj spid="_x0000_s21626" name="Equation" r:id="rId4" imgW="1904365" imgH="304800" progId="Equation.3">
                  <p:embed/>
                </p:oleObj>
              </mc:Choice>
              <mc:Fallback>
                <p:oleObj name="Equation" r:id="rId4" imgW="1904365" imgH="304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373" y="1899315"/>
                        <a:ext cx="39909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9" name="Object 12"/>
          <p:cNvGraphicFramePr>
            <a:graphicFrameLocks noChangeAspect="1"/>
          </p:cNvGraphicFramePr>
          <p:nvPr>
            <p:extLst>
              <p:ext uri="{D42A27DB-BD31-4B8C-83A1-F6EECF244321}">
                <p14:modId xmlns:p14="http://schemas.microsoft.com/office/powerpoint/2010/main" val="2035807475"/>
              </p:ext>
            </p:extLst>
          </p:nvPr>
        </p:nvGraphicFramePr>
        <p:xfrm>
          <a:off x="1136163" y="3696268"/>
          <a:ext cx="1350645" cy="1698625"/>
        </p:xfrm>
        <a:graphic>
          <a:graphicData uri="http://schemas.openxmlformats.org/presentationml/2006/ole">
            <mc:AlternateContent xmlns:mc="http://schemas.openxmlformats.org/markup-compatibility/2006">
              <mc:Choice xmlns:v="urn:schemas-microsoft-com:vml" Requires="v">
                <p:oleObj spid="_x0000_s21627" name="Equation" r:id="rId6" imgW="723900" imgH="914400" progId="Equation.3">
                  <p:embed/>
                </p:oleObj>
              </mc:Choice>
              <mc:Fallback>
                <p:oleObj name="Equation" r:id="rId6" imgW="723900" imgH="914400" progId="Equation.3">
                  <p:embed/>
                  <p:pic>
                    <p:nvPicPr>
                      <p:cNvPr id="0" name="Object 12"/>
                      <p:cNvPicPr>
                        <a:picLocks noChangeAspect="1" noChangeArrowheads="1"/>
                      </p:cNvPicPr>
                      <p:nvPr/>
                    </p:nvPicPr>
                    <p:blipFill>
                      <a:blip r:embed="rId7"/>
                      <a:srcRect/>
                      <a:stretch>
                        <a:fillRect/>
                      </a:stretch>
                    </p:blipFill>
                    <p:spPr bwMode="auto">
                      <a:xfrm>
                        <a:off x="1136163" y="3696268"/>
                        <a:ext cx="1350645"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1" name="Object 14"/>
          <p:cNvGraphicFramePr>
            <a:graphicFrameLocks noChangeAspect="1"/>
          </p:cNvGraphicFramePr>
          <p:nvPr>
            <p:extLst>
              <p:ext uri="{D42A27DB-BD31-4B8C-83A1-F6EECF244321}">
                <p14:modId xmlns:p14="http://schemas.microsoft.com/office/powerpoint/2010/main" val="3088153718"/>
              </p:ext>
            </p:extLst>
          </p:nvPr>
        </p:nvGraphicFramePr>
        <p:xfrm>
          <a:off x="2900828" y="3696268"/>
          <a:ext cx="873760" cy="1656080"/>
        </p:xfrm>
        <a:graphic>
          <a:graphicData uri="http://schemas.openxmlformats.org/presentationml/2006/ole">
            <mc:AlternateContent xmlns:mc="http://schemas.openxmlformats.org/markup-compatibility/2006">
              <mc:Choice xmlns:v="urn:schemas-microsoft-com:vml" Requires="v">
                <p:oleObj spid="_x0000_s21628" name="Equation" r:id="rId8" imgW="482600" imgH="914400" progId="Equation.3">
                  <p:embed/>
                </p:oleObj>
              </mc:Choice>
              <mc:Fallback>
                <p:oleObj name="Equation" r:id="rId8" imgW="482600" imgH="914400" progId="Equation.3">
                  <p:embed/>
                  <p:pic>
                    <p:nvPicPr>
                      <p:cNvPr id="0" name="Object 14"/>
                      <p:cNvPicPr>
                        <a:picLocks noChangeAspect="1" noChangeArrowheads="1"/>
                      </p:cNvPicPr>
                      <p:nvPr/>
                    </p:nvPicPr>
                    <p:blipFill>
                      <a:blip r:embed="rId9"/>
                      <a:srcRect/>
                      <a:stretch>
                        <a:fillRect/>
                      </a:stretch>
                    </p:blipFill>
                    <p:spPr bwMode="auto">
                      <a:xfrm>
                        <a:off x="2900828" y="3696268"/>
                        <a:ext cx="873760" cy="165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3" name="Object 16"/>
          <p:cNvGraphicFramePr>
            <a:graphicFrameLocks noChangeAspect="1"/>
          </p:cNvGraphicFramePr>
          <p:nvPr>
            <p:extLst>
              <p:ext uri="{D42A27DB-BD31-4B8C-83A1-F6EECF244321}">
                <p14:modId xmlns:p14="http://schemas.microsoft.com/office/powerpoint/2010/main" val="221654880"/>
              </p:ext>
            </p:extLst>
          </p:nvPr>
        </p:nvGraphicFramePr>
        <p:xfrm>
          <a:off x="1158706" y="5630478"/>
          <a:ext cx="2941637" cy="449263"/>
        </p:xfrm>
        <a:graphic>
          <a:graphicData uri="http://schemas.openxmlformats.org/presentationml/2006/ole">
            <mc:AlternateContent xmlns:mc="http://schemas.openxmlformats.org/markup-compatibility/2006">
              <mc:Choice xmlns:v="urn:schemas-microsoft-com:vml" Requires="v">
                <p:oleObj spid="_x0000_s21629" name="Equation" r:id="rId10" imgW="1485900" imgH="228600" progId="Equation.DSMT4">
                  <p:embed/>
                </p:oleObj>
              </mc:Choice>
              <mc:Fallback>
                <p:oleObj name="Equation" r:id="rId10" imgW="1485900" imgH="2286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8706" y="5630478"/>
                        <a:ext cx="2941637"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1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1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1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48930" y="1808224"/>
            <a:ext cx="8229600" cy="4468776"/>
          </a:xfrm>
        </p:spPr>
        <p:txBody>
          <a:bodyPr/>
          <a:lstStyle/>
          <a:p>
            <a:pPr>
              <a:buFont typeface="Arial" pitchFamily="34" charset="0"/>
              <a:buChar char="•"/>
            </a:pPr>
            <a:r>
              <a:rPr lang="en-US" altLang="en-US" sz="2800" b="1" kern="1200" dirty="0" err="1">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Lagrangian</a:t>
            </a: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Function</a:t>
            </a:r>
            <a:r>
              <a:rPr lang="zh-CN"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1200" dirty="0">
              <a:latin typeface="Times New Roman" panose="02020603050405020304" pitchFamily="18" charset="0"/>
              <a:cs typeface="Times New Roman" panose="02020603050405020304" pitchFamily="18" charset="0"/>
            </a:endParaRPr>
          </a:p>
          <a:p>
            <a:pPr>
              <a:buFont typeface="Arial" pitchFamily="34" charset="0"/>
              <a:buChar char="•"/>
            </a:pPr>
            <a:r>
              <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Lagrange-Euler equations</a:t>
            </a:r>
            <a:r>
              <a:rPr lang="zh-CN"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altLang="en-US" sz="2800" b="1" kern="1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graphicFrame>
        <p:nvGraphicFramePr>
          <p:cNvPr id="31750" name="Object 8"/>
          <p:cNvGraphicFramePr>
            <a:graphicFrameLocks noChangeAspect="1"/>
          </p:cNvGraphicFramePr>
          <p:nvPr>
            <p:extLst>
              <p:ext uri="{D42A27DB-BD31-4B8C-83A1-F6EECF244321}">
                <p14:modId xmlns:p14="http://schemas.microsoft.com/office/powerpoint/2010/main" val="914013082"/>
              </p:ext>
            </p:extLst>
          </p:nvPr>
        </p:nvGraphicFramePr>
        <p:xfrm>
          <a:off x="2333901" y="2502225"/>
          <a:ext cx="4618990" cy="2045185"/>
        </p:xfrm>
        <a:graphic>
          <a:graphicData uri="http://schemas.openxmlformats.org/presentationml/2006/ole">
            <mc:AlternateContent xmlns:mc="http://schemas.openxmlformats.org/markup-compatibility/2006">
              <mc:Choice xmlns:v="urn:schemas-microsoft-com:vml" Requires="v">
                <p:oleObj spid="_x0000_s22590" name="Equation" r:id="rId3" imgW="2298700" imgH="1117600" progId="Equation.3">
                  <p:embed/>
                </p:oleObj>
              </mc:Choice>
              <mc:Fallback>
                <p:oleObj name="Equation" r:id="rId3" imgW="2298700" imgH="1117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901" y="2502225"/>
                        <a:ext cx="4618990" cy="2045185"/>
                      </a:xfrm>
                      <a:prstGeom prst="rect">
                        <a:avLst/>
                      </a:prstGeom>
                      <a:noFill/>
                      <a:ln>
                        <a:noFill/>
                      </a:ln>
                    </p:spPr>
                  </p:pic>
                </p:oleObj>
              </mc:Fallback>
            </mc:AlternateContent>
          </a:graphicData>
        </a:graphic>
      </p:graphicFrame>
      <p:graphicFrame>
        <p:nvGraphicFramePr>
          <p:cNvPr id="31752" name="Object 10"/>
          <p:cNvGraphicFramePr>
            <a:graphicFrameLocks noChangeAspect="1"/>
          </p:cNvGraphicFramePr>
          <p:nvPr>
            <p:extLst>
              <p:ext uri="{D42A27DB-BD31-4B8C-83A1-F6EECF244321}">
                <p14:modId xmlns:p14="http://schemas.microsoft.com/office/powerpoint/2010/main" val="3829329210"/>
              </p:ext>
            </p:extLst>
          </p:nvPr>
        </p:nvGraphicFramePr>
        <p:xfrm>
          <a:off x="3450855" y="5403112"/>
          <a:ext cx="2303780" cy="1025967"/>
        </p:xfrm>
        <a:graphic>
          <a:graphicData uri="http://schemas.openxmlformats.org/presentationml/2006/ole">
            <mc:AlternateContent xmlns:mc="http://schemas.openxmlformats.org/markup-compatibility/2006">
              <mc:Choice xmlns:v="urn:schemas-microsoft-com:vml" Requires="v">
                <p:oleObj spid="_x0000_s22591" name="Equation" r:id="rId5" imgW="1130300" imgH="482600" progId="Equation.3">
                  <p:embed/>
                </p:oleObj>
              </mc:Choice>
              <mc:Fallback>
                <p:oleObj name="Equation" r:id="rId5" imgW="1130300" imgH="482600" progId="Equation.3">
                  <p:embed/>
                  <p:pic>
                    <p:nvPicPr>
                      <p:cNvPr id="0" name="Object 10"/>
                      <p:cNvPicPr>
                        <a:picLocks noChangeAspect="1" noChangeArrowheads="1"/>
                      </p:cNvPicPr>
                      <p:nvPr/>
                    </p:nvPicPr>
                    <p:blipFill>
                      <a:blip r:embed="rId6"/>
                      <a:srcRect/>
                      <a:stretch>
                        <a:fillRect/>
                      </a:stretch>
                    </p:blipFill>
                    <p:spPr bwMode="auto">
                      <a:xfrm>
                        <a:off x="3450855" y="5403112"/>
                        <a:ext cx="2303780" cy="1025967"/>
                      </a:xfrm>
                      <a:prstGeom prst="rect">
                        <a:avLst/>
                      </a:prstGeom>
                      <a:noFill/>
                      <a:ln>
                        <a:noFill/>
                      </a:ln>
                    </p:spPr>
                  </p:pic>
                </p:oleObj>
              </mc:Fallback>
            </mc:AlternateContent>
          </a:graphicData>
        </a:graphic>
      </p:graphicFrame>
      <p:sp>
        <p:nvSpPr>
          <p:cNvPr id="10"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8" name="Rectangle 49"/>
          <p:cNvSpPr>
            <a:spLocks noChangeArrowheads="1"/>
          </p:cNvSpPr>
          <p:nvPr/>
        </p:nvSpPr>
        <p:spPr bwMode="auto">
          <a:xfrm>
            <a:off x="190500" y="1155700"/>
            <a:ext cx="49556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342900" lvl="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2.2.7 </a:t>
            </a:r>
            <a:r>
              <a:rPr lang="en-GB" altLang="en-US" sz="2700" b="1" dirty="0">
                <a:solidFill>
                  <a:schemeClr val="accent2"/>
                </a:solidFill>
                <a:latin typeface="Times New Roman" panose="02020603050405020304" pitchFamily="18" charset="0"/>
                <a:cs typeface="Times New Roman" panose="02020603050405020304" pitchFamily="18" charset="0"/>
              </a:rPr>
              <a:t>Motion Equation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06400" y="1290638"/>
            <a:ext cx="8229600" cy="4525962"/>
          </a:xfrm>
        </p:spPr>
        <p:txBody>
          <a:bodyPr/>
          <a:lstStyle/>
          <a:p>
            <a:pPr>
              <a:buFontTx/>
              <a:buNone/>
            </a:pPr>
            <a:r>
              <a:rPr lang="en-US" altLang="en-US" sz="2800">
                <a:latin typeface="Times New Roman" panose="02020603050405020304" pitchFamily="18" charset="0"/>
                <a:cs typeface="Times New Roman" panose="02020603050405020304" pitchFamily="18" charset="0"/>
              </a:rPr>
              <a:t>Therefore, </a:t>
            </a:r>
          </a:p>
          <a:p>
            <a:endParaRPr lang="en-US" altLang="en-US" sz="2400">
              <a:latin typeface="Times New Roman" panose="02020603050405020304" pitchFamily="18" charset="0"/>
              <a:cs typeface="Times New Roman" panose="02020603050405020304" pitchFamily="18" charset="0"/>
            </a:endParaRPr>
          </a:p>
        </p:txBody>
      </p:sp>
      <p:graphicFrame>
        <p:nvGraphicFramePr>
          <p:cNvPr id="32775" name="Object 12"/>
          <p:cNvGraphicFramePr>
            <a:graphicFrameLocks noChangeAspect="1"/>
          </p:cNvGraphicFramePr>
          <p:nvPr>
            <p:extLst>
              <p:ext uri="{D42A27DB-BD31-4B8C-83A1-F6EECF244321}">
                <p14:modId xmlns:p14="http://schemas.microsoft.com/office/powerpoint/2010/main" val="1626634178"/>
              </p:ext>
            </p:extLst>
          </p:nvPr>
        </p:nvGraphicFramePr>
        <p:xfrm>
          <a:off x="1759401" y="1860594"/>
          <a:ext cx="4947588" cy="1169685"/>
        </p:xfrm>
        <a:graphic>
          <a:graphicData uri="http://schemas.openxmlformats.org/presentationml/2006/ole">
            <mc:AlternateContent xmlns:mc="http://schemas.openxmlformats.org/markup-compatibility/2006">
              <mc:Choice xmlns:v="urn:schemas-microsoft-com:vml" Requires="v">
                <p:oleObj spid="_x0000_s23644" name="Equation" r:id="rId3" imgW="2095500" imgH="495300" progId="Equation.3">
                  <p:embed/>
                </p:oleObj>
              </mc:Choice>
              <mc:Fallback>
                <p:oleObj name="Equation" r:id="rId3" imgW="2095500" imgH="495300" progId="Equation.3">
                  <p:embed/>
                  <p:pic>
                    <p:nvPicPr>
                      <p:cNvPr id="0" name="Object 12"/>
                      <p:cNvPicPr>
                        <a:picLocks noChangeAspect="1" noChangeArrowheads="1"/>
                      </p:cNvPicPr>
                      <p:nvPr/>
                    </p:nvPicPr>
                    <p:blipFill>
                      <a:blip r:embed="rId4"/>
                      <a:srcRect/>
                      <a:stretch>
                        <a:fillRect/>
                      </a:stretch>
                    </p:blipFill>
                    <p:spPr bwMode="auto">
                      <a:xfrm>
                        <a:off x="1759401" y="1860594"/>
                        <a:ext cx="4947588" cy="1169685"/>
                      </a:xfrm>
                      <a:prstGeom prst="rect">
                        <a:avLst/>
                      </a:prstGeom>
                      <a:noFill/>
                      <a:ln>
                        <a:noFill/>
                      </a:ln>
                    </p:spPr>
                  </p:pic>
                </p:oleObj>
              </mc:Fallback>
            </mc:AlternateContent>
          </a:graphicData>
        </a:graphic>
      </p:graphicFrame>
      <p:graphicFrame>
        <p:nvGraphicFramePr>
          <p:cNvPr id="32777" name="Object 14"/>
          <p:cNvGraphicFramePr>
            <a:graphicFrameLocks noChangeAspect="1"/>
          </p:cNvGraphicFramePr>
          <p:nvPr>
            <p:extLst>
              <p:ext uri="{D42A27DB-BD31-4B8C-83A1-F6EECF244321}">
                <p14:modId xmlns:p14="http://schemas.microsoft.com/office/powerpoint/2010/main" val="170617992"/>
              </p:ext>
            </p:extLst>
          </p:nvPr>
        </p:nvGraphicFramePr>
        <p:xfrm>
          <a:off x="1333500" y="3351213"/>
          <a:ext cx="7000875" cy="1252537"/>
        </p:xfrm>
        <a:graphic>
          <a:graphicData uri="http://schemas.openxmlformats.org/presentationml/2006/ole">
            <mc:AlternateContent xmlns:mc="http://schemas.openxmlformats.org/markup-compatibility/2006">
              <mc:Choice xmlns:v="urn:schemas-microsoft-com:vml" Requires="v">
                <p:oleObj spid="_x0000_s23645" name="公式" r:id="rId5" imgW="2895600" imgH="520700" progId="Equation.3">
                  <p:embed/>
                </p:oleObj>
              </mc:Choice>
              <mc:Fallback>
                <p:oleObj name="公式" r:id="rId5" imgW="2895600" imgH="520700" progId="Equation.3">
                  <p:embed/>
                  <p:pic>
                    <p:nvPicPr>
                      <p:cNvPr id="0" name="Object 14"/>
                      <p:cNvPicPr>
                        <a:picLocks noChangeAspect="1" noChangeArrowheads="1"/>
                      </p:cNvPicPr>
                      <p:nvPr/>
                    </p:nvPicPr>
                    <p:blipFill>
                      <a:blip r:embed="rId6"/>
                      <a:srcRect/>
                      <a:stretch>
                        <a:fillRect/>
                      </a:stretch>
                    </p:blipFill>
                    <p:spPr bwMode="auto">
                      <a:xfrm>
                        <a:off x="1333500" y="3351213"/>
                        <a:ext cx="7000875" cy="1252537"/>
                      </a:xfrm>
                      <a:prstGeom prst="rect">
                        <a:avLst/>
                      </a:prstGeom>
                      <a:noFill/>
                      <a:ln>
                        <a:noFill/>
                      </a:ln>
                    </p:spPr>
                  </p:pic>
                </p:oleObj>
              </mc:Fallback>
            </mc:AlternateContent>
          </a:graphicData>
        </a:graphic>
      </p:graphicFrame>
      <p:graphicFrame>
        <p:nvGraphicFramePr>
          <p:cNvPr id="32779" name="Object 16"/>
          <p:cNvGraphicFramePr>
            <a:graphicFrameLocks noChangeAspect="1"/>
          </p:cNvGraphicFramePr>
          <p:nvPr>
            <p:extLst>
              <p:ext uri="{D42A27DB-BD31-4B8C-83A1-F6EECF244321}">
                <p14:modId xmlns:p14="http://schemas.microsoft.com/office/powerpoint/2010/main" val="1490275337"/>
              </p:ext>
            </p:extLst>
          </p:nvPr>
        </p:nvGraphicFramePr>
        <p:xfrm>
          <a:off x="1733108" y="4992679"/>
          <a:ext cx="5676192" cy="1272264"/>
        </p:xfrm>
        <a:graphic>
          <a:graphicData uri="http://schemas.openxmlformats.org/presentationml/2006/ole">
            <mc:AlternateContent xmlns:mc="http://schemas.openxmlformats.org/markup-compatibility/2006">
              <mc:Choice xmlns:v="urn:schemas-microsoft-com:vml" Requires="v">
                <p:oleObj spid="_x0000_s23646" name="Equation" r:id="rId7" imgW="2247900" imgH="508000" progId="Equation.3">
                  <p:embed/>
                </p:oleObj>
              </mc:Choice>
              <mc:Fallback>
                <p:oleObj name="Equation" r:id="rId7" imgW="2247900" imgH="508000" progId="Equation.3">
                  <p:embed/>
                  <p:pic>
                    <p:nvPicPr>
                      <p:cNvPr id="0" name="Object 16"/>
                      <p:cNvPicPr>
                        <a:picLocks noChangeAspect="1" noChangeArrowheads="1"/>
                      </p:cNvPicPr>
                      <p:nvPr/>
                    </p:nvPicPr>
                    <p:blipFill>
                      <a:blip r:embed="rId8"/>
                      <a:srcRect/>
                      <a:stretch>
                        <a:fillRect/>
                      </a:stretch>
                    </p:blipFill>
                    <p:spPr bwMode="auto">
                      <a:xfrm>
                        <a:off x="1733108" y="4992679"/>
                        <a:ext cx="5676192" cy="1272264"/>
                      </a:xfrm>
                      <a:prstGeom prst="rect">
                        <a:avLst/>
                      </a:prstGeom>
                      <a:noFill/>
                      <a:ln>
                        <a:noFill/>
                      </a:ln>
                    </p:spPr>
                  </p:pic>
                </p:oleObj>
              </mc:Fallback>
            </mc:AlternateContent>
          </a:graphicData>
        </a:graphic>
      </p:graphicFrame>
      <p:sp>
        <p:nvSpPr>
          <p:cNvPr id="1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9"/>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9"/>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3" name="Object 3"/>
          <p:cNvGraphicFramePr>
            <a:graphicFrameLocks noChangeAspect="1"/>
          </p:cNvGraphicFramePr>
          <p:nvPr>
            <p:extLst>
              <p:ext uri="{D42A27DB-BD31-4B8C-83A1-F6EECF244321}">
                <p14:modId xmlns:p14="http://schemas.microsoft.com/office/powerpoint/2010/main" val="3166457651"/>
              </p:ext>
            </p:extLst>
          </p:nvPr>
        </p:nvGraphicFramePr>
        <p:xfrm>
          <a:off x="235536" y="2366159"/>
          <a:ext cx="8657466" cy="1116235"/>
        </p:xfrm>
        <a:graphic>
          <a:graphicData uri="http://schemas.openxmlformats.org/presentationml/2006/ole">
            <mc:AlternateContent xmlns:mc="http://schemas.openxmlformats.org/markup-compatibility/2006">
              <mc:Choice xmlns:v="urn:schemas-microsoft-com:vml" Requires="v">
                <p:oleObj spid="_x0000_s24638" name="Equation" r:id="rId3" imgW="3441700" imgH="444500" progId="Equation.DSMT4">
                  <p:embed/>
                </p:oleObj>
              </mc:Choice>
              <mc:Fallback>
                <p:oleObj name="Equation" r:id="rId3" imgW="3441700" imgH="4445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36" y="2366159"/>
                        <a:ext cx="8657466" cy="1116235"/>
                      </a:xfrm>
                      <a:prstGeom prst="rect">
                        <a:avLst/>
                      </a:prstGeom>
                      <a:noFill/>
                      <a:ln>
                        <a:noFill/>
                      </a:ln>
                    </p:spPr>
                  </p:pic>
                </p:oleObj>
              </mc:Fallback>
            </mc:AlternateContent>
          </a:graphicData>
        </a:graphic>
      </p:graphicFrame>
      <p:sp>
        <p:nvSpPr>
          <p:cNvPr id="33804" name="AutoShape 15"/>
          <p:cNvSpPr>
            <a:spLocks noChangeArrowheads="1"/>
          </p:cNvSpPr>
          <p:nvPr/>
        </p:nvSpPr>
        <p:spPr bwMode="auto">
          <a:xfrm>
            <a:off x="4310269" y="3721396"/>
            <a:ext cx="254000" cy="549534"/>
          </a:xfrm>
          <a:prstGeom prst="downArrow">
            <a:avLst>
              <a:gd name="adj1" fmla="val 50000"/>
              <a:gd name="adj2" fmla="val 6953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33805" name="Object 10"/>
          <p:cNvGraphicFramePr>
            <a:graphicFrameLocks noChangeAspect="1"/>
          </p:cNvGraphicFramePr>
          <p:nvPr>
            <p:extLst>
              <p:ext uri="{D42A27DB-BD31-4B8C-83A1-F6EECF244321}">
                <p14:modId xmlns:p14="http://schemas.microsoft.com/office/powerpoint/2010/main" val="872258967"/>
              </p:ext>
            </p:extLst>
          </p:nvPr>
        </p:nvGraphicFramePr>
        <p:xfrm>
          <a:off x="1899822" y="4417792"/>
          <a:ext cx="4711528" cy="1951110"/>
        </p:xfrm>
        <a:graphic>
          <a:graphicData uri="http://schemas.openxmlformats.org/presentationml/2006/ole">
            <mc:AlternateContent xmlns:mc="http://schemas.openxmlformats.org/markup-compatibility/2006">
              <mc:Choice xmlns:v="urn:schemas-microsoft-com:vml" Requires="v">
                <p:oleObj spid="_x0000_s24639" name="Equation" r:id="rId6" imgW="1765300" imgH="723900" progId="Equation.DSMT4">
                  <p:embed/>
                </p:oleObj>
              </mc:Choice>
              <mc:Fallback>
                <p:oleObj name="Equation" r:id="rId6" imgW="1765300" imgH="7239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9822" y="4417792"/>
                        <a:ext cx="4711528" cy="195111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 name="Rectangle 8"/>
              <p:cNvSpPr>
                <a:spLocks noChangeArrowheads="1"/>
              </p:cNvSpPr>
              <p:nvPr/>
            </p:nvSpPr>
            <p:spPr bwMode="auto">
              <a:xfrm>
                <a:off x="288970" y="1203497"/>
                <a:ext cx="8706174"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457200" indent="-457200">
                  <a:spcBef>
                    <a:spcPct val="0"/>
                  </a:spcBef>
                  <a:buFont typeface="Wingdings" pitchFamily="2" charset="2"/>
                  <a:buChar char="Ø"/>
                </a:pPr>
                <a:r>
                  <a:rPr lang="en-US" altLang="en-US" sz="2600" b="1" dirty="0">
                    <a:solidFill>
                      <a:schemeClr val="accent2"/>
                    </a:solidFill>
                    <a:latin typeface="Times New Roman" panose="02020603050405020304" pitchFamily="18" charset="0"/>
                    <a:cs typeface="Times New Roman" panose="02020603050405020304" pitchFamily="18" charset="0"/>
                  </a:rPr>
                  <a:t>The More Detailed Analysis for a </a:t>
                </a:r>
                <a:r>
                  <a:rPr lang="en-US" altLang="zh-CN" sz="2800" b="1" dirty="0">
                    <a:solidFill>
                      <a:schemeClr val="accent2"/>
                    </a:solidFill>
                    <a:latin typeface="Times New Roman" panose="02020603050405020304" pitchFamily="18" charset="0"/>
                    <a:cs typeface="Times New Roman" panose="02020603050405020304" pitchFamily="18" charset="0"/>
                  </a:rPr>
                  <a:t>2 DOF manipulator ( </a:t>
                </a:r>
                <a14:m>
                  <m:oMath xmlns:m="http://schemas.openxmlformats.org/officeDocument/2006/math">
                    <m:r>
                      <a:rPr lang="en-US" altLang="zh-CN" sz="2800" b="1" i="1" dirty="0" smtClean="0">
                        <a:solidFill>
                          <a:schemeClr val="accent2"/>
                        </a:solidFill>
                        <a:latin typeface="Cambria Math"/>
                        <a:cs typeface="Times New Roman" panose="02020603050405020304" pitchFamily="18" charset="0"/>
                      </a:rPr>
                      <m:t>𝒏</m:t>
                    </m:r>
                    <m:r>
                      <a:rPr lang="en-US" altLang="zh-CN" sz="2800" b="1" i="1" dirty="0" smtClean="0">
                        <a:solidFill>
                          <a:schemeClr val="accent2"/>
                        </a:solidFill>
                        <a:latin typeface="Cambria Math"/>
                        <a:cs typeface="Times New Roman" panose="02020603050405020304" pitchFamily="18" charset="0"/>
                      </a:rPr>
                      <m:t>=</m:t>
                    </m:r>
                    <m:r>
                      <a:rPr lang="en-US" altLang="zh-CN" sz="2800" b="1" i="1" dirty="0" smtClean="0">
                        <a:solidFill>
                          <a:schemeClr val="accent2"/>
                        </a:solidFill>
                        <a:latin typeface="Cambria Math"/>
                        <a:cs typeface="Times New Roman" panose="02020603050405020304" pitchFamily="18" charset="0"/>
                      </a:rPr>
                      <m:t>𝟐</m:t>
                    </m:r>
                    <m:r>
                      <a:rPr lang="en-US" altLang="zh-CN" sz="2800" b="1" i="1" dirty="0" smtClean="0">
                        <a:solidFill>
                          <a:schemeClr val="accent2"/>
                        </a:solidFill>
                        <a:latin typeface="Cambria Math"/>
                        <a:cs typeface="Times New Roman" panose="02020603050405020304" pitchFamily="18" charset="0"/>
                      </a:rPr>
                      <m:t> </m:t>
                    </m:r>
                  </m:oMath>
                </a14:m>
                <a:r>
                  <a:rPr lang="en-US" altLang="zh-CN" sz="2800" b="1" dirty="0">
                    <a:solidFill>
                      <a:schemeClr val="accent2"/>
                    </a:solidFill>
                    <a:latin typeface="Times New Roman" panose="02020603050405020304" pitchFamily="18" charset="0"/>
                    <a:cs typeface="Times New Roman" panose="02020603050405020304" pitchFamily="18" charset="0"/>
                  </a:rPr>
                  <a:t>)</a:t>
                </a:r>
                <a:endParaRPr lang="en-US" altLang="en-US" sz="2800" b="1" dirty="0">
                  <a:solidFill>
                    <a:schemeClr val="accent2"/>
                  </a:solidFill>
                  <a:latin typeface="Times New Roman" panose="02020603050405020304" pitchFamily="18" charset="0"/>
                  <a:cs typeface="Times New Roman" panose="02020603050405020304" pitchFamily="18" charset="0"/>
                </a:endParaRPr>
              </a:p>
            </p:txBody>
          </p:sp>
        </mc:Choice>
        <mc:Fallback xmlns="">
          <p:sp>
            <p:nvSpPr>
              <p:cNvPr id="3" name="Rectangle 8"/>
              <p:cNvSpPr>
                <a:spLocks noRot="1" noChangeAspect="1" noMove="1" noResize="1" noEditPoints="1" noAdjustHandles="1" noChangeArrowheads="1" noChangeShapeType="1" noTextEdit="1"/>
              </p:cNvSpPr>
              <p:nvPr/>
            </p:nvSpPr>
            <p:spPr bwMode="auto">
              <a:xfrm>
                <a:off x="288970" y="1203497"/>
                <a:ext cx="8706174" cy="954107"/>
              </a:xfrm>
              <a:prstGeom prst="rect">
                <a:avLst/>
              </a:prstGeom>
              <a:blipFill rotWithShape="1">
                <a:blip r:embed="rId8"/>
                <a:stretch>
                  <a:fillRect l="-1050" t="-6369" b="-165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06399" y="1201480"/>
            <a:ext cx="8567479" cy="5273748"/>
          </a:xfrm>
        </p:spPr>
        <p:txBody>
          <a:bodyPr/>
          <a:lstStyle/>
          <a:p>
            <a:pPr>
              <a:buFontTx/>
              <a:buNone/>
            </a:pPr>
            <a:r>
              <a:rPr lang="en-US" altLang="en-US" sz="2400" dirty="0">
                <a:latin typeface="Times New Roman" panose="02020603050405020304" pitchFamily="18" charset="0"/>
                <a:cs typeface="Times New Roman" panose="02020603050405020304" pitchFamily="18" charset="0"/>
              </a:rPr>
              <a:t>By applying with the Lagrange-Euler equation: </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10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Let</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endParaRPr lang="en-US" altLang="en-US" sz="10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Then, the </a:t>
            </a:r>
            <a:r>
              <a:rPr lang="en-US" altLang="en-US" sz="2400" b="1" kern="1200"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motion equations </a:t>
            </a:r>
            <a:r>
              <a:rPr lang="en-US" altLang="en-US" sz="2400" dirty="0">
                <a:latin typeface="Times New Roman" panose="02020603050405020304" pitchFamily="18" charset="0"/>
                <a:cs typeface="Times New Roman" panose="02020603050405020304" pitchFamily="18" charset="0"/>
              </a:rPr>
              <a:t>become</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graphicFrame>
        <p:nvGraphicFramePr>
          <p:cNvPr id="34821" name="Object 9"/>
          <p:cNvGraphicFramePr>
            <a:graphicFrameLocks noChangeAspect="1"/>
          </p:cNvGraphicFramePr>
          <p:nvPr>
            <p:extLst>
              <p:ext uri="{D42A27DB-BD31-4B8C-83A1-F6EECF244321}">
                <p14:modId xmlns:p14="http://schemas.microsoft.com/office/powerpoint/2010/main" val="2759451053"/>
              </p:ext>
            </p:extLst>
          </p:nvPr>
        </p:nvGraphicFramePr>
        <p:xfrm>
          <a:off x="839788" y="1866107"/>
          <a:ext cx="6180137" cy="812800"/>
        </p:xfrm>
        <a:graphic>
          <a:graphicData uri="http://schemas.openxmlformats.org/presentationml/2006/ole">
            <mc:AlternateContent xmlns:mc="http://schemas.openxmlformats.org/markup-compatibility/2006">
              <mc:Choice xmlns:v="urn:schemas-microsoft-com:vml" Requires="v">
                <p:oleObj spid="_x0000_s25722" name="Equation" r:id="rId3" imgW="3162300" imgH="419100" progId="Equation.DSMT4">
                  <p:embed/>
                </p:oleObj>
              </mc:Choice>
              <mc:Fallback>
                <p:oleObj name="Equation" r:id="rId3" imgW="3162300" imgH="4191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866107"/>
                        <a:ext cx="61801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10"/>
          <p:cNvSpPr>
            <a:spLocks noChangeArrowheads="1"/>
          </p:cNvSpPr>
          <p:nvPr/>
        </p:nvSpPr>
        <p:spPr bwMode="auto">
          <a:xfrm>
            <a:off x="7181850" y="2043907"/>
            <a:ext cx="1682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GB"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 = 1, ..., n </a:t>
            </a:r>
            <a:endParaRPr kumimoji="0" lang="en-US"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4824" name="Object 11"/>
          <p:cNvGraphicFramePr>
            <a:graphicFrameLocks noChangeAspect="1"/>
          </p:cNvGraphicFramePr>
          <p:nvPr>
            <p:extLst>
              <p:ext uri="{D42A27DB-BD31-4B8C-83A1-F6EECF244321}">
                <p14:modId xmlns:p14="http://schemas.microsoft.com/office/powerpoint/2010/main" val="2578555799"/>
              </p:ext>
            </p:extLst>
          </p:nvPr>
        </p:nvGraphicFramePr>
        <p:xfrm>
          <a:off x="2967813" y="3216443"/>
          <a:ext cx="2286000" cy="831850"/>
        </p:xfrm>
        <a:graphic>
          <a:graphicData uri="http://schemas.openxmlformats.org/presentationml/2006/ole">
            <mc:AlternateContent xmlns:mc="http://schemas.openxmlformats.org/markup-compatibility/2006">
              <mc:Choice xmlns:v="urn:schemas-microsoft-com:vml" Requires="v">
                <p:oleObj spid="_x0000_s25723" name="Equation" r:id="rId6" imgW="1078865" imgH="393700" progId="Equation.DSMT4">
                  <p:embed/>
                </p:oleObj>
              </mc:Choice>
              <mc:Fallback>
                <p:oleObj name="Equation" r:id="rId6" imgW="1078865" imgH="3937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7813" y="3216443"/>
                        <a:ext cx="2286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13"/>
          <p:cNvGraphicFramePr>
            <a:graphicFrameLocks noChangeAspect="1"/>
          </p:cNvGraphicFramePr>
          <p:nvPr>
            <p:extLst>
              <p:ext uri="{D42A27DB-BD31-4B8C-83A1-F6EECF244321}">
                <p14:modId xmlns:p14="http://schemas.microsoft.com/office/powerpoint/2010/main" val="2212297362"/>
              </p:ext>
            </p:extLst>
          </p:nvPr>
        </p:nvGraphicFramePr>
        <p:xfrm>
          <a:off x="3012260" y="4180336"/>
          <a:ext cx="3203575" cy="808037"/>
        </p:xfrm>
        <a:graphic>
          <a:graphicData uri="http://schemas.openxmlformats.org/presentationml/2006/ole">
            <mc:AlternateContent xmlns:mc="http://schemas.openxmlformats.org/markup-compatibility/2006">
              <mc:Choice xmlns:v="urn:schemas-microsoft-com:vml" Requires="v">
                <p:oleObj spid="_x0000_s25724" name="Equation" r:id="rId8" imgW="1764665" imgH="444500" progId="Equation.3">
                  <p:embed/>
                </p:oleObj>
              </mc:Choice>
              <mc:Fallback>
                <p:oleObj name="Equation" r:id="rId8" imgW="1764665" imgH="4445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260" y="4180336"/>
                        <a:ext cx="320357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9" name="Object 16"/>
          <p:cNvGraphicFramePr>
            <a:graphicFrameLocks noChangeAspect="1"/>
          </p:cNvGraphicFramePr>
          <p:nvPr>
            <p:extLst>
              <p:ext uri="{D42A27DB-BD31-4B8C-83A1-F6EECF244321}">
                <p14:modId xmlns:p14="http://schemas.microsoft.com/office/powerpoint/2010/main" val="2163953365"/>
              </p:ext>
            </p:extLst>
          </p:nvPr>
        </p:nvGraphicFramePr>
        <p:xfrm>
          <a:off x="2653487" y="5585932"/>
          <a:ext cx="4057650" cy="873125"/>
        </p:xfrm>
        <a:graphic>
          <a:graphicData uri="http://schemas.openxmlformats.org/presentationml/2006/ole">
            <mc:AlternateContent xmlns:mc="http://schemas.openxmlformats.org/markup-compatibility/2006">
              <mc:Choice xmlns:v="urn:schemas-microsoft-com:vml" Requires="v">
                <p:oleObj spid="_x0000_s25725" name="Equation" r:id="rId10" imgW="2057400" imgH="444500" progId="Equation.3">
                  <p:embed/>
                </p:oleObj>
              </mc:Choice>
              <mc:Fallback>
                <p:oleObj name="Equation" r:id="rId10" imgW="2057400" imgH="4445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3487" y="5585932"/>
                        <a:ext cx="405765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0" name="Line 15"/>
          <p:cNvSpPr>
            <a:spLocks noChangeShapeType="1"/>
          </p:cNvSpPr>
          <p:nvPr/>
        </p:nvSpPr>
        <p:spPr bwMode="auto">
          <a:xfrm>
            <a:off x="2173914" y="2711524"/>
            <a:ext cx="3454989"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34831" name="Text Box 16"/>
          <p:cNvSpPr txBox="1">
            <a:spLocks noChangeArrowheads="1"/>
          </p:cNvSpPr>
          <p:nvPr/>
        </p:nvSpPr>
        <p:spPr bwMode="auto">
          <a:xfrm>
            <a:off x="5523685" y="3226229"/>
            <a:ext cx="6921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5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a:t>
            </a:r>
          </a:p>
        </p:txBody>
      </p:sp>
      <p:sp>
        <p:nvSpPr>
          <p:cNvPr id="18" name="流程图: 可选过程 17"/>
          <p:cNvSpPr/>
          <p:nvPr/>
        </p:nvSpPr>
        <p:spPr>
          <a:xfrm>
            <a:off x="2828260" y="3136605"/>
            <a:ext cx="3387575" cy="958006"/>
          </a:xfrm>
          <a:prstGeom prst="flowChartAlternateProcess">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9"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8"/>
          <p:cNvSpPr>
            <a:spLocks noGrp="1"/>
          </p:cNvSpPr>
          <p:nvPr/>
        </p:nvSpPr>
        <p:spPr>
          <a:xfrm>
            <a:off x="573405" y="1306300"/>
            <a:ext cx="7997190" cy="929640"/>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eaLnBrk="1" hangingPunct="1">
              <a:buFont typeface="Arial" pitchFamily="34" charset="0"/>
              <a:buChar char="•"/>
            </a:pPr>
            <a:r>
              <a:rPr lang="en-US" altLang="en-US" sz="2800" dirty="0">
                <a:solidFill>
                  <a:schemeClr val="tx1"/>
                </a:solidFill>
                <a:effectLst/>
                <a:latin typeface="Times New Roman" panose="02020603050405020304" pitchFamily="18" charset="0"/>
                <a:cs typeface="Times New Roman" panose="02020603050405020304" pitchFamily="18" charset="0"/>
              </a:rPr>
              <a:t>The so-called Lagrange-Euler equation</a:t>
            </a:r>
          </a:p>
        </p:txBody>
      </p:sp>
      <p:graphicFrame>
        <p:nvGraphicFramePr>
          <p:cNvPr id="5" name="Object 14"/>
          <p:cNvGraphicFramePr>
            <a:graphicFrameLocks noChangeAspect="1"/>
          </p:cNvGraphicFramePr>
          <p:nvPr>
            <p:extLst>
              <p:ext uri="{D42A27DB-BD31-4B8C-83A1-F6EECF244321}">
                <p14:modId xmlns:p14="http://schemas.microsoft.com/office/powerpoint/2010/main" val="3215103484"/>
              </p:ext>
            </p:extLst>
          </p:nvPr>
        </p:nvGraphicFramePr>
        <p:xfrm>
          <a:off x="957263" y="2124075"/>
          <a:ext cx="6943725" cy="990600"/>
        </p:xfrm>
        <a:graphic>
          <a:graphicData uri="http://schemas.openxmlformats.org/presentationml/2006/ole">
            <mc:AlternateContent xmlns:mc="http://schemas.openxmlformats.org/markup-compatibility/2006">
              <mc:Choice xmlns:v="urn:schemas-microsoft-com:vml" Requires="v">
                <p:oleObj spid="_x0000_s2230" name="公式" r:id="rId6" imgW="3352680" imgH="444240" progId="Equation.3">
                  <p:embed/>
                </p:oleObj>
              </mc:Choice>
              <mc:Fallback>
                <p:oleObj name="公式" r:id="rId6" imgW="3352680" imgH="444240" progId="Equation.3">
                  <p:embed/>
                  <p:pic>
                    <p:nvPicPr>
                      <p:cNvPr id="0" name="图片 27798"/>
                      <p:cNvPicPr>
                        <a:picLocks noChangeAspect="1" noChangeArrowheads="1"/>
                      </p:cNvPicPr>
                      <p:nvPr/>
                    </p:nvPicPr>
                    <p:blipFill>
                      <a:blip r:embed="rId7"/>
                      <a:srcRect/>
                      <a:stretch>
                        <a:fillRect/>
                      </a:stretch>
                    </p:blipFill>
                    <p:spPr bwMode="auto">
                      <a:xfrm>
                        <a:off x="957263" y="2124075"/>
                        <a:ext cx="69437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435133" y="3375513"/>
            <a:ext cx="8594401" cy="1538883"/>
          </a:xfrm>
          <a:prstGeom prst="rect">
            <a:avLst/>
          </a:prstGeom>
          <a:noFill/>
        </p:spPr>
        <p:txBody>
          <a:bodyPr wrap="square" rtlCol="0" anchor="t">
            <a:spAutoFit/>
          </a:bodyPr>
          <a:lstStyle/>
          <a:p>
            <a:pPr indent="0" algn="l">
              <a:buFont typeface="Arial" panose="020B0604020202020204" pitchFamily="34" charset="0"/>
              <a:buNone/>
            </a:pPr>
            <a:r>
              <a:rPr lang="en-US" altLang="en-US" sz="2600" dirty="0">
                <a:solidFill>
                  <a:srgbClr val="000000"/>
                </a:solidFill>
                <a:latin typeface="Times New Roman" panose="02020603050405020304" pitchFamily="18" charset="0"/>
                <a:ea typeface="宋体" panose="02010600030101010101" pitchFamily="2" charset="-122"/>
                <a:sym typeface="+mn-ea"/>
              </a:rPr>
              <a:t>where                                   (</a:t>
            </a:r>
            <a:r>
              <a:rPr lang="en-US" altLang="en-US" sz="2600" dirty="0">
                <a:solidFill>
                  <a:schemeClr val="tx1"/>
                </a:solidFill>
                <a:latin typeface="Times New Roman" panose="02020603050405020304" pitchFamily="18" charset="0"/>
                <a:ea typeface="宋体" panose="02010600030101010101" pitchFamily="2" charset="-122"/>
                <a:sym typeface="+mn-ea"/>
              </a:rPr>
              <a:t>Lagrangian Function</a:t>
            </a:r>
            <a:r>
              <a:rPr lang="en-US" altLang="en-US" sz="2600" dirty="0">
                <a:solidFill>
                  <a:srgbClr val="000000"/>
                </a:solidFill>
                <a:latin typeface="Times New Roman" panose="02020603050405020304" pitchFamily="18" charset="0"/>
                <a:ea typeface="宋体" panose="02010600030101010101" pitchFamily="2" charset="-122"/>
                <a:sym typeface="+mn-ea"/>
              </a:rPr>
              <a:t>) </a:t>
            </a:r>
          </a:p>
          <a:p>
            <a:pPr indent="0" algn="l">
              <a:buFont typeface="Arial" panose="020B0604020202020204" pitchFamily="34" charset="0"/>
              <a:buNone/>
            </a:pPr>
            <a:endParaRPr lang="en-US" altLang="en-US" sz="1200" dirty="0">
              <a:solidFill>
                <a:srgbClr val="000000"/>
              </a:solidFill>
              <a:latin typeface="Times New Roman" panose="02020603050405020304" pitchFamily="18" charset="0"/>
              <a:ea typeface="宋体" panose="02010600030101010101" pitchFamily="2" charset="-122"/>
              <a:sym typeface="+mn-ea"/>
            </a:endParaRPr>
          </a:p>
          <a:p>
            <a:pPr indent="0" algn="l">
              <a:buFont typeface="Arial" panose="020B0604020202020204" pitchFamily="34" charset="0"/>
              <a:buNone/>
            </a:pPr>
            <a:r>
              <a:rPr lang="en-US" altLang="en-US" sz="2600" dirty="0">
                <a:solidFill>
                  <a:srgbClr val="000000"/>
                </a:solidFill>
                <a:latin typeface="Times New Roman" panose="02020603050405020304" pitchFamily="18" charset="0"/>
                <a:ea typeface="宋体" panose="02010600030101010101" pitchFamily="2" charset="-122"/>
                <a:sym typeface="+mn-ea"/>
              </a:rPr>
              <a:t>with </a:t>
            </a:r>
            <a:r>
              <a:rPr lang="en-US" altLang="en-US" sz="2600" i="1" dirty="0">
                <a:solidFill>
                  <a:srgbClr val="000000"/>
                </a:solidFill>
                <a:latin typeface="Times New Roman" panose="02020603050405020304" pitchFamily="18" charset="0"/>
                <a:ea typeface="宋体" panose="02010600030101010101" pitchFamily="2" charset="-122"/>
                <a:sym typeface="+mn-ea"/>
              </a:rPr>
              <a:t>K</a:t>
            </a:r>
            <a:r>
              <a:rPr lang="en-US" altLang="en-US" sz="2600" dirty="0">
                <a:solidFill>
                  <a:srgbClr val="000000"/>
                </a:solidFill>
                <a:latin typeface="Times New Roman" panose="02020603050405020304" pitchFamily="18" charset="0"/>
                <a:ea typeface="宋体" panose="02010600030101010101" pitchFamily="2" charset="-122"/>
                <a:sym typeface="+mn-ea"/>
              </a:rPr>
              <a:t> and </a:t>
            </a:r>
            <a:r>
              <a:rPr lang="en-US" altLang="en-US" sz="2600" i="1" dirty="0">
                <a:solidFill>
                  <a:srgbClr val="000000"/>
                </a:solidFill>
                <a:latin typeface="Times New Roman" panose="02020603050405020304" pitchFamily="18" charset="0"/>
                <a:ea typeface="宋体" panose="02010600030101010101" pitchFamily="2" charset="-122"/>
                <a:sym typeface="+mn-ea"/>
              </a:rPr>
              <a:t>P</a:t>
            </a:r>
            <a:r>
              <a:rPr lang="en-US" altLang="en-US" sz="2600" dirty="0">
                <a:solidFill>
                  <a:srgbClr val="000000"/>
                </a:solidFill>
                <a:latin typeface="Times New Roman" panose="02020603050405020304" pitchFamily="18" charset="0"/>
                <a:ea typeface="宋体" panose="02010600030101010101" pitchFamily="2" charset="-122"/>
                <a:sym typeface="+mn-ea"/>
              </a:rPr>
              <a:t> being</a:t>
            </a:r>
            <a:r>
              <a:rPr lang="en-US" altLang="en-US" sz="2600" dirty="0">
                <a:solidFill>
                  <a:schemeClr val="tx1"/>
                </a:solidFill>
                <a:latin typeface="Times New Roman" panose="02020603050405020304" pitchFamily="18" charset="0"/>
                <a:ea typeface="宋体" panose="02010600030101010101" pitchFamily="2" charset="-122"/>
                <a:sym typeface="+mn-ea"/>
              </a:rPr>
              <a:t> the </a:t>
            </a:r>
            <a:r>
              <a:rPr lang="en-US" altLang="en-US" sz="2800" b="1" dirty="0">
                <a:solidFill>
                  <a:srgbClr val="0070C0"/>
                </a:solidFill>
                <a:latin typeface="Times New Roman" panose="02020603050405020304" pitchFamily="18" charset="0"/>
                <a:cs typeface="Times New Roman" panose="02020603050405020304" pitchFamily="18" charset="0"/>
                <a:sym typeface="+mn-ea"/>
              </a:rPr>
              <a:t>kinetic energy</a:t>
            </a:r>
            <a:r>
              <a:rPr lang="en-US" altLang="en-US" sz="2600" dirty="0">
                <a:solidFill>
                  <a:schemeClr val="tx1"/>
                </a:solidFill>
                <a:latin typeface="Times New Roman" panose="02020603050405020304" pitchFamily="18" charset="0"/>
                <a:ea typeface="宋体" panose="02010600030101010101" pitchFamily="2" charset="-122"/>
                <a:sym typeface="+mn-ea"/>
              </a:rPr>
              <a:t> and </a:t>
            </a:r>
            <a:r>
              <a:rPr lang="en-US" altLang="en-US" sz="2800" b="1" dirty="0">
                <a:solidFill>
                  <a:srgbClr val="0070C0"/>
                </a:solidFill>
                <a:latin typeface="Times New Roman" panose="02020603050405020304" pitchFamily="18" charset="0"/>
                <a:cs typeface="Times New Roman" panose="02020603050405020304" pitchFamily="18" charset="0"/>
                <a:sym typeface="+mn-ea"/>
              </a:rPr>
              <a:t>potential energy</a:t>
            </a:r>
            <a:r>
              <a:rPr lang="en-US" altLang="en-US" sz="2600" dirty="0">
                <a:solidFill>
                  <a:schemeClr val="tx1"/>
                </a:solidFill>
                <a:latin typeface="Times New Roman" panose="02020603050405020304" pitchFamily="18" charset="0"/>
                <a:ea typeface="宋体" panose="02010600030101010101" pitchFamily="2" charset="-122"/>
                <a:sym typeface="+mn-ea"/>
              </a:rPr>
              <a:t>, respectively, and</a:t>
            </a:r>
          </a:p>
        </p:txBody>
      </p:sp>
      <p:graphicFrame>
        <p:nvGraphicFramePr>
          <p:cNvPr id="8215" name="Object 8"/>
          <p:cNvGraphicFramePr>
            <a:graphicFrameLocks noChangeAspect="1"/>
          </p:cNvGraphicFramePr>
          <p:nvPr>
            <p:extLst>
              <p:ext uri="{D42A27DB-BD31-4B8C-83A1-F6EECF244321}">
                <p14:modId xmlns:p14="http://schemas.microsoft.com/office/powerpoint/2010/main" val="66255889"/>
              </p:ext>
            </p:extLst>
          </p:nvPr>
        </p:nvGraphicFramePr>
        <p:xfrm>
          <a:off x="1416673" y="3475179"/>
          <a:ext cx="2646269" cy="366087"/>
        </p:xfrm>
        <a:graphic>
          <a:graphicData uri="http://schemas.openxmlformats.org/presentationml/2006/ole">
            <mc:AlternateContent xmlns:mc="http://schemas.openxmlformats.org/markup-compatibility/2006">
              <mc:Choice xmlns:v="urn:schemas-microsoft-com:vml" Requires="v">
                <p:oleObj spid="_x0000_s2231" name="Equation" r:id="rId8" imgW="1485900" imgH="203200" progId="Equation.3">
                  <p:embed/>
                </p:oleObj>
              </mc:Choice>
              <mc:Fallback>
                <p:oleObj name="Equation" r:id="rId8" imgW="1485900" imgH="203200" progId="Equation.3">
                  <p:embed/>
                  <p:pic>
                    <p:nvPicPr>
                      <p:cNvPr id="0" name="Object 8"/>
                      <p:cNvPicPr>
                        <a:picLocks noChangeAspect="1" noChangeArrowheads="1"/>
                      </p:cNvPicPr>
                      <p:nvPr/>
                    </p:nvPicPr>
                    <p:blipFill>
                      <a:blip r:embed="rId9"/>
                      <a:srcRect/>
                      <a:stretch>
                        <a:fillRect/>
                      </a:stretch>
                    </p:blipFill>
                    <p:spPr bwMode="auto">
                      <a:xfrm>
                        <a:off x="1416673" y="3475179"/>
                        <a:ext cx="2646269" cy="366087"/>
                      </a:xfrm>
                      <a:prstGeom prst="rect">
                        <a:avLst/>
                      </a:prstGeom>
                      <a:noFill/>
                      <a:ln>
                        <a:noFill/>
                      </a:ln>
                    </p:spPr>
                  </p:pic>
                </p:oleObj>
              </mc:Fallback>
            </mc:AlternateContent>
          </a:graphicData>
        </a:graphic>
      </p:graphicFrame>
      <p:sp>
        <p:nvSpPr>
          <p:cNvPr id="8229" name="Rectangle 43"/>
          <p:cNvSpPr>
            <a:spLocks noChangeArrowheads="1"/>
          </p:cNvSpPr>
          <p:nvPr/>
        </p:nvSpPr>
        <p:spPr bwMode="auto">
          <a:xfrm>
            <a:off x="831922" y="4954400"/>
            <a:ext cx="5597658"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en-US" sz="26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en-US" sz="2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th</a:t>
            </a:r>
            <a:r>
              <a:rPr kumimoji="0" lang="en-US"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generalized coordinate of robots</a:t>
            </a:r>
          </a:p>
        </p:txBody>
      </p:sp>
      <p:sp>
        <p:nvSpPr>
          <p:cNvPr id="8230" name="Rectangle 44"/>
          <p:cNvSpPr>
            <a:spLocks noChangeArrowheads="1"/>
          </p:cNvSpPr>
          <p:nvPr/>
        </p:nvSpPr>
        <p:spPr bwMode="auto">
          <a:xfrm>
            <a:off x="838754" y="5517322"/>
            <a:ext cx="5866636"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en-US" sz="26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GB" altLang="en-US" sz="2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th</a:t>
            </a:r>
            <a:r>
              <a:rPr kumimoji="0" lang="en-GB"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GB" altLang="en-US" sz="2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generali</a:t>
            </a:r>
            <a:r>
              <a:rPr kumimoji="0" lang="en-US" altLang="en-GB"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z</a:t>
            </a:r>
            <a:r>
              <a:rPr kumimoji="0" lang="en-GB" altLang="en-US" sz="2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ed</a:t>
            </a:r>
            <a:r>
              <a:rPr kumimoji="0" lang="en-GB"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force/torque of robots</a:t>
            </a:r>
            <a:endParaRPr kumimoji="0" lang="en-US" alt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2414555068"/>
              </p:ext>
            </p:extLst>
          </p:nvPr>
        </p:nvGraphicFramePr>
        <p:xfrm>
          <a:off x="578593" y="4923920"/>
          <a:ext cx="320540" cy="486004"/>
        </p:xfrm>
        <a:graphic>
          <a:graphicData uri="http://schemas.openxmlformats.org/presentationml/2006/ole">
            <mc:AlternateContent xmlns:mc="http://schemas.openxmlformats.org/markup-compatibility/2006">
              <mc:Choice xmlns:v="urn:schemas-microsoft-com:vml" Requires="v">
                <p:oleObj spid="_x0000_s2232" name="Equation" r:id="rId10" imgW="152400" imgH="228600" progId="Equation.3">
                  <p:embed/>
                </p:oleObj>
              </mc:Choice>
              <mc:Fallback>
                <p:oleObj name="Equation" r:id="rId10" imgW="152400" imgH="228600" progId="Equation.3">
                  <p:embed/>
                  <p:pic>
                    <p:nvPicPr>
                      <p:cNvPr id="0" name="Object 8"/>
                      <p:cNvPicPr>
                        <a:picLocks noChangeAspect="1" noChangeArrowheads="1"/>
                      </p:cNvPicPr>
                      <p:nvPr/>
                    </p:nvPicPr>
                    <p:blipFill>
                      <a:blip r:embed="rId11"/>
                      <a:srcRect/>
                      <a:stretch>
                        <a:fillRect/>
                      </a:stretch>
                    </p:blipFill>
                    <p:spPr bwMode="auto">
                      <a:xfrm>
                        <a:off x="578593" y="4923920"/>
                        <a:ext cx="320540" cy="48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2898478929"/>
              </p:ext>
            </p:extLst>
          </p:nvPr>
        </p:nvGraphicFramePr>
        <p:xfrm>
          <a:off x="588435" y="5512882"/>
          <a:ext cx="294160" cy="486004"/>
        </p:xfrm>
        <a:graphic>
          <a:graphicData uri="http://schemas.openxmlformats.org/presentationml/2006/ole">
            <mc:AlternateContent xmlns:mc="http://schemas.openxmlformats.org/markup-compatibility/2006">
              <mc:Choice xmlns:v="urn:schemas-microsoft-com:vml" Requires="v">
                <p:oleObj spid="_x0000_s2233" name="Equation" r:id="rId12" imgW="139700" imgH="228600" progId="Equation.3">
                  <p:embed/>
                </p:oleObj>
              </mc:Choice>
              <mc:Fallback>
                <p:oleObj name="Equation" r:id="rId12" imgW="139700" imgH="228600" progId="Equation.3">
                  <p:embed/>
                  <p:pic>
                    <p:nvPicPr>
                      <p:cNvPr id="0" name="Object 8"/>
                      <p:cNvPicPr>
                        <a:picLocks noChangeAspect="1" noChangeArrowheads="1"/>
                      </p:cNvPicPr>
                      <p:nvPr/>
                    </p:nvPicPr>
                    <p:blipFill>
                      <a:blip r:embed="rId13"/>
                      <a:srcRect/>
                      <a:stretch>
                        <a:fillRect/>
                      </a:stretch>
                    </p:blipFill>
                    <p:spPr bwMode="auto">
                      <a:xfrm>
                        <a:off x="588435" y="5512882"/>
                        <a:ext cx="294160" cy="48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5" name="Object 24"/>
          <p:cNvGraphicFramePr>
            <a:graphicFrameLocks noChangeAspect="1"/>
          </p:cNvGraphicFramePr>
          <p:nvPr>
            <p:extLst>
              <p:ext uri="{D42A27DB-BD31-4B8C-83A1-F6EECF244321}">
                <p14:modId xmlns:p14="http://schemas.microsoft.com/office/powerpoint/2010/main" val="2909400708"/>
              </p:ext>
            </p:extLst>
          </p:nvPr>
        </p:nvGraphicFramePr>
        <p:xfrm>
          <a:off x="7571245" y="4569283"/>
          <a:ext cx="999350" cy="1753213"/>
        </p:xfrm>
        <a:graphic>
          <a:graphicData uri="http://schemas.openxmlformats.org/presentationml/2006/ole">
            <mc:AlternateContent xmlns:mc="http://schemas.openxmlformats.org/markup-compatibility/2006">
              <mc:Choice xmlns:v="urn:schemas-microsoft-com:vml" Requires="v">
                <p:oleObj spid="_x0000_s2234" name="Equation" r:id="rId14" imgW="533400" imgH="939800" progId="Equation.3">
                  <p:embed/>
                </p:oleObj>
              </mc:Choice>
              <mc:Fallback>
                <p:oleObj name="Equation" r:id="rId14" imgW="533400" imgH="939800" progId="Equation.3">
                  <p:embed/>
                  <p:pic>
                    <p:nvPicPr>
                      <p:cNvPr id="0" name="Object 24"/>
                      <p:cNvPicPr>
                        <a:picLocks noChangeAspect="1" noChangeArrowheads="1"/>
                      </p:cNvPicPr>
                      <p:nvPr/>
                    </p:nvPicPr>
                    <p:blipFill>
                      <a:blip r:embed="rId15"/>
                      <a:srcRect/>
                      <a:stretch>
                        <a:fillRect/>
                      </a:stretch>
                    </p:blipFill>
                    <p:spPr bwMode="auto">
                      <a:xfrm>
                        <a:off x="7571245" y="4569283"/>
                        <a:ext cx="999350" cy="175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26" name="Object 26"/>
          <p:cNvGraphicFramePr>
            <a:graphicFrameLocks noChangeAspect="1"/>
          </p:cNvGraphicFramePr>
          <p:nvPr>
            <p:extLst>
              <p:ext uri="{D42A27DB-BD31-4B8C-83A1-F6EECF244321}">
                <p14:modId xmlns:p14="http://schemas.microsoft.com/office/powerpoint/2010/main" val="4162536504"/>
              </p:ext>
            </p:extLst>
          </p:nvPr>
        </p:nvGraphicFramePr>
        <p:xfrm>
          <a:off x="6337281" y="4569283"/>
          <a:ext cx="1043940" cy="1754505"/>
        </p:xfrm>
        <a:graphic>
          <a:graphicData uri="http://schemas.openxmlformats.org/presentationml/2006/ole">
            <mc:AlternateContent xmlns:mc="http://schemas.openxmlformats.org/markup-compatibility/2006">
              <mc:Choice xmlns:v="urn:schemas-microsoft-com:vml" Requires="v">
                <p:oleObj spid="_x0000_s2235" name="Equation" r:id="rId16" imgW="558800" imgH="939800" progId="Equation.DSMT4">
                  <p:embed/>
                </p:oleObj>
              </mc:Choice>
              <mc:Fallback>
                <p:oleObj name="Equation" r:id="rId16" imgW="558800" imgH="939800" progId="Equation.DSMT4">
                  <p:embed/>
                  <p:pic>
                    <p:nvPicPr>
                      <p:cNvPr id="0" name="Object 26"/>
                      <p:cNvPicPr>
                        <a:picLocks noChangeAspect="1" noChangeArrowheads="1"/>
                      </p:cNvPicPr>
                      <p:nvPr/>
                    </p:nvPicPr>
                    <p:blipFill>
                      <a:blip r:embed="rId17"/>
                      <a:srcRect/>
                      <a:stretch>
                        <a:fillRect/>
                      </a:stretch>
                    </p:blipFill>
                    <p:spPr bwMode="auto">
                      <a:xfrm>
                        <a:off x="6337281" y="4569283"/>
                        <a:ext cx="1043940" cy="175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23" name="Rounded Rectangle 43"/>
          <p:cNvSpPr>
            <a:spLocks noChangeArrowheads="1"/>
          </p:cNvSpPr>
          <p:nvPr/>
        </p:nvSpPr>
        <p:spPr bwMode="auto">
          <a:xfrm>
            <a:off x="281272" y="3977775"/>
            <a:ext cx="8767035" cy="2414270"/>
          </a:xfrm>
          <a:prstGeom prst="roundRect">
            <a:avLst>
              <a:gd name="adj" fmla="val 16667"/>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5"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385763" y="1279525"/>
            <a:ext cx="8229600" cy="4972419"/>
          </a:xfrm>
        </p:spPr>
        <p:txBody>
          <a:bodyPr/>
          <a:lstStyle/>
          <a:p>
            <a:pPr>
              <a:buFontTx/>
              <a:buNone/>
            </a:pPr>
            <a:r>
              <a:rPr lang="en-US" altLang="en-US" sz="2400" b="1" kern="1200"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pPr>
              <a:buFontTx/>
              <a:buNone/>
            </a:pPr>
            <a:r>
              <a:rPr lang="en-GB" altLang="en-US" sz="1800" b="1" i="1" dirty="0">
                <a:solidFill>
                  <a:srgbClr val="FF0000"/>
                </a:solidFill>
                <a:latin typeface="Times New Roman" panose="02020603050405020304" pitchFamily="18" charset="0"/>
                <a:cs typeface="Times New Roman" panose="02020603050405020304" pitchFamily="18" charset="0"/>
              </a:rPr>
              <a:t>	</a:t>
            </a:r>
          </a:p>
          <a:p>
            <a:pPr>
              <a:buFontTx/>
              <a:buNone/>
            </a:pPr>
            <a:r>
              <a:rPr lang="en-GB" altLang="en-US" sz="2400" b="1" i="1" dirty="0">
                <a:solidFill>
                  <a:srgbClr val="FF0000"/>
                </a:solidFill>
                <a:latin typeface="Times New Roman" panose="02020603050405020304" pitchFamily="18" charset="0"/>
                <a:cs typeface="Times New Roman" panose="02020603050405020304" pitchFamily="18" charset="0"/>
              </a:rPr>
              <a:t>           </a:t>
            </a:r>
          </a:p>
          <a:p>
            <a:pPr>
              <a:buFontTx/>
              <a:buNone/>
            </a:pPr>
            <a:r>
              <a:rPr lang="en-GB" altLang="en-US" sz="1600" b="1" i="1" dirty="0">
                <a:solidFill>
                  <a:srgbClr val="FF0000"/>
                </a:solidFill>
                <a:latin typeface="Times New Roman" panose="02020603050405020304" pitchFamily="18" charset="0"/>
                <a:cs typeface="Times New Roman" panose="02020603050405020304" pitchFamily="18" charset="0"/>
              </a:rPr>
              <a:t>                     </a:t>
            </a:r>
          </a:p>
          <a:p>
            <a:pPr>
              <a:buFontTx/>
              <a:buNone/>
            </a:pPr>
            <a:r>
              <a:rPr lang="en-GB" altLang="en-US" sz="2400" b="1" i="1" dirty="0">
                <a:solidFill>
                  <a:srgbClr val="FF0000"/>
                </a:solidFill>
                <a:latin typeface="Times New Roman" panose="02020603050405020304" pitchFamily="18" charset="0"/>
                <a:cs typeface="Times New Roman" panose="02020603050405020304" pitchFamily="18" charset="0"/>
              </a:rPr>
              <a:t>                  Exchange the order of summation for 2</a:t>
            </a:r>
            <a:r>
              <a:rPr lang="en-GB" altLang="en-US" sz="2400" b="1" i="1" baseline="30000" dirty="0">
                <a:solidFill>
                  <a:srgbClr val="FF0000"/>
                </a:solidFill>
                <a:latin typeface="Times New Roman" panose="02020603050405020304" pitchFamily="18" charset="0"/>
                <a:cs typeface="Times New Roman" panose="02020603050405020304" pitchFamily="18" charset="0"/>
              </a:rPr>
              <a:t>nd</a:t>
            </a:r>
            <a:r>
              <a:rPr lang="en-GB" altLang="en-US" sz="2400" b="1" i="1" dirty="0">
                <a:solidFill>
                  <a:srgbClr val="FF0000"/>
                </a:solidFill>
                <a:latin typeface="Times New Roman" panose="02020603050405020304" pitchFamily="18" charset="0"/>
                <a:cs typeface="Times New Roman" panose="02020603050405020304" pitchFamily="18" charset="0"/>
              </a:rPr>
              <a:t> term</a:t>
            </a:r>
            <a:endParaRPr lang="en-US" altLang="en-US" sz="2400" b="1" i="1" dirty="0">
              <a:solidFill>
                <a:srgbClr val="FF0000"/>
              </a:solidFill>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graphicFrame>
        <p:nvGraphicFramePr>
          <p:cNvPr id="35845" name="Object 7"/>
          <p:cNvGraphicFramePr>
            <a:graphicFrameLocks noChangeAspect="1"/>
          </p:cNvGraphicFramePr>
          <p:nvPr>
            <p:extLst>
              <p:ext uri="{D42A27DB-BD31-4B8C-83A1-F6EECF244321}">
                <p14:modId xmlns:p14="http://schemas.microsoft.com/office/powerpoint/2010/main" val="3966719780"/>
              </p:ext>
            </p:extLst>
          </p:nvPr>
        </p:nvGraphicFramePr>
        <p:xfrm>
          <a:off x="1558924" y="1577974"/>
          <a:ext cx="5936001" cy="2962127"/>
        </p:xfrm>
        <a:graphic>
          <a:graphicData uri="http://schemas.openxmlformats.org/presentationml/2006/ole">
            <mc:AlternateContent xmlns:mc="http://schemas.openxmlformats.org/markup-compatibility/2006">
              <mc:Choice xmlns:v="urn:schemas-microsoft-com:vml" Requires="v">
                <p:oleObj spid="_x0000_s26686" name="Equation" r:id="rId3" imgW="2857500" imgH="1435100" progId="Equation.DSMT4">
                  <p:embed/>
                </p:oleObj>
              </mc:Choice>
              <mc:Fallback>
                <p:oleObj name="Equation" r:id="rId3" imgW="2857500" imgH="14351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24" y="1577974"/>
                        <a:ext cx="5936001" cy="2962127"/>
                      </a:xfrm>
                      <a:prstGeom prst="rect">
                        <a:avLst/>
                      </a:prstGeom>
                      <a:noFill/>
                      <a:ln>
                        <a:noFill/>
                      </a:ln>
                    </p:spPr>
                  </p:pic>
                </p:oleObj>
              </mc:Fallback>
            </mc:AlternateContent>
          </a:graphicData>
        </a:graphic>
      </p:graphicFrame>
      <p:graphicFrame>
        <p:nvGraphicFramePr>
          <p:cNvPr id="35847" name="Object 9"/>
          <p:cNvGraphicFramePr>
            <a:graphicFrameLocks noChangeAspect="1"/>
          </p:cNvGraphicFramePr>
          <p:nvPr>
            <p:extLst>
              <p:ext uri="{D42A27DB-BD31-4B8C-83A1-F6EECF244321}">
                <p14:modId xmlns:p14="http://schemas.microsoft.com/office/powerpoint/2010/main" val="3146501377"/>
              </p:ext>
            </p:extLst>
          </p:nvPr>
        </p:nvGraphicFramePr>
        <p:xfrm>
          <a:off x="1587451" y="5204108"/>
          <a:ext cx="3605213" cy="931862"/>
        </p:xfrm>
        <a:graphic>
          <a:graphicData uri="http://schemas.openxmlformats.org/presentationml/2006/ole">
            <mc:AlternateContent xmlns:mc="http://schemas.openxmlformats.org/markup-compatibility/2006">
              <mc:Choice xmlns:v="urn:schemas-microsoft-com:vml" Requires="v">
                <p:oleObj spid="_x0000_s26687" name="Equation" r:id="rId5" imgW="1816100" imgH="469900" progId="Equation.DSMT4">
                  <p:embed/>
                </p:oleObj>
              </mc:Choice>
              <mc:Fallback>
                <p:oleObj name="Equation" r:id="rId5" imgW="1816100" imgH="4699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451" y="5204108"/>
                        <a:ext cx="36052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10"/>
          <p:cNvSpPr>
            <a:spLocks noChangeArrowheads="1"/>
          </p:cNvSpPr>
          <p:nvPr/>
        </p:nvSpPr>
        <p:spPr bwMode="auto">
          <a:xfrm>
            <a:off x="5582878" y="5486177"/>
            <a:ext cx="2792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en-US" sz="2400" b="1" dirty="0" err="1">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Christoffel</a:t>
            </a:r>
            <a:r>
              <a:rPr lang="en-US" altLang="en-US" sz="2400" b="1" dirty="0">
                <a:solidFill>
                  <a:srgbClr val="0033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Symbols</a:t>
            </a:r>
          </a:p>
        </p:txBody>
      </p:sp>
      <p:sp>
        <p:nvSpPr>
          <p:cNvPr id="11"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29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8" name="Text Box 16"/>
          <p:cNvSpPr txBox="1">
            <a:spLocks noChangeArrowheads="1"/>
          </p:cNvSpPr>
          <p:nvPr/>
        </p:nvSpPr>
        <p:spPr bwMode="auto">
          <a:xfrm>
            <a:off x="8265753" y="5341041"/>
            <a:ext cx="6921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5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a:t>
            </a:r>
          </a:p>
        </p:txBody>
      </p:sp>
      <p:sp>
        <p:nvSpPr>
          <p:cNvPr id="9" name="流程图: 可选过程 8"/>
          <p:cNvSpPr/>
          <p:nvPr/>
        </p:nvSpPr>
        <p:spPr>
          <a:xfrm>
            <a:off x="5564039" y="5341041"/>
            <a:ext cx="3315218" cy="809514"/>
          </a:xfrm>
          <a:prstGeom prst="flowChartAlternateProcess">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4"/>
          <p:cNvSpPr>
            <a:spLocks noChangeArrowheads="1"/>
          </p:cNvSpPr>
          <p:nvPr/>
        </p:nvSpPr>
        <p:spPr bwMode="auto">
          <a:xfrm>
            <a:off x="3369273" y="3033713"/>
            <a:ext cx="534289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GB" altLang="en-US" sz="2300" b="1" i="1" u="none" strike="noStrike" kern="1200" cap="none" spc="0" normalizeH="0" baseline="0" noProof="0" dirty="0">
                <a:ln>
                  <a:noFill/>
                </a:ln>
                <a:solidFill>
                  <a:srgbClr val="333399"/>
                </a:solidFill>
                <a:uLnTx/>
                <a:uFillTx/>
                <a:latin typeface="Times New Roman" panose="02020603050405020304" pitchFamily="18" charset="0"/>
                <a:ea typeface="宋体" panose="02010600030101010101" pitchFamily="2" charset="-122"/>
              </a:rPr>
              <a:t> </a:t>
            </a:r>
            <a:r>
              <a:rPr lang="en-GB" altLang="en-US" sz="2300" b="1" dirty="0">
                <a:solidFill>
                  <a:srgbClr val="0033CC"/>
                </a:solidFill>
                <a:latin typeface="Times New Roman" panose="02020603050405020304" pitchFamily="18" charset="0"/>
                <a:cs typeface="Times New Roman" panose="02020603050405020304" pitchFamily="18" charset="0"/>
              </a:rPr>
              <a:t>a vector of </a:t>
            </a:r>
            <a:r>
              <a:rPr lang="en-GB" altLang="en-US" sz="2300" b="1" dirty="0" err="1">
                <a:solidFill>
                  <a:srgbClr val="0033CC"/>
                </a:solidFill>
                <a:latin typeface="Times New Roman" panose="02020603050405020304" pitchFamily="18" charset="0"/>
                <a:cs typeface="Times New Roman" panose="02020603050405020304" pitchFamily="18" charset="0"/>
              </a:rPr>
              <a:t>coriolis</a:t>
            </a:r>
            <a:r>
              <a:rPr lang="en-GB" altLang="en-US" sz="2300" b="1" dirty="0">
                <a:solidFill>
                  <a:srgbClr val="0033CC"/>
                </a:solidFill>
                <a:latin typeface="Times New Roman" panose="02020603050405020304" pitchFamily="18" charset="0"/>
                <a:cs typeface="Times New Roman" panose="02020603050405020304" pitchFamily="18" charset="0"/>
              </a:rPr>
              <a:t> and centrifugal forces</a:t>
            </a:r>
            <a:endParaRPr lang="en-US" altLang="en-US" sz="2300" b="1" dirty="0">
              <a:solidFill>
                <a:srgbClr val="0033CC"/>
              </a:solidFill>
              <a:latin typeface="Times New Roman" panose="02020603050405020304" pitchFamily="18" charset="0"/>
              <a:cs typeface="Times New Roman" panose="02020603050405020304" pitchFamily="18" charset="0"/>
            </a:endParaRPr>
          </a:p>
        </p:txBody>
      </p:sp>
      <p:sp>
        <p:nvSpPr>
          <p:cNvPr id="36868" name="Rectangle 15"/>
          <p:cNvSpPr>
            <a:spLocks noChangeArrowheads="1"/>
          </p:cNvSpPr>
          <p:nvPr/>
        </p:nvSpPr>
        <p:spPr bwMode="auto">
          <a:xfrm>
            <a:off x="404515" y="3033713"/>
            <a:ext cx="290096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300" b="1" i="0" u="none" strike="noStrike" kern="1200" cap="none" spc="0" normalizeH="0" baseline="0" noProof="0" dirty="0">
                <a:ln>
                  <a:noFill/>
                </a:ln>
                <a:solidFill>
                  <a:srgbClr val="333399"/>
                </a:solidFill>
                <a:uLnTx/>
                <a:uFillTx/>
                <a:latin typeface="Times New Roman" panose="02020603050405020304" pitchFamily="18" charset="0"/>
                <a:cs typeface="Times New Roman" panose="02020603050405020304" pitchFamily="18" charset="0"/>
              </a:rPr>
              <a:t> </a:t>
            </a:r>
            <a:r>
              <a:rPr lang="en-GB" altLang="en-US" sz="2300" b="1" dirty="0">
                <a:solidFill>
                  <a:srgbClr val="0033CC"/>
                </a:solidFill>
                <a:latin typeface="Times New Roman" panose="02020603050405020304" pitchFamily="18" charset="0"/>
                <a:cs typeface="Times New Roman" panose="02020603050405020304" pitchFamily="18" charset="0"/>
              </a:rPr>
              <a:t>joint variable vector</a:t>
            </a:r>
            <a:endParaRPr lang="en-US" altLang="en-US" sz="2300" b="1" dirty="0">
              <a:solidFill>
                <a:srgbClr val="0033CC"/>
              </a:solidFill>
              <a:latin typeface="Times New Roman" panose="02020603050405020304" pitchFamily="18" charset="0"/>
              <a:cs typeface="Times New Roman" panose="02020603050405020304" pitchFamily="18" charset="0"/>
            </a:endParaRPr>
          </a:p>
        </p:txBody>
      </p:sp>
      <p:sp>
        <p:nvSpPr>
          <p:cNvPr id="36869" name="Rectangle 17"/>
          <p:cNvSpPr>
            <a:spLocks noChangeArrowheads="1"/>
          </p:cNvSpPr>
          <p:nvPr/>
        </p:nvSpPr>
        <p:spPr bwMode="auto">
          <a:xfrm>
            <a:off x="3413126" y="4426743"/>
            <a:ext cx="353976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just" fontAlgn="base">
              <a:spcBef>
                <a:spcPct val="0"/>
              </a:spcBef>
              <a:spcAft>
                <a:spcPct val="0"/>
              </a:spcAft>
              <a:buNone/>
              <a:defRPr/>
            </a:pPr>
            <a:r>
              <a:rPr lang="en-GB" altLang="en-US" sz="2300" b="1" dirty="0">
                <a:solidFill>
                  <a:srgbClr val="0033CC"/>
                </a:solidFill>
                <a:latin typeface="Times New Roman" panose="02020603050405020304" pitchFamily="18" charset="0"/>
                <a:cs typeface="Times New Roman" panose="02020603050405020304" pitchFamily="18" charset="0"/>
              </a:rPr>
              <a:t> a vector of gravity forces</a:t>
            </a:r>
            <a:endParaRPr lang="en-US" altLang="en-US" sz="2300" b="1" dirty="0">
              <a:solidFill>
                <a:srgbClr val="0033CC"/>
              </a:solidFill>
              <a:latin typeface="Times New Roman" panose="02020603050405020304" pitchFamily="18" charset="0"/>
              <a:cs typeface="Times New Roman" panose="02020603050405020304" pitchFamily="18" charset="0"/>
            </a:endParaRPr>
          </a:p>
        </p:txBody>
      </p:sp>
      <p:graphicFrame>
        <p:nvGraphicFramePr>
          <p:cNvPr id="36871" name="Object 15"/>
          <p:cNvGraphicFramePr>
            <a:graphicFrameLocks noChangeAspect="1"/>
          </p:cNvGraphicFramePr>
          <p:nvPr>
            <p:extLst>
              <p:ext uri="{D42A27DB-BD31-4B8C-83A1-F6EECF244321}">
                <p14:modId xmlns:p14="http://schemas.microsoft.com/office/powerpoint/2010/main" val="2364609142"/>
              </p:ext>
            </p:extLst>
          </p:nvPr>
        </p:nvGraphicFramePr>
        <p:xfrm>
          <a:off x="2128615" y="2000621"/>
          <a:ext cx="3785008" cy="453919"/>
        </p:xfrm>
        <a:graphic>
          <a:graphicData uri="http://schemas.openxmlformats.org/presentationml/2006/ole">
            <mc:AlternateContent xmlns:mc="http://schemas.openxmlformats.org/markup-compatibility/2006">
              <mc:Choice xmlns:v="urn:schemas-microsoft-com:vml" Requires="v">
                <p:oleObj spid="_x0000_s27860" name="Equation" r:id="rId4" imgW="1943100" imgH="228600" progId="Equation.3">
                  <p:embed/>
                </p:oleObj>
              </mc:Choice>
              <mc:Fallback>
                <p:oleObj name="Equation" r:id="rId4" imgW="1943100" imgH="2286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615" y="2000621"/>
                        <a:ext cx="3785008" cy="453919"/>
                      </a:xfrm>
                      <a:prstGeom prst="rect">
                        <a:avLst/>
                      </a:prstGeom>
                      <a:noFill/>
                      <a:ln>
                        <a:noFill/>
                      </a:ln>
                    </p:spPr>
                  </p:pic>
                </p:oleObj>
              </mc:Fallback>
            </mc:AlternateContent>
          </a:graphicData>
        </a:graphic>
      </p:graphicFrame>
      <p:graphicFrame>
        <p:nvGraphicFramePr>
          <p:cNvPr id="36873" name="Object 17"/>
          <p:cNvGraphicFramePr>
            <a:graphicFrameLocks noChangeAspect="1"/>
          </p:cNvGraphicFramePr>
          <p:nvPr>
            <p:extLst>
              <p:ext uri="{D42A27DB-BD31-4B8C-83A1-F6EECF244321}">
                <p14:modId xmlns:p14="http://schemas.microsoft.com/office/powerpoint/2010/main" val="4253159979"/>
              </p:ext>
            </p:extLst>
          </p:nvPr>
        </p:nvGraphicFramePr>
        <p:xfrm>
          <a:off x="6906252" y="1819594"/>
          <a:ext cx="1681163" cy="769937"/>
        </p:xfrm>
        <a:graphic>
          <a:graphicData uri="http://schemas.openxmlformats.org/presentationml/2006/ole">
            <mc:AlternateContent xmlns:mc="http://schemas.openxmlformats.org/markup-compatibility/2006">
              <mc:Choice xmlns:v="urn:schemas-microsoft-com:vml" Requires="v">
                <p:oleObj spid="_x0000_s27861" name="Equation" r:id="rId6" imgW="939165" imgH="431800" progId="Equation.3">
                  <p:embed/>
                </p:oleObj>
              </mc:Choice>
              <mc:Fallback>
                <p:oleObj name="Equation" r:id="rId6" imgW="939165"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6252" y="1819594"/>
                        <a:ext cx="16811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5" name="Object 19"/>
          <p:cNvGraphicFramePr>
            <a:graphicFrameLocks noChangeAspect="1"/>
          </p:cNvGraphicFramePr>
          <p:nvPr>
            <p:extLst>
              <p:ext uri="{D42A27DB-BD31-4B8C-83A1-F6EECF244321}">
                <p14:modId xmlns:p14="http://schemas.microsoft.com/office/powerpoint/2010/main" val="3805480550"/>
              </p:ext>
            </p:extLst>
          </p:nvPr>
        </p:nvGraphicFramePr>
        <p:xfrm>
          <a:off x="1204432" y="3495675"/>
          <a:ext cx="901700" cy="1506537"/>
        </p:xfrm>
        <a:graphic>
          <a:graphicData uri="http://schemas.openxmlformats.org/presentationml/2006/ole">
            <mc:AlternateContent xmlns:mc="http://schemas.openxmlformats.org/markup-compatibility/2006">
              <mc:Choice xmlns:v="urn:schemas-microsoft-com:vml" Requires="v">
                <p:oleObj spid="_x0000_s27862" name="Equation" r:id="rId8" imgW="558800" imgH="939800" progId="Equation.3">
                  <p:embed/>
                </p:oleObj>
              </mc:Choice>
              <mc:Fallback>
                <p:oleObj name="Equation" r:id="rId8" imgW="558800" imgH="93980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4432" y="3495675"/>
                        <a:ext cx="9017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7" name="Object 21"/>
          <p:cNvGraphicFramePr>
            <a:graphicFrameLocks noChangeAspect="1"/>
          </p:cNvGraphicFramePr>
          <p:nvPr>
            <p:extLst>
              <p:ext uri="{D42A27DB-BD31-4B8C-83A1-F6EECF244321}">
                <p14:modId xmlns:p14="http://schemas.microsoft.com/office/powerpoint/2010/main" val="1309629572"/>
              </p:ext>
            </p:extLst>
          </p:nvPr>
        </p:nvGraphicFramePr>
        <p:xfrm>
          <a:off x="1219347" y="5026023"/>
          <a:ext cx="857250" cy="635000"/>
        </p:xfrm>
        <a:graphic>
          <a:graphicData uri="http://schemas.openxmlformats.org/presentationml/2006/ole">
            <mc:AlternateContent xmlns:mc="http://schemas.openxmlformats.org/markup-compatibility/2006">
              <mc:Choice xmlns:v="urn:schemas-microsoft-com:vml" Requires="v">
                <p:oleObj spid="_x0000_s27863" name="Equation" r:id="rId10" imgW="533400" imgH="393700" progId="Equation.3">
                  <p:embed/>
                </p:oleObj>
              </mc:Choice>
              <mc:Fallback>
                <p:oleObj name="Equation" r:id="rId10" imgW="533400" imgH="3937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347" y="5026023"/>
                        <a:ext cx="8572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0" name="Object 27"/>
          <p:cNvGraphicFramePr>
            <a:graphicFrameLocks noGrp="1" noChangeAspect="1"/>
          </p:cNvGraphicFramePr>
          <p:nvPr>
            <p:ph idx="1"/>
            <p:extLst>
              <p:ext uri="{D42A27DB-BD31-4B8C-83A1-F6EECF244321}">
                <p14:modId xmlns:p14="http://schemas.microsoft.com/office/powerpoint/2010/main" val="3034096961"/>
              </p:ext>
            </p:extLst>
          </p:nvPr>
        </p:nvGraphicFramePr>
        <p:xfrm>
          <a:off x="1262838" y="5729470"/>
          <a:ext cx="822325" cy="606425"/>
        </p:xfrm>
        <a:graphic>
          <a:graphicData uri="http://schemas.openxmlformats.org/presentationml/2006/ole">
            <mc:AlternateContent xmlns:mc="http://schemas.openxmlformats.org/markup-compatibility/2006">
              <mc:Choice xmlns:v="urn:schemas-microsoft-com:vml" Requires="v">
                <p:oleObj spid="_x0000_s27864" name="Equation" r:id="rId12" imgW="533400" imgH="393700" progId="Equation.3">
                  <p:embed/>
                </p:oleObj>
              </mc:Choice>
              <mc:Fallback>
                <p:oleObj name="Equation" r:id="rId12" imgW="533400" imgH="3937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62838" y="5729470"/>
                        <a:ext cx="8223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Rectangle 27"/>
          <p:cNvSpPr>
            <a:spLocks noChangeArrowheads="1"/>
          </p:cNvSpPr>
          <p:nvPr/>
        </p:nvSpPr>
        <p:spPr bwMode="auto">
          <a:xfrm>
            <a:off x="426720" y="1268730"/>
            <a:ext cx="83769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It is common to write the motion equations in matrix form as</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6883" name="Object 28"/>
          <p:cNvGraphicFramePr>
            <a:graphicFrameLocks noChangeAspect="1"/>
          </p:cNvGraphicFramePr>
          <p:nvPr>
            <p:extLst>
              <p:ext uri="{D42A27DB-BD31-4B8C-83A1-F6EECF244321}">
                <p14:modId xmlns:p14="http://schemas.microsoft.com/office/powerpoint/2010/main" val="91743160"/>
              </p:ext>
            </p:extLst>
          </p:nvPr>
        </p:nvGraphicFramePr>
        <p:xfrm>
          <a:off x="5365750" y="3595688"/>
          <a:ext cx="1054100" cy="358775"/>
        </p:xfrm>
        <a:graphic>
          <a:graphicData uri="http://schemas.openxmlformats.org/presentationml/2006/ole">
            <mc:AlternateContent xmlns:mc="http://schemas.openxmlformats.org/markup-compatibility/2006">
              <mc:Choice xmlns:v="urn:schemas-microsoft-com:vml" Requires="v">
                <p:oleObj spid="_x0000_s27865" name="Equation" r:id="rId14" imgW="558800" imgH="203200" progId="Equation.3">
                  <p:embed/>
                </p:oleObj>
              </mc:Choice>
              <mc:Fallback>
                <p:oleObj name="Equation" r:id="rId14" imgW="558800" imgH="203200"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65750" y="3595688"/>
                        <a:ext cx="1054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5" name="Object 30"/>
          <p:cNvGraphicFramePr>
            <a:graphicFrameLocks noChangeAspect="1"/>
          </p:cNvGraphicFramePr>
          <p:nvPr>
            <p:extLst>
              <p:ext uri="{D42A27DB-BD31-4B8C-83A1-F6EECF244321}">
                <p14:modId xmlns:p14="http://schemas.microsoft.com/office/powerpoint/2010/main" val="166618754"/>
              </p:ext>
            </p:extLst>
          </p:nvPr>
        </p:nvGraphicFramePr>
        <p:xfrm>
          <a:off x="5306052" y="5026006"/>
          <a:ext cx="1441450" cy="1250950"/>
        </p:xfrm>
        <a:graphic>
          <a:graphicData uri="http://schemas.openxmlformats.org/presentationml/2006/ole">
            <mc:AlternateContent xmlns:mc="http://schemas.openxmlformats.org/markup-compatibility/2006">
              <mc:Choice xmlns:v="urn:schemas-microsoft-com:vml" Requires="v">
                <p:oleObj spid="_x0000_s27866" name="Equation" r:id="rId16" imgW="927100" imgH="800100" progId="Equation.3">
                  <p:embed/>
                </p:oleObj>
              </mc:Choice>
              <mc:Fallback>
                <p:oleObj name="Equation" r:id="rId16" imgW="927100" imgH="800100"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06052" y="5026006"/>
                        <a:ext cx="1441450" cy="1250950"/>
                      </a:xfrm>
                      <a:prstGeom prst="rect">
                        <a:avLst/>
                      </a:prstGeom>
                      <a:noFill/>
                      <a:ln>
                        <a:noFill/>
                      </a:ln>
                    </p:spPr>
                  </p:pic>
                </p:oleObj>
              </mc:Fallback>
            </mc:AlternateContent>
          </a:graphicData>
        </a:graphic>
      </p:graphicFrame>
      <p:sp>
        <p:nvSpPr>
          <p:cNvPr id="36886" name="Rounded Rectangle 22"/>
          <p:cNvSpPr>
            <a:spLocks noChangeArrowheads="1"/>
          </p:cNvSpPr>
          <p:nvPr/>
        </p:nvSpPr>
        <p:spPr bwMode="auto">
          <a:xfrm>
            <a:off x="6747502" y="1870394"/>
            <a:ext cx="1944688" cy="714375"/>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26" name="流程图: 可选过程 25"/>
          <p:cNvSpPr/>
          <p:nvPr/>
        </p:nvSpPr>
        <p:spPr>
          <a:xfrm>
            <a:off x="468314" y="2905125"/>
            <a:ext cx="2773362" cy="3505199"/>
          </a:xfrm>
          <a:prstGeom prst="flowChartAlternateProcess">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27" name="流程图: 可选过程 26"/>
          <p:cNvSpPr/>
          <p:nvPr/>
        </p:nvSpPr>
        <p:spPr>
          <a:xfrm>
            <a:off x="3378957" y="2905124"/>
            <a:ext cx="5333206" cy="1209675"/>
          </a:xfrm>
          <a:prstGeom prst="flowChartAlternateProcess">
            <a:avLst/>
          </a:prstGeom>
          <a:noFill/>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28" name="流程图: 可选过程 27"/>
          <p:cNvSpPr/>
          <p:nvPr/>
        </p:nvSpPr>
        <p:spPr>
          <a:xfrm>
            <a:off x="3378957" y="4276724"/>
            <a:ext cx="5333206" cy="2133599"/>
          </a:xfrm>
          <a:prstGeom prst="flowChartAlternateProcess">
            <a:avLst/>
          </a:prstGeom>
          <a:noFill/>
          <a:ln w="28575">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8"/>
              <p:cNvSpPr>
                <a:spLocks noChangeArrowheads="1"/>
              </p:cNvSpPr>
              <p:nvPr/>
            </p:nvSpPr>
            <p:spPr bwMode="auto">
              <a:xfrm>
                <a:off x="110841" y="1049607"/>
                <a:ext cx="8918693" cy="11079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2200" b="1" dirty="0">
                    <a:solidFill>
                      <a:srgbClr val="FF0000"/>
                    </a:solidFill>
                    <a:latin typeface="Times New Roman" panose="02020603050405020304" pitchFamily="18" charset="0"/>
                    <a:cs typeface="Times New Roman" panose="02020603050405020304" pitchFamily="18" charset="0"/>
                  </a:rPr>
                  <a:t>Example 2.</a:t>
                </a:r>
                <a:r>
                  <a:rPr lang="en-US" altLang="zh-CN" sz="2200" b="1" dirty="0">
                    <a:solidFill>
                      <a:srgbClr val="FF0000"/>
                    </a:solidFill>
                    <a:latin typeface="Times New Roman" panose="02020603050405020304" pitchFamily="18" charset="0"/>
                    <a:cs typeface="Times New Roman" panose="02020603050405020304" pitchFamily="18" charset="0"/>
                  </a:rPr>
                  <a:t>2</a:t>
                </a:r>
                <a:r>
                  <a:rPr lang="en-US" altLang="en-US" sz="2200" b="1" dirty="0">
                    <a:solidFill>
                      <a:srgbClr val="FF0000"/>
                    </a:solidFill>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Deriving the motion equation of a 2 DOF manipulator with using </a:t>
                </a:r>
                <a:r>
                  <a:rPr lang="en-US" altLang="zh-CN" sz="2200" dirty="0" err="1">
                    <a:latin typeface="Times New Roman" panose="02020603050405020304" pitchFamily="18" charset="0"/>
                    <a:cs typeface="Times New Roman" panose="02020603050405020304" pitchFamily="18" charset="0"/>
                  </a:rPr>
                  <a:t>Lagrangian</a:t>
                </a:r>
                <a:r>
                  <a:rPr lang="en-US" altLang="zh-CN" sz="2200" dirty="0">
                    <a:latin typeface="Times New Roman" panose="02020603050405020304" pitchFamily="18" charset="0"/>
                    <a:cs typeface="Times New Roman" panose="02020603050405020304" pitchFamily="18" charset="0"/>
                  </a:rPr>
                  <a:t> method. </a:t>
                </a:r>
                <a:r>
                  <a:rPr lang="en-US" altLang="zh-CN" sz="2200" u="sng" dirty="0">
                    <a:solidFill>
                      <a:srgbClr val="FF0000"/>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sz="2200" i="1" u="sng" dirty="0" smtClean="0">
                            <a:solidFill>
                              <a:srgbClr val="FF0000"/>
                            </a:solidFill>
                            <a:latin typeface="Cambria Math" panose="02040503050406030204" pitchFamily="18" charset="0"/>
                            <a:cs typeface="Times New Roman" panose="02020603050405020304" pitchFamily="18" charset="0"/>
                          </a:rPr>
                        </m:ctrlPr>
                      </m:sSubPr>
                      <m:e>
                        <m:r>
                          <m:rPr>
                            <m:sty m:val="p"/>
                          </m:rPr>
                          <a:rPr lang="en-US" altLang="zh-CN" sz="2200" b="0" i="0" u="sng" dirty="0">
                            <a:solidFill>
                              <a:srgbClr val="FF0000"/>
                            </a:solidFill>
                            <a:latin typeface="Cambria Math"/>
                            <a:cs typeface="Times New Roman" panose="02020603050405020304" pitchFamily="18" charset="0"/>
                          </a:rPr>
                          <m:t>I</m:t>
                        </m:r>
                      </m:e>
                      <m:sub>
                        <m:r>
                          <a:rPr lang="en-US" altLang="zh-CN" sz="2200" b="0" i="1" u="sng" dirty="0" smtClean="0">
                            <a:solidFill>
                              <a:srgbClr val="FF0000"/>
                            </a:solidFill>
                            <a:latin typeface="Cambria Math"/>
                            <a:cs typeface="Times New Roman" panose="02020603050405020304" pitchFamily="18" charset="0"/>
                          </a:rPr>
                          <m:t>1</m:t>
                        </m:r>
                      </m:sub>
                    </m:sSub>
                  </m:oMath>
                </a14:m>
                <a:r>
                  <a:rPr lang="en-US" altLang="en-US" sz="2200" u="sng" dirty="0">
                    <a:solidFill>
                      <a:srgbClr val="FF0000"/>
                    </a:solidFill>
                    <a:latin typeface="Times New Roman" panose="02020603050405020304" pitchFamily="18" charset="0"/>
                    <a:cs typeface="Times New Roman" panose="02020603050405020304" pitchFamily="18" charset="0"/>
                  </a:rPr>
                  <a:t> </a:t>
                </a:r>
                <a:r>
                  <a:rPr lang="en-US" altLang="zh-CN" sz="2200" u="sng" dirty="0">
                    <a:solidFill>
                      <a:srgbClr val="FF0000"/>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2200" i="1" u="sng" dirty="0">
                            <a:solidFill>
                              <a:srgbClr val="FF0000"/>
                            </a:solidFill>
                            <a:latin typeface="Cambria Math" panose="02040503050406030204" pitchFamily="18" charset="0"/>
                            <a:cs typeface="Times New Roman" panose="02020603050405020304" pitchFamily="18" charset="0"/>
                          </a:rPr>
                        </m:ctrlPr>
                      </m:sSubPr>
                      <m:e>
                        <m:r>
                          <m:rPr>
                            <m:sty m:val="p"/>
                          </m:rPr>
                          <a:rPr lang="en-US" altLang="zh-CN" sz="2200" b="0" i="0" u="sng" dirty="0">
                            <a:solidFill>
                              <a:srgbClr val="FF0000"/>
                            </a:solidFill>
                            <a:latin typeface="Cambria Math"/>
                            <a:cs typeface="Times New Roman" panose="02020603050405020304" pitchFamily="18" charset="0"/>
                          </a:rPr>
                          <m:t>I</m:t>
                        </m:r>
                      </m:e>
                      <m:sub>
                        <m:r>
                          <a:rPr lang="en-US" altLang="zh-CN" sz="2200" b="0" i="0" u="sng" dirty="0" smtClean="0">
                            <a:solidFill>
                              <a:srgbClr val="FF0000"/>
                            </a:solidFill>
                            <a:latin typeface="Cambria Math"/>
                            <a:cs typeface="Times New Roman" panose="02020603050405020304" pitchFamily="18" charset="0"/>
                          </a:rPr>
                          <m:t>2</m:t>
                        </m:r>
                      </m:sub>
                    </m:sSub>
                  </m:oMath>
                </a14:m>
                <a:r>
                  <a:rPr lang="en-US" altLang="en-US" sz="2200" u="sng" dirty="0">
                    <a:solidFill>
                      <a:srgbClr val="FF0000"/>
                    </a:solidFill>
                    <a:latin typeface="Times New Roman" panose="02020603050405020304" pitchFamily="18" charset="0"/>
                    <a:cs typeface="Times New Roman" panose="02020603050405020304" pitchFamily="18" charset="0"/>
                  </a:rPr>
                  <a:t> be the moment of inertia of each link, and centroid is at the center of each link.</a:t>
                </a:r>
                <a:endParaRPr lang="en-US" altLang="en-US" sz="2200" u="sng" dirty="0">
                  <a:solidFill>
                    <a:srgbClr val="0033CC"/>
                  </a:solidFill>
                  <a:latin typeface="Times New Roman" panose="02020603050405020304" pitchFamily="18" charset="0"/>
                  <a:cs typeface="Times New Roman" panose="02020603050405020304" pitchFamily="18" charset="0"/>
                </a:endParaRPr>
              </a:p>
            </p:txBody>
          </p:sp>
        </mc:Choice>
        <mc:Fallback xmlns="">
          <p:sp>
            <p:nvSpPr>
              <p:cNvPr id="5" name="Rectangle 8"/>
              <p:cNvSpPr>
                <a:spLocks noRot="1" noChangeAspect="1" noMove="1" noResize="1" noEditPoints="1" noAdjustHandles="1" noChangeArrowheads="1" noChangeShapeType="1" noTextEdit="1"/>
              </p:cNvSpPr>
              <p:nvPr/>
            </p:nvSpPr>
            <p:spPr bwMode="auto">
              <a:xfrm>
                <a:off x="110841" y="1049607"/>
                <a:ext cx="8918693" cy="1107996"/>
              </a:xfrm>
              <a:prstGeom prst="rect">
                <a:avLst/>
              </a:prstGeom>
              <a:blipFill>
                <a:blip r:embed="rId4"/>
                <a:stretch>
                  <a:fillRect l="-889" t="-3846" r="-1162" b="-104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a:noFill/>
                  </a:rPr>
                  <a:t> </a:t>
                </a:r>
              </a:p>
            </p:txBody>
          </p:sp>
        </mc:Fallback>
      </mc:AlternateContent>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31</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8" name="Content Placeholder 2"/>
          <p:cNvSpPr>
            <a:spLocks noGrp="1"/>
          </p:cNvSpPr>
          <p:nvPr>
            <p:ph idx="1"/>
          </p:nvPr>
        </p:nvSpPr>
        <p:spPr>
          <a:xfrm>
            <a:off x="4755350" y="2087508"/>
            <a:ext cx="4284817" cy="990507"/>
          </a:xfrm>
        </p:spPr>
        <p:txBody>
          <a:bodyPr/>
          <a:lstStyle/>
          <a:p>
            <a:pPr marL="0" indent="0" algn="just">
              <a:spcBef>
                <a:spcPts val="0"/>
              </a:spcBef>
              <a:buFontTx/>
              <a:buNone/>
            </a:pPr>
            <a:r>
              <a:rPr lang="en-US" altLang="en-US" sz="1900" dirty="0">
                <a:latin typeface="Times New Roman" panose="02020603050405020304" pitchFamily="18" charset="0"/>
                <a:cs typeface="Times New Roman" panose="02020603050405020304" pitchFamily="18" charset="0"/>
              </a:rPr>
              <a:t>By doing the derivation </a:t>
            </a:r>
            <a:r>
              <a:rPr lang="en-US" altLang="zh-CN" sz="1900" dirty="0">
                <a:latin typeface="Times New Roman" panose="02020603050405020304" pitchFamily="18" charset="0"/>
                <a:cs typeface="Times New Roman" panose="02020603050405020304" pitchFamily="18" charset="0"/>
              </a:rPr>
              <a:t>for the equation</a:t>
            </a:r>
            <a:r>
              <a:rPr lang="en-US" altLang="en-US" sz="1900" dirty="0">
                <a:latin typeface="Times New Roman" panose="02020603050405020304" pitchFamily="18" charset="0"/>
                <a:cs typeface="Times New Roman" panose="02020603050405020304" pitchFamily="18" charset="0"/>
              </a:rPr>
              <a:t> of centroid position of link 2, we can obtain the velocity of link 2:</a:t>
            </a:r>
          </a:p>
          <a:p>
            <a:pPr marL="0" indent="0"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34461739"/>
              </p:ext>
            </p:extLst>
          </p:nvPr>
        </p:nvGraphicFramePr>
        <p:xfrm>
          <a:off x="5256213" y="3132138"/>
          <a:ext cx="3394075" cy="633412"/>
        </p:xfrm>
        <a:graphic>
          <a:graphicData uri="http://schemas.openxmlformats.org/presentationml/2006/ole">
            <mc:AlternateContent xmlns:mc="http://schemas.openxmlformats.org/markup-compatibility/2006">
              <mc:Choice xmlns:v="urn:schemas-microsoft-com:vml" Requires="v">
                <p:oleObj spid="_x0000_s28984" name="Equation" r:id="rId5" imgW="1930320" imgH="393480" progId="Equation.DSMT4">
                  <p:embed/>
                </p:oleObj>
              </mc:Choice>
              <mc:Fallback>
                <p:oleObj name="Equation" r:id="rId5" imgW="1930320" imgH="393480" progId="Equation.DSMT4">
                  <p:embed/>
                  <p:pic>
                    <p:nvPicPr>
                      <p:cNvPr id="0" name="Object 8"/>
                      <p:cNvPicPr>
                        <a:picLocks noChangeAspect="1" noChangeArrowheads="1"/>
                      </p:cNvPicPr>
                      <p:nvPr/>
                    </p:nvPicPr>
                    <p:blipFill>
                      <a:blip r:embed="rId6"/>
                      <a:srcRect/>
                      <a:stretch>
                        <a:fillRect/>
                      </a:stretch>
                    </p:blipFill>
                    <p:spPr bwMode="auto">
                      <a:xfrm>
                        <a:off x="5256213" y="3132138"/>
                        <a:ext cx="3394075" cy="633412"/>
                      </a:xfrm>
                      <a:prstGeom prst="rect">
                        <a:avLst/>
                      </a:prstGeom>
                      <a:noFill/>
                      <a:ln>
                        <a:noFill/>
                      </a:ln>
                    </p:spPr>
                  </p:pic>
                </p:oleObj>
              </mc:Fallback>
            </mc:AlternateContent>
          </a:graphicData>
        </a:graphic>
      </p:graphicFrame>
      <p:sp>
        <p:nvSpPr>
          <p:cNvPr id="9" name="AutoShape 15"/>
          <p:cNvSpPr>
            <a:spLocks noChangeArrowheads="1"/>
          </p:cNvSpPr>
          <p:nvPr/>
        </p:nvSpPr>
        <p:spPr bwMode="auto">
          <a:xfrm>
            <a:off x="6682442" y="3788819"/>
            <a:ext cx="213975" cy="283645"/>
          </a:xfrm>
          <a:prstGeom prst="downArrow">
            <a:avLst>
              <a:gd name="adj1" fmla="val 50000"/>
              <a:gd name="adj2" fmla="val 6953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70858211"/>
              </p:ext>
            </p:extLst>
          </p:nvPr>
        </p:nvGraphicFramePr>
        <p:xfrm>
          <a:off x="5264150" y="4878388"/>
          <a:ext cx="3395663" cy="633412"/>
        </p:xfrm>
        <a:graphic>
          <a:graphicData uri="http://schemas.openxmlformats.org/presentationml/2006/ole">
            <mc:AlternateContent xmlns:mc="http://schemas.openxmlformats.org/markup-compatibility/2006">
              <mc:Choice xmlns:v="urn:schemas-microsoft-com:vml" Requires="v">
                <p:oleObj spid="_x0000_s28985" name="Equation" r:id="rId7" imgW="1930320" imgH="393480" progId="Equation.DSMT4">
                  <p:embed/>
                </p:oleObj>
              </mc:Choice>
              <mc:Fallback>
                <p:oleObj name="Equation" r:id="rId7" imgW="1930320" imgH="393480" progId="Equation.DSMT4">
                  <p:embed/>
                  <p:pic>
                    <p:nvPicPr>
                      <p:cNvPr id="0" name="对象 1"/>
                      <p:cNvPicPr>
                        <a:picLocks noChangeAspect="1" noChangeArrowheads="1"/>
                      </p:cNvPicPr>
                      <p:nvPr/>
                    </p:nvPicPr>
                    <p:blipFill>
                      <a:blip r:embed="rId8"/>
                      <a:srcRect/>
                      <a:stretch>
                        <a:fillRect/>
                      </a:stretch>
                    </p:blipFill>
                    <p:spPr bwMode="auto">
                      <a:xfrm>
                        <a:off x="5264150" y="4878388"/>
                        <a:ext cx="3395663" cy="633412"/>
                      </a:xfrm>
                      <a:prstGeom prst="rect">
                        <a:avLst/>
                      </a:prstGeom>
                      <a:noFill/>
                      <a:ln>
                        <a:noFill/>
                      </a:ln>
                    </p:spPr>
                  </p:pic>
                </p:oleObj>
              </mc:Fallback>
            </mc:AlternateContent>
          </a:graphicData>
        </a:graphic>
      </p:graphicFrame>
      <p:sp>
        <p:nvSpPr>
          <p:cNvPr id="12" name="流程图: 可选过程 11"/>
          <p:cNvSpPr/>
          <p:nvPr/>
        </p:nvSpPr>
        <p:spPr>
          <a:xfrm>
            <a:off x="4880759" y="3099281"/>
            <a:ext cx="4106688" cy="1662722"/>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sp>
        <p:nvSpPr>
          <p:cNvPr id="13" name="流程图: 可选过程 12"/>
          <p:cNvSpPr/>
          <p:nvPr/>
        </p:nvSpPr>
        <p:spPr>
          <a:xfrm>
            <a:off x="4880759" y="4845132"/>
            <a:ext cx="4106688" cy="1650670"/>
          </a:xfrm>
          <a:prstGeom prst="flowChartAlternateProcess">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171513717"/>
              </p:ext>
            </p:extLst>
          </p:nvPr>
        </p:nvGraphicFramePr>
        <p:xfrm>
          <a:off x="5446713" y="4017963"/>
          <a:ext cx="3011487" cy="652462"/>
        </p:xfrm>
        <a:graphic>
          <a:graphicData uri="http://schemas.openxmlformats.org/presentationml/2006/ole">
            <mc:AlternateContent xmlns:mc="http://schemas.openxmlformats.org/markup-compatibility/2006">
              <mc:Choice xmlns:v="urn:schemas-microsoft-com:vml" Requires="v">
                <p:oleObj spid="_x0000_s28986" name="Equation" r:id="rId9" imgW="1663560" imgH="393480" progId="Equation.DSMT4">
                  <p:embed/>
                </p:oleObj>
              </mc:Choice>
              <mc:Fallback>
                <p:oleObj name="Equation" r:id="rId9" imgW="1663560" imgH="393480" progId="Equation.DSMT4">
                  <p:embed/>
                  <p:pic>
                    <p:nvPicPr>
                      <p:cNvPr id="0" name="对象 1"/>
                      <p:cNvPicPr>
                        <a:picLocks noChangeAspect="1" noChangeArrowheads="1"/>
                      </p:cNvPicPr>
                      <p:nvPr/>
                    </p:nvPicPr>
                    <p:blipFill>
                      <a:blip r:embed="rId10"/>
                      <a:srcRect/>
                      <a:stretch>
                        <a:fillRect/>
                      </a:stretch>
                    </p:blipFill>
                    <p:spPr bwMode="auto">
                      <a:xfrm>
                        <a:off x="5446713" y="4017963"/>
                        <a:ext cx="3011487" cy="652462"/>
                      </a:xfrm>
                      <a:prstGeom prst="rect">
                        <a:avLst/>
                      </a:prstGeom>
                      <a:noFill/>
                      <a:ln>
                        <a:noFill/>
                      </a:ln>
                    </p:spPr>
                  </p:pic>
                </p:oleObj>
              </mc:Fallback>
            </mc:AlternateContent>
          </a:graphicData>
        </a:graphic>
      </p:graphicFrame>
      <p:sp>
        <p:nvSpPr>
          <p:cNvPr id="17" name="AutoShape 15"/>
          <p:cNvSpPr>
            <a:spLocks noChangeArrowheads="1"/>
          </p:cNvSpPr>
          <p:nvPr/>
        </p:nvSpPr>
        <p:spPr bwMode="auto">
          <a:xfrm>
            <a:off x="6703708" y="5549910"/>
            <a:ext cx="213975" cy="283645"/>
          </a:xfrm>
          <a:prstGeom prst="downArrow">
            <a:avLst>
              <a:gd name="adj1" fmla="val 50000"/>
              <a:gd name="adj2" fmla="val 69531"/>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220990189"/>
              </p:ext>
            </p:extLst>
          </p:nvPr>
        </p:nvGraphicFramePr>
        <p:xfrm>
          <a:off x="5462588" y="5756275"/>
          <a:ext cx="3214687" cy="663575"/>
        </p:xfrm>
        <a:graphic>
          <a:graphicData uri="http://schemas.openxmlformats.org/presentationml/2006/ole">
            <mc:AlternateContent xmlns:mc="http://schemas.openxmlformats.org/markup-compatibility/2006">
              <mc:Choice xmlns:v="urn:schemas-microsoft-com:vml" Requires="v">
                <p:oleObj spid="_x0000_s28987" name="Equation" r:id="rId11" imgW="1739880" imgH="393480" progId="Equation.DSMT4">
                  <p:embed/>
                </p:oleObj>
              </mc:Choice>
              <mc:Fallback>
                <p:oleObj name="Equation" r:id="rId11" imgW="1739880" imgH="393480" progId="Equation.DSMT4">
                  <p:embed/>
                  <p:pic>
                    <p:nvPicPr>
                      <p:cNvPr id="0" name="对象 14"/>
                      <p:cNvPicPr>
                        <a:picLocks noChangeAspect="1" noChangeArrowheads="1"/>
                      </p:cNvPicPr>
                      <p:nvPr/>
                    </p:nvPicPr>
                    <p:blipFill>
                      <a:blip r:embed="rId12"/>
                      <a:srcRect/>
                      <a:stretch>
                        <a:fillRect/>
                      </a:stretch>
                    </p:blipFill>
                    <p:spPr bwMode="auto">
                      <a:xfrm>
                        <a:off x="5462588" y="5756275"/>
                        <a:ext cx="3214687" cy="663575"/>
                      </a:xfrm>
                      <a:prstGeom prst="rect">
                        <a:avLst/>
                      </a:prstGeom>
                      <a:noFill/>
                      <a:ln>
                        <a:noFill/>
                      </a:ln>
                    </p:spPr>
                  </p:pic>
                </p:oleObj>
              </mc:Fallback>
            </mc:AlternateContent>
          </a:graphicData>
        </a:graphic>
      </p:graphicFrame>
      <p:sp>
        <p:nvSpPr>
          <p:cNvPr id="18" name="Content Placeholder 2"/>
          <p:cNvSpPr txBox="1">
            <a:spLocks/>
          </p:cNvSpPr>
          <p:nvPr/>
        </p:nvSpPr>
        <p:spPr bwMode="auto">
          <a:xfrm>
            <a:off x="121474" y="2228472"/>
            <a:ext cx="1728592" cy="34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buFontTx/>
              <a:buNone/>
            </a:pPr>
            <a:r>
              <a:rPr lang="en-US" altLang="zh-CN" sz="1600" dirty="0">
                <a:latin typeface="Times New Roman" panose="02020603050405020304" pitchFamily="18" charset="0"/>
                <a:cs typeface="Times New Roman" panose="02020603050405020304" pitchFamily="18" charset="0"/>
              </a:rPr>
              <a:t>Let </a:t>
            </a:r>
            <a:endParaRPr lang="en-US" altLang="en-US" sz="16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06509197"/>
              </p:ext>
            </p:extLst>
          </p:nvPr>
        </p:nvGraphicFramePr>
        <p:xfrm>
          <a:off x="588852" y="2221401"/>
          <a:ext cx="1235075" cy="338137"/>
        </p:xfrm>
        <a:graphic>
          <a:graphicData uri="http://schemas.openxmlformats.org/presentationml/2006/ole">
            <mc:AlternateContent xmlns:mc="http://schemas.openxmlformats.org/markup-compatibility/2006">
              <mc:Choice xmlns:v="urn:schemas-microsoft-com:vml" Requires="v">
                <p:oleObj spid="_x0000_s28988" name="公式" r:id="rId13" imgW="761760" imgH="228600" progId="Equation.3">
                  <p:embed/>
                </p:oleObj>
              </mc:Choice>
              <mc:Fallback>
                <p:oleObj name="公式" r:id="rId13" imgW="761760" imgH="228600" progId="Equation.3">
                  <p:embed/>
                  <p:pic>
                    <p:nvPicPr>
                      <p:cNvPr id="0" name="对象 1"/>
                      <p:cNvPicPr>
                        <a:picLocks noChangeAspect="1" noChangeArrowheads="1"/>
                      </p:cNvPicPr>
                      <p:nvPr/>
                    </p:nvPicPr>
                    <p:blipFill>
                      <a:blip r:embed="rId14"/>
                      <a:srcRect/>
                      <a:stretch>
                        <a:fillRect/>
                      </a:stretch>
                    </p:blipFill>
                    <p:spPr bwMode="auto">
                      <a:xfrm>
                        <a:off x="588852" y="2221401"/>
                        <a:ext cx="1235075" cy="338137"/>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1049548"/>
              </p:ext>
            </p:extLst>
          </p:nvPr>
        </p:nvGraphicFramePr>
        <p:xfrm>
          <a:off x="590552" y="2544022"/>
          <a:ext cx="1214438" cy="338138"/>
        </p:xfrm>
        <a:graphic>
          <a:graphicData uri="http://schemas.openxmlformats.org/presentationml/2006/ole">
            <mc:AlternateContent xmlns:mc="http://schemas.openxmlformats.org/markup-compatibility/2006">
              <mc:Choice xmlns:v="urn:schemas-microsoft-com:vml" Requires="v">
                <p:oleObj spid="_x0000_s28989" name="公式" r:id="rId15" imgW="749160" imgH="228600" progId="Equation.3">
                  <p:embed/>
                </p:oleObj>
              </mc:Choice>
              <mc:Fallback>
                <p:oleObj name="公式" r:id="rId15" imgW="749160" imgH="228600" progId="Equation.3">
                  <p:embed/>
                  <p:pic>
                    <p:nvPicPr>
                      <p:cNvPr id="0" name="对象 3"/>
                      <p:cNvPicPr>
                        <a:picLocks noChangeAspect="1" noChangeArrowheads="1"/>
                      </p:cNvPicPr>
                      <p:nvPr/>
                    </p:nvPicPr>
                    <p:blipFill>
                      <a:blip r:embed="rId16"/>
                      <a:srcRect/>
                      <a:stretch>
                        <a:fillRect/>
                      </a:stretch>
                    </p:blipFill>
                    <p:spPr bwMode="auto">
                      <a:xfrm>
                        <a:off x="590552" y="2544022"/>
                        <a:ext cx="1214438" cy="338138"/>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96512238"/>
              </p:ext>
            </p:extLst>
          </p:nvPr>
        </p:nvGraphicFramePr>
        <p:xfrm>
          <a:off x="169407" y="3493213"/>
          <a:ext cx="2036762" cy="338138"/>
        </p:xfrm>
        <a:graphic>
          <a:graphicData uri="http://schemas.openxmlformats.org/presentationml/2006/ole">
            <mc:AlternateContent xmlns:mc="http://schemas.openxmlformats.org/markup-compatibility/2006">
              <mc:Choice xmlns:v="urn:schemas-microsoft-com:vml" Requires="v">
                <p:oleObj spid="_x0000_s28990" name="公式" r:id="rId17" imgW="1257120" imgH="228600" progId="Equation.3">
                  <p:embed/>
                </p:oleObj>
              </mc:Choice>
              <mc:Fallback>
                <p:oleObj name="公式" r:id="rId17" imgW="1257120" imgH="228600" progId="Equation.3">
                  <p:embed/>
                  <p:pic>
                    <p:nvPicPr>
                      <p:cNvPr id="0" name="对象 9"/>
                      <p:cNvPicPr>
                        <a:picLocks noChangeAspect="1" noChangeArrowheads="1"/>
                      </p:cNvPicPr>
                      <p:nvPr/>
                    </p:nvPicPr>
                    <p:blipFill>
                      <a:blip r:embed="rId18"/>
                      <a:srcRect/>
                      <a:stretch>
                        <a:fillRect/>
                      </a:stretch>
                    </p:blipFill>
                    <p:spPr bwMode="auto">
                      <a:xfrm>
                        <a:off x="169407" y="3493213"/>
                        <a:ext cx="20367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09075542"/>
              </p:ext>
            </p:extLst>
          </p:nvPr>
        </p:nvGraphicFramePr>
        <p:xfrm>
          <a:off x="179341" y="3804140"/>
          <a:ext cx="2016125" cy="338138"/>
        </p:xfrm>
        <a:graphic>
          <a:graphicData uri="http://schemas.openxmlformats.org/presentationml/2006/ole">
            <mc:AlternateContent xmlns:mc="http://schemas.openxmlformats.org/markup-compatibility/2006">
              <mc:Choice xmlns:v="urn:schemas-microsoft-com:vml" Requires="v">
                <p:oleObj spid="_x0000_s28991" name="公式" r:id="rId19" imgW="1244520" imgH="228600" progId="Equation.3">
                  <p:embed/>
                </p:oleObj>
              </mc:Choice>
              <mc:Fallback>
                <p:oleObj name="公式" r:id="rId19" imgW="1244520" imgH="228600" progId="Equation.3">
                  <p:embed/>
                  <p:pic>
                    <p:nvPicPr>
                      <p:cNvPr id="0" name="对象 10"/>
                      <p:cNvPicPr>
                        <a:picLocks noChangeAspect="1" noChangeArrowheads="1"/>
                      </p:cNvPicPr>
                      <p:nvPr/>
                    </p:nvPicPr>
                    <p:blipFill>
                      <a:blip r:embed="rId20"/>
                      <a:srcRect/>
                      <a:stretch>
                        <a:fillRect/>
                      </a:stretch>
                    </p:blipFill>
                    <p:spPr bwMode="auto">
                      <a:xfrm>
                        <a:off x="179341" y="3804140"/>
                        <a:ext cx="201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流程图: 可选过程 19"/>
          <p:cNvSpPr/>
          <p:nvPr/>
        </p:nvSpPr>
        <p:spPr>
          <a:xfrm>
            <a:off x="100208" y="2126097"/>
            <a:ext cx="2132629" cy="2137560"/>
          </a:xfrm>
          <a:prstGeom prst="flowChartAlternateProcess">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rgbClr val="FF0000"/>
              </a:solidFill>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449833746"/>
              </p:ext>
            </p:extLst>
          </p:nvPr>
        </p:nvGraphicFramePr>
        <p:xfrm>
          <a:off x="593395" y="2867323"/>
          <a:ext cx="1255712" cy="338138"/>
        </p:xfrm>
        <a:graphic>
          <a:graphicData uri="http://schemas.openxmlformats.org/presentationml/2006/ole">
            <mc:AlternateContent xmlns:mc="http://schemas.openxmlformats.org/markup-compatibility/2006">
              <mc:Choice xmlns:v="urn:schemas-microsoft-com:vml" Requires="v">
                <p:oleObj spid="_x0000_s28992" name="公式" r:id="rId21" imgW="774360" imgH="228600" progId="Equation.3">
                  <p:embed/>
                </p:oleObj>
              </mc:Choice>
              <mc:Fallback>
                <p:oleObj name="公式" r:id="rId21" imgW="774360" imgH="228600" progId="Equation.3">
                  <p:embed/>
                  <p:pic>
                    <p:nvPicPr>
                      <p:cNvPr id="0" name="对象 3"/>
                      <p:cNvPicPr>
                        <a:picLocks noChangeAspect="1" noChangeArrowheads="1"/>
                      </p:cNvPicPr>
                      <p:nvPr/>
                    </p:nvPicPr>
                    <p:blipFill>
                      <a:blip r:embed="rId22"/>
                      <a:srcRect/>
                      <a:stretch>
                        <a:fillRect/>
                      </a:stretch>
                    </p:blipFill>
                    <p:spPr bwMode="auto">
                      <a:xfrm>
                        <a:off x="593395" y="2867323"/>
                        <a:ext cx="1255712" cy="338138"/>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34525584"/>
              </p:ext>
            </p:extLst>
          </p:nvPr>
        </p:nvGraphicFramePr>
        <p:xfrm>
          <a:off x="605615" y="3168320"/>
          <a:ext cx="1255713" cy="338137"/>
        </p:xfrm>
        <a:graphic>
          <a:graphicData uri="http://schemas.openxmlformats.org/presentationml/2006/ole">
            <mc:AlternateContent xmlns:mc="http://schemas.openxmlformats.org/markup-compatibility/2006">
              <mc:Choice xmlns:v="urn:schemas-microsoft-com:vml" Requires="v">
                <p:oleObj spid="_x0000_s28993" name="公式" r:id="rId23" imgW="774360" imgH="228600" progId="Equation.3">
                  <p:embed/>
                </p:oleObj>
              </mc:Choice>
              <mc:Fallback>
                <p:oleObj name="公式" r:id="rId23" imgW="774360" imgH="228600" progId="Equation.3">
                  <p:embed/>
                  <p:pic>
                    <p:nvPicPr>
                      <p:cNvPr id="0" name="对象 9"/>
                      <p:cNvPicPr>
                        <a:picLocks noChangeAspect="1" noChangeArrowheads="1"/>
                      </p:cNvPicPr>
                      <p:nvPr/>
                    </p:nvPicPr>
                    <p:blipFill>
                      <a:blip r:embed="rId24"/>
                      <a:srcRect/>
                      <a:stretch>
                        <a:fillRect/>
                      </a:stretch>
                    </p:blipFill>
                    <p:spPr bwMode="auto">
                      <a:xfrm>
                        <a:off x="605615" y="3168320"/>
                        <a:ext cx="1255713" cy="338137"/>
                      </a:xfrm>
                      <a:prstGeom prst="rect">
                        <a:avLst/>
                      </a:prstGeom>
                      <a:noFill/>
                      <a:ln>
                        <a:noFill/>
                      </a:ln>
                    </p:spPr>
                  </p:pic>
                </p:oleObj>
              </mc:Fallback>
            </mc:AlternateContent>
          </a:graphicData>
        </a:graphic>
      </p:graphicFrame>
      <p:grpSp>
        <p:nvGrpSpPr>
          <p:cNvPr id="90121" name="组合 90120"/>
          <p:cNvGrpSpPr>
            <a:grpSpLocks noChangeAspect="1"/>
          </p:cNvGrpSpPr>
          <p:nvPr/>
        </p:nvGrpSpPr>
        <p:grpSpPr>
          <a:xfrm>
            <a:off x="415041" y="2471737"/>
            <a:ext cx="3888485" cy="3923792"/>
            <a:chOff x="1880731" y="4102514"/>
            <a:chExt cx="2334890" cy="2356090"/>
          </a:xfrm>
        </p:grpSpPr>
        <p:sp>
          <p:nvSpPr>
            <p:cNvPr id="22" name="矩形 21"/>
            <p:cNvSpPr/>
            <p:nvPr/>
          </p:nvSpPr>
          <p:spPr bwMode="auto">
            <a:xfrm rot="19488566">
              <a:off x="2177430" y="5651169"/>
              <a:ext cx="1440000" cy="180000"/>
            </a:xfrm>
            <a:prstGeom prst="rect">
              <a:avLst/>
            </a:pr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25" name="矩形 24"/>
            <p:cNvSpPr/>
            <p:nvPr/>
          </p:nvSpPr>
          <p:spPr bwMode="auto">
            <a:xfrm rot="17479923">
              <a:off x="2907138" y="4732514"/>
              <a:ext cx="1440000" cy="180000"/>
            </a:xfrm>
            <a:prstGeom prst="rect">
              <a:avLst/>
            </a:pr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23" name="椭圆 22"/>
            <p:cNvSpPr/>
            <p:nvPr/>
          </p:nvSpPr>
          <p:spPr bwMode="auto">
            <a:xfrm>
              <a:off x="3380583" y="5337184"/>
              <a:ext cx="72000" cy="72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32" name="任意多边形 31"/>
            <p:cNvSpPr/>
            <p:nvPr/>
          </p:nvSpPr>
          <p:spPr bwMode="auto">
            <a:xfrm>
              <a:off x="2253975" y="5985054"/>
              <a:ext cx="252000" cy="280397"/>
            </a:xfrm>
            <a:custGeom>
              <a:avLst/>
              <a:gdLst>
                <a:gd name="connsiteX0" fmla="*/ 126000 w 252000"/>
                <a:gd name="connsiteY0" fmla="*/ 0 h 280397"/>
                <a:gd name="connsiteX1" fmla="*/ 252000 w 252000"/>
                <a:gd name="connsiteY1" fmla="*/ 126000 h 280397"/>
                <a:gd name="connsiteX2" fmla="*/ 252000 w 252000"/>
                <a:gd name="connsiteY2" fmla="*/ 280397 h 280397"/>
                <a:gd name="connsiteX3" fmla="*/ 0 w 252000"/>
                <a:gd name="connsiteY3" fmla="*/ 280397 h 280397"/>
                <a:gd name="connsiteX4" fmla="*/ 0 w 252000"/>
                <a:gd name="connsiteY4" fmla="*/ 126000 h 280397"/>
                <a:gd name="connsiteX5" fmla="*/ 126000 w 252000"/>
                <a:gd name="connsiteY5" fmla="*/ 0 h 28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 h="280397">
                  <a:moveTo>
                    <a:pt x="126000" y="0"/>
                  </a:moveTo>
                  <a:cubicBezTo>
                    <a:pt x="195588" y="0"/>
                    <a:pt x="252000" y="56412"/>
                    <a:pt x="252000" y="126000"/>
                  </a:cubicBezTo>
                  <a:lnTo>
                    <a:pt x="252000" y="280397"/>
                  </a:lnTo>
                  <a:lnTo>
                    <a:pt x="0" y="280397"/>
                  </a:lnTo>
                  <a:lnTo>
                    <a:pt x="0" y="126000"/>
                  </a:lnTo>
                  <a:cubicBezTo>
                    <a:pt x="0" y="56412"/>
                    <a:pt x="56412" y="0"/>
                    <a:pt x="126000" y="0"/>
                  </a:cubicBezTo>
                  <a:close/>
                </a:path>
              </a:pathLst>
            </a:custGeom>
            <a:solidFill>
              <a:schemeClr val="bg1"/>
            </a:solid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26" name="椭圆 25"/>
            <p:cNvSpPr/>
            <p:nvPr/>
          </p:nvSpPr>
          <p:spPr bwMode="auto">
            <a:xfrm>
              <a:off x="2340453" y="6075054"/>
              <a:ext cx="72000" cy="72000"/>
            </a:xfrm>
            <a:prstGeom prst="ellipse">
              <a:avLst/>
            </a:prstGeom>
            <a:noFill/>
            <a:ln w="317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cxnSp>
          <p:nvCxnSpPr>
            <p:cNvPr id="33" name="直接连接符 32"/>
            <p:cNvCxnSpPr>
              <a:stCxn id="32" idx="3"/>
              <a:endCxn id="32" idx="2"/>
            </p:cNvCxnSpPr>
            <p:nvPr/>
          </p:nvCxnSpPr>
          <p:spPr bwMode="auto">
            <a:xfrm>
              <a:off x="2253975" y="6265451"/>
              <a:ext cx="252000" cy="0"/>
            </a:xfrm>
            <a:prstGeom prst="line">
              <a:avLst/>
            </a:prstGeom>
            <a:noFill/>
            <a:ln w="3175" cap="flat" cmpd="sng" algn="ctr">
              <a:solidFill>
                <a:schemeClr val="tx1"/>
              </a:solidFill>
              <a:prstDash val="solid"/>
              <a:round/>
              <a:headEnd type="none" w="med" len="med"/>
              <a:tailEnd type="none" w="med" len="med"/>
            </a:ln>
          </p:spPr>
        </p:cxnSp>
        <p:cxnSp>
          <p:nvCxnSpPr>
            <p:cNvPr id="38" name="直接连接符 37"/>
            <p:cNvCxnSpPr/>
            <p:nvPr/>
          </p:nvCxnSpPr>
          <p:spPr bwMode="auto">
            <a:xfrm flipH="1">
              <a:off x="2237358" y="6265451"/>
              <a:ext cx="88900" cy="88900"/>
            </a:xfrm>
            <a:prstGeom prst="line">
              <a:avLst/>
            </a:prstGeom>
            <a:noFill/>
            <a:ln w="3175" cap="flat" cmpd="sng" algn="ctr">
              <a:solidFill>
                <a:schemeClr val="tx1"/>
              </a:solidFill>
              <a:prstDash val="solid"/>
              <a:round/>
              <a:headEnd type="none" w="med" len="med"/>
              <a:tailEnd type="none" w="med" len="med"/>
            </a:ln>
          </p:spPr>
        </p:cxnSp>
        <p:cxnSp>
          <p:nvCxnSpPr>
            <p:cNvPr id="39" name="直接连接符 38"/>
            <p:cNvCxnSpPr/>
            <p:nvPr/>
          </p:nvCxnSpPr>
          <p:spPr bwMode="auto">
            <a:xfrm flipH="1">
              <a:off x="2296947" y="6265451"/>
              <a:ext cx="88900" cy="88900"/>
            </a:xfrm>
            <a:prstGeom prst="line">
              <a:avLst/>
            </a:prstGeom>
            <a:noFill/>
            <a:ln w="3175" cap="flat" cmpd="sng" algn="ctr">
              <a:solidFill>
                <a:schemeClr val="tx1"/>
              </a:solidFill>
              <a:prstDash val="solid"/>
              <a:round/>
              <a:headEnd type="none" w="med" len="med"/>
              <a:tailEnd type="none" w="med" len="med"/>
            </a:ln>
          </p:spPr>
        </p:cxnSp>
        <p:cxnSp>
          <p:nvCxnSpPr>
            <p:cNvPr id="40" name="直接连接符 39"/>
            <p:cNvCxnSpPr/>
            <p:nvPr/>
          </p:nvCxnSpPr>
          <p:spPr bwMode="auto">
            <a:xfrm flipH="1">
              <a:off x="2354050" y="6265451"/>
              <a:ext cx="88900" cy="88900"/>
            </a:xfrm>
            <a:prstGeom prst="line">
              <a:avLst/>
            </a:prstGeom>
            <a:noFill/>
            <a:ln w="3175" cap="flat" cmpd="sng" algn="ctr">
              <a:solidFill>
                <a:schemeClr val="tx1"/>
              </a:solidFill>
              <a:prstDash val="solid"/>
              <a:round/>
              <a:headEnd type="none" w="med" len="med"/>
              <a:tailEnd type="none" w="med" len="med"/>
            </a:ln>
          </p:spPr>
        </p:cxnSp>
        <p:cxnSp>
          <p:nvCxnSpPr>
            <p:cNvPr id="41" name="直接连接符 40"/>
            <p:cNvCxnSpPr/>
            <p:nvPr/>
          </p:nvCxnSpPr>
          <p:spPr bwMode="auto">
            <a:xfrm flipH="1">
              <a:off x="2411772" y="6265451"/>
              <a:ext cx="88900" cy="88900"/>
            </a:xfrm>
            <a:prstGeom prst="line">
              <a:avLst/>
            </a:prstGeom>
            <a:noFill/>
            <a:ln w="3175" cap="flat" cmpd="sng" algn="ctr">
              <a:solidFill>
                <a:schemeClr val="tx1"/>
              </a:solidFill>
              <a:prstDash val="solid"/>
              <a:round/>
              <a:headEnd type="none" w="med" len="med"/>
              <a:tailEnd type="none" w="med" len="med"/>
            </a:ln>
          </p:spPr>
        </p:cxnSp>
        <p:cxnSp>
          <p:nvCxnSpPr>
            <p:cNvPr id="45" name="直接连接符 44"/>
            <p:cNvCxnSpPr/>
            <p:nvPr/>
          </p:nvCxnSpPr>
          <p:spPr bwMode="auto">
            <a:xfrm flipV="1">
              <a:off x="2376156" y="5751054"/>
              <a:ext cx="0" cy="360000"/>
            </a:xfrm>
            <a:prstGeom prst="line">
              <a:avLst/>
            </a:prstGeom>
            <a:noFill/>
            <a:ln w="3175" cap="flat" cmpd="sng" algn="ctr">
              <a:solidFill>
                <a:schemeClr val="tx1"/>
              </a:solidFill>
              <a:prstDash val="solid"/>
              <a:round/>
              <a:headEnd type="none" w="med" len="med"/>
              <a:tailEnd type="triangle" w="sm" len="med"/>
            </a:ln>
          </p:spPr>
        </p:cxnSp>
        <p:cxnSp>
          <p:nvCxnSpPr>
            <p:cNvPr id="48" name="直接连接符 47"/>
            <p:cNvCxnSpPr/>
            <p:nvPr/>
          </p:nvCxnSpPr>
          <p:spPr bwMode="auto">
            <a:xfrm>
              <a:off x="2376453" y="6111054"/>
              <a:ext cx="360000" cy="0"/>
            </a:xfrm>
            <a:prstGeom prst="line">
              <a:avLst/>
            </a:prstGeom>
            <a:noFill/>
            <a:ln w="3175" cap="flat" cmpd="sng" algn="ctr">
              <a:solidFill>
                <a:schemeClr val="tx1"/>
              </a:solidFill>
              <a:prstDash val="solid"/>
              <a:round/>
              <a:headEnd type="none" w="med" len="med"/>
              <a:tailEnd type="triangle" w="sm" len="med"/>
            </a:ln>
          </p:spPr>
        </p:cxnSp>
        <p:cxnSp>
          <p:nvCxnSpPr>
            <p:cNvPr id="50" name="直接连接符 49"/>
            <p:cNvCxnSpPr/>
            <p:nvPr/>
          </p:nvCxnSpPr>
          <p:spPr bwMode="auto">
            <a:xfrm rot="8100000">
              <a:off x="2068764" y="6238333"/>
              <a:ext cx="360000" cy="0"/>
            </a:xfrm>
            <a:prstGeom prst="line">
              <a:avLst/>
            </a:prstGeom>
            <a:noFill/>
            <a:ln w="3175" cap="flat" cmpd="sng" algn="ctr">
              <a:solidFill>
                <a:schemeClr val="tx1"/>
              </a:solidFill>
              <a:prstDash val="solid"/>
              <a:round/>
              <a:headEnd type="none" w="med" len="med"/>
              <a:tailEnd type="triangle" w="sm" len="med"/>
            </a:ln>
          </p:spPr>
        </p:cxnSp>
        <p:cxnSp>
          <p:nvCxnSpPr>
            <p:cNvPr id="53" name="直接连接符 52"/>
            <p:cNvCxnSpPr/>
            <p:nvPr/>
          </p:nvCxnSpPr>
          <p:spPr bwMode="auto">
            <a:xfrm flipH="1">
              <a:off x="2183600" y="6265451"/>
              <a:ext cx="88900" cy="88900"/>
            </a:xfrm>
            <a:prstGeom prst="line">
              <a:avLst/>
            </a:prstGeom>
            <a:noFill/>
            <a:ln w="3175" cap="flat" cmpd="sng" algn="ctr">
              <a:solidFill>
                <a:schemeClr val="tx1"/>
              </a:solidFill>
              <a:prstDash val="solid"/>
              <a:round/>
              <a:headEnd type="none" w="med" len="med"/>
              <a:tailEnd type="none" w="med" len="med"/>
            </a:ln>
          </p:spPr>
        </p:cxnSp>
        <p:sp>
          <p:nvSpPr>
            <p:cNvPr id="52" name="文本框 51"/>
            <p:cNvSpPr txBox="1"/>
            <p:nvPr/>
          </p:nvSpPr>
          <p:spPr>
            <a:xfrm>
              <a:off x="2705378" y="5983434"/>
              <a:ext cx="370711"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0</a:t>
              </a:r>
              <a:endParaRPr lang="zh-CN" altLang="en-US" i="1" baseline="-25000"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2257594" y="5544600"/>
              <a:ext cx="370711"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y</a:t>
              </a:r>
              <a:r>
                <a:rPr lang="en-US" altLang="zh-CN" i="1" baseline="-25000" dirty="0">
                  <a:latin typeface="Times New Roman" panose="02020603050405020304" pitchFamily="18" charset="0"/>
                  <a:cs typeface="Times New Roman" panose="02020603050405020304" pitchFamily="18" charset="0"/>
                </a:rPr>
                <a:t>0</a:t>
              </a:r>
              <a:endParaRPr lang="zh-CN" altLang="en-US" i="1" baseline="-25000"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1880731" y="6229655"/>
              <a:ext cx="370711"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z</a:t>
              </a:r>
              <a:r>
                <a:rPr lang="en-US" altLang="zh-CN" i="1" baseline="-25000" dirty="0">
                  <a:latin typeface="Times New Roman" panose="02020603050405020304" pitchFamily="18" charset="0"/>
                  <a:cs typeface="Times New Roman" panose="02020603050405020304" pitchFamily="18" charset="0"/>
                </a:rPr>
                <a:t>0</a:t>
              </a:r>
              <a:endParaRPr lang="zh-CN" altLang="en-US" i="1" baseline="-25000"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rot="-1320000">
              <a:off x="3065015" y="4747601"/>
              <a:ext cx="1007196" cy="962153"/>
              <a:chOff x="3643085" y="5313411"/>
              <a:chExt cx="1007196" cy="954358"/>
            </a:xfrm>
          </p:grpSpPr>
          <p:cxnSp>
            <p:nvCxnSpPr>
              <p:cNvPr id="57" name="直接连接符 56"/>
              <p:cNvCxnSpPr/>
              <p:nvPr/>
            </p:nvCxnSpPr>
            <p:spPr bwMode="auto">
              <a:xfrm flipV="1">
                <a:off x="3950348" y="5510297"/>
                <a:ext cx="0" cy="360000"/>
              </a:xfrm>
              <a:prstGeom prst="line">
                <a:avLst/>
              </a:prstGeom>
              <a:noFill/>
              <a:ln w="3175" cap="flat" cmpd="sng" algn="ctr">
                <a:solidFill>
                  <a:schemeClr val="tx1"/>
                </a:solidFill>
                <a:prstDash val="solid"/>
                <a:round/>
                <a:headEnd type="none" w="med" len="med"/>
                <a:tailEnd type="triangle" w="sm" len="med"/>
              </a:ln>
            </p:spPr>
          </p:cxnSp>
          <p:cxnSp>
            <p:nvCxnSpPr>
              <p:cNvPr id="58" name="直接连接符 57"/>
              <p:cNvCxnSpPr/>
              <p:nvPr/>
            </p:nvCxnSpPr>
            <p:spPr bwMode="auto">
              <a:xfrm>
                <a:off x="3950645" y="5870297"/>
                <a:ext cx="360000" cy="0"/>
              </a:xfrm>
              <a:prstGeom prst="line">
                <a:avLst/>
              </a:prstGeom>
              <a:noFill/>
              <a:ln w="3175" cap="flat" cmpd="sng" algn="ctr">
                <a:solidFill>
                  <a:schemeClr val="tx1"/>
                </a:solidFill>
                <a:prstDash val="solid"/>
                <a:round/>
                <a:headEnd type="none" w="med" len="med"/>
                <a:tailEnd type="triangle" w="sm" len="med"/>
              </a:ln>
            </p:spPr>
          </p:cxnSp>
          <p:cxnSp>
            <p:nvCxnSpPr>
              <p:cNvPr id="59" name="直接连接符 58"/>
              <p:cNvCxnSpPr/>
              <p:nvPr/>
            </p:nvCxnSpPr>
            <p:spPr bwMode="auto">
              <a:xfrm rot="8100000">
                <a:off x="3643085" y="5996974"/>
                <a:ext cx="360000" cy="0"/>
              </a:xfrm>
              <a:prstGeom prst="line">
                <a:avLst/>
              </a:prstGeom>
              <a:noFill/>
              <a:ln w="3175" cap="flat" cmpd="sng" algn="ctr">
                <a:solidFill>
                  <a:schemeClr val="tx1"/>
                </a:solidFill>
                <a:prstDash val="solid"/>
                <a:round/>
                <a:headEnd type="none" w="med" len="med"/>
                <a:tailEnd type="triangle" w="sm" len="med"/>
              </a:ln>
            </p:spPr>
          </p:cxnSp>
          <p:sp>
            <p:nvSpPr>
              <p:cNvPr id="60" name="文本框 59"/>
              <p:cNvSpPr txBox="1"/>
              <p:nvPr/>
            </p:nvSpPr>
            <p:spPr>
              <a:xfrm>
                <a:off x="4279570" y="5752243"/>
                <a:ext cx="370711" cy="22709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1</a:t>
                </a:r>
                <a:endParaRPr lang="zh-CN" altLang="en-US" i="1" baseline="-25000" dirty="0">
                  <a:latin typeface="Times New Roman" panose="02020603050405020304" pitchFamily="18" charset="0"/>
                  <a:cs typeface="Times New Roman" panose="02020603050405020304" pitchFamily="18" charset="0"/>
                </a:endParaRPr>
              </a:p>
            </p:txBody>
          </p:sp>
          <p:sp>
            <p:nvSpPr>
              <p:cNvPr id="61" name="文本框 60"/>
              <p:cNvSpPr txBox="1"/>
              <p:nvPr/>
            </p:nvSpPr>
            <p:spPr>
              <a:xfrm>
                <a:off x="3831786" y="5313411"/>
                <a:ext cx="370711" cy="227095"/>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y</a:t>
                </a:r>
                <a:r>
                  <a:rPr lang="en-US" altLang="zh-CN" i="1" baseline="-25000" dirty="0">
                    <a:latin typeface="Times New Roman" panose="02020603050405020304" pitchFamily="18" charset="0"/>
                    <a:cs typeface="Times New Roman" panose="02020603050405020304" pitchFamily="18" charset="0"/>
                  </a:rPr>
                  <a:t>1</a:t>
                </a:r>
                <a:endParaRPr lang="zh-CN" altLang="en-US" i="1" baseline="-25000" dirty="0">
                  <a:latin typeface="Times New Roman" panose="02020603050405020304" pitchFamily="18" charset="0"/>
                  <a:cs typeface="Times New Roman" panose="02020603050405020304" pitchFamily="18" charset="0"/>
                </a:endParaRPr>
              </a:p>
            </p:txBody>
          </p:sp>
          <p:sp>
            <p:nvSpPr>
              <p:cNvPr id="62" name="文本框 61"/>
              <p:cNvSpPr txBox="1"/>
              <p:nvPr/>
            </p:nvSpPr>
            <p:spPr>
              <a:xfrm>
                <a:off x="3662442" y="6040675"/>
                <a:ext cx="370711" cy="227094"/>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z</a:t>
                </a:r>
                <a:r>
                  <a:rPr lang="en-US" altLang="zh-CN" i="1" baseline="-25000" dirty="0">
                    <a:latin typeface="Times New Roman" panose="02020603050405020304" pitchFamily="18" charset="0"/>
                    <a:cs typeface="Times New Roman" panose="02020603050405020304" pitchFamily="18" charset="0"/>
                  </a:rPr>
                  <a:t>1</a:t>
                </a:r>
                <a:endParaRPr lang="zh-CN" altLang="en-US" i="1" baseline="-25000" dirty="0">
                  <a:latin typeface="Times New Roman" panose="02020603050405020304" pitchFamily="18" charset="0"/>
                  <a:cs typeface="Times New Roman" panose="02020603050405020304" pitchFamily="18" charset="0"/>
                </a:endParaRPr>
              </a:p>
            </p:txBody>
          </p:sp>
        </p:grpSp>
        <p:cxnSp>
          <p:nvCxnSpPr>
            <p:cNvPr id="90112" name="直接连接符 90111"/>
            <p:cNvCxnSpPr/>
            <p:nvPr/>
          </p:nvCxnSpPr>
          <p:spPr bwMode="auto">
            <a:xfrm rot="10800000" flipV="1">
              <a:off x="2904944" y="5724352"/>
              <a:ext cx="0" cy="321978"/>
            </a:xfrm>
            <a:prstGeom prst="line">
              <a:avLst/>
            </a:prstGeom>
            <a:noFill/>
            <a:ln w="3175" cap="flat" cmpd="sng" algn="ctr">
              <a:solidFill>
                <a:schemeClr val="tx1"/>
              </a:solidFill>
              <a:prstDash val="solid"/>
              <a:round/>
              <a:headEnd type="oval" w="med" len="med"/>
              <a:tailEnd type="triangle" w="sm" len="med"/>
            </a:ln>
          </p:spPr>
        </p:cxnSp>
        <p:sp>
          <p:nvSpPr>
            <p:cNvPr id="69" name="文本框 68"/>
            <p:cNvSpPr txBox="1"/>
            <p:nvPr/>
          </p:nvSpPr>
          <p:spPr>
            <a:xfrm>
              <a:off x="2870536" y="5572689"/>
              <a:ext cx="370711" cy="22894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endParaRPr lang="zh-CN" altLang="en-US" baseline="-25000" dirty="0">
                <a:latin typeface="Times New Roman" panose="02020603050405020304" pitchFamily="18" charset="0"/>
                <a:cs typeface="Times New Roman" panose="02020603050405020304" pitchFamily="18" charset="0"/>
              </a:endParaRPr>
            </a:p>
          </p:txBody>
        </p:sp>
        <p:sp>
          <p:nvSpPr>
            <p:cNvPr id="70" name="文本框 69"/>
            <p:cNvSpPr txBox="1"/>
            <p:nvPr/>
          </p:nvSpPr>
          <p:spPr>
            <a:xfrm>
              <a:off x="2880510" y="5950133"/>
              <a:ext cx="370711"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cxnSp>
          <p:nvCxnSpPr>
            <p:cNvPr id="90118" name="直接连接符 90117"/>
            <p:cNvCxnSpPr/>
            <p:nvPr/>
          </p:nvCxnSpPr>
          <p:spPr bwMode="auto">
            <a:xfrm flipV="1">
              <a:off x="2945257" y="5985559"/>
              <a:ext cx="503930" cy="4932"/>
            </a:xfrm>
            <a:prstGeom prst="line">
              <a:avLst/>
            </a:prstGeom>
            <a:noFill/>
            <a:ln w="3175" cap="flat" cmpd="sng" algn="ctr">
              <a:solidFill>
                <a:schemeClr val="tx1"/>
              </a:solidFill>
              <a:prstDash val="solid"/>
              <a:round/>
              <a:headEnd type="none" w="med" len="med"/>
              <a:tailEnd type="none" w="med" len="med"/>
            </a:ln>
          </p:spPr>
        </p:cxnSp>
        <p:sp>
          <p:nvSpPr>
            <p:cNvPr id="90119" name="弧形 90118"/>
            <p:cNvSpPr/>
            <p:nvPr/>
          </p:nvSpPr>
          <p:spPr bwMode="auto">
            <a:xfrm>
              <a:off x="2756536" y="5811643"/>
              <a:ext cx="322300" cy="295276"/>
            </a:xfrm>
            <a:prstGeom prst="arc">
              <a:avLst>
                <a:gd name="adj1" fmla="val 17557557"/>
                <a:gd name="adj2" fmla="val 110028"/>
              </a:avLst>
            </a:prstGeom>
            <a:noFill/>
            <a:ln w="9525" cap="flat" cmpd="sng" algn="ctr">
              <a:solidFill>
                <a:schemeClr val="tx1"/>
              </a:solidFill>
              <a:prstDash val="solid"/>
              <a:round/>
              <a:headEnd type="triangle" w="sm" len="sm"/>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74" name="文本框 73"/>
            <p:cNvSpPr txBox="1"/>
            <p:nvPr/>
          </p:nvSpPr>
          <p:spPr>
            <a:xfrm>
              <a:off x="3045668" y="5723829"/>
              <a:ext cx="370711" cy="228949"/>
            </a:xfrm>
            <a:prstGeom prst="rect">
              <a:avLst/>
            </a:prstGeom>
            <a:noFill/>
          </p:spPr>
          <p:txBody>
            <a:bodyPr wrap="square" rtlCol="0">
              <a:spAutoFit/>
            </a:bodyPr>
            <a:lstStyle/>
            <a:p>
              <a:r>
                <a:rPr lang="el-GR" altLang="zh-CN" i="1" dirty="0">
                  <a:latin typeface="Times New Roman" panose="02020603050405020304" pitchFamily="18" charset="0"/>
                  <a:cs typeface="Times New Roman" panose="02020603050405020304" pitchFamily="18" charset="0"/>
                </a:rPr>
                <a:t>θ</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cxnSp>
          <p:nvCxnSpPr>
            <p:cNvPr id="75" name="直接连接符 74"/>
            <p:cNvCxnSpPr/>
            <p:nvPr/>
          </p:nvCxnSpPr>
          <p:spPr bwMode="auto">
            <a:xfrm rot="10800000" flipV="1">
              <a:off x="3652760" y="4841884"/>
              <a:ext cx="0" cy="321978"/>
            </a:xfrm>
            <a:prstGeom prst="line">
              <a:avLst/>
            </a:prstGeom>
            <a:noFill/>
            <a:ln w="3175" cap="flat" cmpd="sng" algn="ctr">
              <a:solidFill>
                <a:schemeClr val="tx1"/>
              </a:solidFill>
              <a:prstDash val="solid"/>
              <a:round/>
              <a:headEnd type="oval" w="med" len="med"/>
              <a:tailEnd type="triangle" w="sm" len="med"/>
            </a:ln>
          </p:spPr>
        </p:cxnSp>
        <p:sp>
          <p:nvSpPr>
            <p:cNvPr id="76" name="文本框 75"/>
            <p:cNvSpPr txBox="1"/>
            <p:nvPr/>
          </p:nvSpPr>
          <p:spPr>
            <a:xfrm>
              <a:off x="3541072" y="4610505"/>
              <a:ext cx="370711" cy="22894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endParaRPr lang="zh-CN" altLang="en-US" baseline="-25000" dirty="0">
                <a:latin typeface="Times New Roman" panose="02020603050405020304" pitchFamily="18" charset="0"/>
                <a:cs typeface="Times New Roman" panose="02020603050405020304" pitchFamily="18" charset="0"/>
              </a:endParaRPr>
            </a:p>
          </p:txBody>
        </p:sp>
        <p:sp>
          <p:nvSpPr>
            <p:cNvPr id="77" name="文本框 76"/>
            <p:cNvSpPr txBox="1"/>
            <p:nvPr/>
          </p:nvSpPr>
          <p:spPr>
            <a:xfrm>
              <a:off x="3604583" y="4933917"/>
              <a:ext cx="370711"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83" name="弧形 82"/>
            <p:cNvSpPr/>
            <p:nvPr/>
          </p:nvSpPr>
          <p:spPr bwMode="auto">
            <a:xfrm rot="20660244">
              <a:off x="3597153" y="4716915"/>
              <a:ext cx="322300" cy="295276"/>
            </a:xfrm>
            <a:prstGeom prst="arc">
              <a:avLst>
                <a:gd name="adj1" fmla="val 17557557"/>
                <a:gd name="adj2" fmla="val 110028"/>
              </a:avLst>
            </a:prstGeom>
            <a:noFill/>
            <a:ln w="9525" cap="flat" cmpd="sng" algn="ctr">
              <a:solidFill>
                <a:schemeClr val="tx1"/>
              </a:solidFill>
              <a:prstDash val="solid"/>
              <a:round/>
              <a:headEnd type="triangle" w="sm" len="sm"/>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6000" b="1" i="0" u="none" strike="noStrike" cap="none" normalizeH="0" baseline="0">
                <a:ln>
                  <a:noFill/>
                </a:ln>
                <a:solidFill>
                  <a:schemeClr val="accent2"/>
                </a:solidFill>
                <a:effectLst/>
                <a:latin typeface="Georgia" panose="02040502050405020303" pitchFamily="18" charset="0"/>
              </a:endParaRPr>
            </a:p>
          </p:txBody>
        </p:sp>
        <p:sp>
          <p:nvSpPr>
            <p:cNvPr id="84" name="文本框 83"/>
            <p:cNvSpPr txBox="1"/>
            <p:nvPr/>
          </p:nvSpPr>
          <p:spPr>
            <a:xfrm>
              <a:off x="3793414" y="4529500"/>
              <a:ext cx="370711" cy="228949"/>
            </a:xfrm>
            <a:prstGeom prst="rect">
              <a:avLst/>
            </a:prstGeom>
            <a:noFill/>
          </p:spPr>
          <p:txBody>
            <a:bodyPr wrap="square" rtlCol="0">
              <a:spAutoFit/>
            </a:bodyPr>
            <a:lstStyle/>
            <a:p>
              <a:r>
                <a:rPr lang="el-GR" altLang="zh-CN" i="1" dirty="0">
                  <a:latin typeface="Times New Roman" panose="02020603050405020304" pitchFamily="18" charset="0"/>
                  <a:cs typeface="Times New Roman" panose="02020603050405020304" pitchFamily="18" charset="0"/>
                </a:rPr>
                <a:t>θ</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cxnSp>
          <p:nvCxnSpPr>
            <p:cNvPr id="85" name="直接连接符 84"/>
            <p:cNvCxnSpPr/>
            <p:nvPr/>
          </p:nvCxnSpPr>
          <p:spPr bwMode="auto">
            <a:xfrm rot="19500000" flipV="1">
              <a:off x="3711691" y="4822746"/>
              <a:ext cx="503930" cy="4932"/>
            </a:xfrm>
            <a:prstGeom prst="line">
              <a:avLst/>
            </a:prstGeom>
            <a:noFill/>
            <a:ln w="3175" cap="flat" cmpd="sng" algn="ctr">
              <a:solidFill>
                <a:schemeClr val="tx1"/>
              </a:solidFill>
              <a:prstDash val="solid"/>
              <a:round/>
              <a:headEnd type="none" w="med" len="med"/>
              <a:tailEnd type="none" w="med" len="med"/>
            </a:ln>
          </p:spPr>
        </p:cxnSp>
        <p:sp>
          <p:nvSpPr>
            <p:cNvPr id="87" name="文本框 86"/>
            <p:cNvSpPr txBox="1"/>
            <p:nvPr/>
          </p:nvSpPr>
          <p:spPr>
            <a:xfrm>
              <a:off x="2607763" y="5389679"/>
              <a:ext cx="481187"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 I</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88" name="文本框 87"/>
            <p:cNvSpPr txBox="1"/>
            <p:nvPr/>
          </p:nvSpPr>
          <p:spPr>
            <a:xfrm>
              <a:off x="3245255" y="4533314"/>
              <a:ext cx="481187" cy="228949"/>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I</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89" name="文本框 88"/>
            <p:cNvSpPr txBox="1"/>
            <p:nvPr/>
          </p:nvSpPr>
          <p:spPr>
            <a:xfrm>
              <a:off x="2120674" y="5890665"/>
              <a:ext cx="370711" cy="22894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endParaRPr lang="zh-CN" altLang="en-US" baseline="-25000" dirty="0">
                <a:latin typeface="Times New Roman" panose="02020603050405020304" pitchFamily="18" charset="0"/>
                <a:cs typeface="Times New Roman" panose="02020603050405020304" pitchFamily="18" charset="0"/>
              </a:endParaRPr>
            </a:p>
          </p:txBody>
        </p:sp>
        <p:sp>
          <p:nvSpPr>
            <p:cNvPr id="90" name="文本框 89"/>
            <p:cNvSpPr txBox="1"/>
            <p:nvPr/>
          </p:nvSpPr>
          <p:spPr>
            <a:xfrm>
              <a:off x="3128093" y="5172356"/>
              <a:ext cx="370711" cy="22894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t>
              </a:r>
              <a:endParaRPr lang="zh-CN" altLang="en-US" baseline="-25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144917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32</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4" name="Content Placeholder 2"/>
          <p:cNvSpPr>
            <a:spLocks noGrp="1"/>
          </p:cNvSpPr>
          <p:nvPr>
            <p:ph idx="1"/>
          </p:nvPr>
        </p:nvSpPr>
        <p:spPr>
          <a:xfrm>
            <a:off x="149679" y="1195305"/>
            <a:ext cx="6139362" cy="465855"/>
          </a:xfrm>
        </p:spPr>
        <p:txBody>
          <a:bodyPr/>
          <a:lstStyle/>
          <a:p>
            <a:pPr marL="0" indent="0" algn="just">
              <a:lnSpc>
                <a:spcPct val="120000"/>
              </a:lnSpc>
              <a:spcBef>
                <a:spcPts val="0"/>
              </a:spcBef>
              <a:buFontTx/>
              <a:buNone/>
            </a:pPr>
            <a:r>
              <a:rPr lang="en-US" altLang="en-US" sz="1900" dirty="0">
                <a:latin typeface="Times New Roman" panose="02020603050405020304" pitchFamily="18" charset="0"/>
                <a:cs typeface="Times New Roman" panose="02020603050405020304" pitchFamily="18" charset="0"/>
              </a:rPr>
              <a:t>Then we shall obtain the </a:t>
            </a:r>
            <a:r>
              <a:rPr lang="en-US" altLang="en-US" sz="1900" b="1" kern="1200" dirty="0">
                <a:solidFill>
                  <a:srgbClr val="0070C0"/>
                </a:solidFill>
              </a:rPr>
              <a:t>resultant velocity </a:t>
            </a:r>
            <a:r>
              <a:rPr lang="en-US" altLang="en-US" sz="1900" dirty="0">
                <a:latin typeface="Times New Roman" panose="02020603050405020304" pitchFamily="18" charset="0"/>
                <a:cs typeface="Times New Roman" panose="02020603050405020304" pitchFamily="18" charset="0"/>
              </a:rPr>
              <a:t>of link 2.</a:t>
            </a:r>
          </a:p>
          <a:p>
            <a:pPr marL="0" indent="0" algn="just">
              <a:lnSpc>
                <a:spcPct val="120000"/>
              </a:lnSpc>
              <a:spcBef>
                <a:spcPts val="0"/>
              </a:spcBef>
              <a:buFontTx/>
              <a:buNone/>
            </a:pPr>
            <a:endParaRPr lang="en-US" altLang="en-US" sz="1900" dirty="0">
              <a:latin typeface="Times New Roman" panose="02020603050405020304" pitchFamily="18" charset="0"/>
              <a:cs typeface="Times New Roman" panose="02020603050405020304" pitchFamily="18" charset="0"/>
            </a:endParaRPr>
          </a:p>
          <a:p>
            <a:pPr marL="0" indent="0"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31689572"/>
              </p:ext>
            </p:extLst>
          </p:nvPr>
        </p:nvGraphicFramePr>
        <p:xfrm>
          <a:off x="846974" y="1800225"/>
          <a:ext cx="6778625" cy="1150938"/>
        </p:xfrm>
        <a:graphic>
          <a:graphicData uri="http://schemas.openxmlformats.org/presentationml/2006/ole">
            <mc:AlternateContent xmlns:mc="http://schemas.openxmlformats.org/markup-compatibility/2006">
              <mc:Choice xmlns:v="urn:schemas-microsoft-com:vml" Requires="v">
                <p:oleObj spid="_x0000_s29758" name="Equation" r:id="rId4" imgW="3416040" imgH="634680" progId="Equation.DSMT4">
                  <p:embed/>
                </p:oleObj>
              </mc:Choice>
              <mc:Fallback>
                <p:oleObj name="Equation" r:id="rId4" imgW="3416040" imgH="634680" progId="Equation.DSMT4">
                  <p:embed/>
                  <p:pic>
                    <p:nvPicPr>
                      <p:cNvPr id="0" name="对象 1"/>
                      <p:cNvPicPr>
                        <a:picLocks noChangeAspect="1" noChangeArrowheads="1"/>
                      </p:cNvPicPr>
                      <p:nvPr/>
                    </p:nvPicPr>
                    <p:blipFill>
                      <a:blip r:embed="rId5"/>
                      <a:srcRect/>
                      <a:stretch>
                        <a:fillRect/>
                      </a:stretch>
                    </p:blipFill>
                    <p:spPr bwMode="auto">
                      <a:xfrm>
                        <a:off x="846974" y="1800225"/>
                        <a:ext cx="6778625" cy="1150938"/>
                      </a:xfrm>
                      <a:prstGeom prst="rect">
                        <a:avLst/>
                      </a:prstGeom>
                      <a:noFill/>
                      <a:ln>
                        <a:noFill/>
                      </a:ln>
                    </p:spPr>
                  </p:pic>
                </p:oleObj>
              </mc:Fallback>
            </mc:AlternateContent>
          </a:graphicData>
        </a:graphic>
      </p:graphicFrame>
      <p:sp>
        <p:nvSpPr>
          <p:cNvPr id="8" name="Content Placeholder 2"/>
          <p:cNvSpPr txBox="1">
            <a:spLocks/>
          </p:cNvSpPr>
          <p:nvPr/>
        </p:nvSpPr>
        <p:spPr bwMode="auto">
          <a:xfrm>
            <a:off x="183801" y="3085065"/>
            <a:ext cx="8784771" cy="84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lnSpc>
                <a:spcPct val="120000"/>
              </a:lnSpc>
              <a:spcBef>
                <a:spcPts val="0"/>
              </a:spcBef>
              <a:buFontTx/>
              <a:buNone/>
            </a:pPr>
            <a:r>
              <a:rPr lang="en-US" altLang="en-US" sz="1900" dirty="0">
                <a:latin typeface="Times New Roman" panose="02020603050405020304" pitchFamily="18" charset="0"/>
                <a:cs typeface="Times New Roman" panose="02020603050405020304" pitchFamily="18" charset="0"/>
              </a:rPr>
              <a:t>Considering the Kinetic Energy of the system consists of the Kinetic Energy of link 1 and link 2 respectively, we can obtain that</a:t>
            </a:r>
          </a:p>
          <a:p>
            <a:pPr marL="0" indent="0"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84418674"/>
              </p:ext>
            </p:extLst>
          </p:nvPr>
        </p:nvGraphicFramePr>
        <p:xfrm>
          <a:off x="682376" y="4054475"/>
          <a:ext cx="7964487" cy="2209800"/>
        </p:xfrm>
        <a:graphic>
          <a:graphicData uri="http://schemas.openxmlformats.org/presentationml/2006/ole">
            <mc:AlternateContent xmlns:mc="http://schemas.openxmlformats.org/markup-compatibility/2006">
              <mc:Choice xmlns:v="urn:schemas-microsoft-com:vml" Requires="v">
                <p:oleObj spid="_x0000_s29759" name="Equation" r:id="rId6" imgW="4012920" imgH="1218960" progId="Equation.DSMT4">
                  <p:embed/>
                </p:oleObj>
              </mc:Choice>
              <mc:Fallback>
                <p:oleObj name="Equation" r:id="rId6" imgW="4012920" imgH="1218960" progId="Equation.DSMT4">
                  <p:embed/>
                  <p:pic>
                    <p:nvPicPr>
                      <p:cNvPr id="0" name="对象 1"/>
                      <p:cNvPicPr>
                        <a:picLocks noChangeAspect="1" noChangeArrowheads="1"/>
                      </p:cNvPicPr>
                      <p:nvPr/>
                    </p:nvPicPr>
                    <p:blipFill>
                      <a:blip r:embed="rId7"/>
                      <a:srcRect/>
                      <a:stretch>
                        <a:fillRect/>
                      </a:stretch>
                    </p:blipFill>
                    <p:spPr bwMode="auto">
                      <a:xfrm>
                        <a:off x="682376" y="4054475"/>
                        <a:ext cx="79644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p:cNvSpPr txBox="1">
            <a:spLocks/>
          </p:cNvSpPr>
          <p:nvPr/>
        </p:nvSpPr>
        <p:spPr bwMode="auto">
          <a:xfrm>
            <a:off x="7365815" y="1778441"/>
            <a:ext cx="1602757" cy="46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r">
              <a:lnSpc>
                <a:spcPct val="120000"/>
              </a:lnSpc>
              <a:spcBef>
                <a:spcPts val="0"/>
              </a:spcBef>
              <a:buFontTx/>
              <a:buNone/>
            </a:pPr>
            <a:r>
              <a:rPr lang="en-US" altLang="en-US" sz="1900" b="1" dirty="0">
                <a:solidFill>
                  <a:srgbClr val="0070C0"/>
                </a:solidFill>
                <a:latin typeface="Times New Roman" panose="02020603050405020304" pitchFamily="18" charset="0"/>
                <a:cs typeface="Times New Roman" panose="02020603050405020304" pitchFamily="18" charset="0"/>
              </a:rPr>
              <a:t>Equation (1)</a:t>
            </a:r>
          </a:p>
          <a:p>
            <a:pPr marL="0" indent="0" algn="r">
              <a:lnSpc>
                <a:spcPct val="120000"/>
              </a:lnSpc>
              <a:spcBef>
                <a:spcPts val="0"/>
              </a:spcBef>
              <a:buFontTx/>
              <a:buNone/>
            </a:pPr>
            <a:endParaRPr lang="en-US" altLang="en-US" sz="1900" dirty="0">
              <a:latin typeface="Times New Roman" panose="02020603050405020304" pitchFamily="18" charset="0"/>
              <a:cs typeface="Times New Roman" panose="02020603050405020304" pitchFamily="18" charset="0"/>
            </a:endParaRPr>
          </a:p>
          <a:p>
            <a:pPr marL="0" indent="0" algn="r">
              <a:buFontTx/>
              <a:buNone/>
            </a:pPr>
            <a:endParaRPr lang="en-US" altLang="en-US" sz="2400" dirty="0">
              <a:latin typeface="Times New Roman" panose="02020603050405020304" pitchFamily="18" charset="0"/>
              <a:cs typeface="Times New Roman" panose="02020603050405020304" pitchFamily="18" charset="0"/>
            </a:endParaRPr>
          </a:p>
          <a:p>
            <a:pPr algn="r">
              <a:buFontTx/>
              <a:buNone/>
            </a:pPr>
            <a:endParaRPr lang="en-US" altLang="en-US" sz="2400"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bwMode="auto">
          <a:xfrm>
            <a:off x="7365814" y="4067754"/>
            <a:ext cx="1602757" cy="46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r">
              <a:lnSpc>
                <a:spcPct val="120000"/>
              </a:lnSpc>
              <a:spcBef>
                <a:spcPts val="0"/>
              </a:spcBef>
              <a:buFontTx/>
              <a:buNone/>
            </a:pPr>
            <a:r>
              <a:rPr lang="en-US" altLang="en-US" sz="1900" b="1" dirty="0">
                <a:solidFill>
                  <a:srgbClr val="0070C0"/>
                </a:solidFill>
                <a:latin typeface="Times New Roman" panose="02020603050405020304" pitchFamily="18" charset="0"/>
                <a:cs typeface="Times New Roman" panose="02020603050405020304" pitchFamily="18" charset="0"/>
              </a:rPr>
              <a:t>Equation (2)</a:t>
            </a:r>
          </a:p>
          <a:p>
            <a:pPr marL="0" indent="0" algn="r">
              <a:lnSpc>
                <a:spcPct val="120000"/>
              </a:lnSpc>
              <a:spcBef>
                <a:spcPts val="0"/>
              </a:spcBef>
              <a:buFontTx/>
              <a:buNone/>
            </a:pPr>
            <a:endParaRPr lang="en-US" altLang="en-US" sz="1900" dirty="0">
              <a:latin typeface="Times New Roman" panose="02020603050405020304" pitchFamily="18" charset="0"/>
              <a:cs typeface="Times New Roman" panose="02020603050405020304" pitchFamily="18" charset="0"/>
            </a:endParaRPr>
          </a:p>
          <a:p>
            <a:pPr marL="0" indent="0" algn="r">
              <a:buFontTx/>
              <a:buNone/>
            </a:pPr>
            <a:endParaRPr lang="en-US" altLang="en-US" sz="2400" dirty="0">
              <a:latin typeface="Times New Roman" panose="02020603050405020304" pitchFamily="18" charset="0"/>
              <a:cs typeface="Times New Roman" panose="02020603050405020304" pitchFamily="18" charset="0"/>
            </a:endParaRPr>
          </a:p>
          <a:p>
            <a:pPr algn="r">
              <a:buFontTx/>
              <a:buNone/>
            </a:pPr>
            <a:endParaRPr lang="en-US" altLang="en-US" sz="2400"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bwMode="auto">
          <a:xfrm>
            <a:off x="2552909" y="4015419"/>
            <a:ext cx="3524698" cy="46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lnSpc>
                <a:spcPct val="120000"/>
              </a:lnSpc>
              <a:spcBef>
                <a:spcPts val="0"/>
              </a:spcBef>
              <a:buFontTx/>
              <a:buNone/>
            </a:pPr>
            <a:r>
              <a:rPr lang="en-US" altLang="en-US" sz="1900" kern="0" dirty="0">
                <a:solidFill>
                  <a:srgbClr val="FF0000"/>
                </a:solidFill>
                <a:latin typeface="Times New Roman" panose="02020603050405020304" pitchFamily="18" charset="0"/>
                <a:cs typeface="Times New Roman" panose="02020603050405020304" pitchFamily="18" charset="0"/>
              </a:rPr>
              <a:t>See </a:t>
            </a:r>
            <a:r>
              <a:rPr lang="en-US" altLang="en-US" sz="1900" kern="0" dirty="0" err="1">
                <a:solidFill>
                  <a:srgbClr val="FF0000"/>
                </a:solidFill>
                <a:latin typeface="Times New Roman" panose="02020603050405020304" pitchFamily="18" charset="0"/>
                <a:cs typeface="Times New Roman" panose="02020603050405020304" pitchFamily="18" charset="0"/>
              </a:rPr>
              <a:t>König's</a:t>
            </a:r>
            <a:r>
              <a:rPr lang="en-US" altLang="en-US" sz="1900" kern="0" dirty="0">
                <a:solidFill>
                  <a:srgbClr val="FF0000"/>
                </a:solidFill>
                <a:latin typeface="Times New Roman" panose="02020603050405020304" pitchFamily="18" charset="0"/>
                <a:cs typeface="Times New Roman" panose="02020603050405020304" pitchFamily="18" charset="0"/>
              </a:rPr>
              <a:t> theorem (kinetics)</a:t>
            </a:r>
            <a:endParaRPr lang="en-US" altLang="en-US" sz="2400" kern="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828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a:spLocks noGrp="1" noChangeArrowheads="1"/>
          </p:cNvSpPr>
          <p:nvPr>
            <p:ph idx="1"/>
          </p:nvPr>
        </p:nvSpPr>
        <p:spPr>
          <a:xfrm>
            <a:off x="423779" y="1452578"/>
            <a:ext cx="8229600" cy="1554611"/>
          </a:xfrm>
        </p:spPr>
        <p:txBody>
          <a:bodyPr/>
          <a:lstStyle/>
          <a:p>
            <a:pPr marL="0" algn="just">
              <a:buFontTx/>
              <a:buNone/>
            </a:pPr>
            <a:r>
              <a:rPr lang="en-US" altLang="zh-CN" dirty="0">
                <a:latin typeface="Times New Roman" panose="02020603050405020304" pitchFamily="18" charset="0"/>
                <a:ea typeface="宋体" panose="02010600030101010101" pitchFamily="2" charset="-122"/>
              </a:rPr>
              <a:t>Kinetic energy of a system of particles is the sum of the kinetic energy associated to the movement of the center of mass and the kinetic energy associated to the movement of the particles relative to the center of mass.</a:t>
            </a:r>
            <a:endParaRPr lang="en-SG" altLang="zh-CN" sz="1800" dirty="0">
              <a:latin typeface="Arial" panose="020B0604020202020204" pitchFamily="34" charset="0"/>
              <a:ea typeface="宋体" panose="02010600030101010101" pitchFamily="2" charset="-122"/>
            </a:endParaRPr>
          </a:p>
        </p:txBody>
      </p:sp>
      <p:sp>
        <p:nvSpPr>
          <p:cNvPr id="19459" name="Rectangle 4"/>
          <p:cNvSpPr>
            <a:spLocks noChangeArrowheads="1"/>
          </p:cNvSpPr>
          <p:nvPr/>
        </p:nvSpPr>
        <p:spPr bwMode="auto">
          <a:xfrm>
            <a:off x="144463" y="5502275"/>
            <a:ext cx="88850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accent2"/>
                </a:solidFill>
                <a:latin typeface="Georgia" panose="02040502050405020303" pitchFamily="18" charset="0"/>
              </a:defRPr>
            </a:lvl1pPr>
            <a:lvl2pPr>
              <a:defRPr sz="3200" b="1">
                <a:solidFill>
                  <a:schemeClr val="accent2"/>
                </a:solidFill>
                <a:latin typeface="Georgia" panose="02040502050405020303" pitchFamily="18" charset="0"/>
              </a:defRPr>
            </a:lvl2pPr>
            <a:lvl3pPr>
              <a:defRPr sz="3200" b="1">
                <a:solidFill>
                  <a:schemeClr val="accent2"/>
                </a:solidFill>
                <a:latin typeface="Georgia" panose="02040502050405020303" pitchFamily="18" charset="0"/>
              </a:defRPr>
            </a:lvl3pPr>
            <a:lvl4pPr>
              <a:defRPr sz="3200" b="1">
                <a:solidFill>
                  <a:schemeClr val="accent2"/>
                </a:solidFill>
                <a:latin typeface="Georgia" panose="02040502050405020303" pitchFamily="18" charset="0"/>
              </a:defRPr>
            </a:lvl4pPr>
            <a:lvl5pPr>
              <a:defRPr sz="3200" b="1">
                <a:solidFill>
                  <a:schemeClr val="accent2"/>
                </a:solidFill>
                <a:latin typeface="Georgia" panose="02040502050405020303" pitchFamily="18" charset="0"/>
              </a:defRPr>
            </a:lvl5pPr>
            <a:lvl6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6pPr>
            <a:lvl7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7pPr>
            <a:lvl8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8pPr>
            <a:lvl9pPr fontAlgn="base">
              <a:spcBef>
                <a:spcPct val="0"/>
              </a:spcBef>
              <a:spcAft>
                <a:spcPct val="0"/>
              </a:spcAft>
              <a:buFont typeface="Arial" panose="020B0604020202020204" pitchFamily="34" charset="0"/>
              <a:defRPr sz="3200" b="1">
                <a:solidFill>
                  <a:schemeClr val="accent2"/>
                </a:solidFill>
                <a:latin typeface="Georgia" panose="02040502050405020303" pitchFamily="18" charset="0"/>
              </a:defRPr>
            </a:lvl9pPr>
          </a:lstStyle>
          <a:p>
            <a:r>
              <a:rPr lang="en-US" altLang="en-US" sz="2400" b="0" dirty="0">
                <a:solidFill>
                  <a:srgbClr val="FF6600"/>
                </a:solidFill>
                <a:latin typeface="Times New Roman" panose="02020603050405020304" pitchFamily="18" charset="0"/>
              </a:rPr>
              <a:t>Rao A. Dynamics of particles and rigid bodies: a systematic approach[M]. Cambridge University Press, 2006.</a:t>
            </a:r>
            <a:endParaRPr lang="en-SG" altLang="en-US" sz="2400" b="0" dirty="0">
              <a:solidFill>
                <a:srgbClr val="FF6600"/>
              </a:solidFill>
              <a:latin typeface="Times New Roman" panose="02020603050405020304" pitchFamily="18" charset="0"/>
              <a:cs typeface="Times New Roman" panose="02020603050405020304" pitchFamily="18" charset="0"/>
            </a:endParaRPr>
          </a:p>
        </p:txBody>
      </p:sp>
      <p:sp>
        <p:nvSpPr>
          <p:cNvPr id="6"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3" name="矩形 2"/>
          <p:cNvSpPr/>
          <p:nvPr/>
        </p:nvSpPr>
        <p:spPr>
          <a:xfrm>
            <a:off x="144462" y="5038367"/>
            <a:ext cx="1860928" cy="492443"/>
          </a:xfrm>
          <a:prstGeom prst="rect">
            <a:avLst/>
          </a:prstGeom>
        </p:spPr>
        <p:txBody>
          <a:bodyPr wrap="square">
            <a:spAutoFit/>
          </a:bodyPr>
          <a:lstStyle/>
          <a:p>
            <a:r>
              <a:rPr lang="en-US" altLang="en-US" sz="2600" b="1" dirty="0">
                <a:solidFill>
                  <a:srgbClr val="FF6600"/>
                </a:solidFill>
                <a:latin typeface="Times New Roman" panose="02020603050405020304" pitchFamily="18" charset="0"/>
              </a:rPr>
              <a:t>Reference:</a:t>
            </a:r>
          </a:p>
        </p:txBody>
      </p:sp>
      <p:sp>
        <p:nvSpPr>
          <p:cNvPr id="7" name="Rectangle 8"/>
          <p:cNvSpPr>
            <a:spLocks noChangeArrowheads="1"/>
          </p:cNvSpPr>
          <p:nvPr/>
        </p:nvSpPr>
        <p:spPr bwMode="auto">
          <a:xfrm>
            <a:off x="57438" y="1031379"/>
            <a:ext cx="85959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en-US" altLang="en-US" sz="2400" b="1" dirty="0">
                <a:solidFill>
                  <a:schemeClr val="accent2"/>
                </a:solidFill>
                <a:latin typeface="Times New Roman" panose="02020603050405020304" pitchFamily="18" charset="0"/>
                <a:cs typeface="Times New Roman" panose="02020603050405020304" pitchFamily="18" charset="0"/>
              </a:rPr>
              <a:t>König's theorem (Kinetics)</a:t>
            </a:r>
          </a:p>
        </p:txBody>
      </p:sp>
      <p:pic>
        <p:nvPicPr>
          <p:cNvPr id="4" name="图片 3"/>
          <p:cNvPicPr>
            <a:picLocks noChangeAspect="1"/>
          </p:cNvPicPr>
          <p:nvPr/>
        </p:nvPicPr>
        <p:blipFill>
          <a:blip r:embed="rId3"/>
          <a:stretch>
            <a:fillRect/>
          </a:stretch>
        </p:blipFill>
        <p:spPr>
          <a:xfrm>
            <a:off x="1979731" y="2446971"/>
            <a:ext cx="5117695" cy="903619"/>
          </a:xfrm>
          <a:prstGeom prst="rect">
            <a:avLst/>
          </a:prstGeom>
        </p:spPr>
      </p:pic>
      <p:grpSp>
        <p:nvGrpSpPr>
          <p:cNvPr id="18" name="组合 17"/>
          <p:cNvGrpSpPr/>
          <p:nvPr/>
        </p:nvGrpSpPr>
        <p:grpSpPr>
          <a:xfrm>
            <a:off x="457200" y="3319297"/>
            <a:ext cx="8605755" cy="1554611"/>
            <a:chOff x="457200" y="3319297"/>
            <a:chExt cx="8605755" cy="1554611"/>
          </a:xfrm>
        </p:grpSpPr>
        <p:sp>
          <p:nvSpPr>
            <p:cNvPr id="11" name="Content Placeholder 2"/>
            <p:cNvSpPr txBox="1">
              <a:spLocks noChangeArrowheads="1"/>
            </p:cNvSpPr>
            <p:nvPr/>
          </p:nvSpPr>
          <p:spPr bwMode="auto">
            <a:xfrm>
              <a:off x="457200" y="3319297"/>
              <a:ext cx="8605755" cy="15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2"/>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a:buFontTx/>
                <a:buNone/>
              </a:pPr>
              <a:r>
                <a:rPr lang="en-US" altLang="zh-CN" kern="0" dirty="0">
                  <a:latin typeface="Times New Roman" panose="02020603050405020304" pitchFamily="18" charset="0"/>
                  <a:ea typeface="宋体" panose="02010600030101010101" pitchFamily="2" charset="-122"/>
                </a:rPr>
                <a:t>where </a:t>
              </a:r>
              <a:r>
                <a:rPr lang="en-US" altLang="zh-CN" i="1" kern="0" dirty="0">
                  <a:latin typeface="Times New Roman" panose="02020603050405020304" pitchFamily="18" charset="0"/>
                  <a:ea typeface="宋体" panose="02010600030101010101" pitchFamily="2" charset="-122"/>
                </a:rPr>
                <a:t>m</a:t>
              </a:r>
              <a:r>
                <a:rPr lang="en-US" altLang="zh-CN" kern="0" dirty="0">
                  <a:latin typeface="Times New Roman" panose="02020603050405020304" pitchFamily="18" charset="0"/>
                  <a:ea typeface="宋体" panose="02010600030101010101" pitchFamily="2" charset="-122"/>
                </a:rPr>
                <a:t> is the mass of the rigid body;       is the velocity of the center of mass of the rigid body, as viewed by an observer fixed in an inertial frame N;        is the angular momentum of the rigid body about the center of mass, also taken in the inertial frame N; and       is the angular velocity of the rigid body R relative to the inertial frame N</a:t>
              </a:r>
              <a:endParaRPr lang="en-SG" altLang="zh-CN" sz="1800" kern="0" dirty="0">
                <a:latin typeface="Arial" panose="020B0604020202020204" pitchFamily="34" charset="0"/>
                <a:ea typeface="宋体" panose="02010600030101010101" pitchFamily="2" charset="-122"/>
              </a:endParaRPr>
            </a:p>
          </p:txBody>
        </p:sp>
        <p:pic>
          <p:nvPicPr>
            <p:cNvPr id="15" name="图片 14"/>
            <p:cNvPicPr>
              <a:picLocks noChangeAspect="1"/>
            </p:cNvPicPr>
            <p:nvPr/>
          </p:nvPicPr>
          <p:blipFill>
            <a:blip r:embed="rId4"/>
            <a:stretch>
              <a:fillRect/>
            </a:stretch>
          </p:blipFill>
          <p:spPr>
            <a:xfrm>
              <a:off x="4439214" y="3350590"/>
              <a:ext cx="410034" cy="334259"/>
            </a:xfrm>
            <a:prstGeom prst="rect">
              <a:avLst/>
            </a:prstGeom>
          </p:spPr>
        </p:pic>
        <p:pic>
          <p:nvPicPr>
            <p:cNvPr id="16" name="图片 15"/>
            <p:cNvPicPr>
              <a:picLocks noChangeAspect="1"/>
            </p:cNvPicPr>
            <p:nvPr/>
          </p:nvPicPr>
          <p:blipFill>
            <a:blip r:embed="rId5"/>
            <a:stretch>
              <a:fillRect/>
            </a:stretch>
          </p:blipFill>
          <p:spPr>
            <a:xfrm>
              <a:off x="7621971" y="3684849"/>
              <a:ext cx="411191" cy="260218"/>
            </a:xfrm>
            <a:prstGeom prst="rect">
              <a:avLst/>
            </a:prstGeom>
          </p:spPr>
        </p:pic>
        <p:pic>
          <p:nvPicPr>
            <p:cNvPr id="17" name="图片 16"/>
            <p:cNvPicPr>
              <a:picLocks noChangeAspect="1"/>
            </p:cNvPicPr>
            <p:nvPr/>
          </p:nvPicPr>
          <p:blipFill>
            <a:blip r:embed="rId6"/>
            <a:stretch>
              <a:fillRect/>
            </a:stretch>
          </p:blipFill>
          <p:spPr>
            <a:xfrm>
              <a:off x="2669791" y="4314179"/>
              <a:ext cx="452647" cy="288574"/>
            </a:xfrm>
            <a:prstGeom prst="rect">
              <a:avLst/>
            </a:prstGeom>
          </p:spPr>
        </p:pic>
      </p:grpSp>
      <p:sp>
        <p:nvSpPr>
          <p:cNvPr id="13"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1774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BF26595-9256-4625-86BC-983E86F7CCAD}"/>
              </a:ext>
            </a:extLst>
          </p:cNvPr>
          <p:cNvPicPr>
            <a:picLocks noChangeAspect="1"/>
          </p:cNvPicPr>
          <p:nvPr/>
        </p:nvPicPr>
        <p:blipFill rotWithShape="1">
          <a:blip r:embed="rId3">
            <a:extLst>
              <a:ext uri="{28A0092B-C50C-407E-A947-70E740481C1C}">
                <a14:useLocalDpi xmlns:a14="http://schemas.microsoft.com/office/drawing/2010/main" val="0"/>
              </a:ext>
            </a:extLst>
          </a:blip>
          <a:srcRect b="13146"/>
          <a:stretch/>
        </p:blipFill>
        <p:spPr>
          <a:xfrm>
            <a:off x="5881244" y="6036781"/>
            <a:ext cx="2135028" cy="443153"/>
          </a:xfrm>
          <a:prstGeom prst="rect">
            <a:avLst/>
          </a:prstGeom>
        </p:spPr>
      </p:pic>
      <p:grpSp>
        <p:nvGrpSpPr>
          <p:cNvPr id="34" name="组合 33">
            <a:extLst>
              <a:ext uri="{FF2B5EF4-FFF2-40B4-BE49-F238E27FC236}">
                <a16:creationId xmlns:a16="http://schemas.microsoft.com/office/drawing/2014/main" id="{4E08F2EF-00C9-4B3E-9BA3-0ED5BE654CCE}"/>
              </a:ext>
            </a:extLst>
          </p:cNvPr>
          <p:cNvGrpSpPr/>
          <p:nvPr/>
        </p:nvGrpSpPr>
        <p:grpSpPr>
          <a:xfrm>
            <a:off x="5303102" y="3330893"/>
            <a:ext cx="3506971" cy="1021460"/>
            <a:chOff x="5414390" y="3594022"/>
            <a:chExt cx="3506971" cy="1021460"/>
          </a:xfrm>
        </p:grpSpPr>
        <p:pic>
          <p:nvPicPr>
            <p:cNvPr id="16" name="Picture 1998" descr="C:\Users\Administrator\Desktop\A1.JPG">
              <a:extLst>
                <a:ext uri="{FF2B5EF4-FFF2-40B4-BE49-F238E27FC236}">
                  <a16:creationId xmlns:a16="http://schemas.microsoft.com/office/drawing/2014/main" id="{31CDAD78-D709-44D2-B158-E8E9475A6A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065" r="31481" b="43089"/>
            <a:stretch/>
          </p:blipFill>
          <p:spPr bwMode="auto">
            <a:xfrm>
              <a:off x="5414390" y="3594022"/>
              <a:ext cx="3506971" cy="1021460"/>
            </a:xfrm>
            <a:prstGeom prst="rect">
              <a:avLst/>
            </a:prstGeom>
            <a:noFill/>
            <a:extLst>
              <a:ext uri="{909E8E84-426E-40DD-AFC4-6F175D3DCCD1}">
                <a14:hiddenFill xmlns:a14="http://schemas.microsoft.com/office/drawing/2010/main">
                  <a:solidFill>
                    <a:srgbClr val="FFFFFF"/>
                  </a:solidFill>
                </a14:hiddenFill>
              </a:ext>
            </a:extLst>
          </p:spPr>
        </p:pic>
        <p:sp>
          <p:nvSpPr>
            <p:cNvPr id="33" name="弧形 32">
              <a:extLst>
                <a:ext uri="{FF2B5EF4-FFF2-40B4-BE49-F238E27FC236}">
                  <a16:creationId xmlns:a16="http://schemas.microsoft.com/office/drawing/2014/main" id="{333B4314-9DC8-4D34-B01E-88BE60CA78A4}"/>
                </a:ext>
              </a:extLst>
            </p:cNvPr>
            <p:cNvSpPr/>
            <p:nvPr/>
          </p:nvSpPr>
          <p:spPr bwMode="auto">
            <a:xfrm rot="2153134">
              <a:off x="5630395" y="3620048"/>
              <a:ext cx="135344" cy="143738"/>
            </a:xfrm>
            <a:prstGeom prst="arc">
              <a:avLst>
                <a:gd name="adj1" fmla="val 17189216"/>
                <a:gd name="adj2" fmla="val 10152873"/>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grpSp>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5"/>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5"/>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34</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76389697"/>
              </p:ext>
            </p:extLst>
          </p:nvPr>
        </p:nvGraphicFramePr>
        <p:xfrm>
          <a:off x="3073400" y="1627188"/>
          <a:ext cx="3163888" cy="792162"/>
        </p:xfrm>
        <a:graphic>
          <a:graphicData uri="http://schemas.openxmlformats.org/presentationml/2006/ole">
            <mc:AlternateContent xmlns:mc="http://schemas.openxmlformats.org/markup-compatibility/2006">
              <mc:Choice xmlns:v="urn:schemas-microsoft-com:vml" Requires="v">
                <p:oleObj spid="_x0000_s30812" name="Equation" r:id="rId6" imgW="1574640" imgH="431640" progId="Equation.DSMT4">
                  <p:embed/>
                </p:oleObj>
              </mc:Choice>
              <mc:Fallback>
                <p:oleObj name="Equation" r:id="rId6" imgW="1574640" imgH="431640" progId="Equation.DSMT4">
                  <p:embed/>
                  <p:pic>
                    <p:nvPicPr>
                      <p:cNvPr id="3" name="对象 2"/>
                      <p:cNvPicPr>
                        <a:picLocks noChangeAspect="1" noChangeArrowheads="1"/>
                      </p:cNvPicPr>
                      <p:nvPr/>
                    </p:nvPicPr>
                    <p:blipFill>
                      <a:blip r:embed="rId7"/>
                      <a:srcRect/>
                      <a:stretch>
                        <a:fillRect/>
                      </a:stretch>
                    </p:blipFill>
                    <p:spPr bwMode="auto">
                      <a:xfrm>
                        <a:off x="3073400" y="1627188"/>
                        <a:ext cx="3163888" cy="792162"/>
                      </a:xfrm>
                      <a:prstGeom prst="rect">
                        <a:avLst/>
                      </a:prstGeom>
                      <a:noFill/>
                      <a:ln>
                        <a:noFill/>
                      </a:ln>
                    </p:spPr>
                  </p:pic>
                </p:oleObj>
              </mc:Fallback>
            </mc:AlternateContent>
          </a:graphicData>
        </a:graphic>
      </p:graphicFrame>
      <p:sp>
        <p:nvSpPr>
          <p:cNvPr id="11" name="文本框 10">
            <a:extLst>
              <a:ext uri="{FF2B5EF4-FFF2-40B4-BE49-F238E27FC236}">
                <a16:creationId xmlns:a16="http://schemas.microsoft.com/office/drawing/2014/main" id="{3E9FB4F7-1BC2-4D7B-AC8C-95310DF0158C}"/>
              </a:ext>
            </a:extLst>
          </p:cNvPr>
          <p:cNvSpPr txBox="1"/>
          <p:nvPr/>
        </p:nvSpPr>
        <p:spPr>
          <a:xfrm>
            <a:off x="368737" y="1177344"/>
            <a:ext cx="1499401" cy="461665"/>
          </a:xfrm>
          <a:prstGeom prst="rect">
            <a:avLst/>
          </a:prstGeom>
          <a:noFill/>
        </p:spPr>
        <p:txBody>
          <a:bodyPr wrap="square" rtlCol="0">
            <a:spAutoFit/>
          </a:bodyPr>
          <a:lstStyle/>
          <a:p>
            <a:r>
              <a:rPr lang="en-US" altLang="zh-CN" sz="2400" b="1" dirty="0">
                <a:solidFill>
                  <a:srgbClr val="FF0000"/>
                </a:solidFill>
              </a:rPr>
              <a:t>Note</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4F7386DB-680A-4FA1-926E-8110E9AD03D9}"/>
              </a:ext>
            </a:extLst>
          </p:cNvPr>
          <p:cNvSpPr/>
          <p:nvPr/>
        </p:nvSpPr>
        <p:spPr bwMode="auto">
          <a:xfrm>
            <a:off x="4938892" y="2926814"/>
            <a:ext cx="4117516" cy="1937338"/>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dirty="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18" name="TextBox 4">
                <a:extLst>
                  <a:ext uri="{FF2B5EF4-FFF2-40B4-BE49-F238E27FC236}">
                    <a16:creationId xmlns:a16="http://schemas.microsoft.com/office/drawing/2014/main" id="{666C3A25-888B-4460-9F5D-40E9B7B20DA0}"/>
                  </a:ext>
                </a:extLst>
              </p:cNvPr>
              <p:cNvSpPr txBox="1"/>
              <p:nvPr/>
            </p:nvSpPr>
            <p:spPr>
              <a:xfrm>
                <a:off x="5142755" y="2538587"/>
                <a:ext cx="3612006" cy="381246"/>
              </a:xfrm>
              <a:prstGeom prst="rect">
                <a:avLst/>
              </a:prstGeom>
              <a:noFill/>
            </p:spPr>
            <p:txBody>
              <a:bodyPr wrap="square" rtlCol="0">
                <a:spAutoFit/>
              </a:bodyPr>
              <a:lstStyle/>
              <a:p>
                <a:pPr algn="r"/>
                <a:r>
                  <a:rPr lang="en-US" altLang="zh-CN" dirty="0">
                    <a:latin typeface="Times New Roman" pitchFamily="18" charset="0"/>
                    <a:cs typeface="Times New Roman" pitchFamily="18" charset="0"/>
                  </a:rPr>
                  <a:t>The</a:t>
                </a:r>
                <a:r>
                  <a:rPr lang="en-US" altLang="zh-CN" dirty="0"/>
                  <a:t> </a:t>
                </a:r>
                <a14:m>
                  <m:oMath xmlns:m="http://schemas.openxmlformats.org/officeDocument/2006/math">
                    <m:r>
                      <a:rPr lang="zh-CN" altLang="en-US" b="0" i="1" smtClean="0">
                        <a:latin typeface="Cambria Math"/>
                      </a:rPr>
                      <m:t>𝜆</m:t>
                    </m:r>
                  </m:oMath>
                </a14:m>
                <a:r>
                  <a:rPr lang="zh-CN" altLang="en-US" dirty="0"/>
                  <a:t> </a:t>
                </a:r>
                <a:r>
                  <a:rPr lang="en-US" altLang="zh-CN" dirty="0">
                    <a:latin typeface="Times New Roman" pitchFamily="18" charset="0"/>
                    <a:cs typeface="Times New Roman" pitchFamily="18" charset="0"/>
                  </a:rPr>
                  <a:t>denotes Mass linear density.</a:t>
                </a:r>
              </a:p>
            </p:txBody>
          </p:sp>
        </mc:Choice>
        <mc:Fallback xmlns="">
          <p:sp>
            <p:nvSpPr>
              <p:cNvPr id="18" name="TextBox 4">
                <a:extLst>
                  <a:ext uri="{FF2B5EF4-FFF2-40B4-BE49-F238E27FC236}">
                    <a16:creationId xmlns:a16="http://schemas.microsoft.com/office/drawing/2014/main" id="{666C3A25-888B-4460-9F5D-40E9B7B20DA0}"/>
                  </a:ext>
                </a:extLst>
              </p:cNvPr>
              <p:cNvSpPr txBox="1">
                <a:spLocks noRot="1" noChangeAspect="1" noMove="1" noResize="1" noEditPoints="1" noAdjustHandles="1" noChangeArrowheads="1" noChangeShapeType="1" noTextEdit="1"/>
              </p:cNvSpPr>
              <p:nvPr/>
            </p:nvSpPr>
            <p:spPr>
              <a:xfrm>
                <a:off x="5142755" y="2538587"/>
                <a:ext cx="3612006" cy="381246"/>
              </a:xfrm>
              <a:prstGeom prst="rect">
                <a:avLst/>
              </a:prstGeom>
              <a:blipFill>
                <a:blip r:embed="rId9"/>
                <a:stretch>
                  <a:fillRect t="-7937" r="-1520" b="-206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26">
                <a:extLst>
                  <a:ext uri="{FF2B5EF4-FFF2-40B4-BE49-F238E27FC236}">
                    <a16:creationId xmlns:a16="http://schemas.microsoft.com/office/drawing/2014/main" id="{EA7D3B27-88E7-4A5F-BA6F-BDD25D8067EE}"/>
                  </a:ext>
                </a:extLst>
              </p:cNvPr>
              <p:cNvSpPr txBox="1"/>
              <p:nvPr/>
            </p:nvSpPr>
            <p:spPr>
              <a:xfrm>
                <a:off x="4814701" y="2975206"/>
                <a:ext cx="4317248" cy="369332"/>
              </a:xfrm>
              <a:prstGeom prst="rect">
                <a:avLst/>
              </a:prstGeom>
              <a:noFill/>
            </p:spPr>
            <p:txBody>
              <a:bodyPr wrap="square" rtlCol="0">
                <a:spAutoFit/>
              </a:bodyPr>
              <a:lstStyle/>
              <a:p>
                <a:pPr algn="r"/>
                <a:r>
                  <a:rPr lang="en-US" altLang="zh-CN" dirty="0">
                    <a:latin typeface="Times New Roman" pitchFamily="18" charset="0"/>
                    <a:cs typeface="Times New Roman" pitchFamily="18" charset="0"/>
                  </a:rPr>
                  <a:t>The</a:t>
                </a:r>
                <a:r>
                  <a:rPr lang="en-US" altLang="zh-CN" dirty="0"/>
                  <a:t> </a:t>
                </a:r>
                <a:r>
                  <a:rPr lang="en-US" altLang="zh-CN" dirty="0">
                    <a:latin typeface="Times New Roman" pitchFamily="18" charset="0"/>
                    <a:cs typeface="Times New Roman" pitchFamily="18" charset="0"/>
                  </a:rPr>
                  <a:t>rod is rotating along the axis at Point </a:t>
                </a:r>
                <a14:m>
                  <m:oMath xmlns:m="http://schemas.openxmlformats.org/officeDocument/2006/math">
                    <m:r>
                      <a:rPr lang="en-US" altLang="zh-CN" b="0" i="1" smtClean="0">
                        <a:latin typeface="Cambria Math" panose="02040503050406030204" pitchFamily="18" charset="0"/>
                        <a:cs typeface="Times New Roman" pitchFamily="18" charset="0"/>
                      </a:rPr>
                      <m:t>𝐴</m:t>
                    </m:r>
                  </m:oMath>
                </a14:m>
                <a:r>
                  <a:rPr lang="en-US" altLang="zh-CN" dirty="0">
                    <a:latin typeface="Times New Roman" pitchFamily="18" charset="0"/>
                    <a:cs typeface="Times New Roman" pitchFamily="18" charset="0"/>
                  </a:rPr>
                  <a:t>.</a:t>
                </a:r>
              </a:p>
            </p:txBody>
          </p:sp>
        </mc:Choice>
        <mc:Fallback xmlns="">
          <p:sp>
            <p:nvSpPr>
              <p:cNvPr id="19" name="TextBox 26">
                <a:extLst>
                  <a:ext uri="{FF2B5EF4-FFF2-40B4-BE49-F238E27FC236}">
                    <a16:creationId xmlns:a16="http://schemas.microsoft.com/office/drawing/2014/main" id="{EA7D3B27-88E7-4A5F-BA6F-BDD25D8067EE}"/>
                  </a:ext>
                </a:extLst>
              </p:cNvPr>
              <p:cNvSpPr txBox="1">
                <a:spLocks noRot="1" noChangeAspect="1" noMove="1" noResize="1" noEditPoints="1" noAdjustHandles="1" noChangeArrowheads="1" noChangeShapeType="1" noTextEdit="1"/>
              </p:cNvSpPr>
              <p:nvPr/>
            </p:nvSpPr>
            <p:spPr>
              <a:xfrm>
                <a:off x="4814701" y="2975206"/>
                <a:ext cx="4317248" cy="369332"/>
              </a:xfrm>
              <a:prstGeom prst="rect">
                <a:avLst/>
              </a:prstGeom>
              <a:blipFill>
                <a:blip r:embed="rId10"/>
                <a:stretch>
                  <a:fillRect t="-8197" r="-1130" b="-24590"/>
                </a:stretch>
              </a:blipFill>
            </p:spPr>
            <p:txBody>
              <a:bodyPr/>
              <a:lstStyle/>
              <a:p>
                <a:r>
                  <a:rPr lang="zh-CN" altLang="en-US">
                    <a:noFill/>
                  </a:rPr>
                  <a:t> </a:t>
                </a:r>
              </a:p>
            </p:txBody>
          </p:sp>
        </mc:Fallback>
      </mc:AlternateContent>
      <p:sp>
        <p:nvSpPr>
          <p:cNvPr id="20" name="Content Placeholder 2">
            <a:extLst>
              <a:ext uri="{FF2B5EF4-FFF2-40B4-BE49-F238E27FC236}">
                <a16:creationId xmlns:a16="http://schemas.microsoft.com/office/drawing/2014/main" id="{4140E010-C864-4390-B37C-E2F57ADB9A05}"/>
              </a:ext>
            </a:extLst>
          </p:cNvPr>
          <p:cNvSpPr txBox="1">
            <a:spLocks/>
          </p:cNvSpPr>
          <p:nvPr/>
        </p:nvSpPr>
        <p:spPr bwMode="auto">
          <a:xfrm>
            <a:off x="368737" y="1768988"/>
            <a:ext cx="3681948" cy="46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5"/>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5"/>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nSpc>
                <a:spcPct val="120000"/>
              </a:lnSpc>
              <a:spcBef>
                <a:spcPts val="0"/>
              </a:spcBef>
              <a:buFontTx/>
              <a:buNone/>
            </a:pPr>
            <a:r>
              <a:rPr lang="en-US" altLang="zh-CN" sz="1900" b="1" dirty="0">
                <a:solidFill>
                  <a:srgbClr val="0070C0"/>
                </a:solidFill>
                <a:latin typeface="Times New Roman" panose="02020603050405020304" pitchFamily="18" charset="0"/>
                <a:cs typeface="Times New Roman" panose="02020603050405020304" pitchFamily="18" charset="0"/>
              </a:rPr>
              <a:t>About the</a:t>
            </a:r>
            <a:r>
              <a:rPr lang="zh-CN" altLang="en-US" sz="1900" b="1" dirty="0">
                <a:solidFill>
                  <a:srgbClr val="0070C0"/>
                </a:solidFill>
                <a:latin typeface="Times New Roman" panose="02020603050405020304" pitchFamily="18" charset="0"/>
                <a:cs typeface="Times New Roman" panose="02020603050405020304" pitchFamily="18" charset="0"/>
              </a:rPr>
              <a:t> </a:t>
            </a:r>
            <a:r>
              <a:rPr lang="en-US" altLang="zh-CN" sz="1900" b="1" dirty="0">
                <a:solidFill>
                  <a:srgbClr val="0070C0"/>
                </a:solidFill>
                <a:latin typeface="Times New Roman" panose="02020603050405020304" pitchFamily="18" charset="0"/>
                <a:cs typeface="Times New Roman" panose="02020603050405020304" pitchFamily="18" charset="0"/>
              </a:rPr>
              <a:t>derivation:</a:t>
            </a:r>
            <a:endParaRPr lang="en-US" altLang="en-US" sz="1900" dirty="0">
              <a:latin typeface="Times New Roman" panose="02020603050405020304" pitchFamily="18" charset="0"/>
              <a:cs typeface="Times New Roman" panose="02020603050405020304" pitchFamily="18" charset="0"/>
            </a:endParaRPr>
          </a:p>
          <a:p>
            <a:pPr marL="0" indent="0" algn="r">
              <a:buFontTx/>
              <a:buNone/>
            </a:pPr>
            <a:endParaRPr lang="en-US" altLang="en-US" sz="2400" dirty="0">
              <a:latin typeface="Times New Roman" panose="02020603050405020304" pitchFamily="18" charset="0"/>
              <a:cs typeface="Times New Roman" panose="02020603050405020304" pitchFamily="18" charset="0"/>
            </a:endParaRPr>
          </a:p>
          <a:p>
            <a:pPr algn="r">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82E74ADC-0D38-4F88-88FA-91A9A5476B71}"/>
              </a:ext>
            </a:extLst>
          </p:cNvPr>
          <p:cNvGraphicFramePr>
            <a:graphicFrameLocks noChangeAspect="1"/>
          </p:cNvGraphicFramePr>
          <p:nvPr>
            <p:extLst>
              <p:ext uri="{D42A27DB-BD31-4B8C-83A1-F6EECF244321}">
                <p14:modId xmlns:p14="http://schemas.microsoft.com/office/powerpoint/2010/main" val="931123478"/>
              </p:ext>
            </p:extLst>
          </p:nvPr>
        </p:nvGraphicFramePr>
        <p:xfrm>
          <a:off x="544513" y="3471863"/>
          <a:ext cx="4100512" cy="792162"/>
        </p:xfrm>
        <a:graphic>
          <a:graphicData uri="http://schemas.openxmlformats.org/presentationml/2006/ole">
            <mc:AlternateContent xmlns:mc="http://schemas.openxmlformats.org/markup-compatibility/2006">
              <mc:Choice xmlns:v="urn:schemas-microsoft-com:vml" Requires="v">
                <p:oleObj spid="_x0000_s30813" name="Equation" r:id="rId11" imgW="2234880" imgH="431640" progId="Equation.DSMT4">
                  <p:embed/>
                </p:oleObj>
              </mc:Choice>
              <mc:Fallback>
                <p:oleObj name="Equation" r:id="rId11" imgW="2234880" imgH="431640" progId="Equation.DSMT4">
                  <p:embed/>
                  <p:pic>
                    <p:nvPicPr>
                      <p:cNvPr id="0" name=""/>
                      <p:cNvPicPr/>
                      <p:nvPr/>
                    </p:nvPicPr>
                    <p:blipFill>
                      <a:blip r:embed="rId12"/>
                      <a:stretch>
                        <a:fillRect/>
                      </a:stretch>
                    </p:blipFill>
                    <p:spPr>
                      <a:xfrm>
                        <a:off x="544513" y="3471863"/>
                        <a:ext cx="4100512" cy="792162"/>
                      </a:xfrm>
                      <a:prstGeom prst="rect">
                        <a:avLst/>
                      </a:prstGeom>
                    </p:spPr>
                  </p:pic>
                </p:oleObj>
              </mc:Fallback>
            </mc:AlternateContent>
          </a:graphicData>
        </a:graphic>
      </p:graphicFrame>
      <p:sp>
        <p:nvSpPr>
          <p:cNvPr id="23" name="椭圆 22">
            <a:extLst>
              <a:ext uri="{FF2B5EF4-FFF2-40B4-BE49-F238E27FC236}">
                <a16:creationId xmlns:a16="http://schemas.microsoft.com/office/drawing/2014/main" id="{8D2BBAA2-E114-4A3D-B1D6-123A57E1F377}"/>
              </a:ext>
            </a:extLst>
          </p:cNvPr>
          <p:cNvSpPr/>
          <p:nvPr/>
        </p:nvSpPr>
        <p:spPr bwMode="auto">
          <a:xfrm>
            <a:off x="2858703" y="1408176"/>
            <a:ext cx="1395663" cy="1296523"/>
          </a:xfrm>
          <a:prstGeom prst="ellipse">
            <a:avLst/>
          </a:prstGeom>
          <a:no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5" name="椭圆 24">
            <a:extLst>
              <a:ext uri="{FF2B5EF4-FFF2-40B4-BE49-F238E27FC236}">
                <a16:creationId xmlns:a16="http://schemas.microsoft.com/office/drawing/2014/main" id="{77291CF5-D4C6-482C-9AB1-5E0E8DA9451C}"/>
              </a:ext>
            </a:extLst>
          </p:cNvPr>
          <p:cNvSpPr/>
          <p:nvPr/>
        </p:nvSpPr>
        <p:spPr bwMode="auto">
          <a:xfrm>
            <a:off x="2938827" y="1473041"/>
            <a:ext cx="1314503" cy="1115518"/>
          </a:xfrm>
          <a:prstGeom prst="ellipse">
            <a:avLst/>
          </a:prstGeom>
          <a:noFill/>
          <a:ln w="127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6" name="箭头: 下 25">
            <a:extLst>
              <a:ext uri="{FF2B5EF4-FFF2-40B4-BE49-F238E27FC236}">
                <a16:creationId xmlns:a16="http://schemas.microsoft.com/office/drawing/2014/main" id="{9532E0F9-AFCC-4CDF-85BF-13D9B54B4ABF}"/>
              </a:ext>
            </a:extLst>
          </p:cNvPr>
          <p:cNvSpPr/>
          <p:nvPr/>
        </p:nvSpPr>
        <p:spPr bwMode="auto">
          <a:xfrm rot="12566318">
            <a:off x="3034276" y="2649391"/>
            <a:ext cx="219868" cy="599448"/>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7" name="椭圆 26">
            <a:extLst>
              <a:ext uri="{FF2B5EF4-FFF2-40B4-BE49-F238E27FC236}">
                <a16:creationId xmlns:a16="http://schemas.microsoft.com/office/drawing/2014/main" id="{D385C0A3-2DAD-44BE-884C-32FAD7CB06E6}"/>
              </a:ext>
            </a:extLst>
          </p:cNvPr>
          <p:cNvSpPr/>
          <p:nvPr/>
        </p:nvSpPr>
        <p:spPr bwMode="auto">
          <a:xfrm>
            <a:off x="4889636" y="1520677"/>
            <a:ext cx="981775" cy="1032497"/>
          </a:xfrm>
          <a:prstGeom prst="ellipse">
            <a:avLst/>
          </a:prstGeom>
          <a:noFill/>
          <a:ln w="12700"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8" name="箭头: 下 27">
            <a:extLst>
              <a:ext uri="{FF2B5EF4-FFF2-40B4-BE49-F238E27FC236}">
                <a16:creationId xmlns:a16="http://schemas.microsoft.com/office/drawing/2014/main" id="{E08F9093-CBC2-4582-8335-A8F53C1112CA}"/>
              </a:ext>
            </a:extLst>
          </p:cNvPr>
          <p:cNvSpPr/>
          <p:nvPr/>
        </p:nvSpPr>
        <p:spPr bwMode="auto">
          <a:xfrm rot="6486302" flipH="1">
            <a:off x="5879917" y="2199111"/>
            <a:ext cx="220665" cy="380229"/>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sp>
        <p:nvSpPr>
          <p:cNvPr id="29" name="矩形 28">
            <a:extLst>
              <a:ext uri="{FF2B5EF4-FFF2-40B4-BE49-F238E27FC236}">
                <a16:creationId xmlns:a16="http://schemas.microsoft.com/office/drawing/2014/main" id="{C3C51049-0A85-4D0E-8083-25F56B7F9848}"/>
              </a:ext>
            </a:extLst>
          </p:cNvPr>
          <p:cNvSpPr/>
          <p:nvPr/>
        </p:nvSpPr>
        <p:spPr bwMode="auto">
          <a:xfrm>
            <a:off x="442762" y="3289392"/>
            <a:ext cx="4237140" cy="1149689"/>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mc:AlternateContent xmlns:mc="http://schemas.openxmlformats.org/markup-compatibility/2006" xmlns:a14="http://schemas.microsoft.com/office/drawing/2010/main">
        <mc:Choice Requires="a14">
          <p:sp>
            <p:nvSpPr>
              <p:cNvPr id="24" name="TextBox 26">
                <a:extLst>
                  <a:ext uri="{FF2B5EF4-FFF2-40B4-BE49-F238E27FC236}">
                    <a16:creationId xmlns:a16="http://schemas.microsoft.com/office/drawing/2014/main" id="{B9F8D49D-D9E5-4292-83E3-C036C6F37838}"/>
                  </a:ext>
                </a:extLst>
              </p:cNvPr>
              <p:cNvSpPr txBox="1"/>
              <p:nvPr/>
            </p:nvSpPr>
            <p:spPr>
              <a:xfrm>
                <a:off x="4860515" y="4873375"/>
                <a:ext cx="4245222" cy="369332"/>
              </a:xfrm>
              <a:prstGeom prst="rect">
                <a:avLst/>
              </a:prstGeom>
              <a:noFill/>
            </p:spPr>
            <p:txBody>
              <a:bodyPr wrap="square" rtlCol="0">
                <a:spAutoFit/>
              </a:bodyPr>
              <a:lstStyle/>
              <a:p>
                <a:pPr algn="r"/>
                <a:r>
                  <a:rPr lang="en-US" altLang="zh-CN" dirty="0">
                    <a:latin typeface="Times New Roman" pitchFamily="18" charset="0"/>
                    <a:cs typeface="Times New Roman" pitchFamily="18" charset="0"/>
                  </a:rPr>
                  <a:t>The</a:t>
                </a:r>
                <a:r>
                  <a:rPr lang="en-US" altLang="zh-CN" dirty="0"/>
                  <a:t> </a:t>
                </a:r>
                <a:r>
                  <a:rPr lang="en-US" altLang="zh-CN" dirty="0">
                    <a:latin typeface="Times New Roman" pitchFamily="18" charset="0"/>
                    <a:cs typeface="Times New Roman" pitchFamily="18" charset="0"/>
                  </a:rPr>
                  <a:t>rod is rotating along the axis at Point </a:t>
                </a:r>
                <a14:m>
                  <m:oMath xmlns:m="http://schemas.openxmlformats.org/officeDocument/2006/math">
                    <m:r>
                      <a:rPr lang="en-US" altLang="zh-CN" b="0" i="1" smtClean="0">
                        <a:latin typeface="Cambria Math" panose="02040503050406030204" pitchFamily="18" charset="0"/>
                        <a:cs typeface="Times New Roman" pitchFamily="18" charset="0"/>
                      </a:rPr>
                      <m:t>𝑂</m:t>
                    </m:r>
                  </m:oMath>
                </a14:m>
                <a:r>
                  <a:rPr lang="en-US" altLang="zh-CN" dirty="0">
                    <a:latin typeface="Times New Roman" pitchFamily="18" charset="0"/>
                    <a:cs typeface="Times New Roman" pitchFamily="18" charset="0"/>
                  </a:rPr>
                  <a:t>.</a:t>
                </a:r>
              </a:p>
            </p:txBody>
          </p:sp>
        </mc:Choice>
        <mc:Fallback xmlns="">
          <p:sp>
            <p:nvSpPr>
              <p:cNvPr id="24" name="TextBox 26">
                <a:extLst>
                  <a:ext uri="{FF2B5EF4-FFF2-40B4-BE49-F238E27FC236}">
                    <a16:creationId xmlns:a16="http://schemas.microsoft.com/office/drawing/2014/main" id="{B9F8D49D-D9E5-4292-83E3-C036C6F37838}"/>
                  </a:ext>
                </a:extLst>
              </p:cNvPr>
              <p:cNvSpPr txBox="1">
                <a:spLocks noRot="1" noChangeAspect="1" noMove="1" noResize="1" noEditPoints="1" noAdjustHandles="1" noChangeArrowheads="1" noChangeShapeType="1" noTextEdit="1"/>
              </p:cNvSpPr>
              <p:nvPr/>
            </p:nvSpPr>
            <p:spPr>
              <a:xfrm>
                <a:off x="4860515" y="4873375"/>
                <a:ext cx="4245222" cy="369332"/>
              </a:xfrm>
              <a:prstGeom prst="rect">
                <a:avLst/>
              </a:prstGeom>
              <a:blipFill>
                <a:blip r:embed="rId13"/>
                <a:stretch>
                  <a:fillRect l="-1148" t="-8197" r="-2439" b="-24590"/>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9A06A360-66BE-4D64-847D-EFE12E5A5422}"/>
              </a:ext>
            </a:extLst>
          </p:cNvPr>
          <p:cNvGrpSpPr/>
          <p:nvPr/>
        </p:nvGrpSpPr>
        <p:grpSpPr>
          <a:xfrm>
            <a:off x="5380523" y="5187759"/>
            <a:ext cx="2550855" cy="906791"/>
            <a:chOff x="5439917" y="5369421"/>
            <a:chExt cx="2550855" cy="906791"/>
          </a:xfrm>
        </p:grpSpPr>
        <p:pic>
          <p:nvPicPr>
            <p:cNvPr id="8" name="图片 7">
              <a:extLst>
                <a:ext uri="{FF2B5EF4-FFF2-40B4-BE49-F238E27FC236}">
                  <a16:creationId xmlns:a16="http://schemas.microsoft.com/office/drawing/2014/main" id="{3F22814C-6B81-48A3-BFE5-F47AE7A435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39917" y="5412212"/>
              <a:ext cx="2550855" cy="864000"/>
            </a:xfrm>
            <a:prstGeom prst="rect">
              <a:avLst/>
            </a:prstGeom>
          </p:spPr>
        </p:pic>
        <p:sp>
          <p:nvSpPr>
            <p:cNvPr id="35" name="弧形 34">
              <a:extLst>
                <a:ext uri="{FF2B5EF4-FFF2-40B4-BE49-F238E27FC236}">
                  <a16:creationId xmlns:a16="http://schemas.microsoft.com/office/drawing/2014/main" id="{949A3F03-6E08-45A5-8FF8-EA852A459DF2}"/>
                </a:ext>
              </a:extLst>
            </p:cNvPr>
            <p:cNvSpPr/>
            <p:nvPr/>
          </p:nvSpPr>
          <p:spPr bwMode="auto">
            <a:xfrm rot="2153134">
              <a:off x="6744628" y="5369421"/>
              <a:ext cx="135344" cy="143738"/>
            </a:xfrm>
            <a:prstGeom prst="arc">
              <a:avLst>
                <a:gd name="adj1" fmla="val 17189216"/>
                <a:gd name="adj2" fmla="val 10152873"/>
              </a:avLst>
            </a:prstGeom>
            <a:ln>
              <a:headEnd type="triangl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a:ln>
                  <a:noFill/>
                </a:ln>
                <a:solidFill>
                  <a:schemeClr val="accent2"/>
                </a:solidFill>
                <a:effectLst/>
                <a:latin typeface="Georgia" panose="02040502050405020303" pitchFamily="18" charset="0"/>
              </a:endParaRPr>
            </a:p>
          </p:txBody>
        </p:sp>
      </p:grpSp>
      <p:sp>
        <p:nvSpPr>
          <p:cNvPr id="37" name="矩形 36">
            <a:extLst>
              <a:ext uri="{FF2B5EF4-FFF2-40B4-BE49-F238E27FC236}">
                <a16:creationId xmlns:a16="http://schemas.microsoft.com/office/drawing/2014/main" id="{EE47E79B-E5F1-43C3-993B-F7EBB8FC3163}"/>
              </a:ext>
            </a:extLst>
          </p:cNvPr>
          <p:cNvSpPr/>
          <p:nvPr/>
        </p:nvSpPr>
        <p:spPr bwMode="auto">
          <a:xfrm>
            <a:off x="4938892" y="4912544"/>
            <a:ext cx="4117516" cy="1591144"/>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3200" b="1" i="0" u="none" strike="noStrike" cap="none" normalizeH="0" baseline="0" dirty="0">
              <a:ln>
                <a:noFill/>
              </a:ln>
              <a:solidFill>
                <a:schemeClr val="accent2"/>
              </a:solidFill>
              <a:effectLst/>
              <a:latin typeface="Georgia" panose="02040502050405020303" pitchFamily="18" charset="0"/>
            </a:endParaRPr>
          </a:p>
        </p:txBody>
      </p:sp>
      <p:pic>
        <p:nvPicPr>
          <p:cNvPr id="39" name="图片 38">
            <a:extLst>
              <a:ext uri="{FF2B5EF4-FFF2-40B4-BE49-F238E27FC236}">
                <a16:creationId xmlns:a16="http://schemas.microsoft.com/office/drawing/2014/main" id="{25E74ED2-34DA-416E-B665-93C568CB3B26}"/>
              </a:ext>
            </a:extLst>
          </p:cNvPr>
          <p:cNvPicPr>
            <a:picLocks noChangeAspect="1"/>
          </p:cNvPicPr>
          <p:nvPr/>
        </p:nvPicPr>
        <p:blipFill rotWithShape="1">
          <a:blip r:embed="rId15">
            <a:extLst>
              <a:ext uri="{28A0092B-C50C-407E-A947-70E740481C1C}">
                <a14:useLocalDpi xmlns:a14="http://schemas.microsoft.com/office/drawing/2010/main" val="0"/>
              </a:ext>
            </a:extLst>
          </a:blip>
          <a:srcRect l="11502" t="74855" r="4348" b="2358"/>
          <a:stretch/>
        </p:blipFill>
        <p:spPr>
          <a:xfrm>
            <a:off x="5881244" y="4376098"/>
            <a:ext cx="2426003" cy="432000"/>
          </a:xfrm>
          <a:prstGeom prst="rect">
            <a:avLst/>
          </a:prstGeom>
        </p:spPr>
      </p:pic>
      <p:graphicFrame>
        <p:nvGraphicFramePr>
          <p:cNvPr id="40" name="对象 39">
            <a:extLst>
              <a:ext uri="{FF2B5EF4-FFF2-40B4-BE49-F238E27FC236}">
                <a16:creationId xmlns:a16="http://schemas.microsoft.com/office/drawing/2014/main" id="{13656F90-08FE-4E8B-BB4A-1F13A728A3F9}"/>
              </a:ext>
            </a:extLst>
          </p:cNvPr>
          <p:cNvGraphicFramePr>
            <a:graphicFrameLocks noChangeAspect="1"/>
          </p:cNvGraphicFramePr>
          <p:nvPr>
            <p:extLst>
              <p:ext uri="{D42A27DB-BD31-4B8C-83A1-F6EECF244321}">
                <p14:modId xmlns:p14="http://schemas.microsoft.com/office/powerpoint/2010/main" val="2642090501"/>
              </p:ext>
            </p:extLst>
          </p:nvPr>
        </p:nvGraphicFramePr>
        <p:xfrm>
          <a:off x="8004150" y="6065565"/>
          <a:ext cx="638711" cy="450000"/>
        </p:xfrm>
        <a:graphic>
          <a:graphicData uri="http://schemas.openxmlformats.org/presentationml/2006/ole">
            <mc:AlternateContent xmlns:mc="http://schemas.openxmlformats.org/markup-compatibility/2006">
              <mc:Choice xmlns:v="urn:schemas-microsoft-com:vml" Requires="v">
                <p:oleObj spid="_x0000_s30814" name="Equation" r:id="rId16" imgW="558720" imgH="393480" progId="Equation.DSMT4">
                  <p:embed/>
                </p:oleObj>
              </mc:Choice>
              <mc:Fallback>
                <p:oleObj name="Equation" r:id="rId16" imgW="558720" imgH="393480" progId="Equation.DSMT4">
                  <p:embed/>
                  <p:pic>
                    <p:nvPicPr>
                      <p:cNvPr id="0" name=""/>
                      <p:cNvPicPr/>
                      <p:nvPr/>
                    </p:nvPicPr>
                    <p:blipFill>
                      <a:blip r:embed="rId17"/>
                      <a:stretch>
                        <a:fillRect/>
                      </a:stretch>
                    </p:blipFill>
                    <p:spPr>
                      <a:xfrm>
                        <a:off x="8004150" y="6065565"/>
                        <a:ext cx="638711" cy="450000"/>
                      </a:xfrm>
                      <a:prstGeom prst="rect">
                        <a:avLst/>
                      </a:prstGeom>
                    </p:spPr>
                  </p:pic>
                </p:oleObj>
              </mc:Fallback>
            </mc:AlternateContent>
          </a:graphicData>
        </a:graphic>
      </p:graphicFrame>
      <p:cxnSp>
        <p:nvCxnSpPr>
          <p:cNvPr id="42" name="直接箭头连接符 41">
            <a:extLst>
              <a:ext uri="{FF2B5EF4-FFF2-40B4-BE49-F238E27FC236}">
                <a16:creationId xmlns:a16="http://schemas.microsoft.com/office/drawing/2014/main" id="{591653AF-1F8E-43C4-BE71-50232757B074}"/>
              </a:ext>
            </a:extLst>
          </p:cNvPr>
          <p:cNvCxnSpPr/>
          <p:nvPr/>
        </p:nvCxnSpPr>
        <p:spPr bwMode="auto">
          <a:xfrm flipV="1">
            <a:off x="5581649" y="3264171"/>
            <a:ext cx="0" cy="8036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B0A75612-3F5E-44CF-870C-D95607F6AB47}"/>
              </a:ext>
            </a:extLst>
          </p:cNvPr>
          <p:cNvCxnSpPr/>
          <p:nvPr/>
        </p:nvCxnSpPr>
        <p:spPr bwMode="auto">
          <a:xfrm flipV="1">
            <a:off x="6746873" y="5152027"/>
            <a:ext cx="0" cy="8036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18"/>
          <a:stretch>
            <a:fillRect/>
          </a:stretch>
        </p:blipFill>
        <p:spPr>
          <a:xfrm>
            <a:off x="306560" y="4604162"/>
            <a:ext cx="3398050" cy="1911403"/>
          </a:xfrm>
          <a:prstGeom prst="rect">
            <a:avLst/>
          </a:prstGeom>
        </p:spPr>
      </p:pic>
    </p:spTree>
    <p:extLst>
      <p:ext uri="{BB962C8B-B14F-4D97-AF65-F5344CB8AC3E}">
        <p14:creationId xmlns:p14="http://schemas.microsoft.com/office/powerpoint/2010/main" val="121424276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35</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4" name="Content Placeholder 2"/>
          <p:cNvSpPr txBox="1">
            <a:spLocks/>
          </p:cNvSpPr>
          <p:nvPr/>
        </p:nvSpPr>
        <p:spPr bwMode="auto">
          <a:xfrm>
            <a:off x="183799" y="1186691"/>
            <a:ext cx="6922679" cy="51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3"/>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3"/>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marL="0" indent="0" algn="just">
              <a:lnSpc>
                <a:spcPct val="120000"/>
              </a:lnSpc>
              <a:spcBef>
                <a:spcPts val="0"/>
              </a:spcBef>
              <a:buFontTx/>
              <a:buNone/>
            </a:pPr>
            <a:r>
              <a:rPr lang="en-US" altLang="en-US" sz="1900" dirty="0">
                <a:latin typeface="Times New Roman" panose="02020603050405020304" pitchFamily="18" charset="0"/>
                <a:cs typeface="Times New Roman" panose="02020603050405020304" pitchFamily="18" charset="0"/>
              </a:rPr>
              <a:t>After substituting Equation (1) into Equation (2), we can obtain that</a:t>
            </a:r>
            <a:endParaRPr lang="en-US" altLang="en-US" sz="24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04143176"/>
              </p:ext>
            </p:extLst>
          </p:nvPr>
        </p:nvGraphicFramePr>
        <p:xfrm>
          <a:off x="1431925" y="1889125"/>
          <a:ext cx="6262688" cy="1819275"/>
        </p:xfrm>
        <a:graphic>
          <a:graphicData uri="http://schemas.openxmlformats.org/presentationml/2006/ole">
            <mc:AlternateContent xmlns:mc="http://schemas.openxmlformats.org/markup-compatibility/2006">
              <mc:Choice xmlns:v="urn:schemas-microsoft-com:vml" Requires="v">
                <p:oleObj spid="_x0000_s31806" name="Equation" r:id="rId4" imgW="2793960" imgH="888840" progId="Equation.DSMT4">
                  <p:embed/>
                </p:oleObj>
              </mc:Choice>
              <mc:Fallback>
                <p:oleObj name="Equation" r:id="rId4" imgW="2793960" imgH="888840" progId="Equation.DSMT4">
                  <p:embed/>
                  <p:pic>
                    <p:nvPicPr>
                      <p:cNvPr id="0" name="对象 2"/>
                      <p:cNvPicPr>
                        <a:picLocks noChangeAspect="1" noChangeArrowheads="1"/>
                      </p:cNvPicPr>
                      <p:nvPr/>
                    </p:nvPicPr>
                    <p:blipFill>
                      <a:blip r:embed="rId5"/>
                      <a:srcRect/>
                      <a:stretch>
                        <a:fillRect/>
                      </a:stretch>
                    </p:blipFill>
                    <p:spPr bwMode="auto">
                      <a:xfrm>
                        <a:off x="1431925" y="1889125"/>
                        <a:ext cx="6262688" cy="1819275"/>
                      </a:xfrm>
                      <a:prstGeom prst="rect">
                        <a:avLst/>
                      </a:prstGeom>
                      <a:noFill/>
                      <a:ln>
                        <a:noFill/>
                      </a:ln>
                    </p:spPr>
                  </p:pic>
                </p:oleObj>
              </mc:Fallback>
            </mc:AlternateContent>
          </a:graphicData>
        </a:graphic>
      </p:graphicFrame>
      <p:sp>
        <p:nvSpPr>
          <p:cNvPr id="3" name="矩形 2"/>
          <p:cNvSpPr/>
          <p:nvPr/>
        </p:nvSpPr>
        <p:spPr>
          <a:xfrm>
            <a:off x="281272" y="4106749"/>
            <a:ext cx="8564553" cy="757130"/>
          </a:xfrm>
          <a:prstGeom prst="rect">
            <a:avLst/>
          </a:prstGeom>
        </p:spPr>
        <p:txBody>
          <a:bodyPr wrap="square">
            <a:spAutoFit/>
          </a:bodyPr>
          <a:lstStyle/>
          <a:p>
            <a:pPr algn="just">
              <a:lnSpc>
                <a:spcPct val="120000"/>
              </a:lnSpc>
            </a:pPr>
            <a:r>
              <a:rPr lang="en-US" altLang="en-US" sz="1900" dirty="0">
                <a:latin typeface="Times New Roman" panose="02020603050405020304" pitchFamily="18" charset="0"/>
                <a:cs typeface="Times New Roman" panose="02020603050405020304" pitchFamily="18" charset="0"/>
              </a:rPr>
              <a:t>Due to the Potential Energy of the system consists of the Potential Energy of link 1 and link 2, respectively, we can obtain that</a:t>
            </a:r>
          </a:p>
        </p:txBody>
      </p:sp>
      <p:graphicFrame>
        <p:nvGraphicFramePr>
          <p:cNvPr id="5" name="对象 4"/>
          <p:cNvGraphicFramePr>
            <a:graphicFrameLocks noChangeAspect="1"/>
          </p:cNvGraphicFramePr>
          <p:nvPr>
            <p:extLst>
              <p:ext uri="{D42A27DB-BD31-4B8C-83A1-F6EECF244321}">
                <p14:modId xmlns:p14="http://schemas.microsoft.com/office/powerpoint/2010/main" val="2588492875"/>
              </p:ext>
            </p:extLst>
          </p:nvPr>
        </p:nvGraphicFramePr>
        <p:xfrm>
          <a:off x="1423988" y="5160963"/>
          <a:ext cx="4524375" cy="885825"/>
        </p:xfrm>
        <a:graphic>
          <a:graphicData uri="http://schemas.openxmlformats.org/presentationml/2006/ole">
            <mc:AlternateContent xmlns:mc="http://schemas.openxmlformats.org/markup-compatibility/2006">
              <mc:Choice xmlns:v="urn:schemas-microsoft-com:vml" Requires="v">
                <p:oleObj spid="_x0000_s31807" name="Equation" r:id="rId6" imgW="2019240" imgH="431640" progId="Equation.DSMT4">
                  <p:embed/>
                </p:oleObj>
              </mc:Choice>
              <mc:Fallback>
                <p:oleObj name="Equation" r:id="rId6" imgW="2019240" imgH="431640" progId="Equation.DSMT4">
                  <p:embed/>
                  <p:pic>
                    <p:nvPicPr>
                      <p:cNvPr id="0" name="对象 1"/>
                      <p:cNvPicPr>
                        <a:picLocks noChangeAspect="1" noChangeArrowheads="1"/>
                      </p:cNvPicPr>
                      <p:nvPr/>
                    </p:nvPicPr>
                    <p:blipFill>
                      <a:blip r:embed="rId7"/>
                      <a:srcRect/>
                      <a:stretch>
                        <a:fillRect/>
                      </a:stretch>
                    </p:blipFill>
                    <p:spPr bwMode="auto">
                      <a:xfrm>
                        <a:off x="1423988" y="5160963"/>
                        <a:ext cx="45243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727640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 name="Slide Number Placeholder 4"/>
          <p:cNvSpPr txBox="1">
            <a:spLocks/>
          </p:cNvSpPr>
          <p:nvPr/>
        </p:nvSpPr>
        <p:spPr bwMode="auto">
          <a:xfrm>
            <a:off x="8277225" y="6532563"/>
            <a:ext cx="752309" cy="32543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r" defTabSz="914400" rtl="0" eaLnBrk="1" latinLnBrk="0" hangingPunct="1">
              <a:spcBef>
                <a:spcPct val="20000"/>
              </a:spcBef>
              <a:buBlip>
                <a:blip r:embed="rId3"/>
              </a:buBlip>
              <a:defRPr sz="2000" b="0" kern="1200">
                <a:solidFill>
                  <a:schemeClr val="tx1"/>
                </a:solidFill>
                <a:latin typeface="Verdana" panose="020B0604030504040204" pitchFamily="34" charset="0"/>
                <a:ea typeface="宋体" panose="02010600030101010101" pitchFamily="2" charset="-122"/>
                <a:cs typeface="+mn-cs"/>
              </a:defRPr>
            </a:lvl1pPr>
            <a:lvl2pPr marL="742950" indent="-285750" algn="l" defTabSz="914400" rtl="0" eaLnBrk="1" latinLnBrk="0" hangingPunct="1">
              <a:spcBef>
                <a:spcPct val="20000"/>
              </a:spcBef>
              <a:buFont typeface="Wingdings" panose="05000000000000000000" pitchFamily="2" charset="2"/>
              <a:buChar char="v"/>
              <a:defRPr sz="2000" kern="1200">
                <a:solidFill>
                  <a:schemeClr val="tx1"/>
                </a:solidFill>
                <a:latin typeface="Garamond" panose="02020404030301010803" pitchFamily="18"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600" b="1" kern="1200">
                <a:solidFill>
                  <a:schemeClr val="accent2"/>
                </a:solidFill>
                <a:latin typeface="Arial" panose="020B0604020202020204" pitchFamily="34" charset="0"/>
                <a:ea typeface="+mn-ea"/>
                <a:cs typeface="+mn-cs"/>
              </a:defRPr>
            </a:lvl3pPr>
            <a:lvl4pPr marL="1600200" indent="-228600" algn="l" defTabSz="914400" rtl="0" eaLnBrk="1" latinLnBrk="0" hangingPunct="1">
              <a:spcBef>
                <a:spcPct val="20000"/>
              </a:spcBef>
              <a:buBlip>
                <a:blip r:embed="rId3"/>
              </a:buBlip>
              <a:defRPr sz="1400" i="1" kern="1200">
                <a:solidFill>
                  <a:schemeClr val="tx1"/>
                </a:solidFill>
                <a:latin typeface="Georgia" panose="02040502050405020303" pitchFamily="18" charset="0"/>
                <a:ea typeface="+mn-ea"/>
                <a:cs typeface="+mn-cs"/>
              </a:defRPr>
            </a:lvl4pPr>
            <a:lvl5pPr marL="2057400" indent="-228600" algn="l" defTabSz="914400" rtl="0" eaLnBrk="1" latinLnBrk="0" hangingPunct="1">
              <a:spcBef>
                <a:spcPct val="20000"/>
              </a:spcBef>
              <a:buChar char="•"/>
              <a:defRPr sz="1400" kern="1200">
                <a:solidFill>
                  <a:srgbClr val="FF6600"/>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har char="•"/>
              <a:defRPr sz="1400" kern="1200">
                <a:solidFill>
                  <a:srgbClr val="FF6600"/>
                </a:solidFill>
                <a:latin typeface="Verdana" panose="020B0604030504040204" pitchFamily="34" charset="0"/>
                <a:ea typeface="+mn-ea"/>
                <a:cs typeface="+mn-cs"/>
              </a:defRPr>
            </a:lvl9pPr>
          </a:lstStyle>
          <a:p>
            <a:pPr>
              <a:spcBef>
                <a:spcPct val="0"/>
              </a:spcBef>
              <a:buFontTx/>
              <a:buNone/>
            </a:pPr>
            <a:r>
              <a:rPr lang="en-US" altLang="zh-CN" sz="1600" b="1">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pPr>
                <a:spcBef>
                  <a:spcPct val="0"/>
                </a:spcBef>
                <a:buFontTx/>
                <a:buNone/>
              </a:pPr>
              <a:t>36</a:t>
            </a:fld>
            <a:r>
              <a:rPr lang="zh-CN" altLang="en-US" sz="1600" b="1">
                <a:solidFill>
                  <a:schemeClr val="bg1"/>
                </a:solidFill>
                <a:latin typeface="Arial" panose="020B0604020202020204" pitchFamily="34" charset="0"/>
              </a:rPr>
              <a:t> </a:t>
            </a:r>
            <a:r>
              <a:rPr lang="en-US" altLang="zh-CN" sz="1600" b="1">
                <a:solidFill>
                  <a:schemeClr val="bg1"/>
                </a:solidFill>
                <a:latin typeface="Arial" panose="020B0604020202020204" pitchFamily="34" charset="0"/>
              </a:rPr>
              <a:t>-</a:t>
            </a:r>
            <a:endParaRPr lang="en-US" altLang="zh-CN" sz="1600" b="1" dirty="0">
              <a:solidFill>
                <a:schemeClr val="bg1"/>
              </a:solidFill>
              <a:latin typeface="Arial" panose="020B0604020202020204" pitchFamily="34" charset="0"/>
            </a:endParaRPr>
          </a:p>
        </p:txBody>
      </p:sp>
      <p:sp>
        <p:nvSpPr>
          <p:cNvPr id="4" name="Content Placeholder 2"/>
          <p:cNvSpPr>
            <a:spLocks noGrp="1"/>
          </p:cNvSpPr>
          <p:nvPr>
            <p:ph idx="1"/>
          </p:nvPr>
        </p:nvSpPr>
        <p:spPr>
          <a:xfrm>
            <a:off x="149679" y="1114675"/>
            <a:ext cx="8666330" cy="673028"/>
          </a:xfrm>
        </p:spPr>
        <p:txBody>
          <a:bodyPr/>
          <a:lstStyle/>
          <a:p>
            <a:pPr marL="0" indent="0" algn="just">
              <a:lnSpc>
                <a:spcPct val="105000"/>
              </a:lnSpc>
              <a:spcBef>
                <a:spcPts val="0"/>
              </a:spcBef>
              <a:buFontTx/>
              <a:buNone/>
            </a:pPr>
            <a:r>
              <a:rPr lang="en-US" altLang="en-US" sz="1750" dirty="0">
                <a:latin typeface="Times New Roman" panose="02020603050405020304" pitchFamily="18" charset="0"/>
                <a:cs typeface="Times New Roman" panose="02020603050405020304" pitchFamily="18" charset="0"/>
              </a:rPr>
              <a:t>Based on the above derivation, we shall obtain the </a:t>
            </a:r>
            <a:r>
              <a:rPr lang="en-US" altLang="en-US" sz="1750" b="1" kern="1200" dirty="0" err="1">
                <a:solidFill>
                  <a:srgbClr val="0070C0"/>
                </a:solidFill>
              </a:rPr>
              <a:t>Lagrangian</a:t>
            </a:r>
            <a:r>
              <a:rPr lang="en-US" altLang="en-US" sz="1750" b="1" kern="1200" dirty="0">
                <a:solidFill>
                  <a:srgbClr val="0070C0"/>
                </a:solidFill>
              </a:rPr>
              <a:t> Function </a:t>
            </a:r>
            <a:r>
              <a:rPr lang="en-US" altLang="en-US" sz="1750" dirty="0">
                <a:latin typeface="Times New Roman" panose="02020603050405020304" pitchFamily="18" charset="0"/>
                <a:cs typeface="Times New Roman" panose="02020603050405020304" pitchFamily="18" charset="0"/>
              </a:rPr>
              <a:t>of the 2-DOF manipulator:</a:t>
            </a:r>
            <a:endParaRPr lang="en-US" altLang="en-US" sz="1900" dirty="0">
              <a:latin typeface="Times New Roman" panose="02020603050405020304" pitchFamily="18" charset="0"/>
              <a:cs typeface="Times New Roman" panose="02020603050405020304" pitchFamily="18" charset="0"/>
            </a:endParaRPr>
          </a:p>
          <a:p>
            <a:pPr marL="0" indent="0"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06297204"/>
              </p:ext>
            </p:extLst>
          </p:nvPr>
        </p:nvGraphicFramePr>
        <p:xfrm>
          <a:off x="752475" y="1806575"/>
          <a:ext cx="6635750" cy="1800225"/>
        </p:xfrm>
        <a:graphic>
          <a:graphicData uri="http://schemas.openxmlformats.org/presentationml/2006/ole">
            <mc:AlternateContent xmlns:mc="http://schemas.openxmlformats.org/markup-compatibility/2006">
              <mc:Choice xmlns:v="urn:schemas-microsoft-com:vml" Requires="v">
                <p:oleObj spid="_x0000_s32860" name="Equation" r:id="rId4" imgW="3720960" imgH="1104840" progId="Equation.DSMT4">
                  <p:embed/>
                </p:oleObj>
              </mc:Choice>
              <mc:Fallback>
                <p:oleObj name="Equation" r:id="rId4" imgW="3720960" imgH="1104840" progId="Equation.DSMT4">
                  <p:embed/>
                  <p:pic>
                    <p:nvPicPr>
                      <p:cNvPr id="0" name="对象 1"/>
                      <p:cNvPicPr>
                        <a:picLocks noChangeAspect="1" noChangeArrowheads="1"/>
                      </p:cNvPicPr>
                      <p:nvPr/>
                    </p:nvPicPr>
                    <p:blipFill>
                      <a:blip r:embed="rId5"/>
                      <a:srcRect/>
                      <a:stretch>
                        <a:fillRect/>
                      </a:stretch>
                    </p:blipFill>
                    <p:spPr bwMode="auto">
                      <a:xfrm>
                        <a:off x="752475" y="1806575"/>
                        <a:ext cx="6635750" cy="1800225"/>
                      </a:xfrm>
                      <a:prstGeom prst="rect">
                        <a:avLst/>
                      </a:prstGeom>
                      <a:noFill/>
                      <a:ln>
                        <a:noFill/>
                      </a:ln>
                    </p:spPr>
                  </p:pic>
                </p:oleObj>
              </mc:Fallback>
            </mc:AlternateContent>
          </a:graphicData>
        </a:graphic>
      </p:graphicFrame>
      <p:sp>
        <p:nvSpPr>
          <p:cNvPr id="8" name="矩形 7"/>
          <p:cNvSpPr/>
          <p:nvPr/>
        </p:nvSpPr>
        <p:spPr>
          <a:xfrm>
            <a:off x="137745" y="3657185"/>
            <a:ext cx="8809595" cy="638636"/>
          </a:xfrm>
          <a:prstGeom prst="rect">
            <a:avLst/>
          </a:prstGeom>
        </p:spPr>
        <p:txBody>
          <a:bodyPr wrap="square">
            <a:spAutoFit/>
          </a:bodyPr>
          <a:lstStyle/>
          <a:p>
            <a:pPr>
              <a:lnSpc>
                <a:spcPct val="105000"/>
              </a:lnSpc>
            </a:pPr>
            <a:r>
              <a:rPr lang="en-US" altLang="en-US" sz="1750" dirty="0">
                <a:latin typeface="Times New Roman" panose="02020603050405020304" pitchFamily="18" charset="0"/>
                <a:cs typeface="Times New Roman" panose="02020603050405020304" pitchFamily="18" charset="0"/>
              </a:rPr>
              <a:t>By conducting the derivative process for the above </a:t>
            </a:r>
            <a:r>
              <a:rPr lang="en-US" altLang="en-US" sz="1750" dirty="0" err="1">
                <a:latin typeface="Times New Roman" panose="02020603050405020304" pitchFamily="18" charset="0"/>
                <a:cs typeface="Times New Roman" panose="02020603050405020304" pitchFamily="18" charset="0"/>
              </a:rPr>
              <a:t>Lagrangian</a:t>
            </a:r>
            <a:r>
              <a:rPr lang="en-US" altLang="en-US" sz="1750" dirty="0">
                <a:latin typeface="Times New Roman" panose="02020603050405020304" pitchFamily="18" charset="0"/>
                <a:cs typeface="Times New Roman" panose="02020603050405020304" pitchFamily="18" charset="0"/>
              </a:rPr>
              <a:t> Function, we shall obtain the following two </a:t>
            </a:r>
            <a:r>
              <a:rPr lang="en-US" altLang="en-US" sz="1750" b="1" dirty="0">
                <a:solidFill>
                  <a:srgbClr val="0070C0"/>
                </a:solidFill>
              </a:rPr>
              <a:t>motion functions</a:t>
            </a:r>
            <a:r>
              <a:rPr lang="en-US" altLang="en-US" sz="1750" dirty="0">
                <a:latin typeface="Times New Roman" panose="02020603050405020304" pitchFamily="18" charset="0"/>
                <a:cs typeface="Times New Roman" panose="02020603050405020304" pitchFamily="18" charset="0"/>
              </a:rPr>
              <a:t>.</a:t>
            </a:r>
            <a:endParaRPr lang="zh-CN" altLang="en-US" sz="1750" dirty="0">
              <a:latin typeface="Times New Roman" panose="02020603050405020304" pitchFamily="18" charset="0"/>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722161427"/>
              </p:ext>
            </p:extLst>
          </p:nvPr>
        </p:nvGraphicFramePr>
        <p:xfrm>
          <a:off x="603250" y="4316413"/>
          <a:ext cx="7539038" cy="1430337"/>
        </p:xfrm>
        <a:graphic>
          <a:graphicData uri="http://schemas.openxmlformats.org/presentationml/2006/ole">
            <mc:AlternateContent xmlns:mc="http://schemas.openxmlformats.org/markup-compatibility/2006">
              <mc:Choice xmlns:v="urn:schemas-microsoft-com:vml" Requires="v">
                <p:oleObj spid="_x0000_s32861" name="Equation" r:id="rId6" imgW="4279680" imgH="888840" progId="Equation.DSMT4">
                  <p:embed/>
                </p:oleObj>
              </mc:Choice>
              <mc:Fallback>
                <p:oleObj name="Equation" r:id="rId6" imgW="4279680" imgH="888840" progId="Equation.DSMT4">
                  <p:embed/>
                  <p:pic>
                    <p:nvPicPr>
                      <p:cNvPr id="0" name=""/>
                      <p:cNvPicPr>
                        <a:picLocks noChangeAspect="1" noChangeArrowheads="1"/>
                      </p:cNvPicPr>
                      <p:nvPr/>
                    </p:nvPicPr>
                    <p:blipFill>
                      <a:blip r:embed="rId7"/>
                      <a:srcRect/>
                      <a:stretch>
                        <a:fillRect/>
                      </a:stretch>
                    </p:blipFill>
                    <p:spPr bwMode="auto">
                      <a:xfrm>
                        <a:off x="603250" y="4316413"/>
                        <a:ext cx="7539038" cy="1430337"/>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62173560"/>
              </p:ext>
            </p:extLst>
          </p:nvPr>
        </p:nvGraphicFramePr>
        <p:xfrm>
          <a:off x="442130" y="5743325"/>
          <a:ext cx="7777162" cy="696912"/>
        </p:xfrm>
        <a:graphic>
          <a:graphicData uri="http://schemas.openxmlformats.org/presentationml/2006/ole">
            <mc:AlternateContent xmlns:mc="http://schemas.openxmlformats.org/markup-compatibility/2006">
              <mc:Choice xmlns:v="urn:schemas-microsoft-com:vml" Requires="v">
                <p:oleObj spid="_x0000_s32862" name="Equation" r:id="rId8" imgW="4406760" imgH="431640" progId="Equation.DSMT4">
                  <p:embed/>
                </p:oleObj>
              </mc:Choice>
              <mc:Fallback>
                <p:oleObj name="Equation" r:id="rId8" imgW="4406760" imgH="431640" progId="Equation.DSMT4">
                  <p:embed/>
                  <p:pic>
                    <p:nvPicPr>
                      <p:cNvPr id="0" name=""/>
                      <p:cNvPicPr>
                        <a:picLocks noChangeAspect="1" noChangeArrowheads="1"/>
                      </p:cNvPicPr>
                      <p:nvPr/>
                    </p:nvPicPr>
                    <p:blipFill>
                      <a:blip r:embed="rId9"/>
                      <a:srcRect/>
                      <a:stretch>
                        <a:fillRect/>
                      </a:stretch>
                    </p:blipFill>
                    <p:spPr bwMode="auto">
                      <a:xfrm>
                        <a:off x="442130" y="5743325"/>
                        <a:ext cx="7777162" cy="6969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727640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sz="half" idx="1"/>
          </p:nvPr>
        </p:nvSpPr>
        <p:spPr>
          <a:xfrm>
            <a:off x="406400" y="1138687"/>
            <a:ext cx="8616830" cy="4740778"/>
          </a:xfrm>
        </p:spPr>
        <p:txBody>
          <a:bodyPr/>
          <a:lstStyle/>
          <a:p>
            <a:pPr>
              <a:lnSpc>
                <a:spcPct val="120000"/>
              </a:lnSpc>
              <a:buFontTx/>
              <a:buNone/>
            </a:pPr>
            <a:r>
              <a:rPr lang="en-US" altLang="en-US" sz="2800" b="1" dirty="0">
                <a:solidFill>
                  <a:srgbClr val="FF0000"/>
                </a:solidFill>
                <a:latin typeface="Times New Roman" panose="02020603050405020304" pitchFamily="18" charset="0"/>
              </a:rPr>
              <a:t>Example 2.</a:t>
            </a:r>
            <a:r>
              <a:rPr lang="en-US" altLang="zh-CN" sz="2800" b="1" dirty="0">
                <a:solidFill>
                  <a:srgbClr val="FF0000"/>
                </a:solidFill>
                <a:latin typeface="Times New Roman" panose="02020603050405020304" pitchFamily="18" charset="0"/>
              </a:rPr>
              <a:t>3</a:t>
            </a:r>
            <a:r>
              <a:rPr lang="en-US" altLang="en-US" sz="2800" b="1" dirty="0">
                <a:solidFill>
                  <a:srgbClr val="FF0000"/>
                </a:solidFill>
                <a:latin typeface="Times New Roman" panose="02020603050405020304" pitchFamily="18" charset="0"/>
              </a:rPr>
              <a:t>:</a:t>
            </a:r>
            <a:r>
              <a:rPr lang="en-US" altLang="en-US" sz="2800" b="1" dirty="0">
                <a:solidFill>
                  <a:srgbClr val="0070C0"/>
                </a:solidFill>
                <a:latin typeface="Times New Roman" panose="02020603050405020304" pitchFamily="18" charset="0"/>
              </a:rPr>
              <a:t> </a:t>
            </a:r>
            <a:r>
              <a:rPr lang="en-US" altLang="en-US" sz="2600" dirty="0">
                <a:latin typeface="Times New Roman" panose="02020603050405020304" pitchFamily="18" charset="0"/>
              </a:rPr>
              <a:t>Derive the dynamic model for the mass system.</a:t>
            </a:r>
            <a:endParaRPr lang="en-US" altLang="en-US" sz="24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Newton-Euler Equation</a:t>
            </a:r>
            <a:endParaRPr lang="en-US" altLang="en-US" sz="2400" b="1" dirty="0">
              <a:latin typeface="Times New Roman" panose="02020603050405020304" pitchFamily="18" charset="0"/>
            </a:endParaRPr>
          </a:p>
          <a:p>
            <a:pPr>
              <a:buFontTx/>
              <a:buAutoNum type="alphaLcParenBoth"/>
            </a:pPr>
            <a:endParaRPr lang="en-US" altLang="en-US" sz="2400" dirty="0">
              <a:latin typeface="Times New Roman" panose="02020603050405020304" pitchFamily="18" charset="0"/>
            </a:endParaRPr>
          </a:p>
          <a:p>
            <a:pPr>
              <a:buFontTx/>
              <a:buAutoNum type="alphaLcParenBoth"/>
            </a:pPr>
            <a:endParaRPr lang="en-US" altLang="en-US" sz="1000" dirty="0">
              <a:latin typeface="Times New Roman" panose="02020603050405020304" pitchFamily="18" charset="0"/>
            </a:endParaRPr>
          </a:p>
          <a:p>
            <a:pPr>
              <a:buFontTx/>
              <a:buAutoNum type="alphaLcParenBoth"/>
            </a:pPr>
            <a:r>
              <a:rPr lang="en-US" altLang="en-US" sz="2800" b="1" dirty="0">
                <a:latin typeface="Times New Roman" panose="02020603050405020304" pitchFamily="18" charset="0"/>
              </a:rPr>
              <a:t> </a:t>
            </a:r>
            <a:r>
              <a:rPr lang="en-US" altLang="en-US" sz="2600" b="1" dirty="0">
                <a:latin typeface="Times New Roman" panose="02020603050405020304" pitchFamily="18" charset="0"/>
              </a:rPr>
              <a:t>Lagrange-Euler Equation</a:t>
            </a:r>
          </a:p>
        </p:txBody>
      </p:sp>
      <p:graphicFrame>
        <p:nvGraphicFramePr>
          <p:cNvPr id="25604" name="Object 4"/>
          <p:cNvGraphicFramePr>
            <a:graphicFrameLocks noGrp="1" noChangeAspect="1"/>
          </p:cNvGraphicFramePr>
          <p:nvPr>
            <p:ph sz="quarter" idx="2"/>
          </p:nvPr>
        </p:nvGraphicFramePr>
        <p:xfrm>
          <a:off x="5306695" y="2042478"/>
          <a:ext cx="3498850" cy="3498850"/>
        </p:xfrm>
        <a:graphic>
          <a:graphicData uri="http://schemas.openxmlformats.org/presentationml/2006/ole">
            <mc:AlternateContent xmlns:mc="http://schemas.openxmlformats.org/markup-compatibility/2006">
              <mc:Choice xmlns:v="urn:schemas-microsoft-com:vml" Requires="v">
                <p:oleObj spid="_x0000_s67818" name="Visio" r:id="rId4" imgW="3061335" imgH="3061335" progId="Visio.Drawing.11">
                  <p:embed/>
                </p:oleObj>
              </mc:Choice>
              <mc:Fallback>
                <p:oleObj name="Visio" r:id="rId4" imgW="3061335" imgH="3061335" progId="Visio.Drawing.11">
                  <p:embed/>
                  <p:pic>
                    <p:nvPicPr>
                      <p:cNvPr id="256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6695" y="2042478"/>
                        <a:ext cx="349885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8"/>
          <p:cNvGraphicFramePr>
            <a:graphicFrameLocks noChangeAspect="1"/>
          </p:cNvGraphicFramePr>
          <p:nvPr/>
        </p:nvGraphicFramePr>
        <p:xfrm>
          <a:off x="2784475" y="3328988"/>
          <a:ext cx="1306513" cy="766762"/>
        </p:xfrm>
        <a:graphic>
          <a:graphicData uri="http://schemas.openxmlformats.org/presentationml/2006/ole">
            <mc:AlternateContent xmlns:mc="http://schemas.openxmlformats.org/markup-compatibility/2006">
              <mc:Choice xmlns:v="urn:schemas-microsoft-com:vml" Requires="v">
                <p:oleObj spid="_x0000_s67819" name="Equation" r:id="rId6" imgW="584200" imgH="342900" progId="Equation.DSMT4">
                  <p:embed/>
                </p:oleObj>
              </mc:Choice>
              <mc:Fallback>
                <p:oleObj name="Equation" r:id="rId6" imgW="584200" imgH="342900" progId="Equation.DSMT4">
                  <p:embed/>
                  <p:pic>
                    <p:nvPicPr>
                      <p:cNvPr id="2560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475" y="3328988"/>
                        <a:ext cx="1306513"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9"/>
          <p:cNvSpPr>
            <a:spLocks noChangeArrowheads="1"/>
          </p:cNvSpPr>
          <p:nvPr/>
        </p:nvSpPr>
        <p:spPr bwMode="auto">
          <a:xfrm>
            <a:off x="530225" y="3486150"/>
            <a:ext cx="206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Kinetic energy:</a:t>
            </a:r>
          </a:p>
        </p:txBody>
      </p:sp>
      <p:graphicFrame>
        <p:nvGraphicFramePr>
          <p:cNvPr id="25607" name="Object 10"/>
          <p:cNvGraphicFramePr>
            <a:graphicFrameLocks noChangeAspect="1"/>
          </p:cNvGraphicFramePr>
          <p:nvPr/>
        </p:nvGraphicFramePr>
        <p:xfrm>
          <a:off x="2782888" y="4086225"/>
          <a:ext cx="738187" cy="341313"/>
        </p:xfrm>
        <a:graphic>
          <a:graphicData uri="http://schemas.openxmlformats.org/presentationml/2006/ole">
            <mc:AlternateContent xmlns:mc="http://schemas.openxmlformats.org/markup-compatibility/2006">
              <mc:Choice xmlns:v="urn:schemas-microsoft-com:vml" Requires="v">
                <p:oleObj spid="_x0000_s67820" name="Equation" r:id="rId9" imgW="330200" imgH="152400" progId="Equation.DSMT4">
                  <p:embed/>
                </p:oleObj>
              </mc:Choice>
              <mc:Fallback>
                <p:oleObj name="Equation" r:id="rId9" imgW="330200" imgH="152400" progId="Equation.DSMT4">
                  <p:embed/>
                  <p:pic>
                    <p:nvPicPr>
                      <p:cNvPr id="25607"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888" y="4086225"/>
                        <a:ext cx="7381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11"/>
          <p:cNvSpPr>
            <a:spLocks noChangeArrowheads="1"/>
          </p:cNvSpPr>
          <p:nvPr/>
        </p:nvSpPr>
        <p:spPr bwMode="auto">
          <a:xfrm>
            <a:off x="538163" y="3978275"/>
            <a:ext cx="225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Potential energy:</a:t>
            </a:r>
          </a:p>
        </p:txBody>
      </p:sp>
      <p:graphicFrame>
        <p:nvGraphicFramePr>
          <p:cNvPr id="25609" name="Object 12"/>
          <p:cNvGraphicFramePr>
            <a:graphicFrameLocks noChangeAspect="1"/>
          </p:cNvGraphicFramePr>
          <p:nvPr/>
        </p:nvGraphicFramePr>
        <p:xfrm>
          <a:off x="2778125" y="4352925"/>
          <a:ext cx="2214563" cy="765175"/>
        </p:xfrm>
        <a:graphic>
          <a:graphicData uri="http://schemas.openxmlformats.org/presentationml/2006/ole">
            <mc:AlternateContent xmlns:mc="http://schemas.openxmlformats.org/markup-compatibility/2006">
              <mc:Choice xmlns:v="urn:schemas-microsoft-com:vml" Requires="v">
                <p:oleObj spid="_x0000_s67821" name="Equation" r:id="rId11" imgW="989965" imgH="342900" progId="Equation.DSMT4">
                  <p:embed/>
                </p:oleObj>
              </mc:Choice>
              <mc:Fallback>
                <p:oleObj name="Equation" r:id="rId11" imgW="989965" imgH="342900" progId="Equation.DSMT4">
                  <p:embed/>
                  <p:pic>
                    <p:nvPicPr>
                      <p:cNvPr id="25609"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8125" y="4352925"/>
                        <a:ext cx="22145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13"/>
          <p:cNvSpPr>
            <a:spLocks noChangeArrowheads="1"/>
          </p:cNvSpPr>
          <p:nvPr/>
        </p:nvSpPr>
        <p:spPr bwMode="auto">
          <a:xfrm>
            <a:off x="517525" y="4478338"/>
            <a:ext cx="220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The </a:t>
            </a:r>
            <a:r>
              <a:rPr lang="en-US" altLang="en-US" sz="2400" dirty="0" err="1">
                <a:solidFill>
                  <a:srgbClr val="000000"/>
                </a:solidFill>
                <a:latin typeface="Times New Roman" panose="02020603050405020304" pitchFamily="18" charset="0"/>
              </a:rPr>
              <a:t>Lagrangian</a:t>
            </a:r>
            <a:r>
              <a:rPr lang="en-US" altLang="en-US" sz="2400" dirty="0">
                <a:solidFill>
                  <a:srgbClr val="000000"/>
                </a:solidFill>
                <a:latin typeface="Times New Roman" panose="02020603050405020304" pitchFamily="18" charset="0"/>
              </a:rPr>
              <a:t>:</a:t>
            </a:r>
          </a:p>
        </p:txBody>
      </p:sp>
      <p:graphicFrame>
        <p:nvGraphicFramePr>
          <p:cNvPr id="25611" name="Object 14"/>
          <p:cNvGraphicFramePr>
            <a:graphicFrameLocks noChangeAspect="1"/>
          </p:cNvGraphicFramePr>
          <p:nvPr/>
        </p:nvGraphicFramePr>
        <p:xfrm>
          <a:off x="2703513" y="4945063"/>
          <a:ext cx="1846262" cy="793750"/>
        </p:xfrm>
        <a:graphic>
          <a:graphicData uri="http://schemas.openxmlformats.org/presentationml/2006/ole">
            <mc:AlternateContent xmlns:mc="http://schemas.openxmlformats.org/markup-compatibility/2006">
              <mc:Choice xmlns:v="urn:schemas-microsoft-com:vml" Requires="v">
                <p:oleObj spid="_x0000_s67822" name="Equation" r:id="rId13" imgW="824865" imgH="355600" progId="Equation.DSMT4">
                  <p:embed/>
                </p:oleObj>
              </mc:Choice>
              <mc:Fallback>
                <p:oleObj name="Equation" r:id="rId13" imgW="824865" imgH="355600" progId="Equation.DSMT4">
                  <p:embed/>
                  <p:pic>
                    <p:nvPicPr>
                      <p:cNvPr id="25611"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3513" y="4945063"/>
                        <a:ext cx="18462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Rectangle 15"/>
          <p:cNvSpPr>
            <a:spLocks noChangeArrowheads="1"/>
          </p:cNvSpPr>
          <p:nvPr/>
        </p:nvSpPr>
        <p:spPr bwMode="auto">
          <a:xfrm>
            <a:off x="555625" y="5043488"/>
            <a:ext cx="19513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Eq. of motion:</a:t>
            </a:r>
          </a:p>
        </p:txBody>
      </p:sp>
      <p:graphicFrame>
        <p:nvGraphicFramePr>
          <p:cNvPr id="25613" name="Object 16"/>
          <p:cNvGraphicFramePr>
            <a:graphicFrameLocks noChangeAspect="1"/>
          </p:cNvGraphicFramePr>
          <p:nvPr/>
        </p:nvGraphicFramePr>
        <p:xfrm>
          <a:off x="1614647" y="5710238"/>
          <a:ext cx="3408680" cy="793750"/>
        </p:xfrm>
        <a:graphic>
          <a:graphicData uri="http://schemas.openxmlformats.org/presentationml/2006/ole">
            <mc:AlternateContent xmlns:mc="http://schemas.openxmlformats.org/markup-compatibility/2006">
              <mc:Choice xmlns:v="urn:schemas-microsoft-com:vml" Requires="v">
                <p:oleObj spid="_x0000_s67823" name="Equation" r:id="rId15" imgW="1524000" imgH="355600" progId="Equation.DSMT4">
                  <p:embed/>
                </p:oleObj>
              </mc:Choice>
              <mc:Fallback>
                <p:oleObj name="Equation" r:id="rId15" imgW="1524000" imgH="355600" progId="Equation.DSMT4">
                  <p:embed/>
                  <p:pic>
                    <p:nvPicPr>
                      <p:cNvPr id="25613" name="Object 16"/>
                      <p:cNvPicPr>
                        <a:picLocks noChangeAspect="1" noChangeArrowheads="1"/>
                      </p:cNvPicPr>
                      <p:nvPr/>
                    </p:nvPicPr>
                    <p:blipFill>
                      <a:blip r:embed="rId16"/>
                      <a:srcRect/>
                      <a:stretch>
                        <a:fillRect/>
                      </a:stretch>
                    </p:blipFill>
                    <p:spPr bwMode="auto">
                      <a:xfrm>
                        <a:off x="1614647" y="5710238"/>
                        <a:ext cx="340868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4" name="AutoShape 17"/>
          <p:cNvSpPr>
            <a:spLocks noChangeArrowheads="1"/>
          </p:cNvSpPr>
          <p:nvPr/>
        </p:nvSpPr>
        <p:spPr bwMode="auto">
          <a:xfrm>
            <a:off x="5266690" y="6015990"/>
            <a:ext cx="869950" cy="168275"/>
          </a:xfrm>
          <a:prstGeom prst="rightArrow">
            <a:avLst>
              <a:gd name="adj1" fmla="val 50000"/>
              <a:gd name="adj2" fmla="val 129245"/>
            </a:avLst>
          </a:prstGeom>
          <a:solidFill>
            <a:srgbClr val="FF0000"/>
          </a:solidFill>
          <a:ln>
            <a:noFill/>
          </a:ln>
        </p:spPr>
        <p:txBody>
          <a:bodyPr wrap="none" anchor="ct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ctr" fontAlgn="base">
              <a:spcBef>
                <a:spcPct val="0"/>
              </a:spcBef>
              <a:spcAft>
                <a:spcPct val="0"/>
              </a:spcAft>
              <a:buFontTx/>
              <a:buNone/>
            </a:pPr>
            <a:endParaRPr lang="en-US" altLang="en-US" sz="3200" b="1">
              <a:solidFill>
                <a:srgbClr val="FFFF00"/>
              </a:solidFill>
              <a:latin typeface="Georgia" panose="02040502050405020303" pitchFamily="18" charset="0"/>
            </a:endParaRPr>
          </a:p>
        </p:txBody>
      </p:sp>
      <p:graphicFrame>
        <p:nvGraphicFramePr>
          <p:cNvPr id="25615" name="Object 18"/>
          <p:cNvGraphicFramePr>
            <a:graphicFrameLocks noChangeAspect="1"/>
          </p:cNvGraphicFramePr>
          <p:nvPr/>
        </p:nvGraphicFramePr>
        <p:xfrm>
          <a:off x="6327775" y="5882958"/>
          <a:ext cx="938213" cy="423862"/>
        </p:xfrm>
        <a:graphic>
          <a:graphicData uri="http://schemas.openxmlformats.org/presentationml/2006/ole">
            <mc:AlternateContent xmlns:mc="http://schemas.openxmlformats.org/markup-compatibility/2006">
              <mc:Choice xmlns:v="urn:schemas-microsoft-com:vml" Requires="v">
                <p:oleObj spid="_x0000_s67824" name="Equation" r:id="rId17" imgW="419100" imgH="190500" progId="Equation.DSMT4">
                  <p:embed/>
                </p:oleObj>
              </mc:Choice>
              <mc:Fallback>
                <p:oleObj name="Equation" r:id="rId17" imgW="419100" imgH="190500" progId="Equation.DSMT4">
                  <p:embed/>
                  <p:pic>
                    <p:nvPicPr>
                      <p:cNvPr id="25615"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27775" y="5882958"/>
                        <a:ext cx="938213"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6" name="Object 19"/>
          <p:cNvGraphicFramePr>
            <a:graphicFrameLocks noChangeAspect="1"/>
          </p:cNvGraphicFramePr>
          <p:nvPr/>
        </p:nvGraphicFramePr>
        <p:xfrm>
          <a:off x="2792413" y="2316307"/>
          <a:ext cx="935038" cy="393700"/>
        </p:xfrm>
        <a:graphic>
          <a:graphicData uri="http://schemas.openxmlformats.org/presentationml/2006/ole">
            <mc:AlternateContent xmlns:mc="http://schemas.openxmlformats.org/markup-compatibility/2006">
              <mc:Choice xmlns:v="urn:schemas-microsoft-com:vml" Requires="v">
                <p:oleObj spid="_x0000_s67825" name="Equation" r:id="rId19" imgW="482600" imgH="203200" progId="Equation.3">
                  <p:embed/>
                </p:oleObj>
              </mc:Choice>
              <mc:Fallback>
                <p:oleObj name="Equation" r:id="rId19" imgW="482600" imgH="203200" progId="Equation.3">
                  <p:embed/>
                  <p:pic>
                    <p:nvPicPr>
                      <p:cNvPr id="25616"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2413" y="2316307"/>
                        <a:ext cx="93503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9"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8"/>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8"/>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extLst>
      <p:ext uri="{BB962C8B-B14F-4D97-AF65-F5344CB8AC3E}">
        <p14:creationId xmlns:p14="http://schemas.microsoft.com/office/powerpoint/2010/main" val="37217039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399" y="1207698"/>
            <a:ext cx="8470181" cy="4671767"/>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p:txBody>
      </p:sp>
      <p:graphicFrame>
        <p:nvGraphicFramePr>
          <p:cNvPr id="26628" name="Object 17"/>
          <p:cNvGraphicFramePr>
            <a:graphicFrameLocks noChangeAspect="1"/>
          </p:cNvGraphicFramePr>
          <p:nvPr/>
        </p:nvGraphicFramePr>
        <p:xfrm>
          <a:off x="1827816" y="2883340"/>
          <a:ext cx="2442210" cy="767080"/>
        </p:xfrm>
        <a:graphic>
          <a:graphicData uri="http://schemas.openxmlformats.org/presentationml/2006/ole">
            <mc:AlternateContent xmlns:mc="http://schemas.openxmlformats.org/markup-compatibility/2006">
              <mc:Choice xmlns:v="urn:schemas-microsoft-com:vml" Requires="v">
                <p:oleObj spid="_x0000_s68726" name="Equation" r:id="rId5" imgW="1091565" imgH="342900" progId="Equation.DSMT4">
                  <p:embed/>
                </p:oleObj>
              </mc:Choice>
              <mc:Fallback>
                <p:oleObj name="Equation" r:id="rId5" imgW="1091565" imgH="342900" progId="Equation.DSMT4">
                  <p:embed/>
                  <p:pic>
                    <p:nvPicPr>
                      <p:cNvPr id="26628" name="Object 17"/>
                      <p:cNvPicPr>
                        <a:picLocks noChangeAspect="1" noChangeArrowheads="1"/>
                      </p:cNvPicPr>
                      <p:nvPr/>
                    </p:nvPicPr>
                    <p:blipFill>
                      <a:blip r:embed="rId6"/>
                      <a:srcRect/>
                      <a:stretch>
                        <a:fillRect/>
                      </a:stretch>
                    </p:blipFill>
                    <p:spPr bwMode="auto">
                      <a:xfrm>
                        <a:off x="1827816" y="2883340"/>
                        <a:ext cx="2442210" cy="7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9" name="Rectangle 7"/>
          <p:cNvSpPr>
            <a:spLocks noChangeArrowheads="1"/>
          </p:cNvSpPr>
          <p:nvPr/>
        </p:nvSpPr>
        <p:spPr bwMode="auto">
          <a:xfrm>
            <a:off x="281273" y="2425981"/>
            <a:ext cx="254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The kinetic energy:</a:t>
            </a:r>
          </a:p>
        </p:txBody>
      </p:sp>
      <p:graphicFrame>
        <p:nvGraphicFramePr>
          <p:cNvPr id="26630" name="Object 8"/>
          <p:cNvGraphicFramePr>
            <a:graphicFrameLocks noChangeAspect="1"/>
          </p:cNvGraphicFramePr>
          <p:nvPr/>
        </p:nvGraphicFramePr>
        <p:xfrm>
          <a:off x="1929098" y="4048088"/>
          <a:ext cx="2016125" cy="766763"/>
        </p:xfrm>
        <a:graphic>
          <a:graphicData uri="http://schemas.openxmlformats.org/presentationml/2006/ole">
            <mc:AlternateContent xmlns:mc="http://schemas.openxmlformats.org/markup-compatibility/2006">
              <mc:Choice xmlns:v="urn:schemas-microsoft-com:vml" Requires="v">
                <p:oleObj spid="_x0000_s68727" name="Equation" r:id="rId7" imgW="901065" imgH="342900" progId="Equation.DSMT4">
                  <p:embed/>
                </p:oleObj>
              </mc:Choice>
              <mc:Fallback>
                <p:oleObj name="Equation" r:id="rId7" imgW="901065" imgH="342900" progId="Equation.DSMT4">
                  <p:embed/>
                  <p:pic>
                    <p:nvPicPr>
                      <p:cNvPr id="2663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9098" y="4048088"/>
                        <a:ext cx="20161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9"/>
          <p:cNvSpPr>
            <a:spLocks noChangeArrowheads="1"/>
          </p:cNvSpPr>
          <p:nvPr/>
        </p:nvSpPr>
        <p:spPr bwMode="auto">
          <a:xfrm>
            <a:off x="280956" y="3590888"/>
            <a:ext cx="2786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The potential energy:</a:t>
            </a:r>
          </a:p>
        </p:txBody>
      </p:sp>
      <p:sp>
        <p:nvSpPr>
          <p:cNvPr id="26632" name="Rectangle 11"/>
          <p:cNvSpPr>
            <a:spLocks noChangeArrowheads="1"/>
          </p:cNvSpPr>
          <p:nvPr/>
        </p:nvSpPr>
        <p:spPr bwMode="auto">
          <a:xfrm>
            <a:off x="281273" y="4722726"/>
            <a:ext cx="23631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400" dirty="0">
                <a:solidFill>
                  <a:srgbClr val="000000"/>
                </a:solidFill>
                <a:latin typeface="Times New Roman" panose="02020603050405020304" pitchFamily="18" charset="0"/>
              </a:rPr>
              <a:t>The </a:t>
            </a:r>
            <a:r>
              <a:rPr lang="en-US" altLang="en-US" sz="2400" b="1" dirty="0" err="1">
                <a:solidFill>
                  <a:srgbClr val="000000"/>
                </a:solidFill>
                <a:latin typeface="Times New Roman" panose="02020603050405020304" pitchFamily="18" charset="0"/>
              </a:rPr>
              <a:t>Lagrangian</a:t>
            </a:r>
            <a:r>
              <a:rPr lang="en-US" altLang="en-US" sz="2400" dirty="0">
                <a:solidFill>
                  <a:srgbClr val="000000"/>
                </a:solidFill>
                <a:latin typeface="Times New Roman" panose="02020603050405020304" pitchFamily="18" charset="0"/>
              </a:rPr>
              <a:t>:</a:t>
            </a:r>
          </a:p>
        </p:txBody>
      </p:sp>
      <p:graphicFrame>
        <p:nvGraphicFramePr>
          <p:cNvPr id="26633" name="Object 12"/>
          <p:cNvGraphicFramePr>
            <a:graphicFrameLocks noChangeAspect="1"/>
          </p:cNvGraphicFramePr>
          <p:nvPr/>
        </p:nvGraphicFramePr>
        <p:xfrm>
          <a:off x="1002633" y="5136796"/>
          <a:ext cx="5056188" cy="765175"/>
        </p:xfrm>
        <a:graphic>
          <a:graphicData uri="http://schemas.openxmlformats.org/presentationml/2006/ole">
            <mc:AlternateContent xmlns:mc="http://schemas.openxmlformats.org/markup-compatibility/2006">
              <mc:Choice xmlns:v="urn:schemas-microsoft-com:vml" Requires="v">
                <p:oleObj spid="_x0000_s68728" name="Equation" r:id="rId9" imgW="2260600" imgH="342900" progId="Equation.DSMT4">
                  <p:embed/>
                </p:oleObj>
              </mc:Choice>
              <mc:Fallback>
                <p:oleObj name="Equation" r:id="rId9" imgW="2260600" imgH="342900" progId="Equation.DSMT4">
                  <p:embed/>
                  <p:pic>
                    <p:nvPicPr>
                      <p:cNvPr id="26633"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2633" y="5136796"/>
                        <a:ext cx="50561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18"/>
          <p:cNvGraphicFramePr>
            <a:graphicFrameLocks noGrp="1" noChangeAspect="1"/>
          </p:cNvGraphicFramePr>
          <p:nvPr>
            <p:ph sz="quarter" idx="2"/>
          </p:nvPr>
        </p:nvGraphicFramePr>
        <p:xfrm>
          <a:off x="4910096" y="1883633"/>
          <a:ext cx="4085590" cy="2967355"/>
        </p:xfrm>
        <a:graphic>
          <a:graphicData uri="http://schemas.openxmlformats.org/presentationml/2006/ole">
            <mc:AlternateContent xmlns:mc="http://schemas.openxmlformats.org/markup-compatibility/2006">
              <mc:Choice xmlns:v="urn:schemas-microsoft-com:vml" Requires="v">
                <p:oleObj spid="_x0000_s68729" name="Visio" r:id="rId11" imgW="4214495" imgH="3061335" progId="Visio.Drawing.11">
                  <p:embed/>
                </p:oleObj>
              </mc:Choice>
              <mc:Fallback>
                <p:oleObj name="Visio" r:id="rId11" imgW="4214495" imgH="3061335" progId="Visio.Drawing.11">
                  <p:embed/>
                  <p:pic>
                    <p:nvPicPr>
                      <p:cNvPr id="2663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10096" y="1883633"/>
                        <a:ext cx="4085590" cy="296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extLst>
      <p:ext uri="{BB962C8B-B14F-4D97-AF65-F5344CB8AC3E}">
        <p14:creationId xmlns:p14="http://schemas.microsoft.com/office/powerpoint/2010/main" val="24169763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07687" y="3399738"/>
            <a:ext cx="8044019" cy="1557349"/>
          </a:xfrm>
          <a:prstGeom prst="rect">
            <a:avLst/>
          </a:prstGeom>
          <a:noFill/>
        </p:spPr>
        <p:txBody>
          <a:bodyPr wrap="square" rtlCol="0" anchor="t">
            <a:spAutoFit/>
          </a:bodyPr>
          <a:lstStyle/>
          <a:p>
            <a:pPr indent="0" algn="l" fontAlgn="base">
              <a:spcBef>
                <a:spcPct val="20000"/>
              </a:spcBef>
              <a:buFont typeface="Wingdings" panose="05000000000000000000" charset="0"/>
              <a:buNone/>
            </a:pPr>
            <a:r>
              <a:rPr lang="en-US" altLang="en-US" sz="2800" dirty="0">
                <a:effectLst/>
                <a:latin typeface="Times New Roman" panose="02020603050405020304" pitchFamily="18" charset="0"/>
                <a:cs typeface="Times New Roman" panose="02020603050405020304" pitchFamily="18" charset="0"/>
                <a:sym typeface="+mn-ea"/>
              </a:rPr>
              <a:t>A set of </a:t>
            </a:r>
            <a:r>
              <a:rPr lang="en-US" altLang="en-US" sz="2800" b="1" dirty="0">
                <a:solidFill>
                  <a:srgbClr val="0070C0"/>
                </a:solidFill>
                <a:effectLst/>
                <a:latin typeface="Times New Roman" panose="02020603050405020304" pitchFamily="18" charset="0"/>
                <a:cs typeface="Times New Roman" panose="02020603050405020304" pitchFamily="18" charset="0"/>
                <a:sym typeface="+mn-ea"/>
              </a:rPr>
              <a:t>coordinates</a:t>
            </a:r>
            <a:r>
              <a:rPr lang="en-US" altLang="en-US" sz="2800" dirty="0">
                <a:effectLst/>
                <a:latin typeface="Times New Roman" panose="02020603050405020304" pitchFamily="18" charset="0"/>
                <a:cs typeface="Times New Roman" panose="02020603050405020304" pitchFamily="18" charset="0"/>
                <a:sym typeface="+mn-ea"/>
              </a:rPr>
              <a:t> completely describe the </a:t>
            </a:r>
            <a:r>
              <a:rPr lang="en-US" altLang="en-US" sz="2800" b="1" dirty="0">
                <a:solidFill>
                  <a:srgbClr val="FF0000"/>
                </a:solidFill>
                <a:effectLst/>
                <a:latin typeface="Times New Roman" panose="02020603050405020304" pitchFamily="18" charset="0"/>
                <a:cs typeface="Times New Roman" panose="02020603050405020304" pitchFamily="18" charset="0"/>
                <a:sym typeface="+mn-ea"/>
              </a:rPr>
              <a:t>location</a:t>
            </a:r>
            <a:r>
              <a:rPr lang="en-US" altLang="en-US" sz="2800" dirty="0">
                <a:effectLst/>
                <a:latin typeface="Times New Roman" panose="02020603050405020304" pitchFamily="18" charset="0"/>
                <a:cs typeface="Times New Roman" panose="02020603050405020304" pitchFamily="18" charset="0"/>
                <a:sym typeface="+mn-ea"/>
              </a:rPr>
              <a:t> </a:t>
            </a:r>
          </a:p>
          <a:p>
            <a:pPr indent="0" algn="l" fontAlgn="base">
              <a:spcBef>
                <a:spcPct val="20000"/>
              </a:spcBef>
              <a:buFont typeface="Wingdings" panose="05000000000000000000" charset="0"/>
              <a:buNone/>
            </a:pPr>
            <a:r>
              <a:rPr lang="en-US" altLang="en-US" sz="2800" dirty="0">
                <a:effectLst/>
                <a:latin typeface="Times New Roman" panose="02020603050405020304" pitchFamily="18" charset="0"/>
                <a:cs typeface="Times New Roman" panose="02020603050405020304" pitchFamily="18" charset="0"/>
                <a:sym typeface="+mn-ea"/>
              </a:rPr>
              <a:t>( </a:t>
            </a:r>
            <a:r>
              <a:rPr lang="en-US" altLang="en-US" sz="2800" b="1" dirty="0">
                <a:solidFill>
                  <a:srgbClr val="FF0000"/>
                </a:solidFill>
                <a:latin typeface="Times New Roman" panose="02020603050405020304" pitchFamily="18" charset="0"/>
                <a:cs typeface="Times New Roman" panose="02020603050405020304" pitchFamily="18" charset="0"/>
                <a:sym typeface="+mn-ea"/>
              </a:rPr>
              <a:t>position</a:t>
            </a:r>
            <a:r>
              <a:rPr lang="en-US" altLang="en-US" sz="2800" dirty="0">
                <a:effectLst/>
                <a:latin typeface="Times New Roman" panose="02020603050405020304" pitchFamily="18" charset="0"/>
                <a:cs typeface="Times New Roman" panose="02020603050405020304" pitchFamily="18" charset="0"/>
                <a:sym typeface="+mn-ea"/>
              </a:rPr>
              <a:t> and </a:t>
            </a:r>
            <a:r>
              <a:rPr lang="en-US" altLang="en-US" sz="2800" b="1" dirty="0">
                <a:solidFill>
                  <a:srgbClr val="FF0000"/>
                </a:solidFill>
                <a:latin typeface="Times New Roman" panose="02020603050405020304" pitchFamily="18" charset="0"/>
                <a:cs typeface="Times New Roman" panose="02020603050405020304" pitchFamily="18" charset="0"/>
                <a:sym typeface="+mn-ea"/>
              </a:rPr>
              <a:t>orientation</a:t>
            </a:r>
            <a:r>
              <a:rPr lang="en-US" altLang="en-US" sz="2800" dirty="0">
                <a:effectLst/>
                <a:latin typeface="Times New Roman" panose="02020603050405020304" pitchFamily="18" charset="0"/>
                <a:cs typeface="Times New Roman" panose="02020603050405020304" pitchFamily="18" charset="0"/>
                <a:sym typeface="+mn-ea"/>
              </a:rPr>
              <a:t> ) of a robot with respect to </a:t>
            </a:r>
          </a:p>
          <a:p>
            <a:pPr indent="0" algn="l" fontAlgn="base">
              <a:spcBef>
                <a:spcPct val="20000"/>
              </a:spcBef>
              <a:buFont typeface="Wingdings" panose="05000000000000000000" charset="0"/>
              <a:buNone/>
            </a:pPr>
            <a:r>
              <a:rPr lang="en-US" altLang="en-US" sz="2800" dirty="0">
                <a:effectLst/>
                <a:latin typeface="Times New Roman" panose="02020603050405020304" pitchFamily="18" charset="0"/>
                <a:cs typeface="Times New Roman" panose="02020603050405020304" pitchFamily="18" charset="0"/>
                <a:sym typeface="+mn-ea"/>
              </a:rPr>
              <a:t>(w. r. t.) a reference frame.</a:t>
            </a:r>
            <a:endParaRPr lang="en-US" altLang="en-US" sz="2800" dirty="0">
              <a:effectLst/>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1" name="Rectangle 18"/>
          <p:cNvSpPr>
            <a:spLocks noChangeArrowheads="1"/>
          </p:cNvSpPr>
          <p:nvPr/>
        </p:nvSpPr>
        <p:spPr bwMode="auto">
          <a:xfrm>
            <a:off x="159945" y="1927732"/>
            <a:ext cx="8739505" cy="1081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GB" altLang="en-US" sz="2800" b="1" u="none" strike="noStrike" kern="1200" cap="none" spc="0" normalizeH="0" baseline="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What</a:t>
            </a:r>
            <a:r>
              <a:rPr kumimoji="0" lang="en-GB" altLang="en-US" sz="2800" b="1" u="none" strike="noStrike" kern="1200" cap="none" spc="0" normalizeH="0" baseline="0" noProof="0" dirty="0">
                <a:ln>
                  <a:noFill/>
                </a:ln>
                <a:solidFill>
                  <a:srgbClr val="333399"/>
                </a:solidFill>
                <a:effectLst/>
                <a:uLnTx/>
                <a:uFillTx/>
                <a:latin typeface="Georgia" panose="02040502050405020303" pitchFamily="18" charset="0"/>
                <a:ea typeface="+mn-ea"/>
              </a:rPr>
              <a:t> </a:t>
            </a:r>
            <a:r>
              <a:rPr kumimoji="0" lang="en-GB" altLang="en-US" sz="2800" b="1" u="none" strike="noStrike" kern="1200" cap="none" spc="0" normalizeH="0" baseline="0" noProof="0" dirty="0">
                <a:ln>
                  <a:noFill/>
                </a:ln>
                <a:solidFill>
                  <a:srgbClr val="333399"/>
                </a:solidFill>
                <a:effectLst/>
                <a:uLnTx/>
                <a:uFillTx/>
                <a:latin typeface="Times New Roman" panose="02020603050405020304" pitchFamily="18" charset="0"/>
                <a:ea typeface="+mn-ea"/>
                <a:cs typeface="Times New Roman" panose="02020603050405020304" pitchFamily="18" charset="0"/>
              </a:rPr>
              <a:t>are the generalized coordinates &amp; forces / torques of robots?</a:t>
            </a:r>
          </a:p>
        </p:txBody>
      </p:sp>
      <p:sp>
        <p:nvSpPr>
          <p:cNvPr id="12" name="文本框 2"/>
          <p:cNvSpPr txBox="1"/>
          <p:nvPr/>
        </p:nvSpPr>
        <p:spPr>
          <a:xfrm>
            <a:off x="71718" y="1190197"/>
            <a:ext cx="5818443" cy="507831"/>
          </a:xfrm>
          <a:prstGeom prst="rect">
            <a:avLst/>
          </a:prstGeom>
          <a:noFill/>
        </p:spPr>
        <p:txBody>
          <a:bodyPr wrap="square" rtlCol="0" anchor="t">
            <a:spAutoFit/>
          </a:bodyPr>
          <a:lstStyle/>
          <a:p>
            <a:pPr marL="34290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2.2.2 Generalized Coordinates</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399" y="1207698"/>
            <a:ext cx="8547819" cy="4671767"/>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p:txBody>
      </p:sp>
      <p:graphicFrame>
        <p:nvGraphicFramePr>
          <p:cNvPr id="27650" name="Object 9"/>
          <p:cNvGraphicFramePr>
            <a:graphicFrameLocks noChangeAspect="1"/>
          </p:cNvGraphicFramePr>
          <p:nvPr/>
        </p:nvGraphicFramePr>
        <p:xfrm>
          <a:off x="646646" y="2810893"/>
          <a:ext cx="2534285" cy="2846705"/>
        </p:xfrm>
        <a:graphic>
          <a:graphicData uri="http://schemas.openxmlformats.org/presentationml/2006/ole">
            <mc:AlternateContent xmlns:mc="http://schemas.openxmlformats.org/markup-compatibility/2006">
              <mc:Choice xmlns:v="urn:schemas-microsoft-com:vml" Requires="v">
                <p:oleObj spid="_x0000_s69692" name="Equation" r:id="rId5" imgW="1002665" imgH="1129665" progId="Equation.DSMT4">
                  <p:embed/>
                </p:oleObj>
              </mc:Choice>
              <mc:Fallback>
                <p:oleObj name="Equation" r:id="rId5" imgW="1002665" imgH="1129665" progId="Equation.DSMT4">
                  <p:embed/>
                  <p:pic>
                    <p:nvPicPr>
                      <p:cNvPr id="2765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646" y="2810893"/>
                        <a:ext cx="2534285" cy="284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AutoShape 38"/>
          <p:cNvSpPr>
            <a:spLocks noChangeArrowheads="1"/>
          </p:cNvSpPr>
          <p:nvPr/>
        </p:nvSpPr>
        <p:spPr bwMode="auto">
          <a:xfrm>
            <a:off x="3505374" y="4110102"/>
            <a:ext cx="1039589" cy="277495"/>
          </a:xfrm>
          <a:prstGeom prst="rightArrow">
            <a:avLst>
              <a:gd name="adj1" fmla="val 49696"/>
              <a:gd name="adj2" fmla="val 129245"/>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ctr" fontAlgn="base">
              <a:spcBef>
                <a:spcPct val="0"/>
              </a:spcBef>
              <a:spcAft>
                <a:spcPct val="0"/>
              </a:spcAft>
              <a:buFontTx/>
              <a:buNone/>
            </a:pPr>
            <a:endParaRPr lang="en-US" altLang="en-US" sz="3200" b="1">
              <a:solidFill>
                <a:srgbClr val="0000FF"/>
              </a:solidFill>
              <a:latin typeface="Georgia" panose="02040502050405020303" pitchFamily="18" charset="0"/>
            </a:endParaRPr>
          </a:p>
        </p:txBody>
      </p:sp>
      <p:graphicFrame>
        <p:nvGraphicFramePr>
          <p:cNvPr id="27652" name="Object 7"/>
          <p:cNvGraphicFramePr>
            <a:graphicFrameLocks noChangeAspect="1"/>
          </p:cNvGraphicFramePr>
          <p:nvPr/>
        </p:nvGraphicFramePr>
        <p:xfrm>
          <a:off x="4710011" y="2486408"/>
          <a:ext cx="4094480" cy="3495675"/>
        </p:xfrm>
        <a:graphic>
          <a:graphicData uri="http://schemas.openxmlformats.org/presentationml/2006/ole">
            <mc:AlternateContent xmlns:mc="http://schemas.openxmlformats.org/markup-compatibility/2006">
              <mc:Choice xmlns:v="urn:schemas-microsoft-com:vml" Requires="v">
                <p:oleObj spid="_x0000_s69693" name="Equation" r:id="rId7" imgW="1739900" imgH="1485900" progId="Equation.DSMT4">
                  <p:embed/>
                </p:oleObj>
              </mc:Choice>
              <mc:Fallback>
                <p:oleObj name="Equation" r:id="rId7" imgW="1739900" imgH="1485900" progId="Equation.DSMT4">
                  <p:embed/>
                  <p:pic>
                    <p:nvPicPr>
                      <p:cNvPr id="2765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0011" y="2486408"/>
                        <a:ext cx="409448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9"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39</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mc:AlternateContent xmlns:mc="http://schemas.openxmlformats.org/markup-compatibility/2006" xmlns:a14="http://schemas.microsoft.com/office/drawing/2010/main">
        <mc:Choice Requires="a14">
          <p:sp>
            <p:nvSpPr>
              <p:cNvPr id="11" name="Rectangle 21">
                <a:extLst>
                  <a:ext uri="{FF2B5EF4-FFF2-40B4-BE49-F238E27FC236}">
                    <a16:creationId xmlns:a16="http://schemas.microsoft.com/office/drawing/2014/main" id="{1B892F2F-7F70-4A04-9D4D-74291964C043}"/>
                  </a:ext>
                </a:extLst>
              </p:cNvPr>
              <p:cNvSpPr>
                <a:spLocks noChangeArrowheads="1"/>
              </p:cNvSpPr>
              <p:nvPr/>
            </p:nvSpPr>
            <p:spPr bwMode="auto">
              <a:xfrm>
                <a:off x="677126" y="5941866"/>
                <a:ext cx="812736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None/>
                </a:pPr>
                <a:r>
                  <a:rPr lang="en-US" altLang="zh-CN" sz="2400" dirty="0">
                    <a:solidFill>
                      <a:srgbClr val="000000"/>
                    </a:solidFill>
                    <a:latin typeface="Times New Roman" panose="02020603050405020304" pitchFamily="18" charset="0"/>
                    <a:ea typeface="宋体" panose="02010600030101010101" pitchFamily="2" charset="-122"/>
                  </a:rPr>
                  <a:t>where </a:t>
                </a:r>
                <a14:m>
                  <m:oMath xmlns:m="http://schemas.openxmlformats.org/officeDocument/2006/math">
                    <m:r>
                      <a:rPr lang="en-GB" altLang="en-US" sz="2400" i="1" smtClean="0">
                        <a:solidFill>
                          <a:srgbClr val="000000"/>
                        </a:solidFill>
                        <a:latin typeface="Cambria Math" panose="02040503050406030204" pitchFamily="18" charset="0"/>
                        <a:ea typeface="Cambria Math" panose="02040503050406030204" pitchFamily="18" charset="0"/>
                      </a:rPr>
                      <m:t>𝜏</m:t>
                    </m:r>
                    <m:r>
                      <a:rPr lang="en-US" altLang="en-US" sz="2400" b="0" i="1" smtClean="0">
                        <a:solidFill>
                          <a:srgbClr val="000000"/>
                        </a:solidFill>
                        <a:latin typeface="Cambria Math" panose="02040503050406030204" pitchFamily="18" charset="0"/>
                        <a:ea typeface="Cambria Math" panose="02040503050406030204" pitchFamily="18" charset="0"/>
                      </a:rPr>
                      <m:t> </m:t>
                    </m:r>
                    <m:r>
                      <a:rPr lang="en-US" altLang="zh-CN" sz="2400" i="1">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Cambria Math" panose="02040503050406030204" pitchFamily="18" charset="0"/>
                      </a:rPr>
                      <m:t> </m:t>
                    </m:r>
                    <m:sSup>
                      <m:sSupPr>
                        <m:ctrlPr>
                          <a:rPr lang="en-US" altLang="zh-CN" sz="2400" b="0" i="1" smtClean="0">
                            <a:solidFill>
                              <a:srgbClr val="000000"/>
                            </a:solidFill>
                            <a:latin typeface="Cambria Math" panose="02040503050406030204" pitchFamily="18" charset="0"/>
                            <a:ea typeface="Cambria Math" panose="02040503050406030204" pitchFamily="18" charset="0"/>
                          </a:rPr>
                        </m:ctrlPr>
                      </m:sSupPr>
                      <m:e>
                        <m:d>
                          <m:dPr>
                            <m:begChr m:val="["/>
                            <m:endChr m:val="]"/>
                            <m:ctrlPr>
                              <a:rPr lang="en-US" altLang="zh-CN" sz="2400" i="1">
                                <a:solidFill>
                                  <a:srgbClr val="000000"/>
                                </a:solidFill>
                                <a:latin typeface="Cambria Math" panose="02040503050406030204" pitchFamily="18" charset="0"/>
                                <a:ea typeface="Cambria Math" panose="02040503050406030204" pitchFamily="18" charset="0"/>
                              </a:rPr>
                            </m:ctrlPr>
                          </m:dPr>
                          <m:e>
                            <m:sSub>
                              <m:sSubPr>
                                <m:ctrlPr>
                                  <a:rPr lang="en-US" altLang="zh-CN" sz="2400" i="1">
                                    <a:solidFill>
                                      <a:srgbClr val="000000"/>
                                    </a:solidFill>
                                    <a:latin typeface="Cambria Math" panose="02040503050406030204" pitchFamily="18" charset="0"/>
                                    <a:ea typeface="Cambria Math" panose="02040503050406030204" pitchFamily="18" charset="0"/>
                                  </a:rPr>
                                </m:ctrlPr>
                              </m:sSubPr>
                              <m:e>
                                <m:r>
                                  <a:rPr lang="zh-CN" altLang="en-US" sz="2400" i="1">
                                    <a:solidFill>
                                      <a:srgbClr val="000000"/>
                                    </a:solidFill>
                                    <a:latin typeface="Cambria Math" panose="02040503050406030204" pitchFamily="18" charset="0"/>
                                    <a:ea typeface="Cambria Math" panose="02040503050406030204" pitchFamily="18" charset="0"/>
                                  </a:rPr>
                                  <m:t>𝜏</m:t>
                                </m:r>
                              </m:e>
                              <m:sub>
                                <m:r>
                                  <a:rPr lang="en-US" altLang="zh-CN" sz="2400" i="1">
                                    <a:solidFill>
                                      <a:srgbClr val="000000"/>
                                    </a:solidFill>
                                    <a:latin typeface="Cambria Math" panose="02040503050406030204" pitchFamily="18" charset="0"/>
                                    <a:ea typeface="Cambria Math" panose="02040503050406030204" pitchFamily="18" charset="0"/>
                                  </a:rPr>
                                  <m:t>1</m:t>
                                </m:r>
                              </m:sub>
                            </m:sSub>
                            <m:r>
                              <a:rPr lang="en-US" altLang="zh-CN" sz="2400" i="1">
                                <a:solidFill>
                                  <a:srgbClr val="000000"/>
                                </a:solidFill>
                                <a:latin typeface="Cambria Math" panose="02040503050406030204" pitchFamily="18" charset="0"/>
                                <a:ea typeface="Cambria Math" panose="02040503050406030204" pitchFamily="18" charset="0"/>
                              </a:rPr>
                              <m:t> </m:t>
                            </m:r>
                            <m:sSub>
                              <m:sSubPr>
                                <m:ctrlPr>
                                  <a:rPr lang="en-US" altLang="zh-CN" sz="2400" i="1">
                                    <a:solidFill>
                                      <a:srgbClr val="000000"/>
                                    </a:solidFill>
                                    <a:latin typeface="Cambria Math" panose="02040503050406030204" pitchFamily="18" charset="0"/>
                                    <a:ea typeface="Cambria Math" panose="02040503050406030204" pitchFamily="18" charset="0"/>
                                  </a:rPr>
                                </m:ctrlPr>
                              </m:sSubPr>
                              <m:e>
                                <m:r>
                                  <a:rPr lang="zh-CN" altLang="en-US" sz="2400" i="1">
                                    <a:solidFill>
                                      <a:srgbClr val="000000"/>
                                    </a:solidFill>
                                    <a:latin typeface="Cambria Math" panose="02040503050406030204" pitchFamily="18" charset="0"/>
                                    <a:ea typeface="Cambria Math" panose="02040503050406030204" pitchFamily="18" charset="0"/>
                                  </a:rPr>
                                  <m:t>𝜏</m:t>
                                </m:r>
                              </m:e>
                              <m:sub>
                                <m:r>
                                  <a:rPr lang="en-US" altLang="zh-CN" sz="2400" i="1">
                                    <a:solidFill>
                                      <a:srgbClr val="000000"/>
                                    </a:solidFill>
                                    <a:latin typeface="Cambria Math" panose="02040503050406030204" pitchFamily="18" charset="0"/>
                                    <a:ea typeface="Cambria Math" panose="02040503050406030204" pitchFamily="18" charset="0"/>
                                  </a:rPr>
                                  <m:t>2</m:t>
                                </m:r>
                              </m:sub>
                            </m:sSub>
                          </m:e>
                        </m:d>
                      </m:e>
                      <m:sup>
                        <m:r>
                          <a:rPr lang="en-US" altLang="zh-CN" sz="2400" b="0" i="1" smtClean="0">
                            <a:solidFill>
                              <a:srgbClr val="000000"/>
                            </a:solidFill>
                            <a:latin typeface="Cambria Math" panose="02040503050406030204" pitchFamily="18" charset="0"/>
                            <a:ea typeface="Cambria Math" panose="02040503050406030204" pitchFamily="18" charset="0"/>
                          </a:rPr>
                          <m:t>𝑇</m:t>
                        </m:r>
                      </m:sup>
                    </m:sSup>
                  </m:oMath>
                </a14:m>
                <a:r>
                  <a:rPr lang="en-GB" altLang="en-US" sz="1600" dirty="0">
                    <a:solidFill>
                      <a:srgbClr val="000000"/>
                    </a:solidFill>
                    <a:latin typeface="Times New Roman" panose="02020603050405020304" pitchFamily="18" charset="0"/>
                    <a:ea typeface="宋体" panose="02010600030101010101" pitchFamily="2" charset="-122"/>
                  </a:rPr>
                  <a:t> </a:t>
                </a:r>
                <a:r>
                  <a:rPr lang="en-GB" altLang="en-US" sz="2400" dirty="0">
                    <a:solidFill>
                      <a:srgbClr val="000000"/>
                    </a:solidFill>
                    <a:latin typeface="Times New Roman" panose="02020603050405020304" pitchFamily="18" charset="0"/>
                    <a:ea typeface="宋体" panose="02010600030101010101" pitchFamily="2" charset="-122"/>
                  </a:rPr>
                  <a:t>is</a:t>
                </a:r>
                <a:r>
                  <a:rPr lang="en-GB" altLang="en-US" sz="1600" dirty="0">
                    <a:solidFill>
                      <a:srgbClr val="000000"/>
                    </a:solidFill>
                    <a:latin typeface="Times New Roman" panose="02020603050405020304" pitchFamily="18" charset="0"/>
                    <a:ea typeface="宋体" panose="02010600030101010101" pitchFamily="2" charset="-122"/>
                  </a:rPr>
                  <a:t> </a:t>
                </a:r>
                <a:r>
                  <a:rPr lang="en-GB" altLang="en-US" sz="2400" dirty="0">
                    <a:solidFill>
                      <a:srgbClr val="000000"/>
                    </a:solidFill>
                    <a:latin typeface="Times New Roman" panose="02020603050405020304" pitchFamily="18" charset="0"/>
                    <a:ea typeface="宋体" panose="02010600030101010101" pitchFamily="2" charset="-122"/>
                  </a:rPr>
                  <a:t>an external applied force.</a:t>
                </a:r>
                <a:r>
                  <a:rPr lang="en-GB" altLang="en-US" sz="1600" dirty="0">
                    <a:solidFill>
                      <a:srgbClr val="000000"/>
                    </a:solidFill>
                    <a:latin typeface="Times New Roman" panose="02020603050405020304" pitchFamily="18" charset="0"/>
                    <a:ea typeface="宋体" panose="02010600030101010101" pitchFamily="2" charset="-122"/>
                  </a:rPr>
                  <a:t>  </a:t>
                </a:r>
                <a:endParaRPr lang="en-US" altLang="en-US" sz="1600" dirty="0">
                  <a:solidFill>
                    <a:srgbClr val="000000"/>
                  </a:solidFill>
                  <a:latin typeface="Times New Roman" panose="02020603050405020304" pitchFamily="18" charset="0"/>
                  <a:ea typeface="宋体" panose="02010600030101010101" pitchFamily="2" charset="-122"/>
                </a:endParaRPr>
              </a:p>
            </p:txBody>
          </p:sp>
        </mc:Choice>
        <mc:Fallback xmlns="">
          <p:sp>
            <p:nvSpPr>
              <p:cNvPr id="11" name="Rectangle 21">
                <a:extLst>
                  <a:ext uri="{FF2B5EF4-FFF2-40B4-BE49-F238E27FC236}">
                    <a16:creationId xmlns:a16="http://schemas.microsoft.com/office/drawing/2014/main" id="{1B892F2F-7F70-4A04-9D4D-74291964C043}"/>
                  </a:ext>
                </a:extLst>
              </p:cNvPr>
              <p:cNvSpPr>
                <a:spLocks noRot="1" noChangeAspect="1" noMove="1" noResize="1" noEditPoints="1" noAdjustHandles="1" noChangeArrowheads="1" noChangeShapeType="1" noTextEdit="1"/>
              </p:cNvSpPr>
              <p:nvPr/>
            </p:nvSpPr>
            <p:spPr bwMode="auto">
              <a:xfrm>
                <a:off x="677126" y="5941866"/>
                <a:ext cx="8127365" cy="461665"/>
              </a:xfrm>
              <a:prstGeom prst="rect">
                <a:avLst/>
              </a:prstGeom>
              <a:blipFill>
                <a:blip r:embed="rId9"/>
                <a:stretch>
                  <a:fillRect l="-1125"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36482501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400" y="1233577"/>
            <a:ext cx="8521940" cy="4645888"/>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p:txBody>
      </p:sp>
      <p:sp>
        <p:nvSpPr>
          <p:cNvPr id="28680" name="Rectangle 12"/>
          <p:cNvSpPr>
            <a:spLocks noChangeArrowheads="1"/>
          </p:cNvSpPr>
          <p:nvPr/>
        </p:nvSpPr>
        <p:spPr bwMode="auto">
          <a:xfrm>
            <a:off x="1015683" y="2267789"/>
            <a:ext cx="506095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dirty="0">
                <a:solidFill>
                  <a:srgbClr val="000000"/>
                </a:solidFill>
                <a:latin typeface="Times New Roman" panose="02020603050405020304" pitchFamily="18" charset="0"/>
              </a:rPr>
              <a:t>The work done by external force</a:t>
            </a:r>
          </a:p>
        </p:txBody>
      </p:sp>
      <p:sp>
        <p:nvSpPr>
          <p:cNvPr id="28677" name="Line 22"/>
          <p:cNvSpPr>
            <a:spLocks noChangeShapeType="1"/>
          </p:cNvSpPr>
          <p:nvPr/>
        </p:nvSpPr>
        <p:spPr bwMode="auto">
          <a:xfrm flipV="1">
            <a:off x="955358" y="3962400"/>
            <a:ext cx="6693535" cy="101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lstStyle/>
          <a:p>
            <a:pPr eaLnBrk="0" fontAlgn="base" hangingPunct="0">
              <a:spcBef>
                <a:spcPct val="0"/>
              </a:spcBef>
              <a:spcAft>
                <a:spcPct val="0"/>
              </a:spcAft>
            </a:pPr>
            <a:endParaRPr lang="zh-CN" altLang="en-US" sz="3200" b="1">
              <a:solidFill>
                <a:srgbClr val="333399"/>
              </a:solidFill>
              <a:latin typeface="Georgia" panose="02040502050405020303" pitchFamily="18" charset="0"/>
            </a:endParaRPr>
          </a:p>
        </p:txBody>
      </p:sp>
      <p:graphicFrame>
        <p:nvGraphicFramePr>
          <p:cNvPr id="28678" name="Object 10"/>
          <p:cNvGraphicFramePr>
            <a:graphicFrameLocks noChangeAspect="1"/>
          </p:cNvGraphicFramePr>
          <p:nvPr/>
        </p:nvGraphicFramePr>
        <p:xfrm>
          <a:off x="3198178" y="2861513"/>
          <a:ext cx="2414270" cy="898525"/>
        </p:xfrm>
        <a:graphic>
          <a:graphicData uri="http://schemas.openxmlformats.org/presentationml/2006/ole">
            <mc:AlternateContent xmlns:mc="http://schemas.openxmlformats.org/markup-compatibility/2006">
              <mc:Choice xmlns:v="urn:schemas-microsoft-com:vml" Requires="v">
                <p:oleObj spid="_x0000_s70803" name="Equation" r:id="rId5" imgW="927100" imgH="368300" progId="Equation.DSMT4">
                  <p:embed/>
                </p:oleObj>
              </mc:Choice>
              <mc:Fallback>
                <p:oleObj name="Equation" r:id="rId5" imgW="927100" imgH="368300" progId="Equation.DSMT4">
                  <p:embed/>
                  <p:pic>
                    <p:nvPicPr>
                      <p:cNvPr id="2867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178" y="2861513"/>
                        <a:ext cx="241427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4" name="Object 17"/>
          <p:cNvGraphicFramePr>
            <a:graphicFrameLocks noChangeAspect="1"/>
          </p:cNvGraphicFramePr>
          <p:nvPr/>
        </p:nvGraphicFramePr>
        <p:xfrm>
          <a:off x="965518" y="4046855"/>
          <a:ext cx="1944370" cy="2132965"/>
        </p:xfrm>
        <a:graphic>
          <a:graphicData uri="http://schemas.openxmlformats.org/presentationml/2006/ole">
            <mc:AlternateContent xmlns:mc="http://schemas.openxmlformats.org/markup-compatibility/2006">
              <mc:Choice xmlns:v="urn:schemas-microsoft-com:vml" Requires="v">
                <p:oleObj spid="_x0000_s70804" name="Equation" r:id="rId7" imgW="850900" imgH="977900" progId="Equation.DSMT4">
                  <p:embed/>
                </p:oleObj>
              </mc:Choice>
              <mc:Fallback>
                <p:oleObj name="Equation" r:id="rId7" imgW="850900" imgH="977900" progId="Equation.DSMT4">
                  <p:embed/>
                  <p:pic>
                    <p:nvPicPr>
                      <p:cNvPr id="28674"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5518" y="4046855"/>
                        <a:ext cx="1944370" cy="213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5" name="Object 6"/>
          <p:cNvGraphicFramePr>
            <a:graphicFrameLocks noChangeAspect="1"/>
          </p:cNvGraphicFramePr>
          <p:nvPr/>
        </p:nvGraphicFramePr>
        <p:xfrm>
          <a:off x="6558598" y="5115560"/>
          <a:ext cx="1000928" cy="972007"/>
        </p:xfrm>
        <a:graphic>
          <a:graphicData uri="http://schemas.openxmlformats.org/presentationml/2006/ole">
            <mc:AlternateContent xmlns:mc="http://schemas.openxmlformats.org/markup-compatibility/2006">
              <mc:Choice xmlns:v="urn:schemas-microsoft-com:vml" Requires="v">
                <p:oleObj spid="_x0000_s70805" name="Equation" r:id="rId9" imgW="431800" imgH="419100" progId="Equation.DSMT4">
                  <p:embed/>
                </p:oleObj>
              </mc:Choice>
              <mc:Fallback>
                <p:oleObj name="Equation" r:id="rId9" imgW="431800" imgH="419100" progId="Equation.DSMT4">
                  <p:embed/>
                  <p:pic>
                    <p:nvPicPr>
                      <p:cNvPr id="28675"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8598" y="5115560"/>
                        <a:ext cx="1000928" cy="97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AutoShape 14"/>
          <p:cNvSpPr>
            <a:spLocks noChangeArrowheads="1"/>
          </p:cNvSpPr>
          <p:nvPr/>
        </p:nvSpPr>
        <p:spPr bwMode="auto">
          <a:xfrm>
            <a:off x="3227071" y="5115560"/>
            <a:ext cx="869950" cy="168275"/>
          </a:xfrm>
          <a:prstGeom prst="rightArrow">
            <a:avLst>
              <a:gd name="adj1" fmla="val 50000"/>
              <a:gd name="adj2" fmla="val 129245"/>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ctr" fontAlgn="base">
              <a:spcBef>
                <a:spcPct val="0"/>
              </a:spcBef>
              <a:spcAft>
                <a:spcPct val="0"/>
              </a:spcAft>
              <a:buFontTx/>
              <a:buNone/>
            </a:pPr>
            <a:endParaRPr lang="en-US" altLang="en-US" sz="3200" b="1">
              <a:solidFill>
                <a:srgbClr val="FFFF00"/>
              </a:solidFill>
              <a:latin typeface="Georgia" panose="02040502050405020303" pitchFamily="18" charset="0"/>
            </a:endParaRPr>
          </a:p>
        </p:txBody>
      </p:sp>
      <p:graphicFrame>
        <p:nvGraphicFramePr>
          <p:cNvPr id="28679" name="Object 14"/>
          <p:cNvGraphicFramePr>
            <a:graphicFrameLocks noGrp="1" noChangeAspect="1"/>
          </p:cNvGraphicFramePr>
          <p:nvPr>
            <p:ph sz="half" idx="1"/>
          </p:nvPr>
        </p:nvGraphicFramePr>
        <p:xfrm>
          <a:off x="5100003" y="4056380"/>
          <a:ext cx="1129461" cy="1008007"/>
        </p:xfrm>
        <a:graphic>
          <a:graphicData uri="http://schemas.openxmlformats.org/presentationml/2006/ole">
            <mc:AlternateContent xmlns:mc="http://schemas.openxmlformats.org/markup-compatibility/2006">
              <mc:Choice xmlns:v="urn:schemas-microsoft-com:vml" Requires="v">
                <p:oleObj spid="_x0000_s70806" name="Equation" r:id="rId11" imgW="469900" imgH="419100" progId="Equation.DSMT4">
                  <p:embed/>
                </p:oleObj>
              </mc:Choice>
              <mc:Fallback>
                <p:oleObj name="Equation" r:id="rId11" imgW="469900" imgH="419100" progId="Equation.DSMT4">
                  <p:embed/>
                  <p:pic>
                    <p:nvPicPr>
                      <p:cNvPr id="28679"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0003" y="4056380"/>
                        <a:ext cx="1129461" cy="100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Object 35"/>
          <p:cNvGraphicFramePr>
            <a:graphicFrameLocks noGrp="1" noChangeAspect="1"/>
          </p:cNvGraphicFramePr>
          <p:nvPr>
            <p:ph sz="quarter" idx="4294967295"/>
          </p:nvPr>
        </p:nvGraphicFramePr>
        <p:xfrm>
          <a:off x="4374198" y="5115560"/>
          <a:ext cx="1855258" cy="972007"/>
        </p:xfrm>
        <a:graphic>
          <a:graphicData uri="http://schemas.openxmlformats.org/presentationml/2006/ole">
            <mc:AlternateContent xmlns:mc="http://schemas.openxmlformats.org/markup-compatibility/2006">
              <mc:Choice xmlns:v="urn:schemas-microsoft-com:vml" Requires="v">
                <p:oleObj spid="_x0000_s70807" name="Equation" r:id="rId13" imgW="800100" imgH="419100" progId="Equation.DSMT4">
                  <p:embed/>
                </p:oleObj>
              </mc:Choice>
              <mc:Fallback>
                <p:oleObj name="Equation" r:id="rId13" imgW="800100" imgH="419100" progId="Equation.DSMT4">
                  <p:embed/>
                  <p:pic>
                    <p:nvPicPr>
                      <p:cNvPr id="28681"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4198" y="5115560"/>
                        <a:ext cx="1855258" cy="97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2" name="Rectangle 12"/>
          <p:cNvSpPr>
            <a:spLocks noChangeArrowheads="1"/>
          </p:cNvSpPr>
          <p:nvPr/>
        </p:nvSpPr>
        <p:spPr bwMode="auto">
          <a:xfrm>
            <a:off x="4218941" y="4314190"/>
            <a:ext cx="341122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a:solidFill>
                  <a:srgbClr val="000000"/>
                </a:solidFill>
                <a:latin typeface="Times New Roman" panose="02020603050405020304" pitchFamily="18" charset="0"/>
              </a:rPr>
              <a:t>Since               , we have</a:t>
            </a:r>
          </a:p>
        </p:txBody>
      </p:sp>
      <p:sp>
        <p:nvSpPr>
          <p:cNvPr id="14"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40</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5"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17971852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400" y="1207698"/>
            <a:ext cx="8530566" cy="4671767"/>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p:txBody>
      </p:sp>
      <p:sp>
        <p:nvSpPr>
          <p:cNvPr id="28680" name="Rectangle 12"/>
          <p:cNvSpPr>
            <a:spLocks noChangeArrowheads="1"/>
          </p:cNvSpPr>
          <p:nvPr/>
        </p:nvSpPr>
        <p:spPr bwMode="auto">
          <a:xfrm>
            <a:off x="727818" y="2627387"/>
            <a:ext cx="6309995"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dirty="0">
                <a:solidFill>
                  <a:srgbClr val="000000"/>
                </a:solidFill>
                <a:latin typeface="Times New Roman" panose="02020603050405020304" pitchFamily="18" charset="0"/>
              </a:rPr>
              <a:t>From                         , </a:t>
            </a:r>
          </a:p>
          <a:p>
            <a:pPr fontAlgn="base">
              <a:spcBef>
                <a:spcPct val="0"/>
              </a:spcBef>
              <a:spcAft>
                <a:spcPct val="0"/>
              </a:spcAft>
              <a:buFontTx/>
              <a:buNone/>
            </a:pPr>
            <a:endParaRPr lang="en-US" altLang="en-US" sz="2600" dirty="0">
              <a:solidFill>
                <a:srgbClr val="000000"/>
              </a:solidFill>
              <a:latin typeface="Times New Roman" panose="02020603050405020304" pitchFamily="18" charset="0"/>
            </a:endParaRPr>
          </a:p>
          <a:p>
            <a:pPr fontAlgn="base">
              <a:spcBef>
                <a:spcPct val="0"/>
              </a:spcBef>
              <a:spcAft>
                <a:spcPct val="0"/>
              </a:spcAft>
              <a:buFontTx/>
              <a:buNone/>
            </a:pPr>
            <a:r>
              <a:rPr lang="en-US" altLang="en-US" sz="2600" dirty="0">
                <a:solidFill>
                  <a:srgbClr val="000000"/>
                </a:solidFill>
                <a:latin typeface="Times New Roman" panose="02020603050405020304" pitchFamily="18" charset="0"/>
              </a:rPr>
              <a:t>we have the dynamics:</a:t>
            </a:r>
          </a:p>
        </p:txBody>
      </p:sp>
      <p:graphicFrame>
        <p:nvGraphicFramePr>
          <p:cNvPr id="29699" name="Object 9"/>
          <p:cNvGraphicFramePr>
            <a:graphicFrameLocks noGrp="1" noChangeAspect="1"/>
          </p:cNvGraphicFramePr>
          <p:nvPr>
            <p:ph sz="half" idx="2"/>
          </p:nvPr>
        </p:nvGraphicFramePr>
        <p:xfrm>
          <a:off x="1698052" y="2472348"/>
          <a:ext cx="1858645" cy="801370"/>
        </p:xfrm>
        <a:graphic>
          <a:graphicData uri="http://schemas.openxmlformats.org/presentationml/2006/ole">
            <mc:AlternateContent xmlns:mc="http://schemas.openxmlformats.org/markup-compatibility/2006">
              <mc:Choice xmlns:v="urn:schemas-microsoft-com:vml" Requires="v">
                <p:oleObj spid="_x0000_s71769" name="Equation" r:id="rId5" imgW="824865" imgH="355600" progId="Equation.DSMT4">
                  <p:embed/>
                </p:oleObj>
              </mc:Choice>
              <mc:Fallback>
                <p:oleObj name="Equation" r:id="rId5" imgW="824865" imgH="355600" progId="Equation.DSMT4">
                  <p:embed/>
                  <p:pic>
                    <p:nvPicPr>
                      <p:cNvPr id="2969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052" y="2472348"/>
                        <a:ext cx="1858645" cy="801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6" name="Object 11"/>
          <p:cNvGraphicFramePr>
            <a:graphicFrameLocks noChangeAspect="1"/>
          </p:cNvGraphicFramePr>
          <p:nvPr/>
        </p:nvGraphicFramePr>
        <p:xfrm>
          <a:off x="795777" y="4232296"/>
          <a:ext cx="2821305" cy="986155"/>
        </p:xfrm>
        <a:graphic>
          <a:graphicData uri="http://schemas.openxmlformats.org/presentationml/2006/ole">
            <mc:AlternateContent xmlns:mc="http://schemas.openxmlformats.org/markup-compatibility/2006">
              <mc:Choice xmlns:v="urn:schemas-microsoft-com:vml" Requires="v">
                <p:oleObj spid="_x0000_s71770" name="Equation" r:id="rId7" imgW="1308100" imgH="457200" progId="Equation.3">
                  <p:embed/>
                </p:oleObj>
              </mc:Choice>
              <mc:Fallback>
                <p:oleObj name="Equation" r:id="rId7" imgW="1308100" imgH="457200" progId="Equation.3">
                  <p:embed/>
                  <p:pic>
                    <p:nvPicPr>
                      <p:cNvPr id="29706"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777" y="4232296"/>
                        <a:ext cx="2821305" cy="986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5"/>
          <p:cNvGraphicFramePr>
            <a:graphicFrameLocks noGrp="1" noChangeAspect="1"/>
          </p:cNvGraphicFramePr>
          <p:nvPr>
            <p:ph sz="half" idx="1"/>
          </p:nvPr>
        </p:nvGraphicFramePr>
        <p:xfrm>
          <a:off x="4518808" y="2399224"/>
          <a:ext cx="4187190" cy="3041650"/>
        </p:xfrm>
        <a:graphic>
          <a:graphicData uri="http://schemas.openxmlformats.org/presentationml/2006/ole">
            <mc:AlternateContent xmlns:mc="http://schemas.openxmlformats.org/markup-compatibility/2006">
              <mc:Choice xmlns:v="urn:schemas-microsoft-com:vml" Requires="v">
                <p:oleObj spid="_x0000_s71771" name="Visio" r:id="rId9" imgW="4214495" imgH="3061335" progId="Visio.Drawing.11">
                  <p:embed/>
                </p:oleObj>
              </mc:Choice>
              <mc:Fallback>
                <p:oleObj name="Visio" r:id="rId9" imgW="4214495" imgH="3061335" progId="Visio.Drawing.11">
                  <p:embed/>
                  <p:pic>
                    <p:nvPicPr>
                      <p:cNvPr id="29702"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8808" y="2399224"/>
                        <a:ext cx="418719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0"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41</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extLst>
      <p:ext uri="{BB962C8B-B14F-4D97-AF65-F5344CB8AC3E}">
        <p14:creationId xmlns:p14="http://schemas.microsoft.com/office/powerpoint/2010/main" val="95168996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399" y="1181820"/>
            <a:ext cx="8599577" cy="4697646"/>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p:txBody>
      </p:sp>
      <p:sp>
        <p:nvSpPr>
          <p:cNvPr id="28680" name="Rectangle 12"/>
          <p:cNvSpPr>
            <a:spLocks noChangeArrowheads="1"/>
          </p:cNvSpPr>
          <p:nvPr/>
        </p:nvSpPr>
        <p:spPr bwMode="auto">
          <a:xfrm>
            <a:off x="485776" y="2396968"/>
            <a:ext cx="407162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b="1" dirty="0">
                <a:solidFill>
                  <a:srgbClr val="FF0000"/>
                </a:solidFill>
                <a:latin typeface="Times New Roman" panose="02020603050405020304" pitchFamily="18" charset="0"/>
              </a:rPr>
              <a:t>State space description:</a:t>
            </a:r>
          </a:p>
        </p:txBody>
      </p:sp>
      <p:graphicFrame>
        <p:nvGraphicFramePr>
          <p:cNvPr id="29702" name="Object 15"/>
          <p:cNvGraphicFramePr>
            <a:graphicFrameLocks noGrp="1" noChangeAspect="1"/>
          </p:cNvGraphicFramePr>
          <p:nvPr>
            <p:ph sz="half" idx="1"/>
          </p:nvPr>
        </p:nvGraphicFramePr>
        <p:xfrm>
          <a:off x="4798910" y="3220199"/>
          <a:ext cx="4187190" cy="3041650"/>
        </p:xfrm>
        <a:graphic>
          <a:graphicData uri="http://schemas.openxmlformats.org/presentationml/2006/ole">
            <mc:AlternateContent xmlns:mc="http://schemas.openxmlformats.org/markup-compatibility/2006">
              <mc:Choice xmlns:v="urn:schemas-microsoft-com:vml" Requires="v">
                <p:oleObj spid="_x0000_s72764" name="Visio" r:id="rId5" imgW="4214495" imgH="3061335" progId="Visio.Drawing.11">
                  <p:embed/>
                </p:oleObj>
              </mc:Choice>
              <mc:Fallback>
                <p:oleObj name="Visio" r:id="rId5" imgW="4214495" imgH="3061335" progId="Visio.Drawing.11">
                  <p:embed/>
                  <p:pic>
                    <p:nvPicPr>
                      <p:cNvPr id="29702"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8910" y="3220199"/>
                        <a:ext cx="418719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698" name="Object 17"/>
          <p:cNvGraphicFramePr>
            <a:graphicFrameLocks noChangeAspect="1"/>
          </p:cNvGraphicFramePr>
          <p:nvPr/>
        </p:nvGraphicFramePr>
        <p:xfrm>
          <a:off x="1252538" y="2907775"/>
          <a:ext cx="3154362" cy="3576637"/>
        </p:xfrm>
        <a:graphic>
          <a:graphicData uri="http://schemas.openxmlformats.org/presentationml/2006/ole">
            <mc:AlternateContent xmlns:mc="http://schemas.openxmlformats.org/markup-compatibility/2006">
              <mc:Choice xmlns:v="urn:schemas-microsoft-com:vml" Requires="v">
                <p:oleObj spid="_x0000_s72765" name="Equation" r:id="rId7" imgW="1231560" imgH="1396800" progId="Equation.DSMT4">
                  <p:embed/>
                </p:oleObj>
              </mc:Choice>
              <mc:Fallback>
                <p:oleObj name="Equation" r:id="rId7" imgW="1231560" imgH="1396800" progId="Equation.DSMT4">
                  <p:embed/>
                  <p:pic>
                    <p:nvPicPr>
                      <p:cNvPr id="29698" name="Object 17"/>
                      <p:cNvPicPr>
                        <a:picLocks noChangeAspect="1" noChangeArrowheads="1"/>
                      </p:cNvPicPr>
                      <p:nvPr/>
                    </p:nvPicPr>
                    <p:blipFill>
                      <a:blip r:embed="rId8"/>
                      <a:srcRect/>
                      <a:stretch>
                        <a:fillRect/>
                      </a:stretch>
                    </p:blipFill>
                    <p:spPr bwMode="auto">
                      <a:xfrm>
                        <a:off x="1252538" y="2907775"/>
                        <a:ext cx="3154362"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12"/>
          <p:cNvSpPr>
            <a:spLocks noChangeArrowheads="1"/>
          </p:cNvSpPr>
          <p:nvPr/>
        </p:nvSpPr>
        <p:spPr bwMode="auto">
          <a:xfrm>
            <a:off x="485776" y="3135532"/>
            <a:ext cx="62293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dirty="0">
                <a:solidFill>
                  <a:srgbClr val="000000"/>
                </a:solidFill>
                <a:latin typeface="Times New Roman" panose="02020603050405020304" pitchFamily="18" charset="0"/>
              </a:rPr>
              <a:t>Let</a:t>
            </a:r>
          </a:p>
        </p:txBody>
      </p:sp>
      <p:sp>
        <p:nvSpPr>
          <p:cNvPr id="29703" name="Right Arrow 10"/>
          <p:cNvSpPr>
            <a:spLocks noChangeArrowheads="1"/>
          </p:cNvSpPr>
          <p:nvPr/>
        </p:nvSpPr>
        <p:spPr bwMode="auto">
          <a:xfrm>
            <a:off x="340995" y="5128936"/>
            <a:ext cx="767715" cy="337820"/>
          </a:xfrm>
          <a:prstGeom prst="rightArrow">
            <a:avLst>
              <a:gd name="adj1" fmla="val 50000"/>
              <a:gd name="adj2" fmla="val 50018"/>
            </a:avLst>
          </a:prstGeom>
          <a:noFill/>
          <a:ln w="952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endParaRPr lang="en-US" altLang="en-US" sz="3200" b="1">
              <a:solidFill>
                <a:srgbClr val="333399"/>
              </a:solidFill>
              <a:latin typeface="Georgia" panose="02040502050405020303" pitchFamily="18" charset="0"/>
            </a:endParaRPr>
          </a:p>
        </p:txBody>
      </p:sp>
      <p:sp>
        <p:nvSpPr>
          <p:cNvPr id="1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42</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extLst>
      <p:ext uri="{BB962C8B-B14F-4D97-AF65-F5344CB8AC3E}">
        <p14:creationId xmlns:p14="http://schemas.microsoft.com/office/powerpoint/2010/main" val="195108161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406399" y="1216325"/>
            <a:ext cx="8556445" cy="466314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a:t>
            </a:r>
            <a:r>
              <a:rPr lang="en-US" altLang="zh-CN" sz="2200" b="1" dirty="0">
                <a:solidFill>
                  <a:srgbClr val="FF0000"/>
                </a:solidFill>
                <a:latin typeface="Times New Roman" panose="02020603050405020304" pitchFamily="18" charset="0"/>
              </a:rPr>
              <a:t>4</a:t>
            </a:r>
            <a:r>
              <a:rPr lang="en-US" altLang="en-US" sz="2200" b="1" dirty="0">
                <a:solidFill>
                  <a:srgbClr val="FF0000"/>
                </a:solidFill>
                <a:latin typeface="Times New Roman" panose="02020603050405020304" pitchFamily="18" charset="0"/>
              </a:rPr>
              <a:t>: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marL="0" indent="0">
              <a:buFontTx/>
              <a:buNone/>
            </a:pPr>
            <a:r>
              <a:rPr lang="en-US" altLang="en-US" sz="2600" b="1" dirty="0">
                <a:latin typeface="Times New Roman" panose="02020603050405020304" pitchFamily="18" charset="0"/>
              </a:rPr>
              <a:t>(b) Newton-Euler Equation</a:t>
            </a:r>
          </a:p>
        </p:txBody>
      </p:sp>
      <p:sp>
        <p:nvSpPr>
          <p:cNvPr id="28680" name="Rectangle 12"/>
          <p:cNvSpPr>
            <a:spLocks noChangeArrowheads="1"/>
          </p:cNvSpPr>
          <p:nvPr/>
        </p:nvSpPr>
        <p:spPr bwMode="auto">
          <a:xfrm>
            <a:off x="893445" y="2380292"/>
            <a:ext cx="761746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fontAlgn="base">
              <a:spcBef>
                <a:spcPct val="0"/>
              </a:spcBef>
              <a:spcAft>
                <a:spcPct val="0"/>
              </a:spcAft>
              <a:buFontTx/>
              <a:buNone/>
            </a:pPr>
            <a:r>
              <a:rPr lang="en-US" altLang="en-US" sz="2600" dirty="0">
                <a:solidFill>
                  <a:schemeClr val="tx1"/>
                </a:solidFill>
                <a:latin typeface="Times New Roman" panose="02020603050405020304" pitchFamily="18" charset="0"/>
              </a:rPr>
              <a:t>From the figure, the equations of motion using Euler </a:t>
            </a:r>
            <a:r>
              <a:rPr lang="en-US" altLang="en-US" sz="2600" dirty="0">
                <a:latin typeface="Times New Roman" panose="02020603050405020304" pitchFamily="18" charset="0"/>
              </a:rPr>
              <a:t>Equation </a:t>
            </a:r>
            <a:r>
              <a:rPr lang="en-US" altLang="en-US" sz="2600" dirty="0">
                <a:solidFill>
                  <a:schemeClr val="tx1"/>
                </a:solidFill>
                <a:latin typeface="Times New Roman" panose="02020603050405020304" pitchFamily="18" charset="0"/>
              </a:rPr>
              <a:t>is obtained as:</a:t>
            </a:r>
          </a:p>
        </p:txBody>
      </p:sp>
      <p:graphicFrame>
        <p:nvGraphicFramePr>
          <p:cNvPr id="29702" name="Object 15"/>
          <p:cNvGraphicFramePr>
            <a:graphicFrameLocks noGrp="1" noChangeAspect="1"/>
          </p:cNvGraphicFramePr>
          <p:nvPr>
            <p:ph sz="half" idx="1"/>
          </p:nvPr>
        </p:nvGraphicFramePr>
        <p:xfrm>
          <a:off x="4557395" y="3144759"/>
          <a:ext cx="4187190" cy="3041650"/>
        </p:xfrm>
        <a:graphic>
          <a:graphicData uri="http://schemas.openxmlformats.org/presentationml/2006/ole">
            <mc:AlternateContent xmlns:mc="http://schemas.openxmlformats.org/markup-compatibility/2006">
              <mc:Choice xmlns:v="urn:schemas-microsoft-com:vml" Requires="v">
                <p:oleObj spid="_x0000_s73788" name="Visio" r:id="rId5" imgW="4214495" imgH="3061335" progId="Visio.Drawing.11">
                  <p:embed/>
                </p:oleObj>
              </mc:Choice>
              <mc:Fallback>
                <p:oleObj name="Visio" r:id="rId5" imgW="4214495" imgH="3061335" progId="Visio.Drawing.11">
                  <p:embed/>
                  <p:pic>
                    <p:nvPicPr>
                      <p:cNvPr id="29702"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7395" y="3144759"/>
                        <a:ext cx="4187190" cy="304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6" name="Object 7"/>
          <p:cNvGraphicFramePr>
            <a:graphicFrameLocks noChangeAspect="1"/>
          </p:cNvGraphicFramePr>
          <p:nvPr/>
        </p:nvGraphicFramePr>
        <p:xfrm>
          <a:off x="962540" y="3611820"/>
          <a:ext cx="2891155" cy="1009650"/>
        </p:xfrm>
        <a:graphic>
          <a:graphicData uri="http://schemas.openxmlformats.org/presentationml/2006/ole">
            <mc:AlternateContent xmlns:mc="http://schemas.openxmlformats.org/markup-compatibility/2006">
              <mc:Choice xmlns:v="urn:schemas-microsoft-com:vml" Requires="v">
                <p:oleObj spid="_x0000_s73789" name="Equation" r:id="rId7" imgW="1308100" imgH="457200" progId="Equation.3">
                  <p:embed/>
                </p:oleObj>
              </mc:Choice>
              <mc:Fallback>
                <p:oleObj name="Equation" r:id="rId7" imgW="1308100" imgH="457200" progId="Equation.3">
                  <p:embed/>
                  <p:pic>
                    <p:nvPicPr>
                      <p:cNvPr id="3072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540" y="3611820"/>
                        <a:ext cx="289115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9"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43</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extLst>
      <p:ext uri="{BB962C8B-B14F-4D97-AF65-F5344CB8AC3E}">
        <p14:creationId xmlns:p14="http://schemas.microsoft.com/office/powerpoint/2010/main" val="13573635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nvSpPr>
        <p:spPr>
          <a:xfrm>
            <a:off x="300989" y="1163147"/>
            <a:ext cx="8748119" cy="465451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4"/>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v"/>
              <a:defRPr sz="2000">
                <a:solidFill>
                  <a:schemeClr val="tx1"/>
                </a:solidFill>
                <a:latin typeface="Garamond" panose="02020404030301010803" pitchFamily="18" charset="0"/>
              </a:defRPr>
            </a:lvl2pPr>
            <a:lvl3pPr marL="1143000" indent="-228600" algn="l" rtl="0" eaLnBrk="0" fontAlgn="base" hangingPunct="0">
              <a:spcBef>
                <a:spcPct val="20000"/>
              </a:spcBef>
              <a:spcAft>
                <a:spcPct val="0"/>
              </a:spcAft>
              <a:buFont typeface="Wingdings" panose="05000000000000000000" pitchFamily="2" charset="2"/>
              <a:buChar char="§"/>
              <a:defRPr sz="1600" b="1">
                <a:solidFill>
                  <a:schemeClr val="accent2"/>
                </a:solidFill>
                <a:latin typeface="+mj-lt"/>
              </a:defRPr>
            </a:lvl3pPr>
            <a:lvl4pPr marL="1600200" indent="-228600" algn="l" rtl="0" eaLnBrk="0" fontAlgn="base" hangingPunct="0">
              <a:spcBef>
                <a:spcPct val="20000"/>
              </a:spcBef>
              <a:spcAft>
                <a:spcPct val="0"/>
              </a:spcAft>
              <a:buBlip>
                <a:blip r:embed="rId4"/>
              </a:buBlip>
              <a:defRPr sz="1400" i="1">
                <a:solidFill>
                  <a:schemeClr val="tx1"/>
                </a:solidFill>
                <a:latin typeface="Georgia" panose="02040502050405020303" pitchFamily="18" charset="0"/>
              </a:defRPr>
            </a:lvl4pPr>
            <a:lvl5pPr marL="2057400" indent="-228600" algn="l" rtl="0" eaLnBrk="0" fontAlgn="base" hangingPunct="0">
              <a:spcBef>
                <a:spcPct val="20000"/>
              </a:spcBef>
              <a:spcAft>
                <a:spcPct val="0"/>
              </a:spcAft>
              <a:buChar char="•"/>
              <a:defRPr sz="1400">
                <a:solidFill>
                  <a:srgbClr val="FF6600"/>
                </a:solidFill>
                <a:latin typeface="+mn-lt"/>
              </a:defRPr>
            </a:lvl5pPr>
            <a:lvl6pPr marL="2514600" indent="-228600" algn="l" rtl="0" fontAlgn="base">
              <a:spcBef>
                <a:spcPct val="20000"/>
              </a:spcBef>
              <a:spcAft>
                <a:spcPct val="0"/>
              </a:spcAft>
              <a:buChar char="•"/>
              <a:defRPr sz="1400">
                <a:solidFill>
                  <a:srgbClr val="FF6600"/>
                </a:solidFill>
                <a:latin typeface="+mn-lt"/>
              </a:defRPr>
            </a:lvl6pPr>
            <a:lvl7pPr marL="2971800" indent="-228600" algn="l" rtl="0" fontAlgn="base">
              <a:spcBef>
                <a:spcPct val="20000"/>
              </a:spcBef>
              <a:spcAft>
                <a:spcPct val="0"/>
              </a:spcAft>
              <a:buChar char="•"/>
              <a:defRPr sz="1400">
                <a:solidFill>
                  <a:srgbClr val="FF6600"/>
                </a:solidFill>
                <a:latin typeface="+mn-lt"/>
              </a:defRPr>
            </a:lvl7pPr>
            <a:lvl8pPr marL="3429000" indent="-228600" algn="l" rtl="0" fontAlgn="base">
              <a:spcBef>
                <a:spcPct val="20000"/>
              </a:spcBef>
              <a:spcAft>
                <a:spcPct val="0"/>
              </a:spcAft>
              <a:buChar char="•"/>
              <a:defRPr sz="1400">
                <a:solidFill>
                  <a:srgbClr val="FF6600"/>
                </a:solidFill>
                <a:latin typeface="+mn-lt"/>
              </a:defRPr>
            </a:lvl8pPr>
            <a:lvl9pPr marL="3886200" indent="-228600" algn="l" rtl="0" fontAlgn="base">
              <a:spcBef>
                <a:spcPct val="20000"/>
              </a:spcBef>
              <a:spcAft>
                <a:spcPct val="0"/>
              </a:spcAft>
              <a:buChar char="•"/>
              <a:defRPr sz="1400">
                <a:solidFill>
                  <a:srgbClr val="FF6600"/>
                </a:solidFill>
                <a:latin typeface="+mn-lt"/>
              </a:defRPr>
            </a:lvl9pPr>
          </a:lstStyle>
          <a:p>
            <a:pPr>
              <a:spcAft>
                <a:spcPts val="900"/>
              </a:spcAft>
              <a:buFontTx/>
              <a:buNone/>
            </a:pPr>
            <a:r>
              <a:rPr lang="en-US" altLang="en-US" sz="2200" b="1" dirty="0">
                <a:solidFill>
                  <a:srgbClr val="FF0000"/>
                </a:solidFill>
                <a:latin typeface="Times New Roman" panose="02020603050405020304" pitchFamily="18" charset="0"/>
              </a:rPr>
              <a:t>Example 2.2: </a:t>
            </a:r>
            <a:r>
              <a:rPr lang="en-US" altLang="en-US" sz="2200" dirty="0">
                <a:latin typeface="Times New Roman" panose="02020603050405020304" pitchFamily="18" charset="0"/>
              </a:rPr>
              <a:t>Derive the dynamic model for the </a:t>
            </a:r>
            <a:r>
              <a:rPr lang="en-US" altLang="en-US" sz="2200" b="1" dirty="0">
                <a:latin typeface="Times New Roman" panose="02020603050405020304" pitchFamily="18" charset="0"/>
              </a:rPr>
              <a:t>Mass &amp; </a:t>
            </a:r>
            <a:r>
              <a:rPr lang="en-US" altLang="en-US" sz="2200" b="1" dirty="0">
                <a:latin typeface="Times New Roman" panose="02020603050405020304" pitchFamily="18" charset="0"/>
                <a:sym typeface="+mn-ea"/>
              </a:rPr>
              <a:t>Spring System</a:t>
            </a:r>
            <a:r>
              <a:rPr lang="en-US" altLang="en-US" sz="2200" dirty="0">
                <a:latin typeface="Times New Roman" panose="02020603050405020304" pitchFamily="18" charset="0"/>
                <a:sym typeface="+mn-ea"/>
              </a:rPr>
              <a:t>.</a:t>
            </a:r>
            <a:endParaRPr lang="en-US" altLang="en-US" sz="2200"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Lagrange-Euler Equation</a:t>
            </a:r>
          </a:p>
          <a:p>
            <a:pPr>
              <a:buFontTx/>
              <a:buAutoNum type="alphaLcParenBoth"/>
            </a:pPr>
            <a:endParaRPr lang="en-US" altLang="en-US" sz="2600" b="1" dirty="0">
              <a:latin typeface="Times New Roman" panose="02020603050405020304" pitchFamily="18" charset="0"/>
            </a:endParaRPr>
          </a:p>
          <a:p>
            <a:pPr>
              <a:buFontTx/>
              <a:buAutoNum type="alphaLcParenBoth"/>
            </a:pPr>
            <a:endParaRPr lang="en-US" altLang="en-US" sz="2600" b="1" dirty="0">
              <a:latin typeface="Times New Roman" panose="02020603050405020304" pitchFamily="18" charset="0"/>
            </a:endParaRPr>
          </a:p>
          <a:p>
            <a:pPr>
              <a:buFontTx/>
              <a:buAutoNum type="alphaLcParenBoth"/>
            </a:pPr>
            <a:endParaRPr lang="en-US" altLang="en-US" b="1" dirty="0">
              <a:latin typeface="Times New Roman" panose="02020603050405020304" pitchFamily="18" charset="0"/>
            </a:endParaRPr>
          </a:p>
          <a:p>
            <a:pPr>
              <a:buFontTx/>
              <a:buAutoNum type="alphaLcParenBoth"/>
            </a:pPr>
            <a:r>
              <a:rPr lang="en-US" altLang="en-US" sz="2600" b="1" dirty="0">
                <a:latin typeface="Times New Roman" panose="02020603050405020304" pitchFamily="18" charset="0"/>
              </a:rPr>
              <a:t> Newton-Euler Equation</a:t>
            </a:r>
          </a:p>
        </p:txBody>
      </p:sp>
      <p:graphicFrame>
        <p:nvGraphicFramePr>
          <p:cNvPr id="29706" name="Object 11"/>
          <p:cNvGraphicFramePr>
            <a:graphicFrameLocks noChangeAspect="1"/>
          </p:cNvGraphicFramePr>
          <p:nvPr/>
        </p:nvGraphicFramePr>
        <p:xfrm>
          <a:off x="1034444" y="2291559"/>
          <a:ext cx="2883823" cy="1008007"/>
        </p:xfrm>
        <a:graphic>
          <a:graphicData uri="http://schemas.openxmlformats.org/presentationml/2006/ole">
            <mc:AlternateContent xmlns:mc="http://schemas.openxmlformats.org/markup-compatibility/2006">
              <mc:Choice xmlns:v="urn:schemas-microsoft-com:vml" Requires="v">
                <p:oleObj spid="_x0000_s74829" name="Equation" r:id="rId5" imgW="1308100" imgH="457200" progId="Equation.3">
                  <p:embed/>
                </p:oleObj>
              </mc:Choice>
              <mc:Fallback>
                <p:oleObj name="Equation" r:id="rId5" imgW="1308100" imgH="457200" progId="Equation.3">
                  <p:embed/>
                  <p:pic>
                    <p:nvPicPr>
                      <p:cNvPr id="29706"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444" y="2291559"/>
                        <a:ext cx="2883823" cy="1008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7"/>
          <p:cNvGraphicFramePr>
            <a:graphicFrameLocks noChangeAspect="1"/>
          </p:cNvGraphicFramePr>
          <p:nvPr/>
        </p:nvGraphicFramePr>
        <p:xfrm>
          <a:off x="1027112" y="4036043"/>
          <a:ext cx="2891155" cy="1009650"/>
        </p:xfrm>
        <a:graphic>
          <a:graphicData uri="http://schemas.openxmlformats.org/presentationml/2006/ole">
            <mc:AlternateContent xmlns:mc="http://schemas.openxmlformats.org/markup-compatibility/2006">
              <mc:Choice xmlns:v="urn:schemas-microsoft-com:vml" Requires="v">
                <p:oleObj spid="_x0000_s74830" name="Equation" r:id="rId7" imgW="1308100" imgH="457200" progId="Equation.3">
                  <p:embed/>
                </p:oleObj>
              </mc:Choice>
              <mc:Fallback>
                <p:oleObj name="Equation" r:id="rId7" imgW="1308100" imgH="457200" progId="Equation.3">
                  <p:embed/>
                  <p:pic>
                    <p:nvPicPr>
                      <p:cNvPr id="3072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12" y="4036043"/>
                        <a:ext cx="289115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Rectangle 11"/>
          <p:cNvSpPr>
            <a:spLocks noChangeArrowheads="1"/>
          </p:cNvSpPr>
          <p:nvPr/>
        </p:nvSpPr>
        <p:spPr bwMode="auto">
          <a:xfrm>
            <a:off x="255270" y="5200968"/>
            <a:ext cx="8645525" cy="1198880"/>
          </a:xfrm>
          <a:prstGeom prst="rect">
            <a:avLst/>
          </a:prstGeom>
          <a:noFill/>
          <a:ln w="19050" algn="ctr">
            <a:solidFill>
              <a:srgbClr val="99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lgn="just" fontAlgn="base">
              <a:spcBef>
                <a:spcPct val="0"/>
              </a:spcBef>
              <a:spcAft>
                <a:spcPct val="0"/>
              </a:spcAft>
              <a:buFontTx/>
              <a:buNone/>
            </a:pPr>
            <a:r>
              <a:rPr lang="en-US" altLang="en-US" sz="2400" dirty="0">
                <a:solidFill>
                  <a:schemeClr val="tx1"/>
                </a:solidFill>
                <a:latin typeface="Times New Roman" panose="02020603050405020304" pitchFamily="18" charset="0"/>
              </a:rPr>
              <a:t>By moving the terms associated with displacements to the left hand sides of the equations, it can be seen that we have the same set of equations for the same system using different </a:t>
            </a:r>
            <a:r>
              <a:rPr lang="en-US" altLang="en-US" sz="2400" dirty="0" err="1">
                <a:solidFill>
                  <a:schemeClr val="tx1"/>
                </a:solidFill>
                <a:latin typeface="Times New Roman" panose="02020603050405020304" pitchFamily="18" charset="0"/>
              </a:rPr>
              <a:t>modelling</a:t>
            </a:r>
            <a:r>
              <a:rPr lang="en-US" altLang="en-US" sz="2400" dirty="0">
                <a:solidFill>
                  <a:schemeClr val="tx1"/>
                </a:solidFill>
                <a:latin typeface="Times New Roman" panose="02020603050405020304" pitchFamily="18" charset="0"/>
              </a:rPr>
              <a:t> methods.</a:t>
            </a:r>
          </a:p>
        </p:txBody>
      </p:sp>
      <p:graphicFrame>
        <p:nvGraphicFramePr>
          <p:cNvPr id="4" name="Object 15"/>
          <p:cNvGraphicFramePr>
            <a:graphicFrameLocks noGrp="1" noChangeAspect="1"/>
          </p:cNvGraphicFramePr>
          <p:nvPr>
            <p:ph sz="half" idx="1"/>
          </p:nvPr>
        </p:nvGraphicFramePr>
        <p:xfrm>
          <a:off x="5090232" y="2112040"/>
          <a:ext cx="3964448" cy="2880000"/>
        </p:xfrm>
        <a:graphic>
          <a:graphicData uri="http://schemas.openxmlformats.org/presentationml/2006/ole">
            <mc:AlternateContent xmlns:mc="http://schemas.openxmlformats.org/markup-compatibility/2006">
              <mc:Choice xmlns:v="urn:schemas-microsoft-com:vml" Requires="v">
                <p:oleObj spid="_x0000_s74831" name="Visio" r:id="rId9" imgW="4214495" imgH="3061335" progId="Visio.Drawing.11">
                  <p:embed/>
                </p:oleObj>
              </mc:Choice>
              <mc:Fallback>
                <p:oleObj name="Visio" r:id="rId9" imgW="4214495" imgH="3061335" progId="Visio.Drawing.11">
                  <p:embed/>
                  <p:pic>
                    <p:nvPicPr>
                      <p:cNvPr id="4"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0232" y="2112040"/>
                        <a:ext cx="3964448"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2.1 L-E and N-E Equations</a:t>
            </a:r>
          </a:p>
        </p:txBody>
      </p:sp>
      <p:sp>
        <p:nvSpPr>
          <p:cNvPr id="10" name="Slide Number Placeholder 4"/>
          <p:cNvSpPr>
            <a:spLocks noGrp="1"/>
          </p:cNvSpPr>
          <p:nvPr>
            <p:ph type="sldNum" sz="quarter" idx="10"/>
          </p:nvPr>
        </p:nvSpPr>
        <p:spPr>
          <a:xfrm>
            <a:off x="8298611" y="6532563"/>
            <a:ext cx="730923"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Tree>
    <p:custDataLst>
      <p:tags r:id="rId2"/>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CF48F49-0CB4-4B3B-B8DE-789A675809E8}"/>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0AA1658-66AC-41D6-A969-856149B887A3}" type="slidenum">
              <a:rPr kumimoji="0" lang="zh-CN" altLang="en-US" sz="1400" b="0" i="0" u="none" strike="noStrike" kern="1200" cap="none" spc="0" normalizeH="0" baseline="0" noProof="0" smtClean="0">
                <a:ln>
                  <a:noFill/>
                </a:ln>
                <a:solidFill>
                  <a:srgbClr val="FF6600"/>
                </a:solidFill>
                <a:effectLst/>
                <a:uLnTx/>
                <a:uFillTx/>
                <a:latin typeface="Arial" panose="020B0604020202020204" pitchFamily="34" charset="0"/>
                <a:ea typeface="宋体" panose="02010600030101010101" pitchFamily="2" charset="-122"/>
                <a:cs typeface="+mn-cs"/>
              </a:rPr>
              <a:t>45</a:t>
            </a:fld>
            <a:endParaRPr kumimoji="0" lang="en-US" altLang="zh-CN" sz="1400" b="0" i="0" u="none" strike="noStrike" kern="1200" cap="none" spc="0" normalizeH="0" baseline="0" noProof="0">
              <a:ln>
                <a:noFill/>
              </a:ln>
              <a:solidFill>
                <a:srgbClr val="FF6600"/>
              </a:solidFill>
              <a:effectLst/>
              <a:uLnTx/>
              <a:uFillTx/>
              <a:latin typeface="Arial" panose="020B0604020202020204" pitchFamily="34" charset="0"/>
              <a:ea typeface="宋体" panose="02010600030101010101" pitchFamily="2" charset="-122"/>
              <a:cs typeface="+mn-cs"/>
            </a:endParaRPr>
          </a:p>
        </p:txBody>
      </p:sp>
      <p:sp>
        <p:nvSpPr>
          <p:cNvPr id="9" name="Rectangle 8">
            <a:extLst>
              <a:ext uri="{FF2B5EF4-FFF2-40B4-BE49-F238E27FC236}">
                <a16:creationId xmlns:a16="http://schemas.microsoft.com/office/drawing/2014/main" id="{1A91579B-ABE6-49E9-80F8-1390395C9D94}"/>
              </a:ext>
            </a:extLst>
          </p:cNvPr>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2"/>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26854A5-3FD2-4756-8D88-34209B2BBA97}"/>
              </a:ext>
            </a:extLst>
          </p:cNvPr>
          <p:cNvSpPr txBox="1"/>
          <p:nvPr/>
        </p:nvSpPr>
        <p:spPr>
          <a:xfrm>
            <a:off x="718796" y="1560869"/>
            <a:ext cx="7526570" cy="1938992"/>
          </a:xfrm>
          <a:prstGeom prst="rect">
            <a:avLst/>
          </a:prstGeom>
          <a:noFill/>
        </p:spPr>
        <p:txBody>
          <a:bodyPr wrap="square">
            <a:spAutoFit/>
          </a:bodyPr>
          <a:lstStyle/>
          <a:p>
            <a:pPr marL="457200" indent="-457200">
              <a:buFont typeface="+mj-lt"/>
              <a:buAutoNum type="arabicPeriod"/>
            </a:pPr>
            <a:r>
              <a:rPr lang="en-SG" altLang="zh-CN" sz="2400" b="1" dirty="0">
                <a:solidFill>
                  <a:schemeClr val="accent2">
                    <a:lumMod val="75000"/>
                  </a:schemeClr>
                </a:solidFill>
                <a:latin typeface="Times New Roman" panose="02020603050405020304" pitchFamily="18" charset="0"/>
                <a:cs typeface="Times New Roman" panose="02020603050405020304" pitchFamily="18" charset="0"/>
              </a:rPr>
              <a:t>How many ways to obtain the dynamics of robots?</a:t>
            </a:r>
          </a:p>
          <a:p>
            <a:pPr marL="457200" indent="-457200">
              <a:buFont typeface="+mj-lt"/>
              <a:buAutoNum type="arabicPeriod"/>
            </a:pPr>
            <a:r>
              <a:rPr lang="zh-CN" altLang="en-US" sz="2400" b="1" dirty="0">
                <a:solidFill>
                  <a:schemeClr val="accent2">
                    <a:lumMod val="75000"/>
                  </a:schemeClr>
                </a:solidFill>
                <a:latin typeface="Times New Roman" panose="02020603050405020304" pitchFamily="18" charset="0"/>
                <a:cs typeface="Times New Roman" panose="02020603050405020304" pitchFamily="18" charset="0"/>
              </a:rPr>
              <a:t>How to </a:t>
            </a:r>
            <a:r>
              <a:rPr lang="en-US" altLang="zh-CN" sz="2400" b="1" dirty="0">
                <a:solidFill>
                  <a:schemeClr val="accent2">
                    <a:lumMod val="75000"/>
                  </a:schemeClr>
                </a:solidFill>
                <a:latin typeface="Times New Roman" panose="02020603050405020304" pitchFamily="18" charset="0"/>
                <a:cs typeface="Times New Roman" panose="02020603050405020304" pitchFamily="18" charset="0"/>
              </a:rPr>
              <a:t>obtain</a:t>
            </a:r>
            <a:r>
              <a:rPr lang="zh-CN" altLang="en-US" sz="2400" b="1" dirty="0">
                <a:solidFill>
                  <a:schemeClr val="accent2">
                    <a:lumMod val="75000"/>
                  </a:schemeClr>
                </a:solidFill>
                <a:latin typeface="Times New Roman" panose="02020603050405020304" pitchFamily="18" charset="0"/>
                <a:cs typeface="Times New Roman" panose="02020603050405020304" pitchFamily="18" charset="0"/>
              </a:rPr>
              <a:t> </a:t>
            </a:r>
            <a:r>
              <a:rPr lang="en-US" altLang="zh-CN" sz="2400" b="1" dirty="0">
                <a:solidFill>
                  <a:schemeClr val="accent2">
                    <a:lumMod val="75000"/>
                  </a:schemeClr>
                </a:solidFill>
                <a:latin typeface="Times New Roman" panose="02020603050405020304" pitchFamily="18" charset="0"/>
                <a:cs typeface="Times New Roman" panose="02020603050405020304" pitchFamily="18" charset="0"/>
              </a:rPr>
              <a:t>the</a:t>
            </a:r>
            <a:r>
              <a:rPr lang="zh-CN" altLang="en-US" sz="2400" b="1" dirty="0">
                <a:solidFill>
                  <a:schemeClr val="accent2">
                    <a:lumMod val="75000"/>
                  </a:schemeClr>
                </a:solidFill>
                <a:latin typeface="Times New Roman" panose="02020603050405020304" pitchFamily="18" charset="0"/>
                <a:cs typeface="Times New Roman" panose="02020603050405020304" pitchFamily="18" charset="0"/>
              </a:rPr>
              <a:t> dynamic model</a:t>
            </a:r>
            <a:r>
              <a:rPr lang="en-US" altLang="zh-CN" sz="2400" b="1" dirty="0">
                <a:solidFill>
                  <a:schemeClr val="accent2">
                    <a:lumMod val="75000"/>
                  </a:schemeClr>
                </a:solidFill>
                <a:latin typeface="Times New Roman" panose="02020603050405020304" pitchFamily="18" charset="0"/>
                <a:cs typeface="Times New Roman" panose="02020603050405020304" pitchFamily="18" charset="0"/>
              </a:rPr>
              <a:t> for 1, 2, and n-DOFs</a:t>
            </a:r>
            <a:r>
              <a:rPr lang="zh-CN" altLang="en-US" sz="2400" b="1" dirty="0">
                <a:solidFill>
                  <a:schemeClr val="accent2">
                    <a:lumMod val="75000"/>
                  </a:schemeClr>
                </a:solidFill>
                <a:latin typeface="Times New Roman" panose="02020603050405020304" pitchFamily="18" charset="0"/>
                <a:cs typeface="Times New Roman" panose="02020603050405020304" pitchFamily="18" charset="0"/>
              </a:rPr>
              <a:t> </a:t>
            </a:r>
            <a:r>
              <a:rPr lang="en-US" altLang="zh-CN" sz="2400" b="1">
                <a:solidFill>
                  <a:schemeClr val="accent2">
                    <a:lumMod val="75000"/>
                  </a:schemeClr>
                </a:solidFill>
                <a:latin typeface="Times New Roman" panose="02020603050405020304" pitchFamily="18" charset="0"/>
                <a:cs typeface="Times New Roman" panose="02020603050405020304" pitchFamily="18" charset="0"/>
              </a:rPr>
              <a:t>manipulator?</a:t>
            </a:r>
            <a:endParaRPr lang="en-US" altLang="zh-CN" sz="2400" b="1" dirty="0">
              <a:solidFill>
                <a:schemeClr val="accent2">
                  <a:lumMod val="7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400" b="1" dirty="0">
                <a:solidFill>
                  <a:schemeClr val="accent2">
                    <a:lumMod val="75000"/>
                  </a:schemeClr>
                </a:solidFill>
                <a:latin typeface="Times New Roman" panose="02020603050405020304" pitchFamily="18" charset="0"/>
                <a:cs typeface="Times New Roman" panose="02020603050405020304" pitchFamily="18" charset="0"/>
              </a:rPr>
              <a:t>Are there any other ways to obtain robot dynamics?</a:t>
            </a:r>
          </a:p>
          <a:p>
            <a:endParaRPr lang="en-US" altLang="zh-C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7896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2"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4314" y="1287835"/>
            <a:ext cx="2802268" cy="2258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4314" y="4027908"/>
            <a:ext cx="2802268" cy="225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Rectangle 21"/>
          <p:cNvSpPr>
            <a:spLocks noChangeArrowheads="1"/>
          </p:cNvSpPr>
          <p:nvPr/>
        </p:nvSpPr>
        <p:spPr bwMode="auto">
          <a:xfrm>
            <a:off x="3083541" y="1109326"/>
            <a:ext cx="601754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Various sets of </a:t>
            </a:r>
            <a:r>
              <a:rPr kumimoji="0" lang="en-US"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generalized coordinates</a:t>
            </a:r>
            <a:r>
              <a:rPr kumimoji="0" lang="en-US" altLang="en-US" sz="26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exist.</a:t>
            </a:r>
          </a:p>
        </p:txBody>
      </p:sp>
      <p:sp>
        <p:nvSpPr>
          <p:cNvPr id="7"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4</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5" name="Rectangle 20"/>
          <p:cNvSpPr>
            <a:spLocks noChangeArrowheads="1"/>
          </p:cNvSpPr>
          <p:nvPr/>
        </p:nvSpPr>
        <p:spPr bwMode="auto">
          <a:xfrm>
            <a:off x="3083542" y="2011620"/>
            <a:ext cx="601754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800" b="1"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a:t>
            </a:r>
            <a:r>
              <a:rPr kumimoji="0" lang="en-GB"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A common and natural choice of </a:t>
            </a:r>
            <a:r>
              <a:rPr lang="en-GB" altLang="en-US" sz="2600" b="1" dirty="0">
                <a:solidFill>
                  <a:srgbClr val="0070C0"/>
                </a:solidFill>
                <a:latin typeface="Times New Roman" panose="02020603050405020304" pitchFamily="18" charset="0"/>
                <a:cs typeface="Times New Roman" panose="02020603050405020304" pitchFamily="18" charset="0"/>
              </a:rPr>
              <a:t>generalized coordinates </a:t>
            </a:r>
            <a:r>
              <a:rPr kumimoji="0" lang="en-GB"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is to use joint variables,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lang="en-GB" altLang="en-US" sz="2800" b="1" noProof="0" dirty="0">
                <a:ln>
                  <a:noFill/>
                </a:ln>
                <a:solidFill>
                  <a:srgbClr val="080808"/>
                </a:solidFill>
                <a:effectLst/>
                <a:uLnTx/>
                <a:uFillTx/>
                <a:latin typeface="Times New Roman" panose="02020603050405020304" pitchFamily="18" charset="0"/>
                <a:cs typeface="Times New Roman" panose="02020603050405020304" pitchFamily="18" charset="0"/>
                <a:sym typeface="+mn-ea"/>
              </a:rPr>
              <a:t>*</a:t>
            </a:r>
            <a:r>
              <a:rPr lang="en-GB" altLang="en-US" sz="2800" noProof="0" dirty="0">
                <a:ln>
                  <a:noFill/>
                </a:ln>
                <a:solidFill>
                  <a:srgbClr val="080808"/>
                </a:solidFill>
                <a:effectLst/>
                <a:uLnTx/>
                <a:uFillTx/>
                <a:latin typeface="Times New Roman" panose="02020603050405020304" pitchFamily="18" charset="0"/>
                <a:cs typeface="Times New Roman" panose="02020603050405020304" pitchFamily="18" charset="0"/>
                <a:sym typeface="+mn-ea"/>
              </a:rPr>
              <a:t> </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In what follows, the </a:t>
            </a:r>
            <a:r>
              <a:rPr lang="en-US" altLang="en-US" sz="2600" b="1" dirty="0">
                <a:solidFill>
                  <a:srgbClr val="0070C0"/>
                </a:solidFill>
                <a:latin typeface="Times New Roman" panose="02020603050405020304" pitchFamily="18" charset="0"/>
                <a:cs typeface="Times New Roman" panose="02020603050405020304" pitchFamily="18" charset="0"/>
              </a:rPr>
              <a:t>variable quantity</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i.e. </a:t>
            </a:r>
            <a:r>
              <a:rPr kumimoji="0" lang="en-US" altLang="en-US" sz="2800" b="0" i="1" u="none" strike="noStrike" kern="1200" cap="none" spc="0" normalizeH="0" baseline="0" noProof="0" dirty="0" err="1">
                <a:ln>
                  <a:noFill/>
                </a:ln>
                <a:solidFill>
                  <a:srgbClr val="080808"/>
                </a:solidFill>
                <a:effectLst/>
                <a:uLnTx/>
                <a:uFillTx/>
                <a:latin typeface="Times New Roman" panose="02020603050405020304" pitchFamily="18" charset="0"/>
                <a:ea typeface="+mn-ea"/>
                <a:cs typeface="Times New Roman" panose="02020603050405020304" pitchFamily="18" charset="0"/>
              </a:rPr>
              <a:t>θ</a:t>
            </a:r>
            <a:r>
              <a:rPr kumimoji="0" lang="en-US" altLang="en-US" sz="2800" b="0" i="1" baseline="-25000" noProof="0" dirty="0" err="1">
                <a:ln>
                  <a:noFill/>
                </a:ln>
                <a:solidFill>
                  <a:srgbClr val="080808"/>
                </a:solidFill>
                <a:effectLst/>
                <a:uLnTx/>
                <a:uFillTx/>
                <a:latin typeface="Times New Roman" panose="02020603050405020304" pitchFamily="18" charset="0"/>
                <a:ea typeface="+mn-ea"/>
                <a:cs typeface="Times New Roman" panose="02020603050405020304" pitchFamily="18" charset="0"/>
              </a:rPr>
              <a:t>i</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for </a:t>
            </a:r>
            <a:r>
              <a:rPr lang="en-US" altLang="en-US" sz="2600" b="1" dirty="0">
                <a:solidFill>
                  <a:srgbClr val="0070C0"/>
                </a:solidFill>
                <a:latin typeface="Times New Roman" panose="02020603050405020304" pitchFamily="18" charset="0"/>
                <a:cs typeface="Times New Roman" panose="02020603050405020304" pitchFamily="18" charset="0"/>
              </a:rPr>
              <a:t>revolute joint </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and </a:t>
            </a:r>
            <a:r>
              <a:rPr kumimoji="0" lang="en-US" altLang="en-US" sz="2800" b="0" i="1"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d</a:t>
            </a:r>
            <a:r>
              <a:rPr kumimoji="0" lang="en-US" altLang="en-US" sz="2800" b="0" i="1" baseline="-2500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i</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 for </a:t>
            </a:r>
            <a:r>
              <a:rPr lang="en-US" altLang="en-US" sz="2600" b="1" dirty="0">
                <a:solidFill>
                  <a:srgbClr val="0070C0"/>
                </a:solidFill>
                <a:latin typeface="Times New Roman" panose="02020603050405020304" pitchFamily="18" charset="0"/>
                <a:cs typeface="Times New Roman" panose="02020603050405020304" pitchFamily="18" charset="0"/>
              </a:rPr>
              <a:t>prismatic joint </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will be denoted by </a:t>
            </a:r>
            <a:r>
              <a:rPr lang="en-US" altLang="en-US" sz="2800" i="1" noProof="0" dirty="0">
                <a:ln>
                  <a:noFill/>
                </a:ln>
                <a:solidFill>
                  <a:srgbClr val="080808"/>
                </a:solidFill>
                <a:effectLst/>
                <a:uLnTx/>
                <a:uFillTx/>
                <a:latin typeface="Times New Roman" panose="02020603050405020304" pitchFamily="18" charset="0"/>
                <a:cs typeface="Times New Roman" panose="02020603050405020304" pitchFamily="18" charset="0"/>
                <a:sym typeface="+mn-ea"/>
              </a:rPr>
              <a:t>q</a:t>
            </a:r>
            <a:r>
              <a:rPr lang="en-US" altLang="en-US" sz="2800" i="1" baseline="-25000" noProof="0" dirty="0">
                <a:ln>
                  <a:noFill/>
                </a:ln>
                <a:solidFill>
                  <a:srgbClr val="080808"/>
                </a:solidFill>
                <a:effectLst/>
                <a:uLnTx/>
                <a:uFillTx/>
                <a:latin typeface="Times New Roman" panose="02020603050405020304" pitchFamily="18" charset="0"/>
                <a:cs typeface="Times New Roman" panose="02020603050405020304" pitchFamily="18" charset="0"/>
                <a:sym typeface="+mn-ea"/>
              </a:rPr>
              <a:t>i</a:t>
            </a:r>
            <a:r>
              <a:rPr kumimoji="0" lang="en-US" altLang="en-US" sz="2800" b="0" i="0" u="none" strike="noStrike" kern="1200" cap="none" spc="0" normalizeH="0" baseline="0" noProof="0" dirty="0">
                <a:ln>
                  <a:noFill/>
                </a:ln>
                <a:solidFill>
                  <a:srgbClr val="080808"/>
                </a:solidFill>
                <a:effectLst/>
                <a:uLnTx/>
                <a:uFillTx/>
                <a:latin typeface="Times New Roman" panose="02020603050405020304" pitchFamily="18" charset="0"/>
                <a:ea typeface="+mn-ea"/>
                <a:cs typeface="Times New Roman" panose="02020603050405020304" pitchFamily="18" charset="0"/>
              </a:rPr>
              <a:t>.</a:t>
            </a:r>
            <a:endParaRPr kumimoji="0" lang="en-US" altLang="en-US" sz="2800" b="0" i="1" baseline="-25000" noProof="0" dirty="0">
              <a:ln>
                <a:noFill/>
              </a:ln>
              <a:solidFill>
                <a:srgbClr val="080808"/>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7" name="Object 10"/>
          <p:cNvGraphicFramePr>
            <a:graphicFrameLocks noChangeAspect="1"/>
          </p:cNvGraphicFramePr>
          <p:nvPr>
            <p:extLst>
              <p:ext uri="{D42A27DB-BD31-4B8C-83A1-F6EECF244321}">
                <p14:modId xmlns:p14="http://schemas.microsoft.com/office/powerpoint/2010/main" val="3930465604"/>
              </p:ext>
            </p:extLst>
          </p:nvPr>
        </p:nvGraphicFramePr>
        <p:xfrm>
          <a:off x="4241602" y="3674878"/>
          <a:ext cx="1011237" cy="555625"/>
        </p:xfrm>
        <a:graphic>
          <a:graphicData uri="http://schemas.openxmlformats.org/presentationml/2006/ole">
            <mc:AlternateContent xmlns:mc="http://schemas.openxmlformats.org/markup-compatibility/2006">
              <mc:Choice xmlns:v="urn:schemas-microsoft-com:vml" Requires="v">
                <p:oleObj spid="_x0000_s3164" name="Equation" r:id="rId8" imgW="419100" imgH="228600" progId="Equation.3">
                  <p:embed/>
                </p:oleObj>
              </mc:Choice>
              <mc:Fallback>
                <p:oleObj name="Equation" r:id="rId8" imgW="4191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1602" y="3674878"/>
                        <a:ext cx="10112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1427172390"/>
              </p:ext>
            </p:extLst>
          </p:nvPr>
        </p:nvGraphicFramePr>
        <p:xfrm>
          <a:off x="4206677" y="4362266"/>
          <a:ext cx="1116012" cy="592137"/>
        </p:xfrm>
        <a:graphic>
          <a:graphicData uri="http://schemas.openxmlformats.org/presentationml/2006/ole">
            <mc:AlternateContent xmlns:mc="http://schemas.openxmlformats.org/markup-compatibility/2006">
              <mc:Choice xmlns:v="urn:schemas-microsoft-com:vml" Requires="v">
                <p:oleObj spid="_x0000_s3165" name="Equation" r:id="rId10" imgW="431800" imgH="228600" progId="Equation.3">
                  <p:embed/>
                </p:oleObj>
              </mc:Choice>
              <mc:Fallback>
                <p:oleObj name="Equation" r:id="rId10" imgW="4318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6677" y="4362266"/>
                        <a:ext cx="11160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35"/>
          <p:cNvSpPr>
            <a:spLocks noChangeArrowheads="1"/>
          </p:cNvSpPr>
          <p:nvPr/>
        </p:nvSpPr>
        <p:spPr bwMode="auto">
          <a:xfrm>
            <a:off x="5438577" y="3676466"/>
            <a:ext cx="25933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for revolute joint</a:t>
            </a:r>
          </a:p>
        </p:txBody>
      </p:sp>
      <p:sp>
        <p:nvSpPr>
          <p:cNvPr id="20" name="Rectangle 36"/>
          <p:cNvSpPr>
            <a:spLocks noChangeArrowheads="1"/>
          </p:cNvSpPr>
          <p:nvPr/>
        </p:nvSpPr>
        <p:spPr bwMode="auto">
          <a:xfrm>
            <a:off x="5419527" y="4359091"/>
            <a:ext cx="2774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7"/>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for prismatic joint</a:t>
            </a:r>
          </a:p>
        </p:txBody>
      </p:sp>
      <p:graphicFrame>
        <p:nvGraphicFramePr>
          <p:cNvPr id="2" name="对象 1"/>
          <p:cNvGraphicFramePr>
            <a:graphicFrameLocks noChangeAspect="1"/>
          </p:cNvGraphicFramePr>
          <p:nvPr>
            <p:extLst>
              <p:ext uri="{D42A27DB-BD31-4B8C-83A1-F6EECF244321}">
                <p14:modId xmlns:p14="http://schemas.microsoft.com/office/powerpoint/2010/main" val="1683423740"/>
              </p:ext>
            </p:extLst>
          </p:nvPr>
        </p:nvGraphicFramePr>
        <p:xfrm>
          <a:off x="4731157" y="2855275"/>
          <a:ext cx="576262" cy="690562"/>
        </p:xfrm>
        <a:graphic>
          <a:graphicData uri="http://schemas.openxmlformats.org/presentationml/2006/ole">
            <mc:AlternateContent xmlns:mc="http://schemas.openxmlformats.org/markup-compatibility/2006">
              <mc:Choice xmlns:v="urn:schemas-microsoft-com:vml" Requires="v">
                <p:oleObj spid="_x0000_s3166" name="Equation" r:id="rId12" imgW="317160" imgH="380880" progId="Equation.3">
                  <p:embed/>
                </p:oleObj>
              </mc:Choice>
              <mc:Fallback>
                <p:oleObj name="Equation" r:id="rId12" imgW="317160" imgH="38088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1157" y="2855275"/>
                        <a:ext cx="57626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53732" y="5001895"/>
            <a:ext cx="8103235" cy="1291590"/>
          </a:xfrm>
          <a:prstGeom prst="rect">
            <a:avLst/>
          </a:prstGeom>
          <a:noFill/>
        </p:spPr>
        <p:txBody>
          <a:bodyPr wrap="square" rtlCol="0" anchor="t">
            <a:spAutoFit/>
          </a:bodyPr>
          <a:lstStyle/>
          <a:p>
            <a:pPr marL="457200" indent="-457200" algn="l">
              <a:buFont typeface="Arial" pitchFamily="34" charset="0"/>
              <a:buChar char="•"/>
            </a:pPr>
            <a:r>
              <a:rPr lang="en-US" altLang="en-US" sz="2600" dirty="0">
                <a:solidFill>
                  <a:schemeClr val="tx1"/>
                </a:solidFill>
                <a:effectLst/>
                <a:latin typeface="Times New Roman" panose="02020603050405020304" pitchFamily="18" charset="0"/>
                <a:cs typeface="Times New Roman" panose="02020603050405020304" pitchFamily="18" charset="0"/>
                <a:sym typeface="+mn-ea"/>
              </a:rPr>
              <a:t>IF joint variables are chosen as the generalized coordinates, THEN the </a:t>
            </a:r>
            <a:r>
              <a:rPr lang="en-US" altLang="en-US" sz="2600" b="1" dirty="0">
                <a:solidFill>
                  <a:srgbClr val="0070C0"/>
                </a:solidFill>
                <a:latin typeface="Times New Roman" panose="02020603050405020304" pitchFamily="18" charset="0"/>
                <a:cs typeface="Times New Roman" panose="02020603050405020304" pitchFamily="18" charset="0"/>
                <a:sym typeface="+mn-ea"/>
              </a:rPr>
              <a:t>generali</a:t>
            </a:r>
            <a:r>
              <a:rPr lang="en-US" altLang="zh-CN" sz="2600" b="1" dirty="0">
                <a:solidFill>
                  <a:srgbClr val="0070C0"/>
                </a:solidFill>
                <a:latin typeface="Times New Roman" panose="02020603050405020304" pitchFamily="18" charset="0"/>
                <a:cs typeface="Times New Roman" panose="02020603050405020304" pitchFamily="18" charset="0"/>
                <a:sym typeface="+mn-ea"/>
              </a:rPr>
              <a:t>z</a:t>
            </a:r>
            <a:r>
              <a:rPr lang="en-US" altLang="en-US" sz="2600" b="1" dirty="0">
                <a:solidFill>
                  <a:srgbClr val="0070C0"/>
                </a:solidFill>
                <a:latin typeface="Times New Roman" panose="02020603050405020304" pitchFamily="18" charset="0"/>
                <a:cs typeface="Times New Roman" panose="02020603050405020304" pitchFamily="18" charset="0"/>
                <a:sym typeface="+mn-ea"/>
              </a:rPr>
              <a:t>ed force (or torque)</a:t>
            </a:r>
            <a:r>
              <a:rPr lang="en-US" altLang="en-US" sz="2600" dirty="0">
                <a:latin typeface="Times New Roman" panose="02020603050405020304" pitchFamily="18" charset="0"/>
                <a:cs typeface="Times New Roman" panose="02020603050405020304" pitchFamily="18" charset="0"/>
                <a:sym typeface="+mn-ea"/>
              </a:rPr>
              <a:t>:      </a:t>
            </a:r>
          </a:p>
          <a:p>
            <a:pPr algn="l"/>
            <a:r>
              <a:rPr lang="en-US" altLang="en-US" sz="2600" dirty="0">
                <a:latin typeface="Times New Roman" panose="02020603050405020304" pitchFamily="18" charset="0"/>
                <a:cs typeface="Times New Roman" panose="02020603050405020304" pitchFamily="18" charset="0"/>
                <a:sym typeface="+mn-ea"/>
              </a:rPr>
              <a:t>          </a:t>
            </a:r>
            <a:r>
              <a:rPr lang="en-US" altLang="en-US" sz="2600" dirty="0">
                <a:solidFill>
                  <a:schemeClr val="tx1"/>
                </a:solidFill>
                <a:effectLst/>
                <a:latin typeface="Times New Roman" panose="02020603050405020304" pitchFamily="18" charset="0"/>
                <a:cs typeface="Times New Roman" panose="02020603050405020304" pitchFamily="18" charset="0"/>
                <a:sym typeface="+mn-ea"/>
              </a:rPr>
              <a:t>is the </a:t>
            </a:r>
            <a:r>
              <a:rPr lang="en-US" altLang="en-US" sz="2600" b="1" dirty="0">
                <a:solidFill>
                  <a:srgbClr val="0070C0"/>
                </a:solidFill>
                <a:latin typeface="Times New Roman" panose="02020603050405020304" pitchFamily="18" charset="0"/>
                <a:cs typeface="Times New Roman" panose="02020603050405020304" pitchFamily="18" charset="0"/>
                <a:sym typeface="+mn-ea"/>
              </a:rPr>
              <a:t>applied force or torque</a:t>
            </a:r>
            <a:r>
              <a:rPr lang="en-US" altLang="en-US" sz="2600" dirty="0">
                <a:solidFill>
                  <a:schemeClr val="tx1"/>
                </a:solidFill>
                <a:effectLst/>
                <a:latin typeface="Times New Roman" panose="02020603050405020304" pitchFamily="18" charset="0"/>
                <a:cs typeface="Times New Roman" panose="02020603050405020304" pitchFamily="18" charset="0"/>
                <a:sym typeface="+mn-ea"/>
              </a:rPr>
              <a:t> at joint </a:t>
            </a:r>
            <a:r>
              <a:rPr lang="en-US" altLang="en-US" sz="2600" i="1" dirty="0">
                <a:solidFill>
                  <a:schemeClr val="tx1"/>
                </a:solidFill>
                <a:effectLst/>
                <a:latin typeface="Times New Roman" panose="02020603050405020304" pitchFamily="18" charset="0"/>
                <a:cs typeface="Times New Roman" panose="02020603050405020304" pitchFamily="18" charset="0"/>
                <a:sym typeface="+mn-ea"/>
              </a:rPr>
              <a:t>i.</a:t>
            </a:r>
            <a:endParaRPr lang="en-US" altLang="en-US" sz="2600" dirty="0">
              <a:solidFill>
                <a:schemeClr val="tx1"/>
              </a:solidFill>
              <a:effectLst/>
              <a:latin typeface="Times New Roman" panose="02020603050405020304" pitchFamily="18" charset="0"/>
              <a:cs typeface="Times New Roman" panose="02020603050405020304" pitchFamily="18" charset="0"/>
              <a:sym typeface="+mn-ea"/>
            </a:endParaRPr>
          </a:p>
        </p:txBody>
      </p:sp>
      <p:graphicFrame>
        <p:nvGraphicFramePr>
          <p:cNvPr id="12296" name="Object 2"/>
          <p:cNvGraphicFramePr>
            <a:graphicFrameLocks noChangeAspect="1"/>
          </p:cNvGraphicFramePr>
          <p:nvPr/>
        </p:nvGraphicFramePr>
        <p:xfrm>
          <a:off x="3841750" y="4625975"/>
          <a:ext cx="115888" cy="215900"/>
        </p:xfrm>
        <a:graphic>
          <a:graphicData uri="http://schemas.openxmlformats.org/presentationml/2006/ole">
            <mc:AlternateContent xmlns:mc="http://schemas.openxmlformats.org/markup-compatibility/2006">
              <mc:Choice xmlns:v="urn:schemas-microsoft-com:vml" Requires="v">
                <p:oleObj spid="_x0000_s4218" name="Equation" r:id="rId3" imgW="914400" imgH="215900" progId="Equation.3">
                  <p:embed/>
                </p:oleObj>
              </mc:Choice>
              <mc:Fallback>
                <p:oleObj name="Equation" r:id="rId3" imgW="9144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0" y="4625975"/>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7" name="Rectangle 20"/>
          <p:cNvSpPr>
            <a:spLocks noChangeArrowheads="1"/>
          </p:cNvSpPr>
          <p:nvPr/>
        </p:nvSpPr>
        <p:spPr bwMode="auto">
          <a:xfrm>
            <a:off x="228600" y="1818958"/>
            <a:ext cx="8420100" cy="122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sz="2000">
                <a:solidFill>
                  <a:schemeClr val="tx1"/>
                </a:solidFill>
                <a:latin typeface="Verdana" panose="020B0604030504040204" pitchFamily="34" charset="0"/>
              </a:defRPr>
            </a:lvl1pPr>
            <a:lvl2pPr>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914400" marR="0" lvl="1" indent="-457200" algn="l" defTabSz="914400" rtl="0" eaLnBrk="1" fontAlgn="base" latinLnBrk="0" hangingPunct="1">
              <a:lnSpc>
                <a:spcPct val="100000"/>
              </a:lnSpc>
              <a:spcBef>
                <a:spcPct val="0"/>
              </a:spcBef>
              <a:spcAft>
                <a:spcPct val="0"/>
              </a:spcAft>
              <a:buClrTx/>
              <a:buSzTx/>
              <a:buFont typeface="Arial" pitchFamily="34" charset="0"/>
              <a:buChar char="•"/>
              <a:defRPr/>
            </a:pP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definition of </a:t>
            </a:r>
            <a:r>
              <a:rPr lang="en-GB" altLang="en-US" sz="2600" b="1" dirty="0">
                <a:solidFill>
                  <a:srgbClr val="0070C0"/>
                </a:solidFill>
                <a:latin typeface="Times New Roman" panose="02020603050405020304" pitchFamily="18" charset="0"/>
                <a:cs typeface="Times New Roman" panose="02020603050405020304" pitchFamily="18" charset="0"/>
              </a:rPr>
              <a:t>generalized forces</a:t>
            </a: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depends on the  choice of generalized coordinates:</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2318" name="Object 9"/>
          <p:cNvGraphicFramePr>
            <a:graphicFrameLocks noChangeAspect="1"/>
          </p:cNvGraphicFramePr>
          <p:nvPr>
            <p:extLst>
              <p:ext uri="{D42A27DB-BD31-4B8C-83A1-F6EECF244321}">
                <p14:modId xmlns:p14="http://schemas.microsoft.com/office/powerpoint/2010/main" val="1608321743"/>
              </p:ext>
            </p:extLst>
          </p:nvPr>
        </p:nvGraphicFramePr>
        <p:xfrm>
          <a:off x="1146021" y="5794375"/>
          <a:ext cx="307975" cy="499110"/>
        </p:xfrm>
        <a:graphic>
          <a:graphicData uri="http://schemas.openxmlformats.org/presentationml/2006/ole">
            <mc:AlternateContent xmlns:mc="http://schemas.openxmlformats.org/markup-compatibility/2006">
              <mc:Choice xmlns:v="urn:schemas-microsoft-com:vml" Requires="v">
                <p:oleObj spid="_x0000_s4219" name="Equation" r:id="rId6" imgW="139700" imgH="228600" progId="Equation.3">
                  <p:embed/>
                </p:oleObj>
              </mc:Choice>
              <mc:Fallback>
                <p:oleObj name="Equation" r:id="rId6" imgW="139700" imgH="228600" progId="Equation.3">
                  <p:embed/>
                  <p:pic>
                    <p:nvPicPr>
                      <p:cNvPr id="0" name="Object 9"/>
                      <p:cNvPicPr>
                        <a:picLocks noChangeAspect="1" noChangeArrowheads="1"/>
                      </p:cNvPicPr>
                      <p:nvPr/>
                    </p:nvPicPr>
                    <p:blipFill>
                      <a:blip r:embed="rId7"/>
                      <a:srcRect/>
                      <a:stretch>
                        <a:fillRect/>
                      </a:stretch>
                    </p:blipFill>
                    <p:spPr bwMode="auto">
                      <a:xfrm>
                        <a:off x="1146021" y="5794375"/>
                        <a:ext cx="30797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9" name="Object 20"/>
          <p:cNvGraphicFramePr>
            <a:graphicFrameLocks noChangeAspect="1"/>
          </p:cNvGraphicFramePr>
          <p:nvPr>
            <p:extLst>
              <p:ext uri="{D42A27DB-BD31-4B8C-83A1-F6EECF244321}">
                <p14:modId xmlns:p14="http://schemas.microsoft.com/office/powerpoint/2010/main" val="816750747"/>
              </p:ext>
            </p:extLst>
          </p:nvPr>
        </p:nvGraphicFramePr>
        <p:xfrm>
          <a:off x="2912109" y="2741162"/>
          <a:ext cx="2337205" cy="1108710"/>
        </p:xfrm>
        <a:graphic>
          <a:graphicData uri="http://schemas.openxmlformats.org/presentationml/2006/ole">
            <mc:AlternateContent xmlns:mc="http://schemas.openxmlformats.org/markup-compatibility/2006">
              <mc:Choice xmlns:v="urn:schemas-microsoft-com:vml" Requires="v">
                <p:oleObj spid="_x0000_s4220" name="Equation" r:id="rId8" imgW="965200" imgH="457200" progId="Equation.3">
                  <p:embed/>
                </p:oleObj>
              </mc:Choice>
              <mc:Fallback>
                <p:oleObj name="Equation" r:id="rId8" imgW="965200" imgH="457200" progId="Equation.3">
                  <p:embed/>
                  <p:pic>
                    <p:nvPicPr>
                      <p:cNvPr id="0" name="图片 22668"/>
                      <p:cNvPicPr>
                        <a:picLocks noChangeAspect="1" noChangeArrowheads="1"/>
                      </p:cNvPicPr>
                      <p:nvPr/>
                    </p:nvPicPr>
                    <p:blipFill>
                      <a:blip r:embed="rId9"/>
                      <a:srcRect/>
                      <a:stretch>
                        <a:fillRect/>
                      </a:stretch>
                    </p:blipFill>
                    <p:spPr bwMode="auto">
                      <a:xfrm>
                        <a:off x="2912109" y="2741162"/>
                        <a:ext cx="2337205" cy="1108710"/>
                      </a:xfrm>
                      <a:prstGeom prst="rect">
                        <a:avLst/>
                      </a:prstGeom>
                      <a:noFill/>
                      <a:ln>
                        <a:noFill/>
                      </a:ln>
                    </p:spPr>
                  </p:pic>
                </p:oleObj>
              </mc:Fallback>
            </mc:AlternateContent>
          </a:graphicData>
        </a:graphic>
      </p:graphicFrame>
      <p:graphicFrame>
        <p:nvGraphicFramePr>
          <p:cNvPr id="7" name="Object 20"/>
          <p:cNvGraphicFramePr>
            <a:graphicFrameLocks noChangeAspect="1"/>
          </p:cNvGraphicFramePr>
          <p:nvPr>
            <p:extLst>
              <p:ext uri="{D42A27DB-BD31-4B8C-83A1-F6EECF244321}">
                <p14:modId xmlns:p14="http://schemas.microsoft.com/office/powerpoint/2010/main" val="1098784494"/>
              </p:ext>
            </p:extLst>
          </p:nvPr>
        </p:nvGraphicFramePr>
        <p:xfrm>
          <a:off x="2946180" y="3849872"/>
          <a:ext cx="3224954" cy="1077595"/>
        </p:xfrm>
        <a:graphic>
          <a:graphicData uri="http://schemas.openxmlformats.org/presentationml/2006/ole">
            <mc:AlternateContent xmlns:mc="http://schemas.openxmlformats.org/markup-compatibility/2006">
              <mc:Choice xmlns:v="urn:schemas-microsoft-com:vml" Requires="v">
                <p:oleObj spid="_x0000_s4221" name="Equation" r:id="rId10" imgW="1295400" imgH="431800" progId="Equation.3">
                  <p:embed/>
                </p:oleObj>
              </mc:Choice>
              <mc:Fallback>
                <p:oleObj name="Equation" r:id="rId10" imgW="1295400" imgH="431800" progId="Equation.3">
                  <p:embed/>
                  <p:pic>
                    <p:nvPicPr>
                      <p:cNvPr id="0" name="图片 22668"/>
                      <p:cNvPicPr>
                        <a:picLocks noChangeAspect="1" noChangeArrowheads="1"/>
                      </p:cNvPicPr>
                      <p:nvPr/>
                    </p:nvPicPr>
                    <p:blipFill>
                      <a:blip r:embed="rId11"/>
                      <a:srcRect/>
                      <a:stretch>
                        <a:fillRect/>
                      </a:stretch>
                    </p:blipFill>
                    <p:spPr bwMode="auto">
                      <a:xfrm>
                        <a:off x="2946180" y="3849872"/>
                        <a:ext cx="3224954" cy="1077595"/>
                      </a:xfrm>
                      <a:prstGeom prst="rect">
                        <a:avLst/>
                      </a:prstGeom>
                      <a:noFill/>
                      <a:ln>
                        <a:noFill/>
                      </a:ln>
                    </p:spPr>
                  </p:pic>
                </p:oleObj>
              </mc:Fallback>
            </mc:AlternateContent>
          </a:graphicData>
        </a:graphic>
      </p:graphicFrame>
      <p:sp>
        <p:nvSpPr>
          <p:cNvPr id="31"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32" name="Slide Number Placeholder 4"/>
          <p:cNvSpPr>
            <a:spLocks noGrp="1"/>
          </p:cNvSpPr>
          <p:nvPr>
            <p:ph type="sldNum" sz="quarter" idx="10"/>
          </p:nvPr>
        </p:nvSpPr>
        <p:spPr>
          <a:xfrm>
            <a:off x="8392886" y="6532563"/>
            <a:ext cx="636648"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5</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2" name="文本框 2"/>
          <p:cNvSpPr txBox="1"/>
          <p:nvPr/>
        </p:nvSpPr>
        <p:spPr>
          <a:xfrm>
            <a:off x="71718" y="1190197"/>
            <a:ext cx="4968115" cy="507831"/>
          </a:xfrm>
          <a:prstGeom prst="rect">
            <a:avLst/>
          </a:prstGeom>
          <a:noFill/>
        </p:spPr>
        <p:txBody>
          <a:bodyPr wrap="square" rtlCol="0" anchor="t">
            <a:spAutoFit/>
          </a:bodyPr>
          <a:lstStyle/>
          <a:p>
            <a:pPr marL="34290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2.2.3 Generalized Forces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20"/>
          <p:cNvSpPr>
            <a:spLocks noChangeArrowheads="1"/>
          </p:cNvSpPr>
          <p:nvPr/>
        </p:nvSpPr>
        <p:spPr bwMode="auto">
          <a:xfrm>
            <a:off x="682947" y="1721531"/>
            <a:ext cx="8056880" cy="140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With respect to (w.r.t.) the figure below, a </a:t>
            </a:r>
            <a:r>
              <a:rPr kumimoji="0" lang="en-US"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point</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fixed in </a:t>
            </a:r>
            <a:r>
              <a:rPr lang="en-US" altLang="en-US" sz="2800" b="1" dirty="0">
                <a:solidFill>
                  <a:srgbClr val="0070C0"/>
                </a:solidFill>
                <a:latin typeface="Times New Roman" panose="02020603050405020304" pitchFamily="18" charset="0"/>
                <a:cs typeface="Times New Roman" panose="02020603050405020304" pitchFamily="18" charset="0"/>
              </a:rPr>
              <a:t>link</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can be expressed as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13341" name="Group 38"/>
          <p:cNvGrpSpPr/>
          <p:nvPr/>
        </p:nvGrpSpPr>
        <p:grpSpPr bwMode="auto">
          <a:xfrm>
            <a:off x="4922875" y="4588956"/>
            <a:ext cx="3987605" cy="1384217"/>
            <a:chOff x="1720261" y="5265092"/>
            <a:chExt cx="3357997" cy="1385180"/>
          </a:xfrm>
        </p:grpSpPr>
        <p:graphicFrame>
          <p:nvGraphicFramePr>
            <p:cNvPr id="13349" name="Object 3"/>
            <p:cNvGraphicFramePr>
              <a:graphicFrameLocks noChangeAspect="1"/>
            </p:cNvGraphicFramePr>
            <p:nvPr>
              <p:extLst>
                <p:ext uri="{D42A27DB-BD31-4B8C-83A1-F6EECF244321}">
                  <p14:modId xmlns:p14="http://schemas.microsoft.com/office/powerpoint/2010/main" val="1986179509"/>
                </p:ext>
              </p:extLst>
            </p:nvPr>
          </p:nvGraphicFramePr>
          <p:xfrm>
            <a:off x="1725310" y="5265092"/>
            <a:ext cx="315717" cy="552505"/>
          </p:xfrm>
          <a:graphic>
            <a:graphicData uri="http://schemas.openxmlformats.org/presentationml/2006/ole">
              <mc:AlternateContent xmlns:mc="http://schemas.openxmlformats.org/markup-compatibility/2006">
                <mc:Choice xmlns:v="urn:schemas-microsoft-com:vml" Requires="v">
                  <p:oleObj spid="_x0000_s5182" name="Equation" r:id="rId4" imgW="152400" imgH="266700" progId="Equation.3">
                    <p:embed/>
                  </p:oleObj>
                </mc:Choice>
                <mc:Fallback>
                  <p:oleObj name="Equation" r:id="rId4" imgW="152400" imgH="266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310" y="5265092"/>
                          <a:ext cx="315717" cy="55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50" name="Rectangle 34"/>
            <p:cNvSpPr>
              <a:spLocks noChangeArrowheads="1"/>
            </p:cNvSpPr>
            <p:nvPr/>
          </p:nvSpPr>
          <p:spPr bwMode="auto">
            <a:xfrm>
              <a:off x="2050840" y="5265092"/>
              <a:ext cx="3027418" cy="138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w.r.t. frame </a:t>
              </a:r>
              <a:r>
                <a:rPr kumimoji="0" lang="en-GB"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3351" name="Object 4"/>
            <p:cNvGraphicFramePr>
              <a:graphicFrameLocks noChangeAspect="1"/>
            </p:cNvGraphicFramePr>
            <p:nvPr>
              <p:extLst>
                <p:ext uri="{D42A27DB-BD31-4B8C-83A1-F6EECF244321}">
                  <p14:modId xmlns:p14="http://schemas.microsoft.com/office/powerpoint/2010/main" val="3682243863"/>
                </p:ext>
              </p:extLst>
            </p:nvPr>
          </p:nvGraphicFramePr>
          <p:xfrm>
            <a:off x="1720261" y="5867929"/>
            <a:ext cx="371111" cy="546899"/>
          </p:xfrm>
          <a:graphic>
            <a:graphicData uri="http://schemas.openxmlformats.org/presentationml/2006/ole">
              <mc:AlternateContent xmlns:mc="http://schemas.openxmlformats.org/markup-compatibility/2006">
                <mc:Choice xmlns:v="urn:schemas-microsoft-com:vml" Requires="v">
                  <p:oleObj spid="_x0000_s5183" name="Equation" r:id="rId6" imgW="177800" imgH="266065" progId="Equation.3">
                    <p:embed/>
                  </p:oleObj>
                </mc:Choice>
                <mc:Fallback>
                  <p:oleObj name="Equation" r:id="rId6" imgW="177800" imgH="266065"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261" y="5867929"/>
                          <a:ext cx="371111" cy="546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52" name="Rectangle 37"/>
            <p:cNvSpPr>
              <a:spLocks noChangeArrowheads="1"/>
            </p:cNvSpPr>
            <p:nvPr/>
          </p:nvSpPr>
          <p:spPr bwMode="auto">
            <a:xfrm>
              <a:off x="2041026" y="5867929"/>
              <a:ext cx="2774950" cy="5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w.r.t. frame 0</a:t>
              </a:r>
              <a:endPar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13347" name="Rounded Rectangle 49"/>
          <p:cNvSpPr>
            <a:spLocks noChangeArrowheads="1"/>
          </p:cNvSpPr>
          <p:nvPr/>
        </p:nvSpPr>
        <p:spPr bwMode="auto">
          <a:xfrm>
            <a:off x="4711387" y="4497794"/>
            <a:ext cx="3934299" cy="1387156"/>
          </a:xfrm>
          <a:prstGeom prst="roundRect">
            <a:avLst>
              <a:gd name="adj" fmla="val 16667"/>
            </a:avLst>
          </a:prstGeom>
          <a:noFill/>
          <a:ln w="28575"/>
        </p:spPr>
        <p:style>
          <a:lnRef idx="2">
            <a:schemeClr val="accent2"/>
          </a:lnRef>
          <a:fillRef idx="1">
            <a:schemeClr val="lt1"/>
          </a:fillRef>
          <a:effectRef idx="0">
            <a:schemeClr val="accent2"/>
          </a:effectRef>
          <a:fontRef idx="minor">
            <a:schemeClr val="dk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pic>
        <p:nvPicPr>
          <p:cNvPr id="13348"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4731" y="2851990"/>
            <a:ext cx="4002088"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44"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6</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4" name="文本框 2"/>
          <p:cNvSpPr txBox="1"/>
          <p:nvPr/>
        </p:nvSpPr>
        <p:spPr>
          <a:xfrm>
            <a:off x="71718" y="1190197"/>
            <a:ext cx="4968115" cy="507831"/>
          </a:xfrm>
          <a:prstGeom prst="rect">
            <a:avLst/>
          </a:prstGeom>
          <a:noFill/>
        </p:spPr>
        <p:txBody>
          <a:bodyPr wrap="square" rtlCol="0" anchor="t">
            <a:spAutoFit/>
          </a:bodyPr>
          <a:lstStyle/>
          <a:p>
            <a:pPr marL="342900" indent="-342900" fontAlgn="base">
              <a:spcBef>
                <a:spcPct val="0"/>
              </a:spcBef>
              <a:spcAft>
                <a:spcPct val="0"/>
              </a:spcAft>
              <a:buFont typeface="Wingdings" panose="05000000000000000000" charset="0"/>
              <a:buChar char="Ø"/>
              <a:defRPr/>
            </a:pPr>
            <a:r>
              <a:rPr lang="en-US" altLang="zh-CN" sz="2700" b="1" dirty="0">
                <a:solidFill>
                  <a:schemeClr val="accent2"/>
                </a:solidFill>
                <a:latin typeface="Times New Roman" panose="02020603050405020304" pitchFamily="18" charset="0"/>
                <a:cs typeface="Times New Roman" panose="02020603050405020304" pitchFamily="18" charset="0"/>
                <a:sym typeface="+mn-ea"/>
              </a:rPr>
              <a:t>2.2.4 Joint Velocity</a:t>
            </a:r>
          </a:p>
        </p:txBody>
      </p:sp>
      <p:sp>
        <p:nvSpPr>
          <p:cNvPr id="13" name="Rounded Rectangle 43"/>
          <p:cNvSpPr>
            <a:spLocks noChangeArrowheads="1"/>
          </p:cNvSpPr>
          <p:nvPr/>
        </p:nvSpPr>
        <p:spPr bwMode="auto">
          <a:xfrm>
            <a:off x="3853812" y="3889189"/>
            <a:ext cx="314151" cy="418873"/>
          </a:xfrm>
          <a:prstGeom prst="roundRect">
            <a:avLst>
              <a:gd name="adj" fmla="val 16667"/>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Blip>
                <a:blip r:embed="rId3"/>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3"/>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4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502" y="1254962"/>
            <a:ext cx="3583172" cy="297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ctangle 36"/>
          <p:cNvSpPr>
            <a:spLocks noChangeArrowheads="1"/>
          </p:cNvSpPr>
          <p:nvPr/>
        </p:nvSpPr>
        <p:spPr bwMode="auto">
          <a:xfrm>
            <a:off x="0" y="53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en-US" sz="700" b="0" i="0" u="none" strike="noStrike" kern="1200" cap="none" spc="0" normalizeH="0" baseline="0" noProof="0">
                <a:ln>
                  <a:noFill/>
                </a:ln>
                <a:solidFill>
                  <a:srgbClr val="000000"/>
                </a:solidFill>
                <a:effectLst/>
                <a:uLnTx/>
                <a:uFillTx/>
                <a:latin typeface="Georgia" panose="02040502050405020303" pitchFamily="18" charset="0"/>
                <a:ea typeface="+mn-ea"/>
                <a:cs typeface="+mn-cs"/>
              </a:rPr>
              <a:t>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14370" name="Object 5"/>
          <p:cNvGraphicFramePr>
            <a:graphicFrameLocks noChangeAspect="1"/>
          </p:cNvGraphicFramePr>
          <p:nvPr>
            <p:extLst>
              <p:ext uri="{D42A27DB-BD31-4B8C-83A1-F6EECF244321}">
                <p14:modId xmlns:p14="http://schemas.microsoft.com/office/powerpoint/2010/main" val="1409745830"/>
              </p:ext>
            </p:extLst>
          </p:nvPr>
        </p:nvGraphicFramePr>
        <p:xfrm>
          <a:off x="484855" y="1254962"/>
          <a:ext cx="1968500" cy="751336"/>
        </p:xfrm>
        <a:graphic>
          <a:graphicData uri="http://schemas.openxmlformats.org/presentationml/2006/ole">
            <mc:AlternateContent xmlns:mc="http://schemas.openxmlformats.org/markup-compatibility/2006">
              <mc:Choice xmlns:v="urn:schemas-microsoft-com:vml" Requires="v">
                <p:oleObj spid="_x0000_s6266" name="Equation" r:id="rId5" imgW="622300" imgH="241300" progId="Equation.3">
                  <p:embed/>
                </p:oleObj>
              </mc:Choice>
              <mc:Fallback>
                <p:oleObj name="Equation" r:id="rId5" imgW="6223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55" y="1254962"/>
                        <a:ext cx="1968500" cy="751336"/>
                      </a:xfrm>
                      <a:prstGeom prst="rect">
                        <a:avLst/>
                      </a:prstGeom>
                      <a:noFill/>
                      <a:ln>
                        <a:noFill/>
                      </a:ln>
                    </p:spPr>
                  </p:pic>
                </p:oleObj>
              </mc:Fallback>
            </mc:AlternateContent>
          </a:graphicData>
        </a:graphic>
      </p:graphicFrame>
      <p:sp>
        <p:nvSpPr>
          <p:cNvPr id="14371" name="Rectangle 40"/>
          <p:cNvSpPr>
            <a:spLocks noChangeArrowheads="1"/>
          </p:cNvSpPr>
          <p:nvPr/>
        </p:nvSpPr>
        <p:spPr bwMode="auto">
          <a:xfrm>
            <a:off x="397192" y="2223834"/>
            <a:ext cx="4303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where                           with</a:t>
            </a:r>
            <a:r>
              <a:rPr kumimoji="0" lang="en-GB" altLang="en-US" sz="2800" b="1" i="0" u="none" strike="noStrike" kern="1200" cap="none" spc="0" normalizeH="0" baseline="0" noProof="0" dirty="0">
                <a:ln>
                  <a:noFill/>
                </a:ln>
                <a:solidFill>
                  <a:srgbClr val="333399"/>
                </a:solidFill>
                <a:effectLst/>
                <a:uLnTx/>
                <a:uFillTx/>
                <a:latin typeface="Georgia" panose="02040502050405020303" pitchFamily="18" charset="0"/>
                <a:ea typeface="+mn-ea"/>
                <a:cs typeface="+mn-cs"/>
              </a:rPr>
              <a:t> </a:t>
            </a:r>
            <a:endParaRPr kumimoji="0" lang="en-US" altLang="en-US" sz="2800" b="1" i="0" u="none" strike="noStrike" kern="1200" cap="none" spc="0" normalizeH="0" baseline="0" noProof="0" dirty="0">
              <a:ln>
                <a:noFill/>
              </a:ln>
              <a:solidFill>
                <a:srgbClr val="333399"/>
              </a:solidFill>
              <a:effectLst/>
              <a:uLnTx/>
              <a:uFillTx/>
              <a:latin typeface="Georgia" panose="02040502050405020303" pitchFamily="18" charset="0"/>
              <a:ea typeface="+mn-ea"/>
              <a:cs typeface="+mn-cs"/>
            </a:endParaRPr>
          </a:p>
        </p:txBody>
      </p:sp>
      <p:graphicFrame>
        <p:nvGraphicFramePr>
          <p:cNvPr id="14372" name="Object 6"/>
          <p:cNvGraphicFramePr>
            <a:graphicFrameLocks noChangeAspect="1"/>
          </p:cNvGraphicFramePr>
          <p:nvPr>
            <p:extLst>
              <p:ext uri="{D42A27DB-BD31-4B8C-83A1-F6EECF244321}">
                <p14:modId xmlns:p14="http://schemas.microsoft.com/office/powerpoint/2010/main" val="3585994386"/>
              </p:ext>
            </p:extLst>
          </p:nvPr>
        </p:nvGraphicFramePr>
        <p:xfrm>
          <a:off x="1440973" y="2223834"/>
          <a:ext cx="2216150" cy="539750"/>
        </p:xfrm>
        <a:graphic>
          <a:graphicData uri="http://schemas.openxmlformats.org/presentationml/2006/ole">
            <mc:AlternateContent xmlns:mc="http://schemas.openxmlformats.org/markup-compatibility/2006">
              <mc:Choice xmlns:v="urn:schemas-microsoft-com:vml" Requires="v">
                <p:oleObj spid="_x0000_s6267" name="Equation" r:id="rId7" imgW="977900" imgH="241300" progId="Equation.3">
                  <p:embed/>
                </p:oleObj>
              </mc:Choice>
              <mc:Fallback>
                <p:oleObj name="Equation" r:id="rId7" imgW="9779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973" y="2223834"/>
                        <a:ext cx="22161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73" name="Object 7"/>
          <p:cNvGraphicFramePr>
            <a:graphicFrameLocks noChangeAspect="1"/>
          </p:cNvGraphicFramePr>
          <p:nvPr>
            <p:extLst>
              <p:ext uri="{D42A27DB-BD31-4B8C-83A1-F6EECF244321}">
                <p14:modId xmlns:p14="http://schemas.microsoft.com/office/powerpoint/2010/main" val="880384281"/>
              </p:ext>
            </p:extLst>
          </p:nvPr>
        </p:nvGraphicFramePr>
        <p:xfrm>
          <a:off x="439737" y="2901060"/>
          <a:ext cx="717550" cy="517525"/>
        </p:xfrm>
        <a:graphic>
          <a:graphicData uri="http://schemas.openxmlformats.org/presentationml/2006/ole">
            <mc:AlternateContent xmlns:mc="http://schemas.openxmlformats.org/markup-compatibility/2006">
              <mc:Choice xmlns:v="urn:schemas-microsoft-com:vml" Requires="v">
                <p:oleObj spid="_x0000_s6268" name="Equation" r:id="rId9" imgW="330200" imgH="241300" progId="Equation.3">
                  <p:embed/>
                </p:oleObj>
              </mc:Choice>
              <mc:Fallback>
                <p:oleObj name="Equation" r:id="rId9" imgW="330200"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737" y="2901060"/>
                        <a:ext cx="7175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4" name="Rectangle 45"/>
          <p:cNvSpPr>
            <a:spLocks noChangeArrowheads="1"/>
          </p:cNvSpPr>
          <p:nvPr/>
        </p:nvSpPr>
        <p:spPr bwMode="auto">
          <a:xfrm>
            <a:off x="1146175" y="2915665"/>
            <a:ext cx="45274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homogeneous transformation matrix frame </a:t>
            </a:r>
            <a:r>
              <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 </a:t>
            </a:r>
            <a:r>
              <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expressed in frame </a:t>
            </a:r>
            <a:r>
              <a:rPr kumimoji="0" lang="en-US" altLang="en-US" sz="2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i-1</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7" name="Right Arrow 46"/>
          <p:cNvSpPr/>
          <p:nvPr/>
        </p:nvSpPr>
        <p:spPr bwMode="auto">
          <a:xfrm>
            <a:off x="573731" y="5416182"/>
            <a:ext cx="389617" cy="271063"/>
          </a:xfrm>
          <a:prstGeom prst="rightArrow">
            <a:avLst/>
          </a:prstGeom>
          <a:solidFill>
            <a:schemeClr val="accent2"/>
          </a:solidFill>
          <a:ln w="9525" cap="flat" cmpd="sng" algn="ctr">
            <a:noFill/>
            <a:prstDash val="solid"/>
            <a:round/>
            <a:headEnd type="none" w="med" len="med"/>
            <a:tailEnd type="none" w="med" len="med"/>
          </a:ln>
          <a:effectLst/>
        </p:spPr>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rgbClr val="000000"/>
              </a:solidFill>
              <a:effectLst>
                <a:outerShdw blurRad="38100" dist="38100" dir="2700000" algn="tl">
                  <a:srgbClr val="FFFFFF"/>
                </a:outerShdw>
              </a:effectLst>
              <a:uLnTx/>
              <a:uFillTx/>
              <a:latin typeface="Georgia" panose="02040502050405020303" pitchFamily="18" charset="0"/>
              <a:ea typeface="宋体" panose="02010600030101010101" pitchFamily="2" charset="-122"/>
              <a:cs typeface="+mn-cs"/>
            </a:endParaRPr>
          </a:p>
        </p:txBody>
      </p:sp>
      <p:sp>
        <p:nvSpPr>
          <p:cNvPr id="19502" name="Rectangle 47"/>
          <p:cNvSpPr>
            <a:spLocks noChangeArrowheads="1"/>
          </p:cNvSpPr>
          <p:nvPr/>
        </p:nvSpPr>
        <p:spPr bwMode="auto">
          <a:xfrm>
            <a:off x="1030567" y="5289777"/>
            <a:ext cx="1457707" cy="523220"/>
          </a:xfrm>
          <a:prstGeom prst="rect">
            <a:avLst/>
          </a:prstGeom>
          <a:noFill/>
          <a:ln w="9525">
            <a:noFill/>
            <a:miter lim="800000"/>
          </a:ln>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zh-CN" sz="2800" b="1" i="1"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Velocity:</a:t>
            </a:r>
            <a:endParaRPr kumimoji="0" lang="en-US" altLang="zh-CN" sz="2800" b="1" i="1" strike="noStrike" kern="1200" cap="none" spc="0" normalizeH="0" baseline="0" noProof="0" dirty="0">
              <a:ln>
                <a:noFill/>
              </a:ln>
              <a:solidFill>
                <a:srgbClr val="0033CC"/>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4377" name="Object 8"/>
          <p:cNvGraphicFramePr>
            <a:graphicFrameLocks noChangeAspect="1"/>
          </p:cNvGraphicFramePr>
          <p:nvPr>
            <p:extLst>
              <p:ext uri="{D42A27DB-BD31-4B8C-83A1-F6EECF244321}">
                <p14:modId xmlns:p14="http://schemas.microsoft.com/office/powerpoint/2010/main" val="1157924591"/>
              </p:ext>
            </p:extLst>
          </p:nvPr>
        </p:nvGraphicFramePr>
        <p:xfrm>
          <a:off x="2896489" y="5056150"/>
          <a:ext cx="2259013" cy="974725"/>
        </p:xfrm>
        <a:graphic>
          <a:graphicData uri="http://schemas.openxmlformats.org/presentationml/2006/ole">
            <mc:AlternateContent xmlns:mc="http://schemas.openxmlformats.org/markup-compatibility/2006">
              <mc:Choice xmlns:v="urn:schemas-microsoft-com:vml" Requires="v">
                <p:oleObj spid="_x0000_s6269" name="Equation" r:id="rId11" imgW="914400" imgH="393700" progId="Equation.3">
                  <p:embed/>
                </p:oleObj>
              </mc:Choice>
              <mc:Fallback>
                <p:oleObj name="Equation" r:id="rId11" imgW="914400" imgH="3937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6489" y="5056150"/>
                        <a:ext cx="22590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503" name="Rectangle 49"/>
          <p:cNvSpPr>
            <a:spLocks noChangeArrowheads="1"/>
          </p:cNvSpPr>
          <p:nvPr/>
        </p:nvSpPr>
        <p:spPr bwMode="auto">
          <a:xfrm>
            <a:off x="6022457" y="5166418"/>
            <a:ext cx="1565275" cy="769938"/>
          </a:xfrm>
          <a:prstGeom prst="rect">
            <a:avLst/>
          </a:prstGeom>
          <a:noFill/>
          <a:ln w="9525">
            <a:noFill/>
            <a:miter lim="800000"/>
          </a:ln>
        </p:spPr>
        <p:txBody>
          <a:bodyPr wrap="non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zh-CN" sz="4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How?</a:t>
            </a:r>
            <a:endParaRPr kumimoji="0" lang="en-US" altLang="zh-CN" sz="44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379" name="Oval 49"/>
          <p:cNvSpPr>
            <a:spLocks noChangeArrowheads="1"/>
          </p:cNvSpPr>
          <p:nvPr/>
        </p:nvSpPr>
        <p:spPr bwMode="auto">
          <a:xfrm>
            <a:off x="5790681" y="5185468"/>
            <a:ext cx="1957425" cy="750888"/>
          </a:xfrm>
          <a:prstGeom prst="ellipse">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44"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45"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7</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sp>
        <p:nvSpPr>
          <p:cNvPr id="16" name="Rounded Rectangle 43"/>
          <p:cNvSpPr>
            <a:spLocks noChangeArrowheads="1"/>
          </p:cNvSpPr>
          <p:nvPr/>
        </p:nvSpPr>
        <p:spPr bwMode="auto">
          <a:xfrm>
            <a:off x="8404547" y="2145450"/>
            <a:ext cx="314151" cy="418873"/>
          </a:xfrm>
          <a:prstGeom prst="roundRect">
            <a:avLst>
              <a:gd name="adj" fmla="val 16667"/>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anchor="ctr"/>
          <a:lstStyle>
            <a:lvl1pPr>
              <a:spcBef>
                <a:spcPct val="20000"/>
              </a:spcBef>
              <a:buBlip>
                <a:blip r:embed="rId4"/>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4"/>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95" name="Object 30"/>
          <p:cNvGraphicFramePr>
            <a:graphicFrameLocks noChangeAspect="1"/>
          </p:cNvGraphicFramePr>
          <p:nvPr>
            <p:extLst>
              <p:ext uri="{D42A27DB-BD31-4B8C-83A1-F6EECF244321}">
                <p14:modId xmlns:p14="http://schemas.microsoft.com/office/powerpoint/2010/main" val="2666848208"/>
              </p:ext>
            </p:extLst>
          </p:nvPr>
        </p:nvGraphicFramePr>
        <p:xfrm>
          <a:off x="59043" y="1035439"/>
          <a:ext cx="5022466" cy="5513646"/>
        </p:xfrm>
        <a:graphic>
          <a:graphicData uri="http://schemas.openxmlformats.org/presentationml/2006/ole">
            <mc:AlternateContent xmlns:mc="http://schemas.openxmlformats.org/markup-compatibility/2006">
              <mc:Choice xmlns:v="urn:schemas-microsoft-com:vml" Requires="v">
                <p:oleObj spid="_x0000_s7320" name="Equation" r:id="rId3" imgW="2209800" imgH="2476500" progId="Equation.DSMT4">
                  <p:embed/>
                </p:oleObj>
              </mc:Choice>
              <mc:Fallback>
                <p:oleObj name="Equation" r:id="rId3" imgW="2209800" imgH="2476500" progId="Equation.DSMT4">
                  <p:embed/>
                  <p:pic>
                    <p:nvPicPr>
                      <p:cNvPr id="0" name="Object 30"/>
                      <p:cNvPicPr>
                        <a:picLocks noChangeAspect="1" noChangeArrowheads="1"/>
                      </p:cNvPicPr>
                      <p:nvPr/>
                    </p:nvPicPr>
                    <p:blipFill>
                      <a:blip r:embed="rId4"/>
                      <a:srcRect/>
                      <a:stretch>
                        <a:fillRect/>
                      </a:stretch>
                    </p:blipFill>
                    <p:spPr bwMode="auto">
                      <a:xfrm>
                        <a:off x="59043" y="1035439"/>
                        <a:ext cx="5022466" cy="5513646"/>
                      </a:xfrm>
                      <a:prstGeom prst="rect">
                        <a:avLst/>
                      </a:prstGeom>
                      <a:noFill/>
                      <a:ln>
                        <a:noFill/>
                      </a:ln>
                    </p:spPr>
                  </p:pic>
                </p:oleObj>
              </mc:Fallback>
            </mc:AlternateContent>
          </a:graphicData>
        </a:graphic>
      </p:graphicFrame>
      <p:sp>
        <p:nvSpPr>
          <p:cNvPr id="15400" name="Rectangle 46"/>
          <p:cNvSpPr>
            <a:spLocks noChangeArrowheads="1"/>
          </p:cNvSpPr>
          <p:nvPr/>
        </p:nvSpPr>
        <p:spPr bwMode="auto">
          <a:xfrm>
            <a:off x="4291169" y="2387473"/>
            <a:ext cx="9557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GB"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0 ) </a:t>
            </a:r>
            <a:endParaRPr kumimoji="0" lang="en-US" alt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5402" name="Object 47"/>
          <p:cNvGraphicFramePr>
            <a:graphicFrameLocks noChangeAspect="1"/>
          </p:cNvGraphicFramePr>
          <p:nvPr>
            <p:extLst>
              <p:ext uri="{D42A27DB-BD31-4B8C-83A1-F6EECF244321}">
                <p14:modId xmlns:p14="http://schemas.microsoft.com/office/powerpoint/2010/main" val="4232505111"/>
              </p:ext>
            </p:extLst>
          </p:nvPr>
        </p:nvGraphicFramePr>
        <p:xfrm>
          <a:off x="1299035" y="3164574"/>
          <a:ext cx="2080291" cy="565033"/>
        </p:xfrm>
        <a:graphic>
          <a:graphicData uri="http://schemas.openxmlformats.org/presentationml/2006/ole">
            <mc:AlternateContent xmlns:mc="http://schemas.openxmlformats.org/markup-compatibility/2006">
              <mc:Choice xmlns:v="urn:schemas-microsoft-com:vml" Requires="v">
                <p:oleObj spid="_x0000_s7321" name="公式" r:id="rId6" imgW="3632200" imgH="1036320" progId="Equation.3">
                  <p:embed/>
                </p:oleObj>
              </mc:Choice>
              <mc:Fallback>
                <p:oleObj name="公式" r:id="rId6" imgW="3632200" imgH="1036320" progId="Equation.3">
                  <p:embed/>
                  <p:pic>
                    <p:nvPicPr>
                      <p:cNvPr id="0" name="Object 47"/>
                      <p:cNvPicPr>
                        <a:picLocks noChangeAspect="1" noChangeArrowheads="1"/>
                      </p:cNvPicPr>
                      <p:nvPr/>
                    </p:nvPicPr>
                    <p:blipFill>
                      <a:blip r:embed="rId7"/>
                      <a:srcRect/>
                      <a:stretch>
                        <a:fillRect/>
                      </a:stretch>
                    </p:blipFill>
                    <p:spPr bwMode="auto">
                      <a:xfrm>
                        <a:off x="1299035" y="3164574"/>
                        <a:ext cx="2080291" cy="565033"/>
                      </a:xfrm>
                      <a:prstGeom prst="rect">
                        <a:avLst/>
                      </a:prstGeom>
                      <a:noFill/>
                      <a:ln>
                        <a:noFill/>
                      </a:ln>
                    </p:spPr>
                  </p:pic>
                </p:oleObj>
              </mc:Fallback>
            </mc:AlternateContent>
          </a:graphicData>
        </a:graphic>
      </p:graphicFrame>
      <p:sp>
        <p:nvSpPr>
          <p:cNvPr id="15403" name="Rounded Rectangle 50"/>
          <p:cNvSpPr>
            <a:spLocks noChangeArrowheads="1"/>
          </p:cNvSpPr>
          <p:nvPr/>
        </p:nvSpPr>
        <p:spPr bwMode="auto">
          <a:xfrm>
            <a:off x="1214735" y="3114766"/>
            <a:ext cx="2217754" cy="624046"/>
          </a:xfrm>
          <a:prstGeom prst="roundRect">
            <a:avLst>
              <a:gd name="adj" fmla="val 16667"/>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cxnSp>
        <p:nvCxnSpPr>
          <p:cNvPr id="15404" name="Straight Connector 47"/>
          <p:cNvCxnSpPr>
            <a:cxnSpLocks noChangeShapeType="1"/>
          </p:cNvCxnSpPr>
          <p:nvPr/>
        </p:nvCxnSpPr>
        <p:spPr bwMode="auto">
          <a:xfrm>
            <a:off x="1158863" y="4459670"/>
            <a:ext cx="1135062"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405" name="Straight Connector 48"/>
          <p:cNvCxnSpPr>
            <a:cxnSpLocks noChangeShapeType="1"/>
          </p:cNvCxnSpPr>
          <p:nvPr/>
        </p:nvCxnSpPr>
        <p:spPr bwMode="auto">
          <a:xfrm flipV="1">
            <a:off x="3122600" y="4446970"/>
            <a:ext cx="998220" cy="2540"/>
          </a:xfrm>
          <a:prstGeom prst="line">
            <a:avLst/>
          </a:prstGeom>
          <a:noFill/>
          <a:ln w="28575" algn="ctr">
            <a:solidFill>
              <a:srgbClr val="FF0000"/>
            </a:solidFill>
            <a:round/>
          </a:ln>
          <a:extLst>
            <a:ext uri="{909E8E84-426E-40DD-AFC4-6F175D3DCCD1}">
              <a14:hiddenFill xmlns:a14="http://schemas.microsoft.com/office/drawing/2010/main">
                <a:noFill/>
              </a14:hiddenFill>
            </a:ext>
          </a:extLst>
        </p:spPr>
      </p:cxnSp>
      <p:sp>
        <p:nvSpPr>
          <p:cNvPr id="46" name="Rectangle 8"/>
          <p:cNvSpPr>
            <a:spLocks noChangeArrowheads="1"/>
          </p:cNvSpPr>
          <p:nvPr/>
        </p:nvSpPr>
        <p:spPr bwMode="auto">
          <a:xfrm>
            <a:off x="281273" y="252184"/>
            <a:ext cx="66716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None/>
            </a:pPr>
            <a:r>
              <a:rPr lang="pt-BR" altLang="en-US" sz="3600" b="1" dirty="0">
                <a:solidFill>
                  <a:schemeClr val="accent2"/>
                </a:solidFill>
                <a:latin typeface="Times New Roman" panose="02020603050405020304" pitchFamily="18" charset="0"/>
                <a:cs typeface="Times New Roman" panose="02020603050405020304" pitchFamily="18" charset="0"/>
              </a:rPr>
              <a:t>2.2 Lagrangian </a:t>
            </a:r>
            <a:r>
              <a:rPr lang="en-US" altLang="zh-CN" sz="3600" b="1" dirty="0">
                <a:solidFill>
                  <a:schemeClr val="accent2"/>
                </a:solidFill>
                <a:latin typeface="Times New Roman" panose="02020603050405020304" pitchFamily="18" charset="0"/>
                <a:cs typeface="Times New Roman" panose="02020603050405020304" pitchFamily="18" charset="0"/>
              </a:rPr>
              <a:t>Method</a:t>
            </a:r>
            <a:endParaRPr lang="pt-BR"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47" name="Slide Number Placeholder 4"/>
          <p:cNvSpPr>
            <a:spLocks noGrp="1"/>
          </p:cNvSpPr>
          <p:nvPr>
            <p:ph type="sldNum" sz="quarter" idx="10"/>
          </p:nvPr>
        </p:nvSpPr>
        <p:spPr>
          <a:xfrm>
            <a:off x="8277225" y="6532563"/>
            <a:ext cx="752309" cy="32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a:spcBef>
                <a:spcPct val="0"/>
              </a:spcBef>
              <a:buFontTx/>
              <a:buNone/>
            </a:pPr>
            <a:r>
              <a:rPr lang="en-US" altLang="zh-CN" sz="1600" b="1" dirty="0">
                <a:solidFill>
                  <a:schemeClr val="bg1"/>
                </a:solidFill>
                <a:latin typeface="Arial" panose="020B0604020202020204" pitchFamily="34" charset="0"/>
              </a:rPr>
              <a:t>- </a:t>
            </a:r>
            <a:fld id="{771B3C96-CC4A-4EFB-8970-239C613D8150}" type="slidenum">
              <a:rPr lang="zh-CN" altLang="en-US" sz="1600" b="1" smtClean="0">
                <a:solidFill>
                  <a:schemeClr val="bg1"/>
                </a:solidFill>
                <a:latin typeface="Arial" panose="020B0604020202020204" pitchFamily="34" charset="0"/>
              </a:rPr>
              <a:t>8</a:t>
            </a:fld>
            <a:r>
              <a:rPr lang="zh-CN" altLang="en-US" sz="1600" b="1" dirty="0">
                <a:solidFill>
                  <a:schemeClr val="bg1"/>
                </a:solidFill>
                <a:latin typeface="Arial" panose="020B0604020202020204" pitchFamily="34" charset="0"/>
              </a:rPr>
              <a:t> </a:t>
            </a:r>
            <a:r>
              <a:rPr lang="en-US" altLang="zh-CN" sz="1600" b="1" dirty="0">
                <a:solidFill>
                  <a:schemeClr val="bg1"/>
                </a:solidFill>
                <a:latin typeface="Arial" panose="020B0604020202020204" pitchFamily="34" charset="0"/>
              </a:rPr>
              <a:t>-</a:t>
            </a:r>
          </a:p>
        </p:txBody>
      </p:sp>
      <p:cxnSp>
        <p:nvCxnSpPr>
          <p:cNvPr id="12" name="Straight Connector 77"/>
          <p:cNvCxnSpPr>
            <a:cxnSpLocks noChangeShapeType="1"/>
          </p:cNvCxnSpPr>
          <p:nvPr/>
        </p:nvCxnSpPr>
        <p:spPr bwMode="auto">
          <a:xfrm>
            <a:off x="5255568" y="1141528"/>
            <a:ext cx="0" cy="5297773"/>
          </a:xfrm>
          <a:prstGeom prst="line">
            <a:avLst/>
          </a:prstGeom>
          <a:ln/>
        </p:spPr>
        <p:style>
          <a:lnRef idx="2">
            <a:schemeClr val="accent2"/>
          </a:lnRef>
          <a:fillRef idx="0">
            <a:schemeClr val="accent2"/>
          </a:fillRef>
          <a:effectRef idx="1">
            <a:schemeClr val="accent2"/>
          </a:effectRef>
          <a:fontRef idx="minor">
            <a:schemeClr val="tx1"/>
          </a:fontRef>
        </p:style>
      </p:cxnSp>
      <p:graphicFrame>
        <p:nvGraphicFramePr>
          <p:cNvPr id="15" name="Object 35"/>
          <p:cNvGraphicFramePr>
            <a:graphicFrameLocks noChangeAspect="1"/>
          </p:cNvGraphicFramePr>
          <p:nvPr>
            <p:extLst>
              <p:ext uri="{D42A27DB-BD31-4B8C-83A1-F6EECF244321}">
                <p14:modId xmlns:p14="http://schemas.microsoft.com/office/powerpoint/2010/main" val="224798493"/>
              </p:ext>
            </p:extLst>
          </p:nvPr>
        </p:nvGraphicFramePr>
        <p:xfrm>
          <a:off x="5501178" y="1670767"/>
          <a:ext cx="1979990" cy="1443999"/>
        </p:xfrm>
        <a:graphic>
          <a:graphicData uri="http://schemas.openxmlformats.org/presentationml/2006/ole">
            <mc:AlternateContent xmlns:mc="http://schemas.openxmlformats.org/markup-compatibility/2006">
              <mc:Choice xmlns:v="urn:schemas-microsoft-com:vml" Requires="v">
                <p:oleObj spid="_x0000_s7322" name="公式" r:id="rId8" imgW="1054080" imgH="761760" progId="Equation.3">
                  <p:embed/>
                </p:oleObj>
              </mc:Choice>
              <mc:Fallback>
                <p:oleObj name="公式" r:id="rId8" imgW="1054080" imgH="761760" progId="Equation.3">
                  <p:embed/>
                  <p:pic>
                    <p:nvPicPr>
                      <p:cNvPr id="0" name=""/>
                      <p:cNvPicPr>
                        <a:picLocks noChangeAspect="1" noChangeArrowheads="1"/>
                      </p:cNvPicPr>
                      <p:nvPr/>
                    </p:nvPicPr>
                    <p:blipFill>
                      <a:blip r:embed="rId9"/>
                      <a:srcRect/>
                      <a:stretch>
                        <a:fillRect/>
                      </a:stretch>
                    </p:blipFill>
                    <p:spPr bwMode="auto">
                      <a:xfrm>
                        <a:off x="5501178" y="1670767"/>
                        <a:ext cx="1979990" cy="1443999"/>
                      </a:xfrm>
                      <a:prstGeom prst="rect">
                        <a:avLst/>
                      </a:prstGeom>
                      <a:noFill/>
                      <a:ln>
                        <a:noFill/>
                      </a:ln>
                    </p:spPr>
                  </p:pic>
                </p:oleObj>
              </mc:Fallback>
            </mc:AlternateContent>
          </a:graphicData>
        </a:graphic>
      </p:graphicFrame>
      <p:graphicFrame>
        <p:nvGraphicFramePr>
          <p:cNvPr id="16" name="Object 37"/>
          <p:cNvGraphicFramePr>
            <a:graphicFrameLocks noChangeAspect="1"/>
          </p:cNvGraphicFramePr>
          <p:nvPr>
            <p:extLst>
              <p:ext uri="{D42A27DB-BD31-4B8C-83A1-F6EECF244321}">
                <p14:modId xmlns:p14="http://schemas.microsoft.com/office/powerpoint/2010/main" val="3191419701"/>
              </p:ext>
            </p:extLst>
          </p:nvPr>
        </p:nvGraphicFramePr>
        <p:xfrm>
          <a:off x="5551712" y="3426789"/>
          <a:ext cx="3268362" cy="1423364"/>
        </p:xfrm>
        <a:graphic>
          <a:graphicData uri="http://schemas.openxmlformats.org/presentationml/2006/ole">
            <mc:AlternateContent xmlns:mc="http://schemas.openxmlformats.org/markup-compatibility/2006">
              <mc:Choice xmlns:v="urn:schemas-microsoft-com:vml" Requires="v">
                <p:oleObj spid="_x0000_s7323" name="公式" r:id="rId10" imgW="1714320" imgH="736560" progId="Equation.3">
                  <p:embed/>
                </p:oleObj>
              </mc:Choice>
              <mc:Fallback>
                <p:oleObj name="公式" r:id="rId10" imgW="1714320" imgH="736560" progId="Equation.3">
                  <p:embed/>
                  <p:pic>
                    <p:nvPicPr>
                      <p:cNvPr id="0" name=""/>
                      <p:cNvPicPr>
                        <a:picLocks noChangeAspect="1" noChangeArrowheads="1"/>
                      </p:cNvPicPr>
                      <p:nvPr/>
                    </p:nvPicPr>
                    <p:blipFill>
                      <a:blip r:embed="rId11"/>
                      <a:srcRect/>
                      <a:stretch>
                        <a:fillRect/>
                      </a:stretch>
                    </p:blipFill>
                    <p:spPr bwMode="auto">
                      <a:xfrm>
                        <a:off x="5551712" y="3426789"/>
                        <a:ext cx="3268362" cy="1423364"/>
                      </a:xfrm>
                      <a:prstGeom prst="rect">
                        <a:avLst/>
                      </a:prstGeom>
                      <a:noFill/>
                      <a:ln>
                        <a:noFill/>
                      </a:ln>
                    </p:spPr>
                  </p:pic>
                </p:oleObj>
              </mc:Fallback>
            </mc:AlternateContent>
          </a:graphicData>
        </a:graphic>
      </p:graphicFrame>
      <p:graphicFrame>
        <p:nvGraphicFramePr>
          <p:cNvPr id="17" name="Object 39"/>
          <p:cNvGraphicFramePr>
            <a:graphicFrameLocks noChangeAspect="1"/>
          </p:cNvGraphicFramePr>
          <p:nvPr>
            <p:extLst>
              <p:ext uri="{D42A27DB-BD31-4B8C-83A1-F6EECF244321}">
                <p14:modId xmlns:p14="http://schemas.microsoft.com/office/powerpoint/2010/main" val="1252177063"/>
              </p:ext>
            </p:extLst>
          </p:nvPr>
        </p:nvGraphicFramePr>
        <p:xfrm>
          <a:off x="6159094" y="5381590"/>
          <a:ext cx="1775232" cy="787693"/>
        </p:xfrm>
        <a:graphic>
          <a:graphicData uri="http://schemas.openxmlformats.org/presentationml/2006/ole">
            <mc:AlternateContent xmlns:mc="http://schemas.openxmlformats.org/markup-compatibility/2006">
              <mc:Choice xmlns:v="urn:schemas-microsoft-com:vml" Requires="v">
                <p:oleObj spid="_x0000_s7324" name="Equation" r:id="rId12" imgW="1002665" imgH="444500" progId="Equation.3">
                  <p:embed/>
                </p:oleObj>
              </mc:Choice>
              <mc:Fallback>
                <p:oleObj name="Equation" r:id="rId12" imgW="1002665" imgH="4445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9094" y="5381590"/>
                        <a:ext cx="1775232" cy="787693"/>
                      </a:xfrm>
                      <a:prstGeom prst="rect">
                        <a:avLst/>
                      </a:prstGeom>
                      <a:noFill/>
                      <a:ln>
                        <a:noFill/>
                      </a:ln>
                    </p:spPr>
                  </p:pic>
                </p:oleObj>
              </mc:Fallback>
            </mc:AlternateContent>
          </a:graphicData>
        </a:graphic>
      </p:graphicFrame>
      <p:sp>
        <p:nvSpPr>
          <p:cNvPr id="18" name="Rounded Rectangle 46"/>
          <p:cNvSpPr>
            <a:spLocks noChangeArrowheads="1"/>
          </p:cNvSpPr>
          <p:nvPr/>
        </p:nvSpPr>
        <p:spPr bwMode="auto">
          <a:xfrm>
            <a:off x="5653844" y="5229177"/>
            <a:ext cx="2781300" cy="965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19" name="Rounded Rectangle 47"/>
          <p:cNvSpPr>
            <a:spLocks noChangeArrowheads="1"/>
          </p:cNvSpPr>
          <p:nvPr/>
        </p:nvSpPr>
        <p:spPr bwMode="auto">
          <a:xfrm>
            <a:off x="6076950" y="5304200"/>
            <a:ext cx="1924050" cy="930079"/>
          </a:xfrm>
          <a:prstGeom prst="roundRect">
            <a:avLst>
              <a:gd name="adj" fmla="val 16667"/>
            </a:avLst>
          </a:prstGeom>
          <a:noFill/>
          <a:ln w="28575" algn="ctr">
            <a:solidFill>
              <a:srgbClr val="0033CC"/>
            </a:solidFill>
            <a:round/>
          </a:ln>
          <a:extLst>
            <a:ext uri="{909E8E84-426E-40DD-AFC4-6F175D3DCCD1}">
              <a14:hiddenFill xmlns:a14="http://schemas.microsoft.com/office/drawing/2010/main">
                <a:solidFill>
                  <a:srgbClr val="FFFFFF"/>
                </a:solidFill>
              </a14:hiddenFill>
            </a:ext>
          </a:extLst>
        </p:spPr>
        <p:txBody>
          <a:bodyPr anchor="ctr"/>
          <a:lstStyle>
            <a:lvl1pPr>
              <a:spcBef>
                <a:spcPct val="20000"/>
              </a:spcBef>
              <a:buBlip>
                <a:blip r:embed="rId5"/>
              </a:buBlip>
              <a:defRPr sz="2000">
                <a:solidFill>
                  <a:schemeClr val="tx1"/>
                </a:solidFill>
                <a:latin typeface="Verdana" panose="020B0604030504040204" pitchFamily="34" charset="0"/>
              </a:defRPr>
            </a:lvl1pPr>
            <a:lvl2pPr marL="742950" indent="-285750">
              <a:spcBef>
                <a:spcPct val="20000"/>
              </a:spcBef>
              <a:buFont typeface="Wingdings" panose="05000000000000000000" pitchFamily="2" charset="2"/>
              <a:buChar char="v"/>
              <a:defRPr sz="2000">
                <a:solidFill>
                  <a:schemeClr val="tx1"/>
                </a:solidFill>
                <a:latin typeface="Garamond" panose="02020404030301010803" pitchFamily="18" charset="0"/>
              </a:defRPr>
            </a:lvl2pPr>
            <a:lvl3pPr marL="1143000" indent="-228600">
              <a:spcBef>
                <a:spcPct val="20000"/>
              </a:spcBef>
              <a:buFont typeface="Wingdings" panose="05000000000000000000" pitchFamily="2" charset="2"/>
              <a:buChar char="§"/>
              <a:defRPr sz="1600" b="1">
                <a:solidFill>
                  <a:schemeClr val="accent2"/>
                </a:solidFill>
                <a:latin typeface="Arial" panose="020B0604020202020204" pitchFamily="34" charset="0"/>
              </a:defRPr>
            </a:lvl3pPr>
            <a:lvl4pPr marL="1600200" indent="-228600">
              <a:spcBef>
                <a:spcPct val="20000"/>
              </a:spcBef>
              <a:buBlip>
                <a:blip r:embed="rId5"/>
              </a:buBlip>
              <a:defRPr sz="1400" i="1">
                <a:solidFill>
                  <a:schemeClr val="tx1"/>
                </a:solidFill>
                <a:latin typeface="Georgia" panose="02040502050405020303" pitchFamily="18" charset="0"/>
              </a:defRPr>
            </a:lvl4pPr>
            <a:lvl5pPr marL="2057400" indent="-228600">
              <a:spcBef>
                <a:spcPct val="20000"/>
              </a:spcBef>
              <a:buChar char="•"/>
              <a:defRPr sz="1400">
                <a:solidFill>
                  <a:srgbClr val="FF6600"/>
                </a:solidFill>
                <a:latin typeface="Verdana" panose="020B0604030504040204" pitchFamily="34" charset="0"/>
              </a:defRPr>
            </a:lvl5pPr>
            <a:lvl6pPr marL="2514600" indent="-228600" eaLnBrk="0" fontAlgn="base" hangingPunct="0">
              <a:spcBef>
                <a:spcPct val="20000"/>
              </a:spcBef>
              <a:spcAft>
                <a:spcPct val="0"/>
              </a:spcAft>
              <a:buChar char="•"/>
              <a:defRPr sz="1400">
                <a:solidFill>
                  <a:srgbClr val="FF6600"/>
                </a:solidFill>
                <a:latin typeface="Verdana" panose="020B0604030504040204" pitchFamily="34" charset="0"/>
              </a:defRPr>
            </a:lvl6pPr>
            <a:lvl7pPr marL="2971800" indent="-228600" eaLnBrk="0" fontAlgn="base" hangingPunct="0">
              <a:spcBef>
                <a:spcPct val="20000"/>
              </a:spcBef>
              <a:spcAft>
                <a:spcPct val="0"/>
              </a:spcAft>
              <a:buChar char="•"/>
              <a:defRPr sz="1400">
                <a:solidFill>
                  <a:srgbClr val="FF6600"/>
                </a:solidFill>
                <a:latin typeface="Verdana" panose="020B0604030504040204" pitchFamily="34" charset="0"/>
              </a:defRPr>
            </a:lvl7pPr>
            <a:lvl8pPr marL="3429000" indent="-228600" eaLnBrk="0" fontAlgn="base" hangingPunct="0">
              <a:spcBef>
                <a:spcPct val="20000"/>
              </a:spcBef>
              <a:spcAft>
                <a:spcPct val="0"/>
              </a:spcAft>
              <a:buChar char="•"/>
              <a:defRPr sz="1400">
                <a:solidFill>
                  <a:srgbClr val="FF6600"/>
                </a:solidFill>
                <a:latin typeface="Verdana" panose="020B0604030504040204" pitchFamily="34" charset="0"/>
              </a:defRPr>
            </a:lvl8pPr>
            <a:lvl9pPr marL="3886200" indent="-228600" eaLnBrk="0" fontAlgn="base" hangingPunct="0">
              <a:spcBef>
                <a:spcPct val="20000"/>
              </a:spcBef>
              <a:spcAft>
                <a:spcPct val="0"/>
              </a:spcAft>
              <a:buChar char="•"/>
              <a:defRPr sz="1400">
                <a:solidFill>
                  <a:srgbClr val="FF6600"/>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1" i="0" u="none" strike="noStrike" kern="1200" cap="none" spc="0" normalizeH="0" baseline="0" noProof="0">
              <a:ln>
                <a:noFill/>
              </a:ln>
              <a:solidFill>
                <a:srgbClr val="333399"/>
              </a:solidFill>
              <a:effectLst/>
              <a:uLnTx/>
              <a:uFillTx/>
              <a:latin typeface="Georgia" panose="02040502050405020303" pitchFamily="18" charset="0"/>
              <a:ea typeface="+mn-ea"/>
              <a:cs typeface="+mn-cs"/>
            </a:endParaRPr>
          </a:p>
        </p:txBody>
      </p:sp>
      <p:sp>
        <p:nvSpPr>
          <p:cNvPr id="20" name="Right Arrow 46"/>
          <p:cNvSpPr/>
          <p:nvPr/>
        </p:nvSpPr>
        <p:spPr bwMode="auto">
          <a:xfrm>
            <a:off x="5563810" y="5640040"/>
            <a:ext cx="389617" cy="271063"/>
          </a:xfrm>
          <a:prstGeom prst="rightArrow">
            <a:avLst/>
          </a:prstGeom>
          <a:solidFill>
            <a:schemeClr val="accent2"/>
          </a:solidFill>
          <a:ln w="9525" cap="flat" cmpd="sng" algn="ctr">
            <a:noFill/>
            <a:prstDash val="solid"/>
            <a:round/>
            <a:headEnd type="none" w="med" len="med"/>
            <a:tailEnd type="none" w="med" len="med"/>
          </a:ln>
          <a:effectLst/>
        </p:spPr>
        <p:txBody>
          <a:bodyPr anchor="ct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1200" cap="none" spc="0" normalizeH="0" baseline="0" noProof="0">
              <a:ln>
                <a:noFill/>
              </a:ln>
              <a:solidFill>
                <a:srgbClr val="000000"/>
              </a:solidFill>
              <a:effectLst>
                <a:outerShdw blurRad="38100" dist="38100" dir="2700000" algn="tl">
                  <a:srgbClr val="FFFFFF"/>
                </a:outerShdw>
              </a:effectLst>
              <a:uLnTx/>
              <a:uFillTx/>
              <a:latin typeface="Georgia" panose="02040502050405020303" pitchFamily="18" charset="0"/>
              <a:ea typeface="宋体" panose="02010600030101010101" pitchFamily="2" charset="-122"/>
              <a:cs typeface="+mn-cs"/>
            </a:endParaRPr>
          </a:p>
        </p:txBody>
      </p:sp>
      <p:sp>
        <p:nvSpPr>
          <p:cNvPr id="21" name="Rectangle 33"/>
          <p:cNvSpPr>
            <a:spLocks noChangeArrowheads="1"/>
          </p:cNvSpPr>
          <p:nvPr/>
        </p:nvSpPr>
        <p:spPr bwMode="auto">
          <a:xfrm>
            <a:off x="5371683" y="1148091"/>
            <a:ext cx="1880885" cy="430887"/>
          </a:xfrm>
          <a:prstGeom prst="rect">
            <a:avLst/>
          </a:prstGeom>
          <a:noFill/>
          <a:ln w="9525">
            <a:noFill/>
            <a:miter lim="800000"/>
          </a:ln>
        </p:spPr>
        <p:txBody>
          <a:bodyPr wrap="square">
            <a:spAutoFit/>
          </a:bodyPr>
          <a:lstStyle>
            <a:lvl1pPr>
              <a:defRPr sz="3200" b="1">
                <a:solidFill>
                  <a:schemeClr val="accent2"/>
                </a:solidFill>
                <a:latin typeface="Georgia" panose="02040502050405020303" pitchFamily="18" charset="0"/>
              </a:defRPr>
            </a:lvl1pPr>
            <a:lvl2pPr marL="742950" indent="-285750">
              <a:defRPr sz="3200" b="1">
                <a:solidFill>
                  <a:schemeClr val="accent2"/>
                </a:solidFill>
                <a:latin typeface="Georgia" panose="02040502050405020303" pitchFamily="18" charset="0"/>
              </a:defRPr>
            </a:lvl2pPr>
            <a:lvl3pPr marL="1143000" indent="-228600">
              <a:defRPr sz="3200" b="1">
                <a:solidFill>
                  <a:schemeClr val="accent2"/>
                </a:solidFill>
                <a:latin typeface="Georgia" panose="02040502050405020303" pitchFamily="18" charset="0"/>
              </a:defRPr>
            </a:lvl3pPr>
            <a:lvl4pPr marL="1600200" indent="-228600">
              <a:defRPr sz="3200" b="1">
                <a:solidFill>
                  <a:schemeClr val="accent2"/>
                </a:solidFill>
                <a:latin typeface="Georgia" panose="02040502050405020303" pitchFamily="18" charset="0"/>
              </a:defRPr>
            </a:lvl4pPr>
            <a:lvl5pPr marL="2057400" indent="-228600">
              <a:defRPr sz="3200" b="1">
                <a:solidFill>
                  <a:schemeClr val="accent2"/>
                </a:solidFill>
                <a:latin typeface="Georgia" panose="02040502050405020303" pitchFamily="18" charset="0"/>
              </a:defRPr>
            </a:lvl5pPr>
            <a:lvl6pPr marL="2514600" indent="-228600" eaLnBrk="0" fontAlgn="base" hangingPunct="0">
              <a:spcBef>
                <a:spcPct val="0"/>
              </a:spcBef>
              <a:spcAft>
                <a:spcPct val="0"/>
              </a:spcAft>
              <a:defRPr sz="3200" b="1">
                <a:solidFill>
                  <a:schemeClr val="accent2"/>
                </a:solidFill>
                <a:latin typeface="Georgia" panose="02040502050405020303" pitchFamily="18" charset="0"/>
              </a:defRPr>
            </a:lvl6pPr>
            <a:lvl7pPr marL="2971800" indent="-228600" eaLnBrk="0" fontAlgn="base" hangingPunct="0">
              <a:spcBef>
                <a:spcPct val="0"/>
              </a:spcBef>
              <a:spcAft>
                <a:spcPct val="0"/>
              </a:spcAft>
              <a:defRPr sz="3200" b="1">
                <a:solidFill>
                  <a:schemeClr val="accent2"/>
                </a:solidFill>
                <a:latin typeface="Georgia" panose="02040502050405020303" pitchFamily="18" charset="0"/>
              </a:defRPr>
            </a:lvl7pPr>
            <a:lvl8pPr marL="3429000" indent="-228600" eaLnBrk="0" fontAlgn="base" hangingPunct="0">
              <a:spcBef>
                <a:spcPct val="0"/>
              </a:spcBef>
              <a:spcAft>
                <a:spcPct val="0"/>
              </a:spcAft>
              <a:defRPr sz="3200" b="1">
                <a:solidFill>
                  <a:schemeClr val="accent2"/>
                </a:solidFill>
                <a:latin typeface="Georgia" panose="02040502050405020303" pitchFamily="18" charset="0"/>
              </a:defRPr>
            </a:lvl8pPr>
            <a:lvl9pPr marL="3886200" indent="-228600" eaLnBrk="0" fontAlgn="base" hangingPunct="0">
              <a:spcBef>
                <a:spcPct val="0"/>
              </a:spcBef>
              <a:spcAft>
                <a:spcPct val="0"/>
              </a:spcAft>
              <a:defRPr sz="3200" b="1">
                <a:solidFill>
                  <a:schemeClr val="accent2"/>
                </a:solidFill>
                <a:latin typeface="Georgia" panose="02040502050405020303" pitchFamily="18" charset="0"/>
              </a:defRPr>
            </a:lvl9pPr>
          </a:lstStyle>
          <a:p>
            <a:pPr lvl="0" fontAlgn="base">
              <a:spcBef>
                <a:spcPct val="0"/>
              </a:spcBef>
              <a:spcAft>
                <a:spcPct val="0"/>
              </a:spcAft>
              <a:defRPr/>
            </a:pPr>
            <a:r>
              <a:rPr lang="en-GB" altLang="zh-CN" sz="2200"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Note that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13.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1,1109882864,D:\Mywork\LECTURE\ROBOT\Advanced\2013\mch-dyn1-2012\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18,1109882864,D:\Mywork\LECTURE\ROBOT\Advanced\2013\mch-dyn1-2012\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19,1109882864,D:\Mywork\LECTURE\ROBOT\Advanced\2013\mch-dyn1-2012\Media.ppcx"/>
</p:tagLst>
</file>

<file path=ppt/theme/theme1.xml><?xml version="1.0" encoding="utf-8"?>
<a:theme xmlns:a="http://schemas.openxmlformats.org/drawingml/2006/main" name="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4_Model1">
  <a:themeElements>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1">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200" b="1" i="0" u="none" strike="noStrike" cap="none" normalizeH="0" baseline="0" smtClean="0">
            <a:ln>
              <a:noFill/>
            </a:ln>
            <a:solidFill>
              <a:schemeClr val="accent2"/>
            </a:solidFill>
            <a:effectLst/>
            <a:latin typeface="Georgia" panose="02040502050405020303" pitchFamily="18" charset="0"/>
          </a:defRPr>
        </a:defPPr>
      </a:lstStyle>
    </a:lnDef>
  </a:objectDefaults>
  <a:extraClrSchemeLst>
    <a:extraClrScheme>
      <a:clrScheme name="Mode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9451</TotalTime>
  <Words>1779</Words>
  <Application>Microsoft Office PowerPoint</Application>
  <PresentationFormat>On-screen Show (4:3)</PresentationFormat>
  <Paragraphs>333</Paragraphs>
  <Slides>46</Slides>
  <Notes>6</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3</vt:i4>
      </vt:variant>
      <vt:variant>
        <vt:lpstr>Slide Titles</vt:lpstr>
      </vt:variant>
      <vt:variant>
        <vt:i4>46</vt:i4>
      </vt:variant>
    </vt:vector>
  </HeadingPairs>
  <TitlesOfParts>
    <vt:vector size="64" baseType="lpstr">
      <vt:lpstr>等线</vt:lpstr>
      <vt:lpstr>Arial</vt:lpstr>
      <vt:lpstr>Calibri</vt:lpstr>
      <vt:lpstr>Cambria Math</vt:lpstr>
      <vt:lpstr>Garamond</vt:lpstr>
      <vt:lpstr>Georgia</vt:lpstr>
      <vt:lpstr>Tahoma</vt:lpstr>
      <vt:lpstr>Times New Roman</vt:lpstr>
      <vt:lpstr>Verdana</vt:lpstr>
      <vt:lpstr>Wingdings</vt:lpstr>
      <vt:lpstr>Model1</vt:lpstr>
      <vt:lpstr>1_Model1</vt:lpstr>
      <vt:lpstr>2_Model1</vt:lpstr>
      <vt:lpstr>6_Model1</vt:lpstr>
      <vt:lpstr>24_Model1</vt:lpstr>
      <vt:lpstr>Equation</vt:lpstr>
      <vt:lpstr>公式</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2</dc:title>
  <dc:creator>liuxing</dc:creator>
  <cp:lastModifiedBy>Ge, Shuzhi Sam</cp:lastModifiedBy>
  <cp:revision>597</cp:revision>
  <dcterms:created xsi:type="dcterms:W3CDTF">2018-03-13T07:34:00Z</dcterms:created>
  <dcterms:modified xsi:type="dcterms:W3CDTF">2022-02-27T10:50:24Z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2052-11.1.0.8515</vt:lpwstr>
  </property>
</Properties>
</file>