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818" r:id="rId2"/>
  </p:sldMasterIdLst>
  <p:notesMasterIdLst>
    <p:notesMasterId r:id="rId44"/>
  </p:notesMasterIdLst>
  <p:handoutMasterIdLst>
    <p:handoutMasterId r:id="rId45"/>
  </p:handoutMasterIdLst>
  <p:sldIdLst>
    <p:sldId id="522" r:id="rId3"/>
    <p:sldId id="524" r:id="rId4"/>
    <p:sldId id="525" r:id="rId5"/>
    <p:sldId id="526" r:id="rId6"/>
    <p:sldId id="527" r:id="rId7"/>
    <p:sldId id="528" r:id="rId8"/>
    <p:sldId id="578" r:id="rId9"/>
    <p:sldId id="580"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88" r:id="rId33"/>
    <p:sldId id="582" r:id="rId34"/>
    <p:sldId id="559" r:id="rId35"/>
    <p:sldId id="583" r:id="rId36"/>
    <p:sldId id="560" r:id="rId37"/>
    <p:sldId id="589" r:id="rId38"/>
    <p:sldId id="590" r:id="rId39"/>
    <p:sldId id="565" r:id="rId40"/>
    <p:sldId id="591" r:id="rId41"/>
    <p:sldId id="592" r:id="rId42"/>
    <p:sldId id="56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76419"/>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3145" autoAdjust="0"/>
  </p:normalViewPr>
  <p:slideViewPr>
    <p:cSldViewPr snapToGrid="0">
      <p:cViewPr varScale="1">
        <p:scale>
          <a:sx n="55" d="100"/>
          <a:sy n="55" d="100"/>
        </p:scale>
        <p:origin x="226" y="34"/>
      </p:cViewPr>
      <p:guideLst>
        <p:guide orient="horz" pos="2160"/>
        <p:guide pos="2880"/>
      </p:guideLst>
    </p:cSldViewPr>
  </p:slideViewPr>
  <p:notesTextViewPr>
    <p:cViewPr>
      <p:scale>
        <a:sx n="1" d="1"/>
        <a:sy n="1" d="1"/>
      </p:scale>
      <p:origin x="0" y="0"/>
    </p:cViewPr>
  </p:notesTextViewPr>
  <p:sorterViewPr>
    <p:cViewPr>
      <p:scale>
        <a:sx n="100" d="100"/>
        <a:sy n="100"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0.wmf"/><Relationship Id="rId5" Type="http://schemas.openxmlformats.org/officeDocument/2006/relationships/image" Target="../media/image55.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44.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50.wmf"/><Relationship Id="rId1" Type="http://schemas.openxmlformats.org/officeDocument/2006/relationships/image" Target="../media/image65.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0.wmf"/><Relationship Id="rId5" Type="http://schemas.openxmlformats.org/officeDocument/2006/relationships/image" Target="../media/image55.wmf"/><Relationship Id="rId4"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AC37BB-E447-435B-B639-0C33B1B323DF}" type="datetimeFigureOut">
              <a:rPr lang="zh-CN" altLang="en-US" smtClean="0"/>
              <a:t>2022/3/7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33024-5D47-42D7-BB53-2048839CE592}" type="slidenum">
              <a:rPr lang="zh-CN" altLang="en-US" smtClean="0"/>
              <a:t>‹#›</a:t>
            </a:fld>
            <a:endParaRPr lang="zh-CN" altLang="en-US"/>
          </a:p>
        </p:txBody>
      </p:sp>
    </p:spTree>
    <p:extLst>
      <p:ext uri="{BB962C8B-B14F-4D97-AF65-F5344CB8AC3E}">
        <p14:creationId xmlns:p14="http://schemas.microsoft.com/office/powerpoint/2010/main" val="3246478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96BD9-753F-496E-99CF-AF1C0ABFB829}"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02884-F1E9-414E-A28E-6C5F3A007C4F}" type="slidenum">
              <a:rPr lang="zh-CN" altLang="en-US" smtClean="0"/>
              <a:t>‹#›</a:t>
            </a:fld>
            <a:endParaRPr lang="zh-CN" altLang="en-US"/>
          </a:p>
        </p:txBody>
      </p:sp>
    </p:spTree>
    <p:extLst>
      <p:ext uri="{BB962C8B-B14F-4D97-AF65-F5344CB8AC3E}">
        <p14:creationId xmlns:p14="http://schemas.microsoft.com/office/powerpoint/2010/main" val="29098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solidFill>
                  <a:prstClr val="black"/>
                </a:solidFill>
                <a:ea typeface="宋体"/>
              </a:rPr>
              <a:pPr>
                <a:spcBef>
                  <a:spcPct val="0"/>
                </a:spcBef>
              </a:pPr>
              <a:t>0</a:t>
            </a:fld>
            <a:endParaRPr lang="en-US" altLang="zh-CN">
              <a:solidFill>
                <a:prstClr val="black"/>
              </a:solidFill>
              <a:ea typeface="宋体"/>
            </a:endParaRPr>
          </a:p>
        </p:txBody>
      </p:sp>
    </p:spTree>
    <p:extLst>
      <p:ext uri="{BB962C8B-B14F-4D97-AF65-F5344CB8AC3E}">
        <p14:creationId xmlns:p14="http://schemas.microsoft.com/office/powerpoint/2010/main" val="2956549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p:sp>
      <p:sp>
        <p:nvSpPr>
          <p:cNvPr id="51202"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51203"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38</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5218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p:sp>
      <p:sp>
        <p:nvSpPr>
          <p:cNvPr id="51202"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51203"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39</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6048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p:sp>
      <p:sp>
        <p:nvSpPr>
          <p:cNvPr id="53250"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53251"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40</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6005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p:sp>
      <p:sp>
        <p:nvSpPr>
          <p:cNvPr id="41986" name="Notes Placeholder 2"/>
          <p:cNvSpPr>
            <a:spLocks noGrp="1"/>
          </p:cNvSpPr>
          <p:nvPr>
            <p:ph type="body"/>
          </p:nvPr>
        </p:nvSpPr>
        <p:spPr>
          <a:xfrm>
            <a:off x="686098" y="4343704"/>
            <a:ext cx="5485805" cy="4113892"/>
          </a:xfrm>
        </p:spPr>
        <p:txBody>
          <a:bodyPr wrap="square" lIns="91430" tIns="45715" rIns="91430" bIns="45715" anchor="t"/>
          <a:lstStyle/>
          <a:p>
            <a:pPr lvl="0"/>
            <a:r>
              <a:rPr lang="zh-CN" altLang="en-US" dirty="0">
                <a:ea typeface="宋体" panose="02010600030101010101" pitchFamily="2" charset="-122"/>
              </a:rPr>
              <a:t>原来里面不是 </a:t>
            </a:r>
            <a:r>
              <a:rPr lang="en-US" altLang="zh-CN" dirty="0">
                <a:ea typeface="宋体" panose="02010600030101010101" pitchFamily="2" charset="-122"/>
              </a:rPr>
              <a:t>3 4 open </a:t>
            </a:r>
            <a:r>
              <a:rPr lang="zh-CN" altLang="en-US" dirty="0">
                <a:ea typeface="宋体" panose="02010600030101010101" pitchFamily="2" charset="-122"/>
              </a:rPr>
              <a:t>这里是</a:t>
            </a:r>
            <a:r>
              <a:rPr lang="en-US" altLang="zh-CN" dirty="0">
                <a:ea typeface="宋体" panose="02010600030101010101" pitchFamily="2" charset="-122"/>
              </a:rPr>
              <a:t>5 </a:t>
            </a:r>
            <a:r>
              <a:rPr lang="zh-CN" altLang="en-US" dirty="0">
                <a:ea typeface="宋体" panose="02010600030101010101" pitchFamily="2" charset="-122"/>
              </a:rPr>
              <a:t>？</a:t>
            </a:r>
            <a:endParaRPr lang="en-US" altLang="en-US" dirty="0"/>
          </a:p>
        </p:txBody>
      </p:sp>
      <p:sp>
        <p:nvSpPr>
          <p:cNvPr id="4198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25</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563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29</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1294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32</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6036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33</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7867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34</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402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35</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095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p:sp>
      <p:sp>
        <p:nvSpPr>
          <p:cNvPr id="47106"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7107"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36</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227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p:sp>
      <p:sp>
        <p:nvSpPr>
          <p:cNvPr id="49154" name="Notes Placeholder 2"/>
          <p:cNvSpPr>
            <a:spLocks noGrp="1"/>
          </p:cNvSpPr>
          <p:nvPr>
            <p:ph type="body"/>
          </p:nvPr>
        </p:nvSpPr>
        <p:spPr>
          <a:xfrm>
            <a:off x="686098" y="4343704"/>
            <a:ext cx="5485805" cy="4113892"/>
          </a:xfrm>
        </p:spPr>
        <p:txBody>
          <a:bodyPr wrap="square" lIns="91430" tIns="45715" rIns="91430" bIns="45715" anchor="t"/>
          <a:lstStyle/>
          <a:p>
            <a:pPr lvl="0"/>
            <a:endParaRPr lang="en-US" altLang="en-US" dirty="0"/>
          </a:p>
        </p:txBody>
      </p:sp>
      <p:sp>
        <p:nvSpPr>
          <p:cNvPr id="49155" name="Slide Number Placeholder 3"/>
          <p:cNvSpPr txBox="1">
            <a:spLocks noGrp="1"/>
          </p:cNvSpPr>
          <p:nvPr>
            <p:ph type="sldNum" sz="quarter"/>
          </p:nvPr>
        </p:nvSpPr>
        <p:spPr>
          <a:xfrm>
            <a:off x="3884414" y="8685894"/>
            <a:ext cx="2972098" cy="456595"/>
          </a:xfrm>
          <a:prstGeom prst="rect">
            <a:avLst/>
          </a:prstGeom>
          <a:noFill/>
          <a:ln w="9525">
            <a:noFill/>
          </a:ln>
        </p:spPr>
        <p:txBody>
          <a:bodyPr vert="horz" wrap="square" lIns="91430" tIns="45715" rIns="91430" bIns="45715" anchor="b"/>
          <a:lstStyle/>
          <a:p>
            <a:pPr defTabSz="912983"/>
            <a:fld id="{9A0DB2DC-4C9A-4742-B13C-FB6460FD3503}" type="slidenum">
              <a:rPr lang="zh-CN" altLang="en-US" sz="1100" dirty="0">
                <a:latin typeface="Arial" panose="020B0604020202020204" pitchFamily="34" charset="0"/>
                <a:ea typeface="宋体" panose="02010600030101010101" pitchFamily="2" charset="-122"/>
              </a:rPr>
              <a:pPr defTabSz="912983"/>
              <a:t>37</a:t>
            </a:fld>
            <a:endParaRPr lang="zh-CN" altLang="en-US" sz="11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80016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extLst>
      <p:ext uri="{BB962C8B-B14F-4D97-AF65-F5344CB8AC3E}">
        <p14:creationId xmlns:p14="http://schemas.microsoft.com/office/powerpoint/2010/main" val="233482008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pPr>
                <a:defRPr/>
              </a:pPr>
              <a:t>‹#›</a:t>
            </a:fld>
            <a:endParaRPr lang="en-US" altLang="zh-CN"/>
          </a:p>
        </p:txBody>
      </p:sp>
    </p:spTree>
    <p:extLst>
      <p:ext uri="{BB962C8B-B14F-4D97-AF65-F5344CB8AC3E}">
        <p14:creationId xmlns:p14="http://schemas.microsoft.com/office/powerpoint/2010/main" val="102963581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pPr>
                <a:defRPr/>
              </a:pPr>
              <a:t>‹#›</a:t>
            </a:fld>
            <a:endParaRPr lang="en-US" altLang="zh-CN"/>
          </a:p>
        </p:txBody>
      </p:sp>
    </p:spTree>
    <p:extLst>
      <p:ext uri="{BB962C8B-B14F-4D97-AF65-F5344CB8AC3E}">
        <p14:creationId xmlns:p14="http://schemas.microsoft.com/office/powerpoint/2010/main" val="1774179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pPr>
                <a:defRPr/>
              </a:pPr>
              <a:t>‹#›</a:t>
            </a:fld>
            <a:endParaRPr lang="en-US" altLang="zh-CN"/>
          </a:p>
        </p:txBody>
      </p:sp>
    </p:spTree>
    <p:extLst>
      <p:ext uri="{BB962C8B-B14F-4D97-AF65-F5344CB8AC3E}">
        <p14:creationId xmlns:p14="http://schemas.microsoft.com/office/powerpoint/2010/main" val="404845797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pPr>
                <a:defRPr/>
              </a:pPr>
              <a:t>‹#›</a:t>
            </a:fld>
            <a:endParaRPr lang="en-US" altLang="zh-CN"/>
          </a:p>
        </p:txBody>
      </p:sp>
    </p:spTree>
    <p:extLst>
      <p:ext uri="{BB962C8B-B14F-4D97-AF65-F5344CB8AC3E}">
        <p14:creationId xmlns:p14="http://schemas.microsoft.com/office/powerpoint/2010/main" val="208516900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pPr>
                <a:defRPr/>
              </a:pPr>
              <a:t>‹#›</a:t>
            </a:fld>
            <a:endParaRPr lang="en-US" altLang="zh-CN"/>
          </a:p>
        </p:txBody>
      </p:sp>
    </p:spTree>
    <p:extLst>
      <p:ext uri="{BB962C8B-B14F-4D97-AF65-F5344CB8AC3E}">
        <p14:creationId xmlns:p14="http://schemas.microsoft.com/office/powerpoint/2010/main" val="322222815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pPr>
                <a:defRPr/>
              </a:pPr>
              <a:t>‹#›</a:t>
            </a:fld>
            <a:endParaRPr lang="en-US" altLang="zh-CN"/>
          </a:p>
        </p:txBody>
      </p:sp>
    </p:spTree>
    <p:extLst>
      <p:ext uri="{BB962C8B-B14F-4D97-AF65-F5344CB8AC3E}">
        <p14:creationId xmlns:p14="http://schemas.microsoft.com/office/powerpoint/2010/main" val="359374902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pPr>
                <a:defRPr/>
              </a:pPr>
              <a:t>‹#›</a:t>
            </a:fld>
            <a:endParaRPr lang="en-US" altLang="zh-CN"/>
          </a:p>
        </p:txBody>
      </p:sp>
    </p:spTree>
    <p:extLst>
      <p:ext uri="{BB962C8B-B14F-4D97-AF65-F5344CB8AC3E}">
        <p14:creationId xmlns:p14="http://schemas.microsoft.com/office/powerpoint/2010/main" val="85137524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pPr>
                <a:defRPr/>
              </a:pPr>
              <a:t>‹#›</a:t>
            </a:fld>
            <a:endParaRPr lang="en-US" altLang="zh-CN"/>
          </a:p>
        </p:txBody>
      </p:sp>
    </p:spTree>
    <p:extLst>
      <p:ext uri="{BB962C8B-B14F-4D97-AF65-F5344CB8AC3E}">
        <p14:creationId xmlns:p14="http://schemas.microsoft.com/office/powerpoint/2010/main" val="35578794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pPr>
                <a:defRPr/>
              </a:pPr>
              <a:t>‹#›</a:t>
            </a:fld>
            <a:endParaRPr lang="en-US" altLang="zh-CN"/>
          </a:p>
        </p:txBody>
      </p:sp>
    </p:spTree>
    <p:extLst>
      <p:ext uri="{BB962C8B-B14F-4D97-AF65-F5344CB8AC3E}">
        <p14:creationId xmlns:p14="http://schemas.microsoft.com/office/powerpoint/2010/main" val="135946604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pPr>
                <a:defRPr/>
              </a:pPr>
              <a:t>‹#›</a:t>
            </a:fld>
            <a:endParaRPr lang="en-US" altLang="zh-CN"/>
          </a:p>
        </p:txBody>
      </p:sp>
    </p:spTree>
    <p:extLst>
      <p:ext uri="{BB962C8B-B14F-4D97-AF65-F5344CB8AC3E}">
        <p14:creationId xmlns:p14="http://schemas.microsoft.com/office/powerpoint/2010/main" val="145058185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pPr>
                <a:defRPr/>
              </a:pPr>
              <a:t>‹#›</a:t>
            </a:fld>
            <a:endParaRPr lang="en-US" altLang="zh-CN"/>
          </a:p>
        </p:txBody>
      </p:sp>
    </p:spTree>
    <p:extLst>
      <p:ext uri="{BB962C8B-B14F-4D97-AF65-F5344CB8AC3E}">
        <p14:creationId xmlns:p14="http://schemas.microsoft.com/office/powerpoint/2010/main" val="413445059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pPr>
                <a:defRPr/>
              </a:pPr>
              <a:t>‹#›</a:t>
            </a:fld>
            <a:endParaRPr lang="en-US" altLang="zh-CN"/>
          </a:p>
        </p:txBody>
      </p:sp>
    </p:spTree>
    <p:extLst>
      <p:ext uri="{BB962C8B-B14F-4D97-AF65-F5344CB8AC3E}">
        <p14:creationId xmlns:p14="http://schemas.microsoft.com/office/powerpoint/2010/main" val="38817439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pPr>
                <a:defRPr/>
              </a:pPr>
              <a:t>‹#›</a:t>
            </a:fld>
            <a:endParaRPr lang="en-US" altLang="zh-CN"/>
          </a:p>
        </p:txBody>
      </p:sp>
    </p:spTree>
    <p:extLst>
      <p:ext uri="{BB962C8B-B14F-4D97-AF65-F5344CB8AC3E}">
        <p14:creationId xmlns:p14="http://schemas.microsoft.com/office/powerpoint/2010/main" val="47625451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pPr>
                <a:defRPr/>
              </a:pPr>
              <a:t>‹#›</a:t>
            </a:fld>
            <a:endParaRPr lang="en-US" altLang="zh-CN"/>
          </a:p>
        </p:txBody>
      </p:sp>
    </p:spTree>
    <p:extLst>
      <p:ext uri="{BB962C8B-B14F-4D97-AF65-F5344CB8AC3E}">
        <p14:creationId xmlns:p14="http://schemas.microsoft.com/office/powerpoint/2010/main" val="395687114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pPr>
                <a:defRPr/>
              </a:pPr>
              <a:t>‹#›</a:t>
            </a:fld>
            <a:endParaRPr lang="en-US" altLang="zh-CN"/>
          </a:p>
        </p:txBody>
      </p:sp>
    </p:spTree>
    <p:extLst>
      <p:ext uri="{BB962C8B-B14F-4D97-AF65-F5344CB8AC3E}">
        <p14:creationId xmlns:p14="http://schemas.microsoft.com/office/powerpoint/2010/main" val="16996844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267643261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8.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5.vml"/><Relationship Id="rId6" Type="http://schemas.openxmlformats.org/officeDocument/2006/relationships/image" Target="../media/image4.wmf"/><Relationship Id="rId11" Type="http://schemas.openxmlformats.org/officeDocument/2006/relationships/image" Target="../media/image9.emf"/><Relationship Id="rId5" Type="http://schemas.openxmlformats.org/officeDocument/2006/relationships/oleObject" Target="../embeddings/oleObject29.bin"/><Relationship Id="rId15" Type="http://schemas.openxmlformats.org/officeDocument/2006/relationships/image" Target="../media/image33.wmf"/><Relationship Id="rId10" Type="http://schemas.openxmlformats.org/officeDocument/2006/relationships/image" Target="../media/image8.wmf"/><Relationship Id="rId4" Type="http://schemas.openxmlformats.org/officeDocument/2006/relationships/image" Target="../media/image3.wmf"/><Relationship Id="rId9" Type="http://schemas.openxmlformats.org/officeDocument/2006/relationships/oleObject" Target="../embeddings/oleObject31.bin"/><Relationship Id="rId14"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2.png"/><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39.emf"/><Relationship Id="rId1" Type="http://schemas.openxmlformats.org/officeDocument/2006/relationships/vmlDrawing" Target="../drawings/vmlDrawing8.vml"/><Relationship Id="rId6" Type="http://schemas.openxmlformats.org/officeDocument/2006/relationships/image" Target="../media/image12.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image" Target="../media/image17.emf"/><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2.bin"/><Relationship Id="rId14" Type="http://schemas.openxmlformats.org/officeDocument/2006/relationships/image" Target="../media/image16.emf"/></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image" Target="../media/image2.png"/><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7.bin"/><Relationship Id="rId14" Type="http://schemas.openxmlformats.org/officeDocument/2006/relationships/image" Target="../media/image4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51.bin"/><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11" Type="http://schemas.openxmlformats.org/officeDocument/2006/relationships/image" Target="../media/image2.png"/><Relationship Id="rId5" Type="http://schemas.openxmlformats.org/officeDocument/2006/relationships/oleObject" Target="../embeddings/oleObject5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18.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2.png"/><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4.wmf"/><Relationship Id="rId4" Type="http://schemas.openxmlformats.org/officeDocument/2006/relationships/image" Target="../media/image50.wmf"/><Relationship Id="rId9" Type="http://schemas.openxmlformats.org/officeDocument/2006/relationships/oleObject" Target="../embeddings/oleObject59.bin"/></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66.bin"/><Relationship Id="rId18" Type="http://schemas.openxmlformats.org/officeDocument/2006/relationships/image" Target="../media/image26.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23.wmf"/><Relationship Id="rId17" Type="http://schemas.openxmlformats.org/officeDocument/2006/relationships/oleObject" Target="../embeddings/oleObject68.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13.vml"/><Relationship Id="rId6" Type="http://schemas.openxmlformats.org/officeDocument/2006/relationships/image" Target="../media/image20.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image" Target="../media/image2.png"/><Relationship Id="rId10" Type="http://schemas.openxmlformats.org/officeDocument/2006/relationships/image" Target="../media/image22.wmf"/><Relationship Id="rId19" Type="http://schemas.openxmlformats.org/officeDocument/2006/relationships/oleObject" Target="../embeddings/oleObject69.bin"/><Relationship Id="rId4" Type="http://schemas.openxmlformats.org/officeDocument/2006/relationships/image" Target="../media/image19.wmf"/><Relationship Id="rId9" Type="http://schemas.openxmlformats.org/officeDocument/2006/relationships/oleObject" Target="../embeddings/oleObject64.bin"/><Relationship Id="rId14" Type="http://schemas.openxmlformats.org/officeDocument/2006/relationships/image" Target="../media/image24.wmf"/><Relationship Id="rId22" Type="http://schemas.openxmlformats.org/officeDocument/2006/relationships/image" Target="../media/image28.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image" Target="../media/image2.png"/><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image" Target="../media/image2.png"/><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74.bin"/><Relationship Id="rId14"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2.wmf"/><Relationship Id="rId5" Type="http://schemas.openxmlformats.org/officeDocument/2006/relationships/oleObject" Target="../embeddings/oleObject78.bin"/><Relationship Id="rId4" Type="http://schemas.openxmlformats.org/officeDocument/2006/relationships/image" Target="../media/image6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4.wmf"/><Relationship Id="rId5" Type="http://schemas.openxmlformats.org/officeDocument/2006/relationships/oleObject" Target="../embeddings/oleObject80.bin"/><Relationship Id="rId4" Type="http://schemas.openxmlformats.org/officeDocument/2006/relationships/image" Target="../media/image63.wmf"/></Relationships>
</file>

<file path=ppt/slides/_rels/slide23.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2.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68.wmf"/><Relationship Id="rId10" Type="http://schemas.openxmlformats.org/officeDocument/2006/relationships/image" Target="../media/image51.wmf"/><Relationship Id="rId4" Type="http://schemas.openxmlformats.org/officeDocument/2006/relationships/image" Target="../media/image65.wmf"/><Relationship Id="rId9" Type="http://schemas.openxmlformats.org/officeDocument/2006/relationships/oleObject" Target="../embeddings/oleObject84.bin"/><Relationship Id="rId14" Type="http://schemas.openxmlformats.org/officeDocument/2006/relationships/oleObject" Target="../embeddings/oleObject86.bin"/></Relationships>
</file>

<file path=ppt/slides/_rels/slide2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2.png"/><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2.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69.wmf"/><Relationship Id="rId4" Type="http://schemas.openxmlformats.org/officeDocument/2006/relationships/image" Target="../media/image50.wmf"/><Relationship Id="rId9" Type="http://schemas.openxmlformats.org/officeDocument/2006/relationships/oleObject" Target="../embeddings/oleObject90.bin"/></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74.wmf"/><Relationship Id="rId3" Type="http://schemas.openxmlformats.org/officeDocument/2006/relationships/notesSlide" Target="../notesSlides/notesSlide2.xml"/><Relationship Id="rId7" Type="http://schemas.openxmlformats.org/officeDocument/2006/relationships/image" Target="../media/image71.wmf"/><Relationship Id="rId12"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19.vml"/><Relationship Id="rId6" Type="http://schemas.openxmlformats.org/officeDocument/2006/relationships/oleObject" Target="../embeddings/oleObject93.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72.wmf"/><Relationship Id="rId14" Type="http://schemas.openxmlformats.org/officeDocument/2006/relationships/oleObject" Target="../embeddings/oleObject97.bin"/></Relationships>
</file>

<file path=ppt/slides/_rels/slide27.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2.png"/><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7.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2.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image" Target="../media/image2.png"/><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106.bin"/><Relationship Id="rId14" Type="http://schemas.openxmlformats.org/officeDocument/2006/relationships/image" Target="../media/image86.wmf"/></Relationships>
</file>

<file path=ppt/slides/_rels/slide29.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114.bin"/><Relationship Id="rId18" Type="http://schemas.openxmlformats.org/officeDocument/2006/relationships/image" Target="../media/image94.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91.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93.wmf"/><Relationship Id="rId1" Type="http://schemas.openxmlformats.org/officeDocument/2006/relationships/vmlDrawing" Target="../drawings/vmlDrawing22.vml"/><Relationship Id="rId6" Type="http://schemas.openxmlformats.org/officeDocument/2006/relationships/image" Target="../media/image88.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90.wmf"/><Relationship Id="rId19" Type="http://schemas.openxmlformats.org/officeDocument/2006/relationships/image" Target="../media/image2.png"/><Relationship Id="rId4" Type="http://schemas.openxmlformats.org/officeDocument/2006/relationships/image" Target="../media/image87.wmf"/><Relationship Id="rId9" Type="http://schemas.openxmlformats.org/officeDocument/2006/relationships/oleObject" Target="../embeddings/oleObject112.bin"/><Relationship Id="rId14" Type="http://schemas.openxmlformats.org/officeDocument/2006/relationships/image" Target="../media/image92.w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3.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18.bin"/><Relationship Id="rId5" Type="http://schemas.openxmlformats.org/officeDocument/2006/relationships/image" Target="../media/image95.wmf"/><Relationship Id="rId4"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1.gif"/></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7.emf"/></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2.png"/><Relationship Id="rId7" Type="http://schemas.openxmlformats.org/officeDocument/2006/relationships/image" Target="../media/image10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7.xml"/><Relationship Id="rId7" Type="http://schemas.openxmlformats.org/officeDocument/2006/relationships/image" Target="../media/image101.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8.wmf"/><Relationship Id="rId11" Type="http://schemas.openxmlformats.org/officeDocument/2006/relationships/image" Target="../media/image100.wmf"/><Relationship Id="rId5" Type="http://schemas.openxmlformats.org/officeDocument/2006/relationships/oleObject" Target="../embeddings/oleObject119.bin"/><Relationship Id="rId10" Type="http://schemas.openxmlformats.org/officeDocument/2006/relationships/oleObject" Target="../embeddings/oleObject121.bin"/><Relationship Id="rId4" Type="http://schemas.openxmlformats.org/officeDocument/2006/relationships/image" Target="../media/image2.png"/><Relationship Id="rId9" Type="http://schemas.openxmlformats.org/officeDocument/2006/relationships/image" Target="../media/image99.wmf"/></Relationships>
</file>

<file path=ppt/slides/_rels/slide37.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notesSlide" Target="../notesSlides/notesSlide8.xml"/><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2.wmf"/><Relationship Id="rId5" Type="http://schemas.openxmlformats.org/officeDocument/2006/relationships/oleObject" Target="../embeddings/oleObject122.bin"/><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07.wmf"/><Relationship Id="rId3" Type="http://schemas.openxmlformats.org/officeDocument/2006/relationships/notesSlide" Target="../notesSlides/notesSlide9.xml"/><Relationship Id="rId7" Type="http://schemas.openxmlformats.org/officeDocument/2006/relationships/image" Target="../media/image105.wmf"/><Relationship Id="rId12" Type="http://schemas.openxmlformats.org/officeDocument/2006/relationships/oleObject" Target="../embeddings/oleObject127.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26.vml"/><Relationship Id="rId6" Type="http://schemas.openxmlformats.org/officeDocument/2006/relationships/oleObject" Target="../embeddings/oleObject125.bin"/><Relationship Id="rId11" Type="http://schemas.openxmlformats.org/officeDocument/2006/relationships/image" Target="../media/image110.png"/><Relationship Id="rId5" Type="http://schemas.openxmlformats.org/officeDocument/2006/relationships/image" Target="../media/image104.wmf"/><Relationship Id="rId15" Type="http://schemas.openxmlformats.org/officeDocument/2006/relationships/image" Target="../media/image108.wmf"/><Relationship Id="rId10" Type="http://schemas.openxmlformats.org/officeDocument/2006/relationships/image" Target="../media/image109.emf"/><Relationship Id="rId4" Type="http://schemas.openxmlformats.org/officeDocument/2006/relationships/oleObject" Target="../embeddings/oleObject124.bin"/><Relationship Id="rId9" Type="http://schemas.openxmlformats.org/officeDocument/2006/relationships/image" Target="../media/image106.wmf"/><Relationship Id="rId14" Type="http://schemas.openxmlformats.org/officeDocument/2006/relationships/oleObject" Target="../embeddings/oleObject128.bin"/></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2.png"/><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18.e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17.emf"/><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0.bin"/><Relationship Id="rId14" Type="http://schemas.openxmlformats.org/officeDocument/2006/relationships/image" Target="../media/image16.em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1.emf"/><Relationship Id="rId7" Type="http://schemas.openxmlformats.org/officeDocument/2006/relationships/image" Target="../media/image11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7.bin"/><Relationship Id="rId18" Type="http://schemas.openxmlformats.org/officeDocument/2006/relationships/image" Target="../media/image26.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23.wmf"/><Relationship Id="rId17"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image" Target="../media/image2.png"/><Relationship Id="rId10" Type="http://schemas.openxmlformats.org/officeDocument/2006/relationships/image" Target="../media/image22.wmf"/><Relationship Id="rId19" Type="http://schemas.openxmlformats.org/officeDocument/2006/relationships/oleObject" Target="../embeddings/oleObject20.bin"/><Relationship Id="rId4" Type="http://schemas.openxmlformats.org/officeDocument/2006/relationships/image" Target="../media/image19.wmf"/><Relationship Id="rId9" Type="http://schemas.openxmlformats.org/officeDocument/2006/relationships/oleObject" Target="../embeddings/oleObject15.bin"/><Relationship Id="rId14" Type="http://schemas.openxmlformats.org/officeDocument/2006/relationships/image" Target="../media/image24.wmf"/><Relationship Id="rId22" Type="http://schemas.openxmlformats.org/officeDocument/2006/relationships/image" Target="../media/image28.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1.gif"/></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4.vml"/><Relationship Id="rId6" Type="http://schemas.openxmlformats.org/officeDocument/2006/relationships/image" Target="../media/image4.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9.emf"/><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25.bin"/><Relationship Id="rId1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pt-BR" altLang="en-US" sz="3600" b="1" dirty="0">
                <a:solidFill>
                  <a:srgbClr val="333399"/>
                </a:solidFill>
                <a:latin typeface="Times New Roman" panose="02020603050405020304" pitchFamily="18" charset="0"/>
                <a:cs typeface="Times New Roman" panose="02020603050405020304" pitchFamily="18" charset="0"/>
              </a:rPr>
              <a:t>2. Robot Dynamics</a:t>
            </a:r>
          </a:p>
        </p:txBody>
      </p:sp>
      <p:sp>
        <p:nvSpPr>
          <p:cNvPr id="7"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rgbClr val="FFFFFF"/>
                </a:solidFill>
                <a:latin typeface="Arial" panose="020B0604020202020204" pitchFamily="34" charset="0"/>
              </a:rPr>
              <a:t>- </a:t>
            </a:r>
            <a:fld id="{771B3C96-CC4A-4EFB-8970-239C613D8150}" type="slidenum">
              <a:rPr lang="zh-CN" altLang="en-US" sz="1600" b="1" smtClean="0">
                <a:solidFill>
                  <a:srgbClr val="FFFFFF"/>
                </a:solidFill>
                <a:latin typeface="Arial" panose="020B0604020202020204" pitchFamily="34" charset="0"/>
              </a:rPr>
              <a:pPr>
                <a:spcBef>
                  <a:spcPct val="0"/>
                </a:spcBef>
                <a:buFontTx/>
                <a:buNone/>
              </a:pPr>
              <a:t>0</a:t>
            </a:fld>
            <a:r>
              <a:rPr lang="zh-CN" altLang="en-US" sz="1600" b="1">
                <a:solidFill>
                  <a:srgbClr val="FFFFFF"/>
                </a:solidFill>
                <a:latin typeface="Arial" panose="020B0604020202020204" pitchFamily="34" charset="0"/>
              </a:rPr>
              <a:t> </a:t>
            </a:r>
            <a:r>
              <a:rPr lang="en-US" altLang="zh-CN" sz="1600" b="1">
                <a:solidFill>
                  <a:srgbClr val="FFFFFF"/>
                </a:solidFill>
                <a:latin typeface="Arial" panose="020B0604020202020204" pitchFamily="34" charset="0"/>
              </a:rPr>
              <a:t>-</a:t>
            </a:r>
            <a:endParaRPr lang="en-US" altLang="zh-CN" sz="1600" b="1" dirty="0">
              <a:solidFill>
                <a:srgbClr val="FFFFFF"/>
              </a:solidFill>
              <a:latin typeface="Arial" panose="020B0604020202020204" pitchFamily="34" charset="0"/>
            </a:endParaRPr>
          </a:p>
        </p:txBody>
      </p:sp>
      <p:sp>
        <p:nvSpPr>
          <p:cNvPr id="8" name="Content Placeholder 8"/>
          <p:cNvSpPr>
            <a:spLocks noGrp="1"/>
          </p:cNvSpPr>
          <p:nvPr/>
        </p:nvSpPr>
        <p:spPr>
          <a:xfrm>
            <a:off x="978201" y="1383512"/>
            <a:ext cx="6775101" cy="316928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450000" eaLnBrk="1" hangingPunct="1">
              <a:lnSpc>
                <a:spcPct val="150000"/>
              </a:lnSpc>
              <a:spcBef>
                <a:spcPts val="20"/>
              </a:spcBef>
              <a:spcAft>
                <a:spcPts val="0"/>
              </a:spcAft>
              <a:buFont typeface="Wingdings" pitchFamily="2" charset="2"/>
              <a:buChar char="Ø"/>
            </a:pPr>
            <a:r>
              <a:rPr lang="pt-BR" altLang="zh-CN" sz="3200" b="1" dirty="0">
                <a:solidFill>
                  <a:srgbClr val="000000"/>
                </a:solidFill>
                <a:latin typeface="Times New Roman" panose="02020603050405020304" pitchFamily="18" charset="0"/>
                <a:cs typeface="Times New Roman" panose="02020603050405020304" pitchFamily="18" charset="0"/>
              </a:rPr>
              <a:t>2.1 Newton-Euler formulations</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2.2 Lagrange-Euler formulation </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2.3 Properties of Dynamic Models</a:t>
            </a:r>
          </a:p>
          <a:p>
            <a:pPr indent="-450000" eaLnBrk="1" hangingPunct="1">
              <a:lnSpc>
                <a:spcPct val="150000"/>
              </a:lnSpc>
              <a:spcBef>
                <a:spcPts val="20"/>
              </a:spcBef>
              <a:spcAft>
                <a:spcPts val="0"/>
              </a:spcAft>
              <a:buFont typeface="Wingdings" pitchFamily="2" charset="2"/>
              <a:buChar char="Ø"/>
            </a:pPr>
            <a:r>
              <a:rPr lang="en-US" altLang="zh-CN" sz="3200" b="1">
                <a:solidFill>
                  <a:srgbClr val="0070C0"/>
                </a:solidFill>
                <a:latin typeface="Times New Roman" panose="02020603050405020304" pitchFamily="18" charset="0"/>
                <a:cs typeface="Times New Roman" panose="02020603050405020304" pitchFamily="18" charset="0"/>
              </a:rPr>
              <a:t>2.4 Dynamics </a:t>
            </a:r>
            <a:r>
              <a:rPr lang="en-US" altLang="zh-CN" sz="3200" b="1" dirty="0">
                <a:solidFill>
                  <a:srgbClr val="0070C0"/>
                </a:solidFill>
                <a:latin typeface="Times New Roman" panose="02020603050405020304" pitchFamily="18" charset="0"/>
                <a:cs typeface="Times New Roman" panose="02020603050405020304" pitchFamily="18" charset="0"/>
              </a:rPr>
              <a:t>Tutorials </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2.5 Neural Network Modelling</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76006637"/>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p:txBody>
          <a:bodyPr vert="horz" wrap="square" lIns="91440" tIns="45720" rIns="91440" bIns="45720" anchor="t"/>
          <a:lstStyle/>
          <a:p>
            <a:pPr>
              <a:buNone/>
            </a:pPr>
            <a:r>
              <a:rPr lang="en-US" altLang="en-US" sz="2800" dirty="0">
                <a:latin typeface="Times New Roman" panose="02020603050405020304" pitchFamily="18" charset="0"/>
              </a:rPr>
              <a:t>Two-link Cartesian Robot</a:t>
            </a:r>
            <a:endParaRPr lang="en-SG" altLang="en-US" sz="2800" dirty="0">
              <a:latin typeface="Times New Roman" panose="02020603050405020304" pitchFamily="18" charset="0"/>
              <a:ea typeface="Times New Roman" panose="02020603050405020304" pitchFamily="18" charset="0"/>
            </a:endParaRPr>
          </a:p>
        </p:txBody>
      </p:sp>
      <p:sp>
        <p:nvSpPr>
          <p:cNvPr id="24580" name="Rectangle 5"/>
          <p:cNvSpPr/>
          <p:nvPr/>
        </p:nvSpPr>
        <p:spPr>
          <a:xfrm>
            <a:off x="4829175" y="3424238"/>
            <a:ext cx="3333750" cy="1938337"/>
          </a:xfrm>
          <a:prstGeom prst="rect">
            <a:avLst/>
          </a:prstGeom>
          <a:noFill/>
          <a:ln w="9525" cap="flat" cmpd="sng">
            <a:solidFill>
              <a:srgbClr val="00B050"/>
            </a:solidFill>
            <a:prstDash val="solid"/>
            <a:miter/>
            <a:headEnd type="none" w="med" len="med"/>
            <a:tailEnd type="none" w="med" len="med"/>
          </a:ln>
        </p:spPr>
        <p:txBody>
          <a:bodyPr anchor="t">
            <a:spAutoFit/>
          </a:bodyPr>
          <a:lstStyle/>
          <a:p>
            <a:r>
              <a:rPr lang="en-US" altLang="en-US" sz="2400" b="0" dirty="0">
                <a:solidFill>
                  <a:schemeClr val="tx1"/>
                </a:solidFill>
                <a:latin typeface="Times New Roman" panose="02020603050405020304" pitchFamily="18" charset="0"/>
              </a:rPr>
              <a:t>Displacements:  </a:t>
            </a:r>
            <a:r>
              <a:rPr lang="en-US" altLang="en-US" sz="2400" b="0" i="1" dirty="0">
                <a:solidFill>
                  <a:schemeClr val="tx1"/>
                </a:solidFill>
                <a:latin typeface="Times New Roman" panose="02020603050405020304" pitchFamily="18" charset="0"/>
              </a:rPr>
              <a:t>    </a:t>
            </a:r>
            <a:r>
              <a:rPr lang="en-US" altLang="en-US" sz="2400" b="0" dirty="0">
                <a:solidFill>
                  <a:schemeClr val="tx1"/>
                </a:solidFill>
                <a:latin typeface="Times New Roman" panose="02020603050405020304" pitchFamily="18" charset="0"/>
              </a:rPr>
              <a:t>and </a:t>
            </a:r>
            <a:endParaRPr lang="en-US" altLang="en-US" sz="2400" b="0" i="1" dirty="0">
              <a:solidFill>
                <a:schemeClr val="tx1"/>
              </a:solidFill>
              <a:latin typeface="Times New Roman" panose="02020603050405020304" pitchFamily="18" charset="0"/>
            </a:endParaRP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Forces:      and  </a:t>
            </a: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Masses:      and </a:t>
            </a:r>
            <a:endParaRPr lang="en-SG" alt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24581" name="Object 2"/>
          <p:cNvGraphicFramePr>
            <a:graphicFrameLocks noChangeAspect="1"/>
          </p:cNvGraphicFramePr>
          <p:nvPr/>
        </p:nvGraphicFramePr>
        <p:xfrm>
          <a:off x="6953250" y="3440113"/>
          <a:ext cx="296863" cy="449262"/>
        </p:xfrm>
        <a:graphic>
          <a:graphicData uri="http://schemas.openxmlformats.org/presentationml/2006/ole">
            <mc:AlternateContent xmlns:mc="http://schemas.openxmlformats.org/markup-compatibility/2006">
              <mc:Choice xmlns:v="urn:schemas-microsoft-com:vml" Requires="v">
                <p:oleObj spid="_x0000_s68868" r:id="rId3" imgW="152400" imgH="228600" progId="Equation.DSMT4">
                  <p:embed/>
                </p:oleObj>
              </mc:Choice>
              <mc:Fallback>
                <p:oleObj r:id="rId3" imgW="152400" imgH="228600" progId="Equation.DSMT4">
                  <p:embed/>
                  <p:pic>
                    <p:nvPicPr>
                      <p:cNvPr id="24581" name="Object 2"/>
                      <p:cNvPicPr/>
                      <p:nvPr/>
                    </p:nvPicPr>
                    <p:blipFill>
                      <a:blip r:embed="rId4"/>
                      <a:stretch>
                        <a:fillRect/>
                      </a:stretch>
                    </p:blipFill>
                    <p:spPr>
                      <a:xfrm>
                        <a:off x="6953250" y="3440113"/>
                        <a:ext cx="296863" cy="449262"/>
                      </a:xfrm>
                      <a:prstGeom prst="rect">
                        <a:avLst/>
                      </a:prstGeom>
                      <a:noFill/>
                      <a:ln w="38100">
                        <a:noFill/>
                        <a:miter/>
                      </a:ln>
                    </p:spPr>
                  </p:pic>
                </p:oleObj>
              </mc:Fallback>
            </mc:AlternateContent>
          </a:graphicData>
        </a:graphic>
      </p:graphicFrame>
      <p:graphicFrame>
        <p:nvGraphicFramePr>
          <p:cNvPr id="24582" name="Object 3"/>
          <p:cNvGraphicFramePr>
            <a:graphicFrameLocks noChangeAspect="1"/>
          </p:cNvGraphicFramePr>
          <p:nvPr/>
        </p:nvGraphicFramePr>
        <p:xfrm>
          <a:off x="7694613" y="3440113"/>
          <a:ext cx="320675" cy="449262"/>
        </p:xfrm>
        <a:graphic>
          <a:graphicData uri="http://schemas.openxmlformats.org/presentationml/2006/ole">
            <mc:AlternateContent xmlns:mc="http://schemas.openxmlformats.org/markup-compatibility/2006">
              <mc:Choice xmlns:v="urn:schemas-microsoft-com:vml" Requires="v">
                <p:oleObj spid="_x0000_s68869" r:id="rId5" imgW="165100" imgH="228600" progId="Equation.DSMT4">
                  <p:embed/>
                </p:oleObj>
              </mc:Choice>
              <mc:Fallback>
                <p:oleObj r:id="rId5" imgW="165100" imgH="228600" progId="Equation.DSMT4">
                  <p:embed/>
                  <p:pic>
                    <p:nvPicPr>
                      <p:cNvPr id="24582" name="Object 3"/>
                      <p:cNvPicPr/>
                      <p:nvPr/>
                    </p:nvPicPr>
                    <p:blipFill>
                      <a:blip r:embed="rId6"/>
                      <a:stretch>
                        <a:fillRect/>
                      </a:stretch>
                    </p:blipFill>
                    <p:spPr>
                      <a:xfrm>
                        <a:off x="7694613" y="3440113"/>
                        <a:ext cx="320675" cy="449262"/>
                      </a:xfrm>
                      <a:prstGeom prst="rect">
                        <a:avLst/>
                      </a:prstGeom>
                      <a:noFill/>
                      <a:ln w="38100">
                        <a:noFill/>
                        <a:miter/>
                      </a:ln>
                    </p:spPr>
                  </p:pic>
                </p:oleObj>
              </mc:Fallback>
            </mc:AlternateContent>
          </a:graphicData>
        </a:graphic>
      </p:graphicFrame>
      <p:graphicFrame>
        <p:nvGraphicFramePr>
          <p:cNvPr id="24583" name="Object 6"/>
          <p:cNvGraphicFramePr>
            <a:graphicFrameLocks noChangeAspect="1"/>
          </p:cNvGraphicFramePr>
          <p:nvPr/>
        </p:nvGraphicFramePr>
        <p:xfrm>
          <a:off x="6000750" y="4913313"/>
          <a:ext cx="346075" cy="449262"/>
        </p:xfrm>
        <a:graphic>
          <a:graphicData uri="http://schemas.openxmlformats.org/presentationml/2006/ole">
            <mc:AlternateContent xmlns:mc="http://schemas.openxmlformats.org/markup-compatibility/2006">
              <mc:Choice xmlns:v="urn:schemas-microsoft-com:vml" Requires="v">
                <p:oleObj spid="_x0000_s68870" r:id="rId7" imgW="177800" imgH="228600" progId="Equation.DSMT4">
                  <p:embed/>
                </p:oleObj>
              </mc:Choice>
              <mc:Fallback>
                <p:oleObj r:id="rId7" imgW="177800" imgH="228600" progId="Equation.DSMT4">
                  <p:embed/>
                  <p:pic>
                    <p:nvPicPr>
                      <p:cNvPr id="24583" name="Object 6"/>
                      <p:cNvPicPr/>
                      <p:nvPr/>
                    </p:nvPicPr>
                    <p:blipFill>
                      <a:blip r:embed="rId8"/>
                      <a:stretch>
                        <a:fillRect/>
                      </a:stretch>
                    </p:blipFill>
                    <p:spPr>
                      <a:xfrm>
                        <a:off x="6000750" y="4913313"/>
                        <a:ext cx="346075" cy="449262"/>
                      </a:xfrm>
                      <a:prstGeom prst="rect">
                        <a:avLst/>
                      </a:prstGeom>
                      <a:noFill/>
                      <a:ln w="38100">
                        <a:noFill/>
                        <a:miter/>
                      </a:ln>
                    </p:spPr>
                  </p:pic>
                </p:oleObj>
              </mc:Fallback>
            </mc:AlternateContent>
          </a:graphicData>
        </a:graphic>
      </p:graphicFrame>
      <p:graphicFrame>
        <p:nvGraphicFramePr>
          <p:cNvPr id="24584" name="Object 7"/>
          <p:cNvGraphicFramePr>
            <a:graphicFrameLocks noChangeAspect="1"/>
          </p:cNvGraphicFramePr>
          <p:nvPr/>
        </p:nvGraphicFramePr>
        <p:xfrm>
          <a:off x="6788150" y="4903788"/>
          <a:ext cx="371475" cy="449262"/>
        </p:xfrm>
        <a:graphic>
          <a:graphicData uri="http://schemas.openxmlformats.org/presentationml/2006/ole">
            <mc:AlternateContent xmlns:mc="http://schemas.openxmlformats.org/markup-compatibility/2006">
              <mc:Choice xmlns:v="urn:schemas-microsoft-com:vml" Requires="v">
                <p:oleObj spid="_x0000_s68871" r:id="rId9" imgW="190500" imgH="228600" progId="Equation.DSMT4">
                  <p:embed/>
                </p:oleObj>
              </mc:Choice>
              <mc:Fallback>
                <p:oleObj r:id="rId9" imgW="190500" imgH="228600" progId="Equation.DSMT4">
                  <p:embed/>
                  <p:pic>
                    <p:nvPicPr>
                      <p:cNvPr id="24584" name="Object 7"/>
                      <p:cNvPicPr/>
                      <p:nvPr/>
                    </p:nvPicPr>
                    <p:blipFill>
                      <a:blip r:embed="rId10"/>
                      <a:stretch>
                        <a:fillRect/>
                      </a:stretch>
                    </p:blipFill>
                    <p:spPr>
                      <a:xfrm>
                        <a:off x="6788150" y="4903788"/>
                        <a:ext cx="371475" cy="449262"/>
                      </a:xfrm>
                      <a:prstGeom prst="rect">
                        <a:avLst/>
                      </a:prstGeom>
                      <a:noFill/>
                      <a:ln w="38100">
                        <a:noFill/>
                        <a:miter/>
                      </a:ln>
                    </p:spPr>
                  </p:pic>
                </p:oleObj>
              </mc:Fallback>
            </mc:AlternateContent>
          </a:graphicData>
        </a:graphic>
      </p:graphicFrame>
      <p:sp>
        <p:nvSpPr>
          <p:cNvPr id="24585" name="Rectangle 12"/>
          <p:cNvSpPr/>
          <p:nvPr/>
        </p:nvSpPr>
        <p:spPr>
          <a:xfrm>
            <a:off x="4829175" y="2894013"/>
            <a:ext cx="2386013" cy="461962"/>
          </a:xfrm>
          <a:prstGeom prst="rect">
            <a:avLst/>
          </a:prstGeom>
          <a:noFill/>
          <a:ln w="9525">
            <a:noFill/>
          </a:ln>
        </p:spPr>
        <p:txBody>
          <a:bodyPr anchor="t">
            <a:spAutoFit/>
          </a:bodyPr>
          <a:lstStyle/>
          <a:p>
            <a:r>
              <a:rPr lang="en-US" altLang="en-US" sz="2400" dirty="0">
                <a:solidFill>
                  <a:srgbClr val="0033CC"/>
                </a:solidFill>
                <a:latin typeface="Times New Roman" panose="02020603050405020304" pitchFamily="18" charset="0"/>
              </a:rPr>
              <a:t>Joint: Prismatic</a:t>
            </a:r>
            <a:endParaRPr lang="en-SG" altLang="en-US" sz="2400" dirty="0">
              <a:solidFill>
                <a:srgbClr val="0033CC"/>
              </a:solidFill>
              <a:latin typeface="Times New Roman" panose="02020603050405020304" pitchFamily="18" charset="0"/>
              <a:ea typeface="Times New Roman" panose="02020603050405020304" pitchFamily="18" charset="0"/>
            </a:endParaRPr>
          </a:p>
        </p:txBody>
      </p:sp>
      <p:pic>
        <p:nvPicPr>
          <p:cNvPr id="24586" name="图片 13"/>
          <p:cNvPicPr>
            <a:picLocks noChangeAspect="1"/>
          </p:cNvPicPr>
          <p:nvPr/>
        </p:nvPicPr>
        <p:blipFill>
          <a:blip r:embed="rId11"/>
          <a:stretch>
            <a:fillRect/>
          </a:stretch>
        </p:blipFill>
        <p:spPr>
          <a:xfrm>
            <a:off x="560388" y="2525713"/>
            <a:ext cx="3824287" cy="2900362"/>
          </a:xfrm>
          <a:prstGeom prst="rect">
            <a:avLst/>
          </a:prstGeom>
          <a:noFill/>
          <a:ln w="9525">
            <a:noFill/>
          </a:ln>
        </p:spPr>
      </p:pic>
      <p:graphicFrame>
        <p:nvGraphicFramePr>
          <p:cNvPr id="24587" name="对象 1"/>
          <p:cNvGraphicFramePr>
            <a:graphicFrameLocks noChangeAspect="1"/>
          </p:cNvGraphicFramePr>
          <p:nvPr/>
        </p:nvGraphicFramePr>
        <p:xfrm>
          <a:off x="5907088" y="4159250"/>
          <a:ext cx="338137" cy="479425"/>
        </p:xfrm>
        <a:graphic>
          <a:graphicData uri="http://schemas.openxmlformats.org/presentationml/2006/ole">
            <mc:AlternateContent xmlns:mc="http://schemas.openxmlformats.org/markup-compatibility/2006">
              <mc:Choice xmlns:v="urn:schemas-microsoft-com:vml" Requires="v">
                <p:oleObj spid="_x0000_s68872" r:id="rId12" imgW="152400" imgH="228600" progId="Equation.DSMT4">
                  <p:embed/>
                </p:oleObj>
              </mc:Choice>
              <mc:Fallback>
                <p:oleObj r:id="rId12" imgW="152400" imgH="228600" progId="Equation.DSMT4">
                  <p:embed/>
                  <p:pic>
                    <p:nvPicPr>
                      <p:cNvPr id="24587" name="对象 1"/>
                      <p:cNvPicPr/>
                      <p:nvPr/>
                    </p:nvPicPr>
                    <p:blipFill>
                      <a:blip r:embed="rId13"/>
                      <a:stretch>
                        <a:fillRect/>
                      </a:stretch>
                    </p:blipFill>
                    <p:spPr>
                      <a:xfrm>
                        <a:off x="5907088" y="4159250"/>
                        <a:ext cx="338137" cy="479425"/>
                      </a:xfrm>
                      <a:prstGeom prst="rect">
                        <a:avLst/>
                      </a:prstGeom>
                      <a:noFill/>
                      <a:ln w="38100">
                        <a:noFill/>
                        <a:miter/>
                      </a:ln>
                    </p:spPr>
                  </p:pic>
                </p:oleObj>
              </mc:Fallback>
            </mc:AlternateContent>
          </a:graphicData>
        </a:graphic>
      </p:graphicFrame>
      <p:graphicFrame>
        <p:nvGraphicFramePr>
          <p:cNvPr id="24588" name="对象 2"/>
          <p:cNvGraphicFramePr>
            <a:graphicFrameLocks noChangeAspect="1"/>
          </p:cNvGraphicFramePr>
          <p:nvPr/>
        </p:nvGraphicFramePr>
        <p:xfrm>
          <a:off x="6751638" y="4133850"/>
          <a:ext cx="349250" cy="498475"/>
        </p:xfrm>
        <a:graphic>
          <a:graphicData uri="http://schemas.openxmlformats.org/presentationml/2006/ole">
            <mc:AlternateContent xmlns:mc="http://schemas.openxmlformats.org/markup-compatibility/2006">
              <mc:Choice xmlns:v="urn:schemas-microsoft-com:vml" Requires="v">
                <p:oleObj spid="_x0000_s68873" r:id="rId14" imgW="177800" imgH="228600" progId="Equation.DSMT4">
                  <p:embed/>
                </p:oleObj>
              </mc:Choice>
              <mc:Fallback>
                <p:oleObj r:id="rId14" imgW="177800" imgH="228600" progId="Equation.DSMT4">
                  <p:embed/>
                  <p:pic>
                    <p:nvPicPr>
                      <p:cNvPr id="24588" name="对象 2"/>
                      <p:cNvPicPr/>
                      <p:nvPr/>
                    </p:nvPicPr>
                    <p:blipFill>
                      <a:blip r:embed="rId15"/>
                      <a:stretch>
                        <a:fillRect/>
                      </a:stretch>
                    </p:blipFill>
                    <p:spPr>
                      <a:xfrm>
                        <a:off x="6751638" y="4133850"/>
                        <a:ext cx="349250" cy="498475"/>
                      </a:xfrm>
                      <a:prstGeom prst="rect">
                        <a:avLst/>
                      </a:prstGeom>
                      <a:noFill/>
                      <a:ln w="38100">
                        <a:noFill/>
                        <a:miter/>
                      </a:ln>
                    </p:spPr>
                  </p:pic>
                </p:oleObj>
              </mc:Fallback>
            </mc:AlternateContent>
          </a:graphicData>
        </a:graphic>
      </p:graphicFrame>
      <p:sp>
        <p:nvSpPr>
          <p:cNvPr id="15"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6"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
        <p:nvSpPr>
          <p:cNvPr id="14" name="Rectangle 6">
            <a:extLst>
              <a:ext uri="{FF2B5EF4-FFF2-40B4-BE49-F238E27FC236}">
                <a16:creationId xmlns:a16="http://schemas.microsoft.com/office/drawing/2014/main" id="{FAC50DB4-949D-4B40-B355-959FBAE8BA88}"/>
              </a:ext>
            </a:extLst>
          </p:cNvPr>
          <p:cNvSpPr/>
          <p:nvPr/>
        </p:nvSpPr>
        <p:spPr>
          <a:xfrm>
            <a:off x="1747520" y="5426075"/>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1</a:t>
            </a:r>
            <a:endParaRPr lang="en-SG" altLang="en-US" sz="2000" b="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93703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p:cNvSpPr>
            <a:spLocks noGrp="1"/>
          </p:cNvSpPr>
          <p:nvPr>
            <p:ph idx="1"/>
          </p:nvPr>
        </p:nvSpPr>
        <p:spPr>
          <a:xfrm>
            <a:off x="406400" y="1362075"/>
            <a:ext cx="8556625" cy="4525963"/>
          </a:xfrm>
        </p:spPr>
        <p:txBody>
          <a:bodyPr vert="horz" wrap="square" lIns="91440" tIns="45720" rIns="91440" bIns="45720" anchor="t"/>
          <a:lstStyle/>
          <a:p>
            <a:pPr>
              <a:buNone/>
            </a:pPr>
            <a:r>
              <a:rPr lang="en-US" altLang="en-US" sz="2800" b="1" dirty="0">
                <a:solidFill>
                  <a:srgbClr val="0033CC"/>
                </a:solidFill>
                <a:latin typeface="Times New Roman" panose="02020603050405020304" pitchFamily="18" charset="0"/>
              </a:rPr>
              <a:t>Method 1:  </a:t>
            </a:r>
            <a:r>
              <a:rPr lang="en-US" altLang="en-US" sz="2800" dirty="0">
                <a:solidFill>
                  <a:srgbClr val="0033CC"/>
                </a:solidFill>
                <a:latin typeface="Times New Roman" panose="02020603050405020304" pitchFamily="18" charset="0"/>
              </a:rPr>
              <a:t>Euler Newton Method</a:t>
            </a:r>
            <a:r>
              <a:rPr lang="en-US" altLang="en-US" sz="2800" dirty="0">
                <a:latin typeface="Times New Roman" panose="02020603050405020304" pitchFamily="18" charset="0"/>
              </a:rPr>
              <a:t> – </a:t>
            </a:r>
            <a:r>
              <a:rPr lang="en-US" altLang="en-US" sz="2800" b="1" dirty="0">
                <a:solidFill>
                  <a:srgbClr val="FF0000"/>
                </a:solidFill>
                <a:latin typeface="Times New Roman" panose="02020603050405020304" pitchFamily="18" charset="0"/>
              </a:rPr>
              <a:t>piece of cake!</a:t>
            </a:r>
          </a:p>
          <a:p>
            <a:pPr>
              <a:buNone/>
            </a:pPr>
            <a:r>
              <a:rPr lang="en-US" altLang="en-US" sz="2800" b="1" dirty="0">
                <a:solidFill>
                  <a:srgbClr val="0033CC"/>
                </a:solidFill>
                <a:latin typeface="Times New Roman" panose="02020603050405020304" pitchFamily="18" charset="0"/>
              </a:rPr>
              <a:t>Method 2:  </a:t>
            </a:r>
            <a:r>
              <a:rPr lang="en-US" altLang="en-US" sz="2800" dirty="0">
                <a:solidFill>
                  <a:srgbClr val="0033CC"/>
                </a:solidFill>
                <a:latin typeface="Times New Roman" panose="02020603050405020304" pitchFamily="18" charset="0"/>
              </a:rPr>
              <a:t>Lagrange Formulation </a:t>
            </a:r>
          </a:p>
          <a:p>
            <a:pPr>
              <a:buNone/>
            </a:pPr>
            <a:r>
              <a:rPr lang="en-US" altLang="en-US" sz="2400" dirty="0">
                <a:latin typeface="Times New Roman" panose="02020603050405020304" pitchFamily="18" charset="0"/>
              </a:rPr>
              <a:t>The key points are as follows.</a:t>
            </a:r>
            <a:endParaRPr lang="en-SG" altLang="en-US" sz="2400" dirty="0">
              <a:latin typeface="Times New Roman" panose="02020603050405020304" pitchFamily="18" charset="0"/>
              <a:ea typeface="Times New Roman" panose="02020603050405020304" pitchFamily="18" charset="0"/>
            </a:endParaRPr>
          </a:p>
        </p:txBody>
      </p:sp>
      <p:sp>
        <p:nvSpPr>
          <p:cNvPr id="25603"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5604" name="Object 1"/>
          <p:cNvGraphicFramePr>
            <a:graphicFrameLocks noChangeAspect="1"/>
          </p:cNvGraphicFramePr>
          <p:nvPr/>
        </p:nvGraphicFramePr>
        <p:xfrm>
          <a:off x="836613" y="2822575"/>
          <a:ext cx="3222625" cy="2273300"/>
        </p:xfrm>
        <a:graphic>
          <a:graphicData uri="http://schemas.openxmlformats.org/presentationml/2006/ole">
            <mc:AlternateContent xmlns:mc="http://schemas.openxmlformats.org/markup-compatibility/2006">
              <mc:Choice xmlns:v="urn:schemas-microsoft-com:vml" Requires="v">
                <p:oleObj spid="_x0000_s69720" r:id="rId3" imgW="1790700" imgH="1270000" progId="Equation.DSMT4">
                  <p:embed/>
                </p:oleObj>
              </mc:Choice>
              <mc:Fallback>
                <p:oleObj r:id="rId3" imgW="1790700" imgH="1270000" progId="Equation.DSMT4">
                  <p:embed/>
                  <p:pic>
                    <p:nvPicPr>
                      <p:cNvPr id="25604" name="Object 1"/>
                      <p:cNvPicPr/>
                      <p:nvPr/>
                    </p:nvPicPr>
                    <p:blipFill>
                      <a:blip r:embed="rId4"/>
                      <a:stretch>
                        <a:fillRect/>
                      </a:stretch>
                    </p:blipFill>
                    <p:spPr>
                      <a:xfrm>
                        <a:off x="836613" y="2822575"/>
                        <a:ext cx="3222625" cy="2273300"/>
                      </a:xfrm>
                      <a:prstGeom prst="rect">
                        <a:avLst/>
                      </a:prstGeom>
                      <a:noFill/>
                      <a:ln w="38100">
                        <a:noFill/>
                        <a:miter/>
                      </a:ln>
                    </p:spPr>
                  </p:pic>
                </p:oleObj>
              </mc:Fallback>
            </mc:AlternateContent>
          </a:graphicData>
        </a:graphic>
      </p:graphicFrame>
      <p:sp>
        <p:nvSpPr>
          <p:cNvPr id="25605" name="Oval 6"/>
          <p:cNvSpPr/>
          <p:nvPr/>
        </p:nvSpPr>
        <p:spPr>
          <a:xfrm>
            <a:off x="1809750" y="4581525"/>
            <a:ext cx="247650" cy="314325"/>
          </a:xfrm>
          <a:prstGeom prst="ellipse">
            <a:avLst/>
          </a:prstGeom>
          <a:noFill/>
          <a:ln w="19050" cap="flat" cmpd="sng">
            <a:solidFill>
              <a:srgbClr val="FF00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graphicFrame>
        <p:nvGraphicFramePr>
          <p:cNvPr id="25606" name="Object 3"/>
          <p:cNvGraphicFramePr>
            <a:graphicFrameLocks noChangeAspect="1"/>
          </p:cNvGraphicFramePr>
          <p:nvPr/>
        </p:nvGraphicFramePr>
        <p:xfrm>
          <a:off x="755650" y="5378450"/>
          <a:ext cx="1892300" cy="765175"/>
        </p:xfrm>
        <a:graphic>
          <a:graphicData uri="http://schemas.openxmlformats.org/presentationml/2006/ole">
            <mc:AlternateContent xmlns:mc="http://schemas.openxmlformats.org/markup-compatibility/2006">
              <mc:Choice xmlns:v="urn:schemas-microsoft-com:vml" Requires="v">
                <p:oleObj spid="_x0000_s69721" r:id="rId5" imgW="1193800" imgH="482600" progId="Equation.DSMT4">
                  <p:embed/>
                </p:oleObj>
              </mc:Choice>
              <mc:Fallback>
                <p:oleObj r:id="rId5" imgW="1193800" imgH="482600" progId="Equation.DSMT4">
                  <p:embed/>
                  <p:pic>
                    <p:nvPicPr>
                      <p:cNvPr id="25606" name="Object 3"/>
                      <p:cNvPicPr/>
                      <p:nvPr/>
                    </p:nvPicPr>
                    <p:blipFill>
                      <a:blip r:embed="rId6"/>
                      <a:stretch>
                        <a:fillRect/>
                      </a:stretch>
                    </p:blipFill>
                    <p:spPr>
                      <a:xfrm>
                        <a:off x="755650" y="5378450"/>
                        <a:ext cx="1892300" cy="765175"/>
                      </a:xfrm>
                      <a:prstGeom prst="rect">
                        <a:avLst/>
                      </a:prstGeom>
                      <a:noFill/>
                      <a:ln w="38100">
                        <a:noFill/>
                        <a:miter/>
                      </a:ln>
                    </p:spPr>
                  </p:pic>
                </p:oleObj>
              </mc:Fallback>
            </mc:AlternateContent>
          </a:graphicData>
        </a:graphic>
      </p:graphicFrame>
      <p:sp>
        <p:nvSpPr>
          <p:cNvPr id="25607" name="Cloud Callout 11"/>
          <p:cNvSpPr/>
          <p:nvPr/>
        </p:nvSpPr>
        <p:spPr>
          <a:xfrm>
            <a:off x="3067050" y="4676775"/>
            <a:ext cx="2943225" cy="762000"/>
          </a:xfrm>
          <a:prstGeom prst="cloudCallout">
            <a:avLst>
              <a:gd name="adj1" fmla="val -68495"/>
              <a:gd name="adj2" fmla="val 86903"/>
            </a:avLst>
          </a:prstGeom>
          <a:noFill/>
          <a:ln w="19050" cap="flat" cmpd="sng">
            <a:solidFill>
              <a:srgbClr val="00B050"/>
            </a:solidFill>
            <a:prstDash val="solid"/>
            <a:round/>
            <a:headEnd type="none" w="med" len="med"/>
            <a:tailEnd type="none" w="med" len="med"/>
          </a:ln>
        </p:spPr>
        <p:txBody>
          <a:bodyPr anchor="ctr"/>
          <a:lstStyle/>
          <a:p>
            <a:r>
              <a:rPr lang="en-US" altLang="zh-CN" sz="2000" dirty="0">
                <a:solidFill>
                  <a:srgbClr val="FF6600"/>
                </a:solidFill>
                <a:latin typeface="Arial" panose="020B0604020202020204" pitchFamily="34" charset="0"/>
                <a:ea typeface="宋体" panose="02010600030101010101" pitchFamily="2" charset="-122"/>
              </a:rPr>
              <a:t>const. (special case)</a:t>
            </a:r>
            <a:endParaRPr lang="en-SG" altLang="zh-CN" sz="2000" dirty="0">
              <a:solidFill>
                <a:srgbClr val="FF6600"/>
              </a:solidFill>
              <a:latin typeface="Arial" panose="020B0604020202020204" pitchFamily="34" charset="0"/>
              <a:ea typeface="宋体" panose="02010600030101010101" pitchFamily="2" charset="-122"/>
            </a:endParaRPr>
          </a:p>
        </p:txBody>
      </p:sp>
      <p:cxnSp>
        <p:nvCxnSpPr>
          <p:cNvPr id="25608" name="Straight Arrow Connector 13"/>
          <p:cNvCxnSpPr/>
          <p:nvPr/>
        </p:nvCxnSpPr>
        <p:spPr>
          <a:xfrm flipH="1">
            <a:off x="990600" y="4914900"/>
            <a:ext cx="876300" cy="609600"/>
          </a:xfrm>
          <a:prstGeom prst="straightConnector1">
            <a:avLst/>
          </a:prstGeom>
          <a:ln w="19050" cap="flat" cmpd="sng">
            <a:solidFill>
              <a:srgbClr val="FF0000"/>
            </a:solidFill>
            <a:prstDash val="solid"/>
            <a:round/>
            <a:headEnd type="none" w="med" len="med"/>
            <a:tailEnd type="arrow" w="med" len="med"/>
          </a:ln>
        </p:spPr>
      </p:cxnSp>
      <p:sp>
        <p:nvSpPr>
          <p:cNvPr id="23562" name="Right Arrow 14"/>
          <p:cNvSpPr>
            <a:spLocks noChangeArrowheads="1"/>
          </p:cNvSpPr>
          <p:nvPr/>
        </p:nvSpPr>
        <p:spPr bwMode="auto">
          <a:xfrm>
            <a:off x="5575300" y="3714750"/>
            <a:ext cx="434975" cy="363538"/>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25610" name="Rectangle 15"/>
          <p:cNvSpPr/>
          <p:nvPr/>
        </p:nvSpPr>
        <p:spPr>
          <a:xfrm>
            <a:off x="6178550" y="3365500"/>
            <a:ext cx="2697163" cy="1570038"/>
          </a:xfrm>
          <a:prstGeom prst="rect">
            <a:avLst/>
          </a:prstGeom>
          <a:noFill/>
          <a:ln w="28575" cap="flat" cmpd="sng">
            <a:solidFill>
              <a:srgbClr val="FF6600"/>
            </a:solidFill>
            <a:prstDash val="solid"/>
            <a:miter/>
            <a:headEnd type="none" w="med" len="med"/>
            <a:tailEnd type="none" w="med" len="med"/>
          </a:ln>
        </p:spPr>
        <p:txBody>
          <a:bodyPr anchor="t">
            <a:spAutoFit/>
          </a:bodyPr>
          <a:lstStyle/>
          <a:p>
            <a:r>
              <a:rPr lang="en-US" altLang="zh-CN" sz="2400" b="0" dirty="0">
                <a:latin typeface="Arial" panose="020B0604020202020204" pitchFamily="34" charset="0"/>
                <a:ea typeface="宋体" panose="02010600030101010101" pitchFamily="2" charset="-122"/>
              </a:rPr>
              <a:t>All Christoffel Symbols are zero.</a:t>
            </a:r>
          </a:p>
          <a:p>
            <a:endParaRPr lang="en-US" altLang="zh-CN" sz="2400" b="0" dirty="0">
              <a:latin typeface="Arial" panose="020B0604020202020204" pitchFamily="34" charset="0"/>
              <a:ea typeface="宋体" panose="02010600030101010101" pitchFamily="2" charset="-122"/>
            </a:endParaRPr>
          </a:p>
          <a:p>
            <a:r>
              <a:rPr lang="en-US" altLang="zh-CN" sz="2400" b="0" i="1" dirty="0">
                <a:latin typeface="Arial" panose="020B0604020202020204" pitchFamily="34" charset="0"/>
                <a:ea typeface="宋体" panose="02010600030101010101" pitchFamily="2" charset="-122"/>
              </a:rPr>
              <a:t>C</a:t>
            </a:r>
            <a:r>
              <a:rPr lang="en-US" altLang="zh-CN" sz="2400" b="0" dirty="0">
                <a:latin typeface="Arial" panose="020B0604020202020204" pitchFamily="34" charset="0"/>
                <a:ea typeface="宋体" panose="02010600030101010101" pitchFamily="2" charset="-122"/>
              </a:rPr>
              <a:t> = ??</a:t>
            </a:r>
            <a:endParaRPr lang="en-SG" altLang="zh-CN" sz="2400" b="0" dirty="0">
              <a:latin typeface="Arial" panose="020B0604020202020204" pitchFamily="34" charset="0"/>
              <a:ea typeface="宋体" panose="02010600030101010101" pitchFamily="2" charset="-122"/>
            </a:endParaRPr>
          </a:p>
        </p:txBody>
      </p:sp>
      <p:sp>
        <p:nvSpPr>
          <p:cNvPr id="14"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9647915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406400" y="1419225"/>
            <a:ext cx="8229600" cy="4525963"/>
          </a:xfrm>
        </p:spPr>
        <p:txBody>
          <a:bodyPr vert="horz" wrap="square" lIns="91440" tIns="45720" rIns="91440" bIns="45720" anchor="t"/>
          <a:lstStyle/>
          <a:p>
            <a:pPr>
              <a:buNone/>
            </a:pPr>
            <a:r>
              <a:rPr lang="en-US" altLang="zh-CN" sz="2400" b="1" dirty="0">
                <a:latin typeface="Times New Roman" panose="02020603050405020304" pitchFamily="18" charset="0"/>
                <a:ea typeface="宋体" panose="02010600030101010101" pitchFamily="2" charset="-122"/>
              </a:rPr>
              <a:t>Potential energy</a:t>
            </a: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endParaRPr lang="en-US" altLang="zh-CN" b="1" dirty="0">
              <a:latin typeface="Arial" panose="020B0604020202020204" pitchFamily="34" charset="0"/>
              <a:ea typeface="宋体" panose="02010600030101010101" pitchFamily="2" charset="-122"/>
            </a:endParaRPr>
          </a:p>
          <a:p>
            <a:pPr>
              <a:buNone/>
            </a:pPr>
            <a:r>
              <a:rPr lang="en-US" altLang="zh-CN" sz="2400" b="1" dirty="0">
                <a:latin typeface="Times New Roman" panose="02020603050405020304" pitchFamily="18" charset="0"/>
                <a:ea typeface="宋体" panose="02010600030101010101" pitchFamily="2" charset="-122"/>
              </a:rPr>
              <a:t>                Dynamic equation</a:t>
            </a:r>
          </a:p>
          <a:p>
            <a:pPr>
              <a:buNone/>
            </a:pPr>
            <a:endParaRPr lang="en-US" altLang="zh-CN" b="1" dirty="0">
              <a:latin typeface="Arial" panose="020B0604020202020204" pitchFamily="34" charset="0"/>
              <a:ea typeface="宋体" panose="02010600030101010101" pitchFamily="2" charset="-122"/>
            </a:endParaRPr>
          </a:p>
          <a:p>
            <a:pPr>
              <a:buNone/>
            </a:pPr>
            <a:endParaRPr lang="en-SG" altLang="zh-CN" b="1" dirty="0">
              <a:latin typeface="Arial" panose="020B0604020202020204" pitchFamily="34" charset="0"/>
              <a:ea typeface="宋体" panose="02010600030101010101" pitchFamily="2" charset="-122"/>
            </a:endParaRPr>
          </a:p>
        </p:txBody>
      </p:sp>
      <p:graphicFrame>
        <p:nvGraphicFramePr>
          <p:cNvPr id="26627" name="Object 2"/>
          <p:cNvGraphicFramePr>
            <a:graphicFrameLocks noChangeAspect="1"/>
          </p:cNvGraphicFramePr>
          <p:nvPr/>
        </p:nvGraphicFramePr>
        <p:xfrm>
          <a:off x="3217863" y="1939925"/>
          <a:ext cx="2257425" cy="493713"/>
        </p:xfrm>
        <a:graphic>
          <a:graphicData uri="http://schemas.openxmlformats.org/presentationml/2006/ole">
            <mc:AlternateContent xmlns:mc="http://schemas.openxmlformats.org/markup-compatibility/2006">
              <mc:Choice xmlns:v="urn:schemas-microsoft-com:vml" Requires="v">
                <p:oleObj spid="_x0000_s70787" name="Equation" r:id="rId3" imgW="1041120" imgH="228600" progId="Equation.DSMT4">
                  <p:embed/>
                </p:oleObj>
              </mc:Choice>
              <mc:Fallback>
                <p:oleObj name="Equation" r:id="rId3" imgW="1041120" imgH="228600" progId="Equation.DSMT4">
                  <p:embed/>
                  <p:pic>
                    <p:nvPicPr>
                      <p:cNvPr id="26627" name="Object 2"/>
                      <p:cNvPicPr/>
                      <p:nvPr/>
                    </p:nvPicPr>
                    <p:blipFill>
                      <a:blip r:embed="rId4"/>
                      <a:stretch>
                        <a:fillRect/>
                      </a:stretch>
                    </p:blipFill>
                    <p:spPr>
                      <a:xfrm>
                        <a:off x="3217863" y="1939925"/>
                        <a:ext cx="2257425" cy="493713"/>
                      </a:xfrm>
                      <a:prstGeom prst="rect">
                        <a:avLst/>
                      </a:prstGeom>
                      <a:noFill/>
                      <a:ln w="38100">
                        <a:noFill/>
                        <a:miter/>
                      </a:ln>
                    </p:spPr>
                  </p:pic>
                </p:oleObj>
              </mc:Fallback>
            </mc:AlternateContent>
          </a:graphicData>
        </a:graphic>
      </p:graphicFrame>
      <p:sp>
        <p:nvSpPr>
          <p:cNvPr id="24583" name="Down Arrow 5"/>
          <p:cNvSpPr>
            <a:spLocks noChangeArrowheads="1"/>
          </p:cNvSpPr>
          <p:nvPr/>
        </p:nvSpPr>
        <p:spPr bwMode="auto">
          <a:xfrm>
            <a:off x="4238625" y="2590800"/>
            <a:ext cx="180975" cy="419100"/>
          </a:xfrm>
          <a:prstGeom prst="downArrow">
            <a:avLst>
              <a:gd name="adj1" fmla="val 50000"/>
              <a:gd name="adj2" fmla="val 50004"/>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26629"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6630" name="Object 3"/>
          <p:cNvGraphicFramePr>
            <a:graphicFrameLocks noChangeAspect="1"/>
          </p:cNvGraphicFramePr>
          <p:nvPr/>
        </p:nvGraphicFramePr>
        <p:xfrm>
          <a:off x="3238500" y="3067050"/>
          <a:ext cx="2571750" cy="1247775"/>
        </p:xfrm>
        <a:graphic>
          <a:graphicData uri="http://schemas.openxmlformats.org/presentationml/2006/ole">
            <mc:AlternateContent xmlns:mc="http://schemas.openxmlformats.org/markup-compatibility/2006">
              <mc:Choice xmlns:v="urn:schemas-microsoft-com:vml" Requires="v">
                <p:oleObj spid="_x0000_s70788" name="Equation" r:id="rId5" imgW="1358640" imgH="660240" progId="Equation.DSMT4">
                  <p:embed/>
                </p:oleObj>
              </mc:Choice>
              <mc:Fallback>
                <p:oleObj name="Equation" r:id="rId5" imgW="1358640" imgH="660240" progId="Equation.DSMT4">
                  <p:embed/>
                  <p:pic>
                    <p:nvPicPr>
                      <p:cNvPr id="26630" name="Object 3"/>
                      <p:cNvPicPr/>
                      <p:nvPr/>
                    </p:nvPicPr>
                    <p:blipFill>
                      <a:blip r:embed="rId6"/>
                      <a:stretch>
                        <a:fillRect/>
                      </a:stretch>
                    </p:blipFill>
                    <p:spPr>
                      <a:xfrm>
                        <a:off x="3238500" y="3067050"/>
                        <a:ext cx="2571750" cy="1247775"/>
                      </a:xfrm>
                      <a:prstGeom prst="rect">
                        <a:avLst/>
                      </a:prstGeom>
                      <a:noFill/>
                      <a:ln w="38100">
                        <a:noFill/>
                        <a:miter/>
                      </a:ln>
                    </p:spPr>
                  </p:pic>
                </p:oleObj>
              </mc:Fallback>
            </mc:AlternateContent>
          </a:graphicData>
        </a:graphic>
      </p:graphicFrame>
      <p:sp>
        <p:nvSpPr>
          <p:cNvPr id="24585" name="Right Arrow 8"/>
          <p:cNvSpPr>
            <a:spLocks noChangeArrowheads="1"/>
          </p:cNvSpPr>
          <p:nvPr/>
        </p:nvSpPr>
        <p:spPr bwMode="auto">
          <a:xfrm>
            <a:off x="762000" y="4562475"/>
            <a:ext cx="714375" cy="238125"/>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26632"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6633" name="Object 5"/>
          <p:cNvGraphicFramePr>
            <a:graphicFrameLocks noChangeAspect="1"/>
          </p:cNvGraphicFramePr>
          <p:nvPr/>
        </p:nvGraphicFramePr>
        <p:xfrm>
          <a:off x="2754313" y="5137150"/>
          <a:ext cx="3746500" cy="995363"/>
        </p:xfrm>
        <a:graphic>
          <a:graphicData uri="http://schemas.openxmlformats.org/presentationml/2006/ole">
            <mc:AlternateContent xmlns:mc="http://schemas.openxmlformats.org/markup-compatibility/2006">
              <mc:Choice xmlns:v="urn:schemas-microsoft-com:vml" Requires="v">
                <p:oleObj spid="_x0000_s70789" r:id="rId7" imgW="1739900" imgH="457200" progId="Equation.DSMT4">
                  <p:embed/>
                </p:oleObj>
              </mc:Choice>
              <mc:Fallback>
                <p:oleObj r:id="rId7" imgW="1739900" imgH="457200" progId="Equation.DSMT4">
                  <p:embed/>
                  <p:pic>
                    <p:nvPicPr>
                      <p:cNvPr id="26633" name="Object 5"/>
                      <p:cNvPicPr/>
                      <p:nvPr/>
                    </p:nvPicPr>
                    <p:blipFill>
                      <a:blip r:embed="rId8"/>
                      <a:stretch>
                        <a:fillRect/>
                      </a:stretch>
                    </p:blipFill>
                    <p:spPr>
                      <a:xfrm>
                        <a:off x="2754313" y="5137150"/>
                        <a:ext cx="3746500" cy="995363"/>
                      </a:xfrm>
                      <a:prstGeom prst="rect">
                        <a:avLst/>
                      </a:prstGeom>
                      <a:noFill/>
                      <a:ln w="38100">
                        <a:noFill/>
                        <a:miter/>
                      </a:ln>
                    </p:spPr>
                  </p:pic>
                </p:oleObj>
              </mc:Fallback>
            </mc:AlternateContent>
          </a:graphicData>
        </a:graphic>
      </p:graphicFrame>
      <p:sp>
        <p:nvSpPr>
          <p:cNvPr id="12"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3"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3503902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406400" y="1125538"/>
            <a:ext cx="8229600" cy="4525962"/>
          </a:xfrm>
        </p:spPr>
        <p:txBody>
          <a:bodyPr vert="horz" wrap="square" lIns="91440" tIns="45720" rIns="91440" bIns="45720" anchor="t"/>
          <a:lstStyle/>
          <a:p>
            <a:pPr marL="457200" indent="-457200">
              <a:buNone/>
            </a:pPr>
            <a:r>
              <a:rPr lang="en-US" altLang="en-US" sz="2400" dirty="0">
                <a:latin typeface="Times New Roman" panose="02020603050405020304" pitchFamily="18" charset="0"/>
              </a:rPr>
              <a:t>2.	Suppose the robot is under the influence of gravitational acceleration. </a:t>
            </a:r>
            <a:r>
              <a:rPr lang="en-US" altLang="en-US" sz="2400" dirty="0">
                <a:solidFill>
                  <a:srgbClr val="FF0000"/>
                </a:solidFill>
                <a:latin typeface="Times New Roman" panose="02020603050405020304" pitchFamily="18" charset="0"/>
              </a:rPr>
              <a:t>Assume the mass of each link is lumped at end of the link. </a:t>
            </a:r>
            <a:r>
              <a:rPr lang="en-US" altLang="en-US" sz="2400" dirty="0">
                <a:latin typeface="Times New Roman" panose="02020603050405020304" pitchFamily="18" charset="0"/>
              </a:rPr>
              <a:t>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sp>
        <p:nvSpPr>
          <p:cNvPr id="21507"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1508"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1510" name="Rectangle 9"/>
          <p:cNvSpPr/>
          <p:nvPr/>
        </p:nvSpPr>
        <p:spPr>
          <a:xfrm>
            <a:off x="1692910" y="3059430"/>
            <a:ext cx="6054090" cy="3238500"/>
          </a:xfrm>
          <a:prstGeom prst="rect">
            <a:avLst/>
          </a:prstGeom>
          <a:solidFill>
            <a:schemeClr val="bg1"/>
          </a:solidFill>
          <a:ln w="28575" cap="flat" cmpd="sng">
            <a:solidFill>
              <a:srgbClr val="C000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pic>
        <p:nvPicPr>
          <p:cNvPr id="22535" name="图片 1"/>
          <p:cNvPicPr>
            <a:picLocks noChangeAspect="1"/>
          </p:cNvPicPr>
          <p:nvPr/>
        </p:nvPicPr>
        <p:blipFill>
          <a:blip r:embed="rId2"/>
          <a:stretch>
            <a:fillRect/>
          </a:stretch>
        </p:blipFill>
        <p:spPr>
          <a:xfrm>
            <a:off x="3124835" y="3243580"/>
            <a:ext cx="3365500" cy="2862580"/>
          </a:xfrm>
          <a:prstGeom prst="rect">
            <a:avLst/>
          </a:prstGeom>
          <a:noFill/>
          <a:ln w="9525">
            <a:noFill/>
          </a:ln>
        </p:spPr>
      </p:pic>
      <p:sp>
        <p:nvSpPr>
          <p:cNvPr id="21509" name="Rectangle 8"/>
          <p:cNvSpPr/>
          <p:nvPr/>
        </p:nvSpPr>
        <p:spPr>
          <a:xfrm>
            <a:off x="1951673" y="5705793"/>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2</a:t>
            </a:r>
            <a:endParaRPr lang="en-SG" altLang="en-US" sz="2000" b="0" dirty="0">
              <a:latin typeface="Times New Roman" panose="02020603050405020304" pitchFamily="18" charset="0"/>
              <a:ea typeface="Times New Roman" panose="02020603050405020304" pitchFamily="18" charset="0"/>
            </a:endParaRPr>
          </a:p>
        </p:txBody>
      </p:sp>
      <p:sp>
        <p:nvSpPr>
          <p:cNvPr id="10"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5524297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406400" y="1304925"/>
            <a:ext cx="8229600" cy="4525963"/>
          </a:xfrm>
        </p:spPr>
        <p:txBody>
          <a:bodyPr vert="horz" wrap="square" lIns="91440" tIns="45720" rIns="91440" bIns="45720" anchor="t"/>
          <a:lstStyle/>
          <a:p>
            <a:pPr>
              <a:buNone/>
            </a:pPr>
            <a:r>
              <a:rPr lang="en-US" altLang="en-US" sz="2800" b="1" dirty="0">
                <a:solidFill>
                  <a:srgbClr val="0033CC"/>
                </a:solidFill>
                <a:latin typeface="Times New Roman" panose="02020603050405020304" pitchFamily="18" charset="0"/>
              </a:rPr>
              <a:t>Hint:</a:t>
            </a:r>
          </a:p>
          <a:p>
            <a:pPr>
              <a:buAutoNum type="alphaLcParenR"/>
            </a:pPr>
            <a:r>
              <a:rPr lang="en-US" altLang="en-US" sz="2400" dirty="0">
                <a:latin typeface="Times New Roman" panose="02020603050405020304" pitchFamily="18" charset="0"/>
              </a:rPr>
              <a:t>Find the positions and velocities of       and       with respect  to the base </a:t>
            </a:r>
            <a:r>
              <a:rPr lang="en-US" altLang="en-US" sz="2400" i="1" dirty="0">
                <a:latin typeface="Times New Roman" panose="02020603050405020304" pitchFamily="18" charset="0"/>
              </a:rPr>
              <a:t>xyz</a:t>
            </a:r>
            <a:endParaRPr lang="en-SG" altLang="en-US" sz="2400" i="1" dirty="0">
              <a:latin typeface="Times New Roman" panose="02020603050405020304" pitchFamily="18" charset="0"/>
            </a:endParaRPr>
          </a:p>
          <a:p>
            <a:pPr>
              <a:buNone/>
            </a:pPr>
            <a:r>
              <a:rPr lang="en-US" altLang="en-US" sz="2400" dirty="0">
                <a:latin typeface="Times New Roman" panose="02020603050405020304" pitchFamily="18" charset="0"/>
              </a:rPr>
              <a:t>b)  Find the kinetic energy </a:t>
            </a:r>
            <a:r>
              <a:rPr lang="en-US" altLang="en-US" sz="2400" i="1" dirty="0">
                <a:latin typeface="Times New Roman" panose="02020603050405020304" pitchFamily="18" charset="0"/>
              </a:rPr>
              <a:t>K</a:t>
            </a:r>
            <a:r>
              <a:rPr lang="en-US" altLang="en-US" sz="2400" dirty="0">
                <a:latin typeface="Times New Roman" panose="02020603050405020304" pitchFamily="18" charset="0"/>
              </a:rPr>
              <a:t> and the potential energy </a:t>
            </a:r>
            <a:r>
              <a:rPr lang="en-US" altLang="en-US" sz="2400" i="1" dirty="0">
                <a:latin typeface="Times New Roman" panose="02020603050405020304" pitchFamily="18" charset="0"/>
              </a:rPr>
              <a:t>P</a:t>
            </a:r>
            <a:endParaRPr lang="en-SG" altLang="en-US" sz="2400" i="1" dirty="0">
              <a:latin typeface="Times New Roman" panose="02020603050405020304" pitchFamily="18" charset="0"/>
            </a:endParaRPr>
          </a:p>
          <a:p>
            <a:pPr>
              <a:buAutoNum type="alphaLcParenR" startAt="3"/>
            </a:pPr>
            <a:r>
              <a:rPr lang="en-US" altLang="en-US" sz="2400" dirty="0">
                <a:latin typeface="Times New Roman" panose="02020603050405020304" pitchFamily="18" charset="0"/>
              </a:rPr>
              <a:t>Find the expression for matrix            from </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AutoNum type="alphaLcParenR" startAt="3"/>
            </a:pPr>
            <a:r>
              <a:rPr lang="en-US" altLang="en-US" sz="2400" dirty="0">
                <a:latin typeface="Times New Roman" panose="02020603050405020304" pitchFamily="18" charset="0"/>
              </a:rPr>
              <a:t>Find the Lagrange-Euler Equations</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None/>
            </a:pPr>
            <a:r>
              <a:rPr lang="en-US" altLang="en-US" sz="2400" dirty="0">
                <a:latin typeface="Times New Roman" panose="02020603050405020304" pitchFamily="18" charset="0"/>
              </a:rPr>
              <a:t>where</a:t>
            </a:r>
            <a:endParaRPr lang="en-SG" altLang="en-US" sz="2400" dirty="0">
              <a:latin typeface="Times New Roman" panose="02020603050405020304" pitchFamily="18" charset="0"/>
            </a:endParaRPr>
          </a:p>
          <a:p>
            <a:pPr>
              <a:buNone/>
            </a:pPr>
            <a:endParaRPr lang="en-SG" altLang="en-US" dirty="0">
              <a:latin typeface="Arial" panose="020B0604020202020204" pitchFamily="34" charset="0"/>
            </a:endParaRPr>
          </a:p>
        </p:txBody>
      </p:sp>
      <p:graphicFrame>
        <p:nvGraphicFramePr>
          <p:cNvPr id="28675" name="Object 1"/>
          <p:cNvGraphicFramePr>
            <a:graphicFrameLocks noChangeAspect="1"/>
          </p:cNvGraphicFramePr>
          <p:nvPr/>
        </p:nvGraphicFramePr>
        <p:xfrm>
          <a:off x="5208588" y="1843088"/>
          <a:ext cx="352425" cy="444500"/>
        </p:xfrm>
        <a:graphic>
          <a:graphicData uri="http://schemas.openxmlformats.org/presentationml/2006/ole">
            <mc:AlternateContent xmlns:mc="http://schemas.openxmlformats.org/markup-compatibility/2006">
              <mc:Choice xmlns:v="urn:schemas-microsoft-com:vml" Requires="v">
                <p:oleObj spid="_x0000_s71899" r:id="rId3" imgW="177800" imgH="228600" progId="Equation.DSMT4">
                  <p:embed/>
                </p:oleObj>
              </mc:Choice>
              <mc:Fallback>
                <p:oleObj r:id="rId3" imgW="177800" imgH="228600" progId="Equation.DSMT4">
                  <p:embed/>
                  <p:pic>
                    <p:nvPicPr>
                      <p:cNvPr id="28675" name="Object 1"/>
                      <p:cNvPicPr/>
                      <p:nvPr/>
                    </p:nvPicPr>
                    <p:blipFill>
                      <a:blip r:embed="rId4"/>
                      <a:stretch>
                        <a:fillRect/>
                      </a:stretch>
                    </p:blipFill>
                    <p:spPr>
                      <a:xfrm>
                        <a:off x="5208588" y="1843088"/>
                        <a:ext cx="352425" cy="444500"/>
                      </a:xfrm>
                      <a:prstGeom prst="rect">
                        <a:avLst/>
                      </a:prstGeom>
                      <a:noFill/>
                      <a:ln w="38100">
                        <a:noFill/>
                        <a:miter/>
                      </a:ln>
                    </p:spPr>
                  </p:pic>
                </p:oleObj>
              </mc:Fallback>
            </mc:AlternateContent>
          </a:graphicData>
        </a:graphic>
      </p:graphicFrame>
      <p:graphicFrame>
        <p:nvGraphicFramePr>
          <p:cNvPr id="28676" name="Object 2"/>
          <p:cNvGraphicFramePr>
            <a:graphicFrameLocks noChangeAspect="1"/>
          </p:cNvGraphicFramePr>
          <p:nvPr/>
        </p:nvGraphicFramePr>
        <p:xfrm>
          <a:off x="6173788" y="1833563"/>
          <a:ext cx="377825" cy="444500"/>
        </p:xfrm>
        <a:graphic>
          <a:graphicData uri="http://schemas.openxmlformats.org/presentationml/2006/ole">
            <mc:AlternateContent xmlns:mc="http://schemas.openxmlformats.org/markup-compatibility/2006">
              <mc:Choice xmlns:v="urn:schemas-microsoft-com:vml" Requires="v">
                <p:oleObj spid="_x0000_s71900" r:id="rId5" imgW="190500" imgH="228600" progId="Equation.DSMT4">
                  <p:embed/>
                </p:oleObj>
              </mc:Choice>
              <mc:Fallback>
                <p:oleObj r:id="rId5" imgW="190500" imgH="228600" progId="Equation.DSMT4">
                  <p:embed/>
                  <p:pic>
                    <p:nvPicPr>
                      <p:cNvPr id="28676" name="Object 2"/>
                      <p:cNvPicPr/>
                      <p:nvPr/>
                    </p:nvPicPr>
                    <p:blipFill>
                      <a:blip r:embed="rId6"/>
                      <a:stretch>
                        <a:fillRect/>
                      </a:stretch>
                    </p:blipFill>
                    <p:spPr>
                      <a:xfrm>
                        <a:off x="6173788" y="1833563"/>
                        <a:ext cx="377825" cy="444500"/>
                      </a:xfrm>
                      <a:prstGeom prst="rect">
                        <a:avLst/>
                      </a:prstGeom>
                      <a:noFill/>
                      <a:ln w="38100">
                        <a:noFill/>
                        <a:miter/>
                      </a:ln>
                    </p:spPr>
                  </p:pic>
                </p:oleObj>
              </mc:Fallback>
            </mc:AlternateContent>
          </a:graphicData>
        </a:graphic>
      </p:graphicFrame>
      <p:sp>
        <p:nvSpPr>
          <p:cNvPr id="28677"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8678" name="Object 3"/>
          <p:cNvGraphicFramePr>
            <a:graphicFrameLocks noChangeAspect="1"/>
          </p:cNvGraphicFramePr>
          <p:nvPr/>
        </p:nvGraphicFramePr>
        <p:xfrm>
          <a:off x="4627563" y="3119438"/>
          <a:ext cx="671512" cy="377825"/>
        </p:xfrm>
        <a:graphic>
          <a:graphicData uri="http://schemas.openxmlformats.org/presentationml/2006/ole">
            <mc:AlternateContent xmlns:mc="http://schemas.openxmlformats.org/markup-compatibility/2006">
              <mc:Choice xmlns:v="urn:schemas-microsoft-com:vml" Requires="v">
                <p:oleObj spid="_x0000_s71901" r:id="rId7" imgW="457200" imgH="254000" progId="Equation.DSMT4">
                  <p:embed/>
                </p:oleObj>
              </mc:Choice>
              <mc:Fallback>
                <p:oleObj r:id="rId7" imgW="457200" imgH="254000" progId="Equation.DSMT4">
                  <p:embed/>
                  <p:pic>
                    <p:nvPicPr>
                      <p:cNvPr id="28678" name="Object 3"/>
                      <p:cNvPicPr/>
                      <p:nvPr/>
                    </p:nvPicPr>
                    <p:blipFill>
                      <a:blip r:embed="rId8"/>
                      <a:stretch>
                        <a:fillRect/>
                      </a:stretch>
                    </p:blipFill>
                    <p:spPr>
                      <a:xfrm>
                        <a:off x="4627563" y="3119438"/>
                        <a:ext cx="671512" cy="377825"/>
                      </a:xfrm>
                      <a:prstGeom prst="rect">
                        <a:avLst/>
                      </a:prstGeom>
                      <a:noFill/>
                      <a:ln w="38100">
                        <a:noFill/>
                        <a:miter/>
                      </a:ln>
                    </p:spPr>
                  </p:pic>
                </p:oleObj>
              </mc:Fallback>
            </mc:AlternateContent>
          </a:graphicData>
        </a:graphic>
      </p:graphicFrame>
      <p:sp>
        <p:nvSpPr>
          <p:cNvPr id="28679"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8680" name="Object 5"/>
          <p:cNvGraphicFramePr>
            <a:graphicFrameLocks noChangeAspect="1"/>
          </p:cNvGraphicFramePr>
          <p:nvPr/>
        </p:nvGraphicFramePr>
        <p:xfrm>
          <a:off x="3878263" y="3467100"/>
          <a:ext cx="1909762" cy="758825"/>
        </p:xfrm>
        <a:graphic>
          <a:graphicData uri="http://schemas.openxmlformats.org/presentationml/2006/ole">
            <mc:AlternateContent xmlns:mc="http://schemas.openxmlformats.org/markup-compatibility/2006">
              <mc:Choice xmlns:v="urn:schemas-microsoft-com:vml" Requires="v">
                <p:oleObj spid="_x0000_s71902" r:id="rId9" imgW="977265" imgH="393700" progId="Equation.DSMT4">
                  <p:embed/>
                </p:oleObj>
              </mc:Choice>
              <mc:Fallback>
                <p:oleObj r:id="rId9" imgW="977265" imgH="393700" progId="Equation.DSMT4">
                  <p:embed/>
                  <p:pic>
                    <p:nvPicPr>
                      <p:cNvPr id="28680" name="Object 5"/>
                      <p:cNvPicPr/>
                      <p:nvPr/>
                    </p:nvPicPr>
                    <p:blipFill>
                      <a:blip r:embed="rId10"/>
                      <a:stretch>
                        <a:fillRect/>
                      </a:stretch>
                    </p:blipFill>
                    <p:spPr>
                      <a:xfrm>
                        <a:off x="3878263" y="3467100"/>
                        <a:ext cx="1909762" cy="758825"/>
                      </a:xfrm>
                      <a:prstGeom prst="rect">
                        <a:avLst/>
                      </a:prstGeom>
                      <a:noFill/>
                      <a:ln w="38100">
                        <a:noFill/>
                        <a:miter/>
                      </a:ln>
                    </p:spPr>
                  </p:pic>
                </p:oleObj>
              </mc:Fallback>
            </mc:AlternateContent>
          </a:graphicData>
        </a:graphic>
      </p:graphicFrame>
      <p:sp>
        <p:nvSpPr>
          <p:cNvPr id="28681" name="Rectangle 8"/>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8682" name="Object 7"/>
          <p:cNvGraphicFramePr>
            <a:graphicFrameLocks noChangeAspect="1"/>
          </p:cNvGraphicFramePr>
          <p:nvPr/>
        </p:nvGraphicFramePr>
        <p:xfrm>
          <a:off x="2938463" y="4741863"/>
          <a:ext cx="3789362" cy="495300"/>
        </p:xfrm>
        <a:graphic>
          <a:graphicData uri="http://schemas.openxmlformats.org/presentationml/2006/ole">
            <mc:AlternateContent xmlns:mc="http://schemas.openxmlformats.org/markup-compatibility/2006">
              <mc:Choice xmlns:v="urn:schemas-microsoft-com:vml" Requires="v">
                <p:oleObj spid="_x0000_s71903" r:id="rId11" imgW="1778000" imgH="228600" progId="Equation.DSMT4">
                  <p:embed/>
                </p:oleObj>
              </mc:Choice>
              <mc:Fallback>
                <p:oleObj r:id="rId11" imgW="1778000" imgH="228600" progId="Equation.DSMT4">
                  <p:embed/>
                  <p:pic>
                    <p:nvPicPr>
                      <p:cNvPr id="28682" name="Object 7"/>
                      <p:cNvPicPr/>
                      <p:nvPr/>
                    </p:nvPicPr>
                    <p:blipFill>
                      <a:blip r:embed="rId12"/>
                      <a:stretch>
                        <a:fillRect/>
                      </a:stretch>
                    </p:blipFill>
                    <p:spPr>
                      <a:xfrm>
                        <a:off x="2938463" y="4741863"/>
                        <a:ext cx="3789362" cy="495300"/>
                      </a:xfrm>
                      <a:prstGeom prst="rect">
                        <a:avLst/>
                      </a:prstGeom>
                      <a:noFill/>
                      <a:ln w="38100">
                        <a:noFill/>
                        <a:miter/>
                      </a:ln>
                    </p:spPr>
                  </p:pic>
                </p:oleObj>
              </mc:Fallback>
            </mc:AlternateContent>
          </a:graphicData>
        </a:graphic>
      </p:graphicFrame>
      <p:sp>
        <p:nvSpPr>
          <p:cNvPr id="28683" name="Rectangle 10"/>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8685" name="Rectangle 1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1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pic>
        <p:nvPicPr>
          <p:cNvPr id="18" name="图片 17">
            <a:extLst>
              <a:ext uri="{FF2B5EF4-FFF2-40B4-BE49-F238E27FC236}">
                <a16:creationId xmlns:a16="http://schemas.microsoft.com/office/drawing/2014/main" id="{3990182A-2A6F-4762-BC46-3EDBEC20E5CF}"/>
              </a:ext>
            </a:extLst>
          </p:cNvPr>
          <p:cNvPicPr>
            <a:picLocks noChangeAspect="1"/>
          </p:cNvPicPr>
          <p:nvPr/>
        </p:nvPicPr>
        <p:blipFill>
          <a:blip r:embed="rId14"/>
          <a:stretch>
            <a:fillRect/>
          </a:stretch>
        </p:blipFill>
        <p:spPr>
          <a:xfrm>
            <a:off x="3204132" y="5417469"/>
            <a:ext cx="1601471" cy="900000"/>
          </a:xfrm>
          <a:prstGeom prst="rect">
            <a:avLst/>
          </a:prstGeom>
        </p:spPr>
      </p:pic>
      <p:pic>
        <p:nvPicPr>
          <p:cNvPr id="20" name="图片 19">
            <a:extLst>
              <a:ext uri="{FF2B5EF4-FFF2-40B4-BE49-F238E27FC236}">
                <a16:creationId xmlns:a16="http://schemas.microsoft.com/office/drawing/2014/main" id="{3EF0324B-D8D0-4944-BDC1-17BDF13B5FD8}"/>
              </a:ext>
            </a:extLst>
          </p:cNvPr>
          <p:cNvPicPr>
            <a:picLocks noChangeAspect="1"/>
          </p:cNvPicPr>
          <p:nvPr/>
        </p:nvPicPr>
        <p:blipFill>
          <a:blip r:embed="rId15"/>
          <a:stretch>
            <a:fillRect/>
          </a:stretch>
        </p:blipFill>
        <p:spPr>
          <a:xfrm>
            <a:off x="5100893" y="5363469"/>
            <a:ext cx="3364199" cy="1008000"/>
          </a:xfrm>
          <a:prstGeom prst="rect">
            <a:avLst/>
          </a:prstGeom>
        </p:spPr>
      </p:pic>
      <p:pic>
        <p:nvPicPr>
          <p:cNvPr id="4" name="图片 3">
            <a:extLst>
              <a:ext uri="{FF2B5EF4-FFF2-40B4-BE49-F238E27FC236}">
                <a16:creationId xmlns:a16="http://schemas.microsoft.com/office/drawing/2014/main" id="{6A0CC629-F913-4443-B99B-2862A91899F8}"/>
              </a:ext>
            </a:extLst>
          </p:cNvPr>
          <p:cNvPicPr>
            <a:picLocks noChangeAspect="1"/>
          </p:cNvPicPr>
          <p:nvPr/>
        </p:nvPicPr>
        <p:blipFill>
          <a:blip r:embed="rId16"/>
          <a:stretch>
            <a:fillRect/>
          </a:stretch>
        </p:blipFill>
        <p:spPr>
          <a:xfrm>
            <a:off x="1589740" y="5471469"/>
            <a:ext cx="1443484" cy="792000"/>
          </a:xfrm>
          <a:prstGeom prst="rect">
            <a:avLst/>
          </a:prstGeom>
        </p:spPr>
      </p:pic>
    </p:spTree>
    <p:extLst>
      <p:ext uri="{BB962C8B-B14F-4D97-AF65-F5344CB8AC3E}">
        <p14:creationId xmlns:p14="http://schemas.microsoft.com/office/powerpoint/2010/main" val="32524751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a:spLocks noGrp="1"/>
          </p:cNvSpPr>
          <p:nvPr>
            <p:ph idx="1"/>
          </p:nvPr>
        </p:nvSpPr>
        <p:spPr>
          <a:xfrm>
            <a:off x="471488" y="1233805"/>
            <a:ext cx="7678737" cy="3908425"/>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(a)</a:t>
            </a:r>
          </a:p>
          <a:p>
            <a:pPr>
              <a:buNone/>
            </a:pPr>
            <a:r>
              <a:rPr lang="en-US" altLang="zh-CN" sz="2400" dirty="0">
                <a:latin typeface="Times New Roman" panose="02020603050405020304" pitchFamily="18" charset="0"/>
                <a:ea typeface="宋体" panose="02010600030101010101" pitchFamily="2" charset="-122"/>
              </a:rPr>
              <a:t>	Pos:</a:t>
            </a: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sz="1000" dirty="0">
              <a:latin typeface="Arial" panose="020B0604020202020204" pitchFamily="34" charset="0"/>
              <a:ea typeface="宋体" panose="02010600030101010101" pitchFamily="2" charset="-122"/>
            </a:endParaRPr>
          </a:p>
          <a:p>
            <a:pPr>
              <a:buNone/>
            </a:pPr>
            <a:r>
              <a:rPr lang="en-US" altLang="zh-CN" sz="2400" dirty="0">
                <a:latin typeface="Times New Roman" panose="02020603050405020304" pitchFamily="18" charset="0"/>
                <a:ea typeface="宋体" panose="02010600030101010101" pitchFamily="2" charset="-122"/>
              </a:rPr>
              <a:t>	Vel:</a:t>
            </a:r>
            <a:endParaRPr lang="en-SG" altLang="zh-CN" sz="2400" dirty="0">
              <a:latin typeface="Times New Roman" panose="02020603050405020304" pitchFamily="18" charset="0"/>
              <a:ea typeface="宋体" panose="02010600030101010101" pitchFamily="2" charset="-122"/>
            </a:endParaRPr>
          </a:p>
        </p:txBody>
      </p:sp>
      <p:sp>
        <p:nvSpPr>
          <p:cNvPr id="33795"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3796" name="Object 1"/>
          <p:cNvGraphicFramePr>
            <a:graphicFrameLocks noChangeAspect="1"/>
          </p:cNvGraphicFramePr>
          <p:nvPr>
            <p:extLst>
              <p:ext uri="{D42A27DB-BD31-4B8C-83A1-F6EECF244321}">
                <p14:modId xmlns:p14="http://schemas.microsoft.com/office/powerpoint/2010/main" val="3072133444"/>
              </p:ext>
            </p:extLst>
          </p:nvPr>
        </p:nvGraphicFramePr>
        <p:xfrm>
          <a:off x="1697355" y="2093164"/>
          <a:ext cx="1617345" cy="828789"/>
        </p:xfrm>
        <a:graphic>
          <a:graphicData uri="http://schemas.openxmlformats.org/presentationml/2006/ole">
            <mc:AlternateContent xmlns:mc="http://schemas.openxmlformats.org/markup-compatibility/2006">
              <mc:Choice xmlns:v="urn:schemas-microsoft-com:vml" Requires="v">
                <p:oleObj spid="_x0000_s72964" name="Equation" r:id="rId3" imgW="1168400" imgH="596900" progId="Equation.DSMT4">
                  <p:embed/>
                </p:oleObj>
              </mc:Choice>
              <mc:Fallback>
                <p:oleObj name="Equation" r:id="rId3" imgW="1168400" imgH="596900" progId="Equation.DSMT4">
                  <p:embed/>
                  <p:pic>
                    <p:nvPicPr>
                      <p:cNvPr id="33796" name="Object 1"/>
                      <p:cNvPicPr/>
                      <p:nvPr/>
                    </p:nvPicPr>
                    <p:blipFill>
                      <a:blip r:embed="rId4"/>
                      <a:stretch>
                        <a:fillRect/>
                      </a:stretch>
                    </p:blipFill>
                    <p:spPr>
                      <a:xfrm>
                        <a:off x="1697355" y="2093164"/>
                        <a:ext cx="1617345" cy="828789"/>
                      </a:xfrm>
                      <a:prstGeom prst="rect">
                        <a:avLst/>
                      </a:prstGeom>
                      <a:noFill/>
                      <a:ln w="38100">
                        <a:noFill/>
                        <a:miter/>
                      </a:ln>
                    </p:spPr>
                  </p:pic>
                </p:oleObj>
              </mc:Fallback>
            </mc:AlternateContent>
          </a:graphicData>
        </a:graphic>
      </p:graphicFrame>
      <p:sp>
        <p:nvSpPr>
          <p:cNvPr id="33797"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3798" name="Object 3"/>
          <p:cNvGraphicFramePr>
            <a:graphicFrameLocks noChangeAspect="1"/>
          </p:cNvGraphicFramePr>
          <p:nvPr>
            <p:extLst>
              <p:ext uri="{D42A27DB-BD31-4B8C-83A1-F6EECF244321}">
                <p14:modId xmlns:p14="http://schemas.microsoft.com/office/powerpoint/2010/main" val="3292179711"/>
              </p:ext>
            </p:extLst>
          </p:nvPr>
        </p:nvGraphicFramePr>
        <p:xfrm>
          <a:off x="3992880" y="2041864"/>
          <a:ext cx="3273045" cy="880089"/>
        </p:xfrm>
        <a:graphic>
          <a:graphicData uri="http://schemas.openxmlformats.org/presentationml/2006/ole">
            <mc:AlternateContent xmlns:mc="http://schemas.openxmlformats.org/markup-compatibility/2006">
              <mc:Choice xmlns:v="urn:schemas-microsoft-com:vml" Requires="v">
                <p:oleObj spid="_x0000_s72965" r:id="rId5" imgW="1803400" imgH="482600" progId="Equation.DSMT4">
                  <p:embed/>
                </p:oleObj>
              </mc:Choice>
              <mc:Fallback>
                <p:oleObj r:id="rId5" imgW="1803400" imgH="482600" progId="Equation.DSMT4">
                  <p:embed/>
                  <p:pic>
                    <p:nvPicPr>
                      <p:cNvPr id="33798" name="Object 3"/>
                      <p:cNvPicPr/>
                      <p:nvPr/>
                    </p:nvPicPr>
                    <p:blipFill>
                      <a:blip r:embed="rId6"/>
                      <a:stretch>
                        <a:fillRect/>
                      </a:stretch>
                    </p:blipFill>
                    <p:spPr>
                      <a:xfrm>
                        <a:off x="3992880" y="2041864"/>
                        <a:ext cx="3273045" cy="880089"/>
                      </a:xfrm>
                      <a:prstGeom prst="rect">
                        <a:avLst/>
                      </a:prstGeom>
                      <a:noFill/>
                      <a:ln w="38100">
                        <a:noFill/>
                        <a:miter/>
                      </a:ln>
                    </p:spPr>
                  </p:pic>
                </p:oleObj>
              </mc:Fallback>
            </mc:AlternateContent>
          </a:graphicData>
        </a:graphic>
      </p:graphicFrame>
      <p:sp>
        <p:nvSpPr>
          <p:cNvPr id="33799"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3800" name="Object 5"/>
          <p:cNvGraphicFramePr>
            <a:graphicFrameLocks noChangeAspect="1"/>
          </p:cNvGraphicFramePr>
          <p:nvPr>
            <p:extLst>
              <p:ext uri="{D42A27DB-BD31-4B8C-83A1-F6EECF244321}">
                <p14:modId xmlns:p14="http://schemas.microsoft.com/office/powerpoint/2010/main" val="4027782229"/>
              </p:ext>
            </p:extLst>
          </p:nvPr>
        </p:nvGraphicFramePr>
        <p:xfrm>
          <a:off x="1639888" y="3429318"/>
          <a:ext cx="1874837" cy="885825"/>
        </p:xfrm>
        <a:graphic>
          <a:graphicData uri="http://schemas.openxmlformats.org/presentationml/2006/ole">
            <mc:AlternateContent xmlns:mc="http://schemas.openxmlformats.org/markup-compatibility/2006">
              <mc:Choice xmlns:v="urn:schemas-microsoft-com:vml" Requires="v">
                <p:oleObj spid="_x0000_s72966" name="Equation" r:id="rId7" imgW="1016000" imgH="482600" progId="Equation.DSMT4">
                  <p:embed/>
                </p:oleObj>
              </mc:Choice>
              <mc:Fallback>
                <p:oleObj name="Equation" r:id="rId7" imgW="1016000" imgH="482600" progId="Equation.DSMT4">
                  <p:embed/>
                  <p:pic>
                    <p:nvPicPr>
                      <p:cNvPr id="33800" name="Object 5"/>
                      <p:cNvPicPr/>
                      <p:nvPr/>
                    </p:nvPicPr>
                    <p:blipFill>
                      <a:blip r:embed="rId8"/>
                      <a:stretch>
                        <a:fillRect/>
                      </a:stretch>
                    </p:blipFill>
                    <p:spPr>
                      <a:xfrm>
                        <a:off x="1639888" y="3429318"/>
                        <a:ext cx="1874837" cy="885825"/>
                      </a:xfrm>
                      <a:prstGeom prst="rect">
                        <a:avLst/>
                      </a:prstGeom>
                      <a:noFill/>
                      <a:ln w="38100">
                        <a:noFill/>
                        <a:miter/>
                      </a:ln>
                    </p:spPr>
                  </p:pic>
                </p:oleObj>
              </mc:Fallback>
            </mc:AlternateContent>
          </a:graphicData>
        </a:graphic>
      </p:graphicFrame>
      <p:sp>
        <p:nvSpPr>
          <p:cNvPr id="33801" name="Rectangle 8"/>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3802" name="Object 7"/>
          <p:cNvGraphicFramePr>
            <a:graphicFrameLocks noChangeAspect="1"/>
          </p:cNvGraphicFramePr>
          <p:nvPr/>
        </p:nvGraphicFramePr>
        <p:xfrm>
          <a:off x="3992880" y="3376930"/>
          <a:ext cx="4835525" cy="990600"/>
        </p:xfrm>
        <a:graphic>
          <a:graphicData uri="http://schemas.openxmlformats.org/presentationml/2006/ole">
            <mc:AlternateContent xmlns:mc="http://schemas.openxmlformats.org/markup-compatibility/2006">
              <mc:Choice xmlns:v="urn:schemas-microsoft-com:vml" Requires="v">
                <p:oleObj spid="_x0000_s72967" r:id="rId9" imgW="2463800" imgH="508000" progId="Equation.DSMT4">
                  <p:embed/>
                </p:oleObj>
              </mc:Choice>
              <mc:Fallback>
                <p:oleObj r:id="rId9" imgW="2463800" imgH="508000" progId="Equation.DSMT4">
                  <p:embed/>
                  <p:pic>
                    <p:nvPicPr>
                      <p:cNvPr id="33802" name="Object 7"/>
                      <p:cNvPicPr/>
                      <p:nvPr/>
                    </p:nvPicPr>
                    <p:blipFill>
                      <a:blip r:embed="rId10"/>
                      <a:stretch>
                        <a:fillRect/>
                      </a:stretch>
                    </p:blipFill>
                    <p:spPr>
                      <a:xfrm>
                        <a:off x="3992880" y="3376930"/>
                        <a:ext cx="4835525" cy="990600"/>
                      </a:xfrm>
                      <a:prstGeom prst="rect">
                        <a:avLst/>
                      </a:prstGeom>
                      <a:noFill/>
                      <a:ln w="38100">
                        <a:noFill/>
                        <a:miter/>
                      </a:ln>
                    </p:spPr>
                  </p:pic>
                </p:oleObj>
              </mc:Fallback>
            </mc:AlternateContent>
          </a:graphicData>
        </a:graphic>
      </p:graphicFrame>
      <p:sp>
        <p:nvSpPr>
          <p:cNvPr id="33803" name="Rectangle 10"/>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4824" name="Object 5"/>
          <p:cNvGraphicFramePr>
            <a:graphicFrameLocks noChangeAspect="1"/>
          </p:cNvGraphicFramePr>
          <p:nvPr/>
        </p:nvGraphicFramePr>
        <p:xfrm>
          <a:off x="1314133" y="5914708"/>
          <a:ext cx="6835775" cy="387350"/>
        </p:xfrm>
        <a:graphic>
          <a:graphicData uri="http://schemas.openxmlformats.org/presentationml/2006/ole">
            <mc:AlternateContent xmlns:mc="http://schemas.openxmlformats.org/markup-compatibility/2006">
              <mc:Choice xmlns:v="urn:schemas-microsoft-com:vml" Requires="v">
                <p:oleObj spid="_x0000_s72968" r:id="rId11" imgW="3759200" imgH="215900" progId="Equation.DSMT4">
                  <p:embed/>
                </p:oleObj>
              </mc:Choice>
              <mc:Fallback>
                <p:oleObj r:id="rId11" imgW="3759200" imgH="215900" progId="Equation.DSMT4">
                  <p:embed/>
                  <p:pic>
                    <p:nvPicPr>
                      <p:cNvPr id="34824" name="Object 5"/>
                      <p:cNvPicPr/>
                      <p:nvPr/>
                    </p:nvPicPr>
                    <p:blipFill>
                      <a:blip r:embed="rId12"/>
                      <a:stretch>
                        <a:fillRect/>
                      </a:stretch>
                    </p:blipFill>
                    <p:spPr>
                      <a:xfrm>
                        <a:off x="1314133" y="5914708"/>
                        <a:ext cx="6835775" cy="387350"/>
                      </a:xfrm>
                      <a:prstGeom prst="rect">
                        <a:avLst/>
                      </a:prstGeom>
                      <a:noFill/>
                      <a:ln w="38100">
                        <a:noFill/>
                        <a:miter/>
                      </a:ln>
                    </p:spPr>
                  </p:pic>
                </p:oleObj>
              </mc:Fallback>
            </mc:AlternateContent>
          </a:graphicData>
        </a:graphic>
      </p:graphicFrame>
      <p:sp>
        <p:nvSpPr>
          <p:cNvPr id="34825" name="Rectangle 10"/>
          <p:cNvSpPr/>
          <p:nvPr/>
        </p:nvSpPr>
        <p:spPr>
          <a:xfrm>
            <a:off x="1210628" y="5892800"/>
            <a:ext cx="7043737" cy="4095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graphicFrame>
        <p:nvGraphicFramePr>
          <p:cNvPr id="8" name="Object 22"/>
          <p:cNvGraphicFramePr>
            <a:graphicFrameLocks noChangeAspect="1"/>
          </p:cNvGraphicFramePr>
          <p:nvPr/>
        </p:nvGraphicFramePr>
        <p:xfrm>
          <a:off x="1452880" y="4584065"/>
          <a:ext cx="6929755" cy="983615"/>
        </p:xfrm>
        <a:graphic>
          <a:graphicData uri="http://schemas.openxmlformats.org/presentationml/2006/ole">
            <mc:AlternateContent xmlns:mc="http://schemas.openxmlformats.org/markup-compatibility/2006">
              <mc:Choice xmlns:v="urn:schemas-microsoft-com:vml" Requires="v">
                <p:oleObj spid="_x0000_s72969" r:id="rId13" imgW="3377565" imgH="482600" progId="Equation.3">
                  <p:embed/>
                </p:oleObj>
              </mc:Choice>
              <mc:Fallback>
                <p:oleObj r:id="rId13" imgW="3377565" imgH="482600" progId="Equation.3">
                  <p:embed/>
                  <p:pic>
                    <p:nvPicPr>
                      <p:cNvPr id="8" name="Object 22"/>
                      <p:cNvPicPr/>
                      <p:nvPr/>
                    </p:nvPicPr>
                    <p:blipFill>
                      <a:blip r:embed="rId14"/>
                      <a:stretch>
                        <a:fillRect/>
                      </a:stretch>
                    </p:blipFill>
                    <p:spPr>
                      <a:xfrm>
                        <a:off x="1452880" y="4584065"/>
                        <a:ext cx="6929755" cy="983615"/>
                      </a:xfrm>
                      <a:prstGeom prst="rect">
                        <a:avLst/>
                      </a:prstGeom>
                      <a:noFill/>
                      <a:ln w="38100">
                        <a:noFill/>
                        <a:miter/>
                      </a:ln>
                    </p:spPr>
                  </p:pic>
                </p:oleObj>
              </mc:Fallback>
            </mc:AlternateContent>
          </a:graphicData>
        </a:graphic>
      </p:graphicFrame>
      <p:sp>
        <p:nvSpPr>
          <p:cNvPr id="17"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8"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28536933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406400" y="1095375"/>
            <a:ext cx="8229600" cy="4525963"/>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(b)</a:t>
            </a:r>
          </a:p>
          <a:p>
            <a:pPr>
              <a:buChar char="•"/>
            </a:pPr>
            <a:endParaRPr lang="en-US" altLang="zh-CN" sz="2800" b="1" u="sng" dirty="0">
              <a:latin typeface="Times New Roman" panose="02020603050405020304" pitchFamily="18"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r>
              <a:rPr lang="en-US" altLang="zh-CN" sz="2800" b="1" u="sng" dirty="0">
                <a:latin typeface="Times New Roman" panose="02020603050405020304" pitchFamily="18" charset="0"/>
                <a:ea typeface="宋体" panose="02010600030101010101" pitchFamily="2" charset="-122"/>
              </a:rPr>
              <a:t>Step (c)</a:t>
            </a:r>
            <a:endParaRPr lang="en-SG" altLang="zh-CN" sz="2800" b="1" u="sng" dirty="0">
              <a:latin typeface="Times New Roman" panose="02020603050405020304" pitchFamily="18"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None/>
            </a:pPr>
            <a:endParaRPr lang="en-SG" altLang="zh-CN" dirty="0">
              <a:ea typeface="宋体" panose="02010600030101010101" pitchFamily="2" charset="-122"/>
            </a:endParaRPr>
          </a:p>
        </p:txBody>
      </p:sp>
      <p:sp>
        <p:nvSpPr>
          <p:cNvPr id="34819"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4821"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4822" name="Object 3"/>
          <p:cNvGraphicFramePr>
            <a:graphicFrameLocks noChangeAspect="1"/>
          </p:cNvGraphicFramePr>
          <p:nvPr>
            <p:extLst>
              <p:ext uri="{D42A27DB-BD31-4B8C-83A1-F6EECF244321}">
                <p14:modId xmlns:p14="http://schemas.microsoft.com/office/powerpoint/2010/main" val="1210593674"/>
              </p:ext>
            </p:extLst>
          </p:nvPr>
        </p:nvGraphicFramePr>
        <p:xfrm>
          <a:off x="898254" y="4539682"/>
          <a:ext cx="7170737" cy="1752600"/>
        </p:xfrm>
        <a:graphic>
          <a:graphicData uri="http://schemas.openxmlformats.org/presentationml/2006/ole">
            <mc:AlternateContent xmlns:mc="http://schemas.openxmlformats.org/markup-compatibility/2006">
              <mc:Choice xmlns:v="urn:schemas-microsoft-com:vml" Requires="v">
                <p:oleObj spid="_x0000_s73816" name="Equation" r:id="rId3" imgW="3924000" imgH="965160" progId="Equation.DSMT4">
                  <p:embed/>
                </p:oleObj>
              </mc:Choice>
              <mc:Fallback>
                <p:oleObj name="Equation" r:id="rId3" imgW="3924000" imgH="965160" progId="Equation.DSMT4">
                  <p:embed/>
                  <p:pic>
                    <p:nvPicPr>
                      <p:cNvPr id="34822" name="Object 3"/>
                      <p:cNvPicPr/>
                      <p:nvPr/>
                    </p:nvPicPr>
                    <p:blipFill>
                      <a:blip r:embed="rId4"/>
                      <a:stretch>
                        <a:fillRect/>
                      </a:stretch>
                    </p:blipFill>
                    <p:spPr>
                      <a:xfrm>
                        <a:off x="898254" y="4539682"/>
                        <a:ext cx="7170737" cy="1752600"/>
                      </a:xfrm>
                      <a:prstGeom prst="rect">
                        <a:avLst/>
                      </a:prstGeom>
                      <a:noFill/>
                      <a:ln w="38100">
                        <a:noFill/>
                        <a:miter/>
                      </a:ln>
                    </p:spPr>
                  </p:pic>
                </p:oleObj>
              </mc:Fallback>
            </mc:AlternateContent>
          </a:graphicData>
        </a:graphic>
      </p:graphicFrame>
      <p:sp>
        <p:nvSpPr>
          <p:cNvPr id="34823"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9946" name="Object 22"/>
          <p:cNvGraphicFramePr>
            <a:graphicFrameLocks noChangeAspect="1"/>
          </p:cNvGraphicFramePr>
          <p:nvPr>
            <p:extLst>
              <p:ext uri="{D42A27DB-BD31-4B8C-83A1-F6EECF244321}">
                <p14:modId xmlns:p14="http://schemas.microsoft.com/office/powerpoint/2010/main" val="2596891062"/>
              </p:ext>
            </p:extLst>
          </p:nvPr>
        </p:nvGraphicFramePr>
        <p:xfrm>
          <a:off x="1119188" y="1727200"/>
          <a:ext cx="7413625" cy="1951038"/>
        </p:xfrm>
        <a:graphic>
          <a:graphicData uri="http://schemas.openxmlformats.org/presentationml/2006/ole">
            <mc:AlternateContent xmlns:mc="http://schemas.openxmlformats.org/markup-compatibility/2006">
              <mc:Choice xmlns:v="urn:schemas-microsoft-com:vml" Requires="v">
                <p:oleObj spid="_x0000_s73817" name="Equation" r:id="rId5" imgW="3886200" imgH="1028520" progId="Equation.DSMT4">
                  <p:embed/>
                </p:oleObj>
              </mc:Choice>
              <mc:Fallback>
                <p:oleObj name="Equation" r:id="rId5" imgW="3886200" imgH="1028520" progId="Equation.DSMT4">
                  <p:embed/>
                  <p:pic>
                    <p:nvPicPr>
                      <p:cNvPr id="39946" name="Object 22"/>
                      <p:cNvPicPr/>
                      <p:nvPr/>
                    </p:nvPicPr>
                    <p:blipFill>
                      <a:blip r:embed="rId6"/>
                      <a:stretch>
                        <a:fillRect/>
                      </a:stretch>
                    </p:blipFill>
                    <p:spPr>
                      <a:xfrm>
                        <a:off x="1119188" y="1727200"/>
                        <a:ext cx="7413625" cy="1951038"/>
                      </a:xfrm>
                      <a:prstGeom prst="rect">
                        <a:avLst/>
                      </a:prstGeom>
                      <a:noFill/>
                      <a:ln w="38100">
                        <a:noFill/>
                        <a:miter/>
                      </a:ln>
                    </p:spPr>
                  </p:pic>
                </p:oleObj>
              </mc:Fallback>
            </mc:AlternateContent>
          </a:graphicData>
        </a:graphic>
      </p:graphicFrame>
      <p:sp>
        <p:nvSpPr>
          <p:cNvPr id="10"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Content Placeholder 2"/>
          <p:cNvSpPr txBox="1">
            <a:spLocks/>
          </p:cNvSpPr>
          <p:nvPr/>
        </p:nvSpPr>
        <p:spPr bwMode="auto">
          <a:xfrm>
            <a:off x="3730784" y="1551305"/>
            <a:ext cx="5298750" cy="8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7"/>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7"/>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lnSpc>
                <a:spcPct val="120000"/>
              </a:lnSpc>
              <a:spcBef>
                <a:spcPts val="0"/>
              </a:spcBef>
              <a:buFontTx/>
              <a:buNone/>
            </a:pPr>
            <a:r>
              <a:rPr lang="en-US" altLang="en-US" sz="1900" kern="0" dirty="0">
                <a:solidFill>
                  <a:srgbClr val="FF0000"/>
                </a:solidFill>
                <a:latin typeface="Times New Roman" panose="02020603050405020304" pitchFamily="18" charset="0"/>
                <a:cs typeface="Times New Roman" panose="02020603050405020304" pitchFamily="18" charset="0"/>
              </a:rPr>
              <a:t>Can’t use </a:t>
            </a:r>
            <a:r>
              <a:rPr lang="en-US" altLang="en-US" sz="1900" kern="0" dirty="0" err="1">
                <a:solidFill>
                  <a:srgbClr val="FF0000"/>
                </a:solidFill>
                <a:latin typeface="Times New Roman" panose="02020603050405020304" pitchFamily="18" charset="0"/>
                <a:cs typeface="Times New Roman" panose="02020603050405020304" pitchFamily="18" charset="0"/>
              </a:rPr>
              <a:t>König's</a:t>
            </a:r>
            <a:r>
              <a:rPr lang="en-US" altLang="en-US" sz="1900" kern="0" dirty="0">
                <a:solidFill>
                  <a:srgbClr val="FF0000"/>
                </a:solidFill>
                <a:latin typeface="Times New Roman" panose="02020603050405020304" pitchFamily="18" charset="0"/>
                <a:cs typeface="Times New Roman" panose="02020603050405020304" pitchFamily="18" charset="0"/>
              </a:rPr>
              <a:t> theorem, because we don’t know the moment of inertia of each link.</a:t>
            </a:r>
          </a:p>
          <a:p>
            <a:pPr marL="0" indent="0" algn="just">
              <a:lnSpc>
                <a:spcPct val="120000"/>
              </a:lnSpc>
              <a:spcBef>
                <a:spcPts val="0"/>
              </a:spcBef>
              <a:buFontTx/>
              <a:buNone/>
            </a:pPr>
            <a:endParaRPr lang="en-US" altLang="en-US" sz="2400" kern="0" dirty="0">
              <a:solidFill>
                <a:srgbClr val="FF0000"/>
              </a:solidFill>
              <a:latin typeface="Times New Roman" panose="02020603050405020304" pitchFamily="18" charset="0"/>
              <a:cs typeface="Times New Roman" panose="02020603050405020304" pitchFamily="18" charset="0"/>
            </a:endParaRPr>
          </a:p>
        </p:txBody>
      </p:sp>
      <p:sp>
        <p:nvSpPr>
          <p:cNvPr id="13"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1748489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406400" y="1238250"/>
            <a:ext cx="8229600" cy="4525963"/>
          </a:xfrm>
        </p:spPr>
        <p:txBody>
          <a:bodyPr vert="horz" wrap="square" lIns="91440" tIns="45720" rIns="91440" bIns="45720" anchor="t"/>
          <a:lstStyle/>
          <a:p>
            <a:pPr>
              <a:buChar char="•"/>
            </a:pPr>
            <a:r>
              <a:rPr lang="en-US" altLang="en-US" sz="2800" b="1" u="sng" dirty="0">
                <a:latin typeface="Times New Roman" panose="02020603050405020304" pitchFamily="18" charset="0"/>
              </a:rPr>
              <a:t>Step (d)</a:t>
            </a:r>
            <a:r>
              <a:rPr lang="en-US" altLang="en-US" sz="2800" dirty="0">
                <a:latin typeface="Times New Roman" panose="02020603050405020304" pitchFamily="18" charset="0"/>
              </a:rPr>
              <a:t>: The Christoffel Symbols</a:t>
            </a:r>
            <a:endParaRPr lang="en-SG" altLang="en-US" sz="2800" dirty="0">
              <a:latin typeface="Times New Roman" panose="02020603050405020304" pitchFamily="18" charset="0"/>
              <a:ea typeface="Times New Roman" panose="02020603050405020304" pitchFamily="18" charset="0"/>
            </a:endParaRPr>
          </a:p>
        </p:txBody>
      </p:sp>
      <p:sp>
        <p:nvSpPr>
          <p:cNvPr id="35843"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5844" name="Object 1"/>
          <p:cNvGraphicFramePr>
            <a:graphicFrameLocks noChangeAspect="1"/>
          </p:cNvGraphicFramePr>
          <p:nvPr>
            <p:extLst>
              <p:ext uri="{D42A27DB-BD31-4B8C-83A1-F6EECF244321}">
                <p14:modId xmlns:p14="http://schemas.microsoft.com/office/powerpoint/2010/main" val="587647530"/>
              </p:ext>
            </p:extLst>
          </p:nvPr>
        </p:nvGraphicFramePr>
        <p:xfrm>
          <a:off x="236538" y="1820863"/>
          <a:ext cx="3743325" cy="4706937"/>
        </p:xfrm>
        <a:graphic>
          <a:graphicData uri="http://schemas.openxmlformats.org/presentationml/2006/ole">
            <mc:AlternateContent xmlns:mc="http://schemas.openxmlformats.org/markup-compatibility/2006">
              <mc:Choice xmlns:v="urn:schemas-microsoft-com:vml" Requires="v">
                <p:oleObj spid="_x0000_s74926" name="Equation" r:id="rId3" imgW="2108160" imgH="2666880" progId="Equation.DSMT4">
                  <p:embed/>
                </p:oleObj>
              </mc:Choice>
              <mc:Fallback>
                <p:oleObj name="Equation" r:id="rId3" imgW="2108160" imgH="2666880" progId="Equation.DSMT4">
                  <p:embed/>
                  <p:pic>
                    <p:nvPicPr>
                      <p:cNvPr id="35844" name="Object 1"/>
                      <p:cNvPicPr/>
                      <p:nvPr/>
                    </p:nvPicPr>
                    <p:blipFill>
                      <a:blip r:embed="rId4"/>
                      <a:stretch>
                        <a:fillRect/>
                      </a:stretch>
                    </p:blipFill>
                    <p:spPr>
                      <a:xfrm>
                        <a:off x="236538" y="1820863"/>
                        <a:ext cx="3743325" cy="4706937"/>
                      </a:xfrm>
                      <a:prstGeom prst="rect">
                        <a:avLst/>
                      </a:prstGeom>
                      <a:noFill/>
                      <a:ln w="38100">
                        <a:noFill/>
                        <a:miter/>
                      </a:ln>
                    </p:spPr>
                  </p:pic>
                </p:oleObj>
              </mc:Fallback>
            </mc:AlternateContent>
          </a:graphicData>
        </a:graphic>
      </p:graphicFrame>
      <p:sp>
        <p:nvSpPr>
          <p:cNvPr id="29704" name="Right Arrow 6"/>
          <p:cNvSpPr>
            <a:spLocks noChangeArrowheads="1"/>
          </p:cNvSpPr>
          <p:nvPr/>
        </p:nvSpPr>
        <p:spPr bwMode="auto">
          <a:xfrm>
            <a:off x="3951185" y="3501231"/>
            <a:ext cx="431800" cy="508000"/>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35846"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5847" name="Object 3"/>
          <p:cNvGraphicFramePr>
            <a:graphicFrameLocks noChangeAspect="1"/>
          </p:cNvGraphicFramePr>
          <p:nvPr>
            <p:extLst>
              <p:ext uri="{D42A27DB-BD31-4B8C-83A1-F6EECF244321}">
                <p14:modId xmlns:p14="http://schemas.microsoft.com/office/powerpoint/2010/main" val="161819191"/>
              </p:ext>
            </p:extLst>
          </p:nvPr>
        </p:nvGraphicFramePr>
        <p:xfrm>
          <a:off x="4195730" y="2910331"/>
          <a:ext cx="4960558" cy="1451209"/>
        </p:xfrm>
        <a:graphic>
          <a:graphicData uri="http://schemas.openxmlformats.org/presentationml/2006/ole">
            <mc:AlternateContent xmlns:mc="http://schemas.openxmlformats.org/markup-compatibility/2006">
              <mc:Choice xmlns:v="urn:schemas-microsoft-com:vml" Requires="v">
                <p:oleObj spid="_x0000_s74927" name="Equation" r:id="rId5" imgW="3403440" imgH="990360" progId="Equation.DSMT4">
                  <p:embed/>
                </p:oleObj>
              </mc:Choice>
              <mc:Fallback>
                <p:oleObj name="Equation" r:id="rId5" imgW="3403440" imgH="990360" progId="Equation.DSMT4">
                  <p:embed/>
                  <p:pic>
                    <p:nvPicPr>
                      <p:cNvPr id="35847" name="Object 3"/>
                      <p:cNvPicPr/>
                      <p:nvPr/>
                    </p:nvPicPr>
                    <p:blipFill>
                      <a:blip r:embed="rId6"/>
                      <a:stretch>
                        <a:fillRect/>
                      </a:stretch>
                    </p:blipFill>
                    <p:spPr>
                      <a:xfrm>
                        <a:off x="4195730" y="2910331"/>
                        <a:ext cx="4960558" cy="1451209"/>
                      </a:xfrm>
                      <a:prstGeom prst="rect">
                        <a:avLst/>
                      </a:prstGeom>
                      <a:noFill/>
                      <a:ln w="38100">
                        <a:noFill/>
                        <a:miter/>
                      </a:ln>
                    </p:spPr>
                  </p:pic>
                </p:oleObj>
              </mc:Fallback>
            </mc:AlternateContent>
          </a:graphicData>
        </a:graphic>
      </p:graphicFrame>
      <p:sp>
        <p:nvSpPr>
          <p:cNvPr id="29706" name="Right Arrow 9"/>
          <p:cNvSpPr>
            <a:spLocks noChangeArrowheads="1"/>
          </p:cNvSpPr>
          <p:nvPr/>
        </p:nvSpPr>
        <p:spPr bwMode="auto">
          <a:xfrm rot="5400000">
            <a:off x="6697663" y="4587875"/>
            <a:ext cx="414338" cy="579438"/>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graphicFrame>
        <p:nvGraphicFramePr>
          <p:cNvPr id="35849" name="Object 5"/>
          <p:cNvGraphicFramePr>
            <a:graphicFrameLocks noChangeAspect="1"/>
          </p:cNvGraphicFramePr>
          <p:nvPr/>
        </p:nvGraphicFramePr>
        <p:xfrm>
          <a:off x="5780088" y="5238750"/>
          <a:ext cx="2249487" cy="414338"/>
        </p:xfrm>
        <a:graphic>
          <a:graphicData uri="http://schemas.openxmlformats.org/presentationml/2006/ole">
            <mc:AlternateContent xmlns:mc="http://schemas.openxmlformats.org/markup-compatibility/2006">
              <mc:Choice xmlns:v="urn:schemas-microsoft-com:vml" Requires="v">
                <p:oleObj spid="_x0000_s74928" r:id="rId7" imgW="1244600" imgH="228600" progId="Equation.DSMT4">
                  <p:embed/>
                </p:oleObj>
              </mc:Choice>
              <mc:Fallback>
                <p:oleObj r:id="rId7" imgW="1244600" imgH="228600" progId="Equation.DSMT4">
                  <p:embed/>
                  <p:pic>
                    <p:nvPicPr>
                      <p:cNvPr id="35849" name="Object 5"/>
                      <p:cNvPicPr/>
                      <p:nvPr/>
                    </p:nvPicPr>
                    <p:blipFill>
                      <a:blip r:embed="rId8"/>
                      <a:stretch>
                        <a:fillRect/>
                      </a:stretch>
                    </p:blipFill>
                    <p:spPr>
                      <a:xfrm>
                        <a:off x="5780088" y="5238750"/>
                        <a:ext cx="2249487" cy="414338"/>
                      </a:xfrm>
                      <a:prstGeom prst="rect">
                        <a:avLst/>
                      </a:prstGeom>
                      <a:noFill/>
                      <a:ln w="38100">
                        <a:noFill/>
                        <a:miter/>
                      </a:ln>
                    </p:spPr>
                  </p:pic>
                </p:oleObj>
              </mc:Fallback>
            </mc:AlternateContent>
          </a:graphicData>
        </a:graphic>
      </p:graphicFrame>
      <p:sp>
        <p:nvSpPr>
          <p:cNvPr id="35850" name="Rectangle 12"/>
          <p:cNvSpPr/>
          <p:nvPr/>
        </p:nvSpPr>
        <p:spPr>
          <a:xfrm>
            <a:off x="5715000" y="5200650"/>
            <a:ext cx="2343150" cy="4476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graphicFrame>
        <p:nvGraphicFramePr>
          <p:cNvPr id="2" name="对象 -2147482612"/>
          <p:cNvGraphicFramePr>
            <a:graphicFrameLocks noChangeAspect="1"/>
          </p:cNvGraphicFramePr>
          <p:nvPr/>
        </p:nvGraphicFramePr>
        <p:xfrm>
          <a:off x="6238240" y="1911350"/>
          <a:ext cx="1360805" cy="727710"/>
        </p:xfrm>
        <a:graphic>
          <a:graphicData uri="http://schemas.openxmlformats.org/presentationml/2006/ole">
            <mc:AlternateContent xmlns:mc="http://schemas.openxmlformats.org/markup-compatibility/2006">
              <mc:Choice xmlns:v="urn:schemas-microsoft-com:vml" Requires="v">
                <p:oleObj spid="_x0000_s74929" r:id="rId9" imgW="812800" imgH="431800" progId="Equation.KSEE3">
                  <p:embed/>
                </p:oleObj>
              </mc:Choice>
              <mc:Fallback>
                <p:oleObj r:id="rId9" imgW="812800" imgH="431800" progId="Equation.KSEE3">
                  <p:embed/>
                  <p:pic>
                    <p:nvPicPr>
                      <p:cNvPr id="2" name="对象 -2147482612"/>
                      <p:cNvPicPr/>
                      <p:nvPr/>
                    </p:nvPicPr>
                    <p:blipFill>
                      <a:blip r:embed="rId10"/>
                      <a:stretch>
                        <a:fillRect/>
                      </a:stretch>
                    </p:blipFill>
                    <p:spPr>
                      <a:xfrm>
                        <a:off x="6238240" y="1911350"/>
                        <a:ext cx="1360805" cy="727710"/>
                      </a:xfrm>
                      <a:prstGeom prst="rect">
                        <a:avLst/>
                      </a:prstGeom>
                      <a:noFill/>
                      <a:ln w="38100">
                        <a:noFill/>
                        <a:miter/>
                      </a:ln>
                    </p:spPr>
                  </p:pic>
                </p:oleObj>
              </mc:Fallback>
            </mc:AlternateContent>
          </a:graphicData>
        </a:graphic>
      </p:graphicFrame>
      <p:sp>
        <p:nvSpPr>
          <p:cNvPr id="14"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7659142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406400" y="1238250"/>
            <a:ext cx="8229600" cy="4525963"/>
          </a:xfrm>
        </p:spPr>
        <p:txBody>
          <a:bodyPr vert="horz" wrap="square" lIns="91440" tIns="45720" rIns="91440" bIns="45720" anchor="t"/>
          <a:lstStyle/>
          <a:p>
            <a:pPr>
              <a:buChar char="•"/>
            </a:pPr>
            <a:r>
              <a:rPr lang="en-US" altLang="en-US" sz="2800" b="1" u="sng" dirty="0">
                <a:latin typeface="Times New Roman" panose="02020603050405020304" pitchFamily="18" charset="0"/>
              </a:rPr>
              <a:t>Step (</a:t>
            </a:r>
            <a:r>
              <a:rPr lang="en-US" altLang="zh-CN" sz="2800" b="1" u="sng" dirty="0">
                <a:latin typeface="Times New Roman" panose="02020603050405020304" pitchFamily="18" charset="0"/>
                <a:ea typeface="宋体" panose="02010600030101010101" pitchFamily="2" charset="-122"/>
              </a:rPr>
              <a:t>e</a:t>
            </a:r>
            <a:r>
              <a:rPr lang="en-US" altLang="en-US" sz="2800" b="1" u="sng" dirty="0">
                <a:latin typeface="Times New Roman" panose="02020603050405020304" pitchFamily="18" charset="0"/>
              </a:rPr>
              <a:t>)</a:t>
            </a:r>
            <a:r>
              <a:rPr lang="en-US" altLang="en-US" sz="2800" dirty="0">
                <a:latin typeface="Times New Roman" panose="02020603050405020304" pitchFamily="18" charset="0"/>
              </a:rPr>
              <a:t>: The G</a:t>
            </a:r>
            <a:r>
              <a:rPr lang="en-US" altLang="zh-CN" sz="2800" dirty="0">
                <a:latin typeface="Times New Roman" panose="02020603050405020304" pitchFamily="18" charset="0"/>
                <a:ea typeface="宋体" panose="02010600030101010101" pitchFamily="2" charset="-122"/>
              </a:rPr>
              <a:t>eneralized Torque Vector</a:t>
            </a:r>
            <a:endParaRPr lang="en-SG" altLang="en-US" sz="2800" dirty="0">
              <a:latin typeface="Times New Roman" panose="02020603050405020304" pitchFamily="18" charset="0"/>
              <a:ea typeface="Times New Roman" panose="02020603050405020304" pitchFamily="18" charset="0"/>
            </a:endParaRPr>
          </a:p>
        </p:txBody>
      </p:sp>
      <p:sp>
        <p:nvSpPr>
          <p:cNvPr id="39939"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9940"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6" name="Right Arrow 9"/>
          <p:cNvSpPr>
            <a:spLocks noChangeArrowheads="1"/>
          </p:cNvSpPr>
          <p:nvPr/>
        </p:nvSpPr>
        <p:spPr bwMode="auto">
          <a:xfrm rot="5400000">
            <a:off x="4157663" y="4292600"/>
            <a:ext cx="412750" cy="581025"/>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graphicFrame>
        <p:nvGraphicFramePr>
          <p:cNvPr id="39942" name="Object 5"/>
          <p:cNvGraphicFramePr>
            <a:graphicFrameLocks noChangeAspect="1"/>
          </p:cNvGraphicFramePr>
          <p:nvPr/>
        </p:nvGraphicFramePr>
        <p:xfrm>
          <a:off x="3171825" y="5051425"/>
          <a:ext cx="2249488" cy="414338"/>
        </p:xfrm>
        <a:graphic>
          <a:graphicData uri="http://schemas.openxmlformats.org/presentationml/2006/ole">
            <mc:AlternateContent xmlns:mc="http://schemas.openxmlformats.org/markup-compatibility/2006">
              <mc:Choice xmlns:v="urn:schemas-microsoft-com:vml" Requires="v">
                <p:oleObj spid="_x0000_s75993" r:id="rId3" imgW="1244600" imgH="228600" progId="Equation.DSMT4">
                  <p:embed/>
                </p:oleObj>
              </mc:Choice>
              <mc:Fallback>
                <p:oleObj r:id="rId3" imgW="1244600" imgH="228600" progId="Equation.DSMT4">
                  <p:embed/>
                  <p:pic>
                    <p:nvPicPr>
                      <p:cNvPr id="39942" name="Object 5"/>
                      <p:cNvPicPr/>
                      <p:nvPr/>
                    </p:nvPicPr>
                    <p:blipFill>
                      <a:blip r:embed="rId4"/>
                      <a:stretch>
                        <a:fillRect/>
                      </a:stretch>
                    </p:blipFill>
                    <p:spPr>
                      <a:xfrm>
                        <a:off x="3171825" y="5051425"/>
                        <a:ext cx="2249488" cy="414338"/>
                      </a:xfrm>
                      <a:prstGeom prst="rect">
                        <a:avLst/>
                      </a:prstGeom>
                      <a:noFill/>
                      <a:ln w="38100">
                        <a:noFill/>
                        <a:miter/>
                      </a:ln>
                    </p:spPr>
                  </p:pic>
                </p:oleObj>
              </mc:Fallback>
            </mc:AlternateContent>
          </a:graphicData>
        </a:graphic>
      </p:graphicFrame>
      <p:sp>
        <p:nvSpPr>
          <p:cNvPr id="39943" name="Rectangle 12"/>
          <p:cNvSpPr/>
          <p:nvPr/>
        </p:nvSpPr>
        <p:spPr>
          <a:xfrm>
            <a:off x="3106738" y="5013325"/>
            <a:ext cx="2343150" cy="4476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sp>
        <p:nvSpPr>
          <p:cNvPr id="39944" name="文本框 1"/>
          <p:cNvSpPr txBox="1"/>
          <p:nvPr/>
        </p:nvSpPr>
        <p:spPr>
          <a:xfrm>
            <a:off x="306388" y="1962150"/>
            <a:ext cx="7170737" cy="523875"/>
          </a:xfrm>
          <a:prstGeom prst="rect">
            <a:avLst/>
          </a:prstGeom>
          <a:noFill/>
          <a:ln w="9525">
            <a:noFill/>
          </a:ln>
        </p:spPr>
        <p:txBody>
          <a:bodyPr anchor="t">
            <a:spAutoFit/>
          </a:bodyPr>
          <a:lstStyle/>
          <a:p>
            <a:pPr eaLnBrk="0" hangingPunct="0"/>
            <a:r>
              <a:rPr lang="en-US" altLang="zh-CN" sz="2800" b="0" dirty="0">
                <a:solidFill>
                  <a:schemeClr val="tx1"/>
                </a:solidFill>
                <a:latin typeface="Times New Roman" panose="02020603050405020304" pitchFamily="18" charset="0"/>
                <a:ea typeface="宋体" panose="02010600030101010101" pitchFamily="2" charset="-122"/>
              </a:rPr>
              <a:t>The work done by    and     is as follows    </a:t>
            </a:r>
            <a:endParaRPr lang="zh-CN" altLang="en-US" sz="2800" b="0" dirty="0">
              <a:solidFill>
                <a:schemeClr val="tx1"/>
              </a:solidFill>
              <a:latin typeface="Times New Roman" panose="02020603050405020304" pitchFamily="18" charset="0"/>
              <a:ea typeface="宋体" panose="02010600030101010101" pitchFamily="2" charset="-122"/>
            </a:endParaRPr>
          </a:p>
        </p:txBody>
      </p:sp>
      <p:graphicFrame>
        <p:nvGraphicFramePr>
          <p:cNvPr id="39945" name="对象 2"/>
          <p:cNvGraphicFramePr>
            <a:graphicFrameLocks noChangeAspect="1"/>
          </p:cNvGraphicFramePr>
          <p:nvPr/>
        </p:nvGraphicFramePr>
        <p:xfrm>
          <a:off x="2995613" y="1992313"/>
          <a:ext cx="406400" cy="506412"/>
        </p:xfrm>
        <a:graphic>
          <a:graphicData uri="http://schemas.openxmlformats.org/presentationml/2006/ole">
            <mc:AlternateContent xmlns:mc="http://schemas.openxmlformats.org/markup-compatibility/2006">
              <mc:Choice xmlns:v="urn:schemas-microsoft-com:vml" Requires="v">
                <p:oleObj spid="_x0000_s75994" r:id="rId5" imgW="139700" imgH="228600" progId="Equation.DSMT4">
                  <p:embed/>
                </p:oleObj>
              </mc:Choice>
              <mc:Fallback>
                <p:oleObj r:id="rId5" imgW="139700" imgH="228600" progId="Equation.DSMT4">
                  <p:embed/>
                  <p:pic>
                    <p:nvPicPr>
                      <p:cNvPr id="39945" name="对象 2"/>
                      <p:cNvPicPr/>
                      <p:nvPr/>
                    </p:nvPicPr>
                    <p:blipFill>
                      <a:blip r:embed="rId6"/>
                      <a:stretch>
                        <a:fillRect/>
                      </a:stretch>
                    </p:blipFill>
                    <p:spPr>
                      <a:xfrm>
                        <a:off x="2995613" y="1992313"/>
                        <a:ext cx="406400" cy="506412"/>
                      </a:xfrm>
                      <a:prstGeom prst="rect">
                        <a:avLst/>
                      </a:prstGeom>
                      <a:noFill/>
                      <a:ln w="38100">
                        <a:noFill/>
                        <a:miter/>
                      </a:ln>
                    </p:spPr>
                  </p:pic>
                </p:oleObj>
              </mc:Fallback>
            </mc:AlternateContent>
          </a:graphicData>
        </a:graphic>
      </p:graphicFrame>
      <p:graphicFrame>
        <p:nvGraphicFramePr>
          <p:cNvPr id="39946" name="对象 3"/>
          <p:cNvGraphicFramePr>
            <a:graphicFrameLocks noChangeAspect="1"/>
          </p:cNvGraphicFramePr>
          <p:nvPr/>
        </p:nvGraphicFramePr>
        <p:xfrm>
          <a:off x="3890963" y="2005013"/>
          <a:ext cx="365125" cy="522287"/>
        </p:xfrm>
        <a:graphic>
          <a:graphicData uri="http://schemas.openxmlformats.org/presentationml/2006/ole">
            <mc:AlternateContent xmlns:mc="http://schemas.openxmlformats.org/markup-compatibility/2006">
              <mc:Choice xmlns:v="urn:schemas-microsoft-com:vml" Requires="v">
                <p:oleObj spid="_x0000_s75995" r:id="rId7" imgW="165100" imgH="228600" progId="Equation.DSMT4">
                  <p:embed/>
                </p:oleObj>
              </mc:Choice>
              <mc:Fallback>
                <p:oleObj r:id="rId7" imgW="165100" imgH="228600" progId="Equation.DSMT4">
                  <p:embed/>
                  <p:pic>
                    <p:nvPicPr>
                      <p:cNvPr id="39946" name="对象 3"/>
                      <p:cNvPicPr/>
                      <p:nvPr/>
                    </p:nvPicPr>
                    <p:blipFill>
                      <a:blip r:embed="rId8"/>
                      <a:stretch>
                        <a:fillRect/>
                      </a:stretch>
                    </p:blipFill>
                    <p:spPr>
                      <a:xfrm>
                        <a:off x="3890963" y="2005013"/>
                        <a:ext cx="365125" cy="522287"/>
                      </a:xfrm>
                      <a:prstGeom prst="rect">
                        <a:avLst/>
                      </a:prstGeom>
                      <a:noFill/>
                      <a:ln w="38100">
                        <a:noFill/>
                        <a:miter/>
                      </a:ln>
                    </p:spPr>
                  </p:pic>
                </p:oleObj>
              </mc:Fallback>
            </mc:AlternateContent>
          </a:graphicData>
        </a:graphic>
      </p:graphicFrame>
      <p:sp>
        <p:nvSpPr>
          <p:cNvPr id="39948" name="文本框 15"/>
          <p:cNvSpPr txBox="1"/>
          <p:nvPr/>
        </p:nvSpPr>
        <p:spPr>
          <a:xfrm>
            <a:off x="296863" y="3095625"/>
            <a:ext cx="7170737" cy="523875"/>
          </a:xfrm>
          <a:prstGeom prst="rect">
            <a:avLst/>
          </a:prstGeom>
          <a:noFill/>
          <a:ln w="9525">
            <a:noFill/>
          </a:ln>
        </p:spPr>
        <p:txBody>
          <a:bodyPr anchor="t">
            <a:spAutoFit/>
          </a:bodyPr>
          <a:lstStyle/>
          <a:p>
            <a:pPr eaLnBrk="0" hangingPunct="0"/>
            <a:r>
              <a:rPr lang="en-US" altLang="zh-CN" sz="2800" b="0" dirty="0">
                <a:solidFill>
                  <a:schemeClr val="tx1"/>
                </a:solidFill>
                <a:latin typeface="Times New Roman" panose="02020603050405020304" pitchFamily="18" charset="0"/>
                <a:ea typeface="宋体" panose="02010600030101010101" pitchFamily="2" charset="-122"/>
              </a:rPr>
              <a:t>Then the generalized torque vector is</a:t>
            </a:r>
            <a:endParaRPr lang="zh-CN" altLang="en-US" sz="2800" b="0" dirty="0">
              <a:solidFill>
                <a:schemeClr val="tx1"/>
              </a:solidFill>
              <a:latin typeface="Times New Roman" panose="02020603050405020304" pitchFamily="18" charset="0"/>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204845" y="2537460"/>
          <a:ext cx="2317750" cy="540385"/>
        </p:xfrm>
        <a:graphic>
          <a:graphicData uri="http://schemas.openxmlformats.org/presentationml/2006/ole">
            <mc:AlternateContent xmlns:mc="http://schemas.openxmlformats.org/markup-compatibility/2006">
              <mc:Choice xmlns:v="urn:schemas-microsoft-com:vml" Requires="v">
                <p:oleObj spid="_x0000_s75996" r:id="rId9" imgW="901700" imgH="215900" progId="Equation.KSEE3">
                  <p:embed/>
                </p:oleObj>
              </mc:Choice>
              <mc:Fallback>
                <p:oleObj r:id="rId9" imgW="901700" imgH="215900" progId="Equation.KSEE3">
                  <p:embed/>
                  <p:pic>
                    <p:nvPicPr>
                      <p:cNvPr id="2" name="对象 1">
                        <a:hlinkClick r:id="" action="ppaction://ole?verb=0"/>
                      </p:cNvPr>
                      <p:cNvPicPr/>
                      <p:nvPr/>
                    </p:nvPicPr>
                    <p:blipFill>
                      <a:blip r:embed="rId10"/>
                      <a:stretch>
                        <a:fillRect/>
                      </a:stretch>
                    </p:blipFill>
                    <p:spPr>
                      <a:xfrm>
                        <a:off x="3204845" y="2537460"/>
                        <a:ext cx="2317750" cy="540385"/>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3362325" y="3619500"/>
          <a:ext cx="1825625" cy="542925"/>
        </p:xfrm>
        <a:graphic>
          <a:graphicData uri="http://schemas.openxmlformats.org/presentationml/2006/ole">
            <mc:AlternateContent xmlns:mc="http://schemas.openxmlformats.org/markup-compatibility/2006">
              <mc:Choice xmlns:v="urn:schemas-microsoft-com:vml" Requires="v">
                <p:oleObj spid="_x0000_s75997" r:id="rId11" imgW="749300" imgH="228600" progId="Equation.KSEE3">
                  <p:embed/>
                </p:oleObj>
              </mc:Choice>
              <mc:Fallback>
                <p:oleObj r:id="rId11" imgW="749300" imgH="228600" progId="Equation.KSEE3">
                  <p:embed/>
                  <p:pic>
                    <p:nvPicPr>
                      <p:cNvPr id="3" name="对象 2">
                        <a:hlinkClick r:id="" action="ppaction://ole?verb=0"/>
                      </p:cNvPr>
                      <p:cNvPicPr/>
                      <p:nvPr/>
                    </p:nvPicPr>
                    <p:blipFill>
                      <a:blip r:embed="rId12"/>
                      <a:stretch>
                        <a:fillRect/>
                      </a:stretch>
                    </p:blipFill>
                    <p:spPr>
                      <a:xfrm>
                        <a:off x="3362325" y="3619500"/>
                        <a:ext cx="1825625" cy="542925"/>
                      </a:xfrm>
                      <a:prstGeom prst="rect">
                        <a:avLst/>
                      </a:prstGeom>
                    </p:spPr>
                  </p:pic>
                </p:oleObj>
              </mc:Fallback>
            </mc:AlternateContent>
          </a:graphicData>
        </a:graphic>
      </p:graphicFrame>
      <p:sp>
        <p:nvSpPr>
          <p:cNvPr id="1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22545052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226060" y="1125855"/>
            <a:ext cx="8572500" cy="4525645"/>
          </a:xfrm>
        </p:spPr>
        <p:txBody>
          <a:bodyPr vert="horz" wrap="square" lIns="91440" tIns="45720" rIns="91440" bIns="45720" anchor="t"/>
          <a:lstStyle/>
          <a:p>
            <a:pPr marL="457200" indent="-457200">
              <a:buNone/>
            </a:pPr>
            <a:r>
              <a:rPr lang="en-US" altLang="en-US" sz="2400" dirty="0">
                <a:latin typeface="Times New Roman" panose="02020603050405020304" pitchFamily="18" charset="0"/>
              </a:rPr>
              <a:t>3.	Suppose the robot is under the influence of gravitational acceleration. </a:t>
            </a:r>
            <a:r>
              <a:rPr lang="en-US" altLang="zh-CN" sz="2400" dirty="0">
                <a:solidFill>
                  <a:srgbClr val="FF0000"/>
                </a:solidFill>
                <a:latin typeface="Times New Roman" panose="02020603050405020304" pitchFamily="18" charset="0"/>
                <a:ea typeface="宋体" panose="02010600030101010101" pitchFamily="2" charset="-122"/>
                <a:sym typeface="+mn-ea"/>
              </a:rPr>
              <a:t>Assume the mass of each link is lumped at the centre of the link</a:t>
            </a:r>
            <a:r>
              <a:rPr lang="en-US" altLang="zh-CN" sz="2400" dirty="0">
                <a:latin typeface="Times New Roman" panose="02020603050405020304" pitchFamily="18" charset="0"/>
                <a:ea typeface="宋体" panose="02010600030101010101" pitchFamily="2" charset="-122"/>
                <a:sym typeface="+mn-ea"/>
              </a:rPr>
              <a:t>.</a:t>
            </a:r>
            <a:r>
              <a:rPr lang="en-US" altLang="zh-CN" sz="2400" dirty="0">
                <a:solidFill>
                  <a:srgbClr val="FF0000"/>
                </a:solidFill>
                <a:latin typeface="Times New Roman" panose="02020603050405020304" pitchFamily="18" charset="0"/>
                <a:ea typeface="宋体" panose="02010600030101010101" pitchFamily="2" charset="-122"/>
                <a:sym typeface="+mn-ea"/>
              </a:rPr>
              <a:t> </a:t>
            </a:r>
            <a:r>
              <a:rPr lang="en-US" altLang="zh-CN" sz="2400" i="1" dirty="0">
                <a:solidFill>
                  <a:srgbClr val="FF0000"/>
                </a:solidFill>
                <a:latin typeface="Times New Roman" panose="02020603050405020304" pitchFamily="18" charset="0"/>
                <a:ea typeface="宋体" panose="02010600030101010101" pitchFamily="2" charset="-122"/>
                <a:sym typeface="+mn-ea"/>
              </a:rPr>
              <a:t>r</a:t>
            </a:r>
            <a:r>
              <a:rPr lang="en-US" altLang="zh-CN" sz="2400" i="1" baseline="-25000" dirty="0">
                <a:solidFill>
                  <a:srgbClr val="FF0000"/>
                </a:solidFill>
                <a:uFillTx/>
                <a:latin typeface="Times New Roman" panose="02020603050405020304" pitchFamily="18" charset="0"/>
                <a:ea typeface="宋体" panose="02010600030101010101" pitchFamily="2" charset="-122"/>
                <a:sym typeface="+mn-ea"/>
              </a:rPr>
              <a:t>i</a:t>
            </a:r>
            <a:r>
              <a:rPr lang="en-US" altLang="zh-CN" sz="2400" dirty="0">
                <a:solidFill>
                  <a:srgbClr val="FF0000"/>
                </a:solidFill>
                <a:latin typeface="Times New Roman" panose="02020603050405020304" pitchFamily="18" charset="0"/>
                <a:ea typeface="宋体" panose="02010600030101010101" pitchFamily="2" charset="-122"/>
                <a:sym typeface="+mn-ea"/>
              </a:rPr>
              <a:t> denotes the distance from joint </a:t>
            </a:r>
            <a:r>
              <a:rPr lang="en-US" altLang="zh-CN" sz="2400" i="1" dirty="0">
                <a:solidFill>
                  <a:srgbClr val="FF0000"/>
                </a:solidFill>
                <a:latin typeface="Times New Roman" panose="02020603050405020304" pitchFamily="18" charset="0"/>
                <a:ea typeface="宋体" panose="02010600030101010101" pitchFamily="2" charset="-122"/>
                <a:sym typeface="+mn-ea"/>
              </a:rPr>
              <a:t>i</a:t>
            </a:r>
            <a:r>
              <a:rPr lang="en-US" altLang="zh-CN" sz="2400" dirty="0">
                <a:solidFill>
                  <a:srgbClr val="FF0000"/>
                </a:solidFill>
                <a:latin typeface="Times New Roman" panose="02020603050405020304" pitchFamily="18" charset="0"/>
                <a:ea typeface="宋体" panose="02010600030101010101" pitchFamily="2" charset="-122"/>
                <a:sym typeface="+mn-ea"/>
              </a:rPr>
              <a:t> to the centre of mass of link</a:t>
            </a:r>
            <a:r>
              <a:rPr lang="en-US" altLang="zh-CN" sz="2400" dirty="0">
                <a:latin typeface="Times New Roman" panose="02020603050405020304" pitchFamily="18" charset="0"/>
                <a:ea typeface="宋体" panose="02010600030101010101" pitchFamily="2" charset="-122"/>
                <a:sym typeface="+mn-ea"/>
              </a:rPr>
              <a:t>, and </a:t>
            </a:r>
            <a:r>
              <a:rPr lang="en-US" altLang="zh-CN" sz="2400" i="1" dirty="0">
                <a:solidFill>
                  <a:srgbClr val="FF0000"/>
                </a:solidFill>
                <a:latin typeface="Times New Roman" panose="02020603050405020304" pitchFamily="18" charset="0"/>
                <a:ea typeface="宋体" panose="02010600030101010101" pitchFamily="2" charset="-122"/>
                <a:sym typeface="+mn-ea"/>
              </a:rPr>
              <a:t>l</a:t>
            </a:r>
            <a:r>
              <a:rPr lang="en-US" altLang="zh-CN" sz="2400" i="1" baseline="-25000" dirty="0">
                <a:solidFill>
                  <a:srgbClr val="FF0000"/>
                </a:solidFill>
                <a:uFillTx/>
                <a:latin typeface="Times New Roman" panose="02020603050405020304" pitchFamily="18" charset="0"/>
                <a:ea typeface="宋体" panose="02010600030101010101" pitchFamily="2" charset="-122"/>
                <a:sym typeface="+mn-ea"/>
              </a:rPr>
              <a:t>i</a:t>
            </a:r>
            <a:r>
              <a:rPr lang="en-US" altLang="zh-CN" sz="2400" dirty="0">
                <a:solidFill>
                  <a:srgbClr val="FF0000"/>
                </a:solidFill>
                <a:latin typeface="Times New Roman" panose="02020603050405020304" pitchFamily="18" charset="0"/>
                <a:ea typeface="宋体" panose="02010600030101010101" pitchFamily="2" charset="-122"/>
                <a:sym typeface="+mn-ea"/>
              </a:rPr>
              <a:t> denotes the length of link </a:t>
            </a:r>
            <a:r>
              <a:rPr lang="en-US" altLang="zh-CN" sz="2400" i="1" dirty="0">
                <a:solidFill>
                  <a:srgbClr val="FF0000"/>
                </a:solidFill>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a:t>
            </a:r>
            <a:r>
              <a:rPr lang="en-US" altLang="en-US" sz="2400" dirty="0">
                <a:latin typeface="Times New Roman" panose="02020603050405020304" pitchFamily="18" charset="0"/>
              </a:rPr>
              <a:t> 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sp>
        <p:nvSpPr>
          <p:cNvPr id="21507"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1508"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 name="Rectangle 9"/>
          <p:cNvSpPr/>
          <p:nvPr/>
        </p:nvSpPr>
        <p:spPr>
          <a:xfrm>
            <a:off x="1865630" y="3411220"/>
            <a:ext cx="5413375" cy="2994660"/>
          </a:xfrm>
          <a:prstGeom prst="rect">
            <a:avLst/>
          </a:prstGeom>
          <a:solidFill>
            <a:schemeClr val="bg1"/>
          </a:solidFill>
          <a:ln w="28575" cap="flat" cmpd="sng">
            <a:solidFill>
              <a:srgbClr val="C000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grpSp>
        <p:nvGrpSpPr>
          <p:cNvPr id="45" name="组合 44"/>
          <p:cNvGrpSpPr/>
          <p:nvPr/>
        </p:nvGrpSpPr>
        <p:grpSpPr>
          <a:xfrm>
            <a:off x="3048000" y="3596640"/>
            <a:ext cx="3709035" cy="2785110"/>
            <a:chOff x="6114" y="2593"/>
            <a:chExt cx="5216" cy="4131"/>
          </a:xfrm>
        </p:grpSpPr>
        <p:cxnSp>
          <p:nvCxnSpPr>
            <p:cNvPr id="5" name="直接连接符 4"/>
            <p:cNvCxnSpPr/>
            <p:nvPr/>
          </p:nvCxnSpPr>
          <p:spPr>
            <a:xfrm>
              <a:off x="6683" y="6014"/>
              <a:ext cx="3969" cy="0"/>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H="1" flipV="1">
              <a:off x="6683" y="2612"/>
              <a:ext cx="0" cy="3402"/>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椭圆 6"/>
            <p:cNvSpPr/>
            <p:nvPr/>
          </p:nvSpPr>
          <p:spPr>
            <a:xfrm>
              <a:off x="6527" y="5823"/>
              <a:ext cx="340" cy="340"/>
            </a:xfrm>
            <a:prstGeom prst="ellipse">
              <a:avLst/>
            </a:prstGeom>
            <a:noFill/>
            <a:ln w="635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cxnSp>
          <p:nvCxnSpPr>
            <p:cNvPr id="8" name="直接连接符 7"/>
            <p:cNvCxnSpPr/>
            <p:nvPr/>
          </p:nvCxnSpPr>
          <p:spPr>
            <a:xfrm flipV="1">
              <a:off x="6811" y="5017"/>
              <a:ext cx="2249" cy="862"/>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V="1">
              <a:off x="9060" y="4425"/>
              <a:ext cx="1522" cy="586"/>
            </a:xfrm>
            <a:prstGeom prst="line">
              <a:avLst/>
            </a:prstGeom>
            <a:ln w="127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9060" y="3130"/>
              <a:ext cx="996" cy="1881"/>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1" name="对象 10">
              <a:hlinkClick r:id="" action="ppaction://ole?verb=0"/>
            </p:cNvPr>
            <p:cNvGraphicFramePr>
              <a:graphicFrameLocks noChangeAspect="1"/>
            </p:cNvGraphicFramePr>
            <p:nvPr/>
          </p:nvGraphicFramePr>
          <p:xfrm>
            <a:off x="6122" y="2593"/>
            <a:ext cx="336" cy="397"/>
          </p:xfrm>
          <a:graphic>
            <a:graphicData uri="http://schemas.openxmlformats.org/presentationml/2006/ole">
              <mc:AlternateContent xmlns:mc="http://schemas.openxmlformats.org/markup-compatibility/2006">
                <mc:Choice xmlns:v="urn:schemas-microsoft-com:vml" Requires="v">
                  <p:oleObj spid="_x0000_s77232" r:id="rId3" imgW="139700" imgH="165100" progId="Equation.KSEE3">
                    <p:embed/>
                  </p:oleObj>
                </mc:Choice>
                <mc:Fallback>
                  <p:oleObj r:id="rId3" imgW="139700" imgH="165100" progId="Equation.KSEE3">
                    <p:embed/>
                    <p:pic>
                      <p:nvPicPr>
                        <p:cNvPr id="11" name="对象 10">
                          <a:hlinkClick r:id="" action="ppaction://ole?verb=0"/>
                        </p:cNvPr>
                        <p:cNvPicPr/>
                        <p:nvPr/>
                      </p:nvPicPr>
                      <p:blipFill>
                        <a:blip r:embed="rId4"/>
                        <a:stretch>
                          <a:fillRect/>
                        </a:stretch>
                      </p:blipFill>
                      <p:spPr>
                        <a:xfrm>
                          <a:off x="6122" y="2593"/>
                          <a:ext cx="336" cy="397"/>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346" y="6163"/>
            <a:ext cx="306" cy="336"/>
          </p:xfrm>
          <a:graphic>
            <a:graphicData uri="http://schemas.openxmlformats.org/presentationml/2006/ole">
              <mc:AlternateContent xmlns:mc="http://schemas.openxmlformats.org/markup-compatibility/2006">
                <mc:Choice xmlns:v="urn:schemas-microsoft-com:vml" Requires="v">
                  <p:oleObj spid="_x0000_s77233" r:id="rId5" imgW="127000" imgH="139700" progId="Equation.KSEE3">
                    <p:embed/>
                  </p:oleObj>
                </mc:Choice>
                <mc:Fallback>
                  <p:oleObj r:id="rId5" imgW="127000" imgH="139700" progId="Equation.KSEE3">
                    <p:embed/>
                    <p:pic>
                      <p:nvPicPr>
                        <p:cNvPr id="12" name="对象 11">
                          <a:hlinkClick r:id="" action="ppaction://ole?verb=0"/>
                        </p:cNvPr>
                        <p:cNvPicPr/>
                        <p:nvPr/>
                      </p:nvPicPr>
                      <p:blipFill>
                        <a:blip r:embed="rId6"/>
                        <a:stretch>
                          <a:fillRect/>
                        </a:stretch>
                      </p:blipFill>
                      <p:spPr>
                        <a:xfrm>
                          <a:off x="10346" y="6163"/>
                          <a:ext cx="306" cy="336"/>
                        </a:xfrm>
                        <a:prstGeom prst="rect">
                          <a:avLst/>
                        </a:prstGeom>
                      </p:spPr>
                    </p:pic>
                  </p:oleObj>
                </mc:Fallback>
              </mc:AlternateContent>
            </a:graphicData>
          </a:graphic>
        </p:graphicFrame>
        <p:cxnSp>
          <p:nvCxnSpPr>
            <p:cNvPr id="14" name="直接连接符 13"/>
            <p:cNvCxnSpPr/>
            <p:nvPr/>
          </p:nvCxnSpPr>
          <p:spPr>
            <a:xfrm flipH="1">
              <a:off x="6342" y="6113"/>
              <a:ext cx="227" cy="26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796" y="6135"/>
              <a:ext cx="228" cy="25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114" y="6388"/>
              <a:ext cx="116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6143" y="6388"/>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6314"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6513" y="6384"/>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6669"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6841" y="6390"/>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7000"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弧形 22"/>
            <p:cNvSpPr/>
            <p:nvPr/>
          </p:nvSpPr>
          <p:spPr>
            <a:xfrm rot="1260000">
              <a:off x="6859" y="5552"/>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4" name="对象 23">
              <a:hlinkClick r:id="" action="ppaction://ole?verb=0"/>
            </p:cNvPr>
            <p:cNvGraphicFramePr>
              <a:graphicFrameLocks noChangeAspect="1"/>
            </p:cNvGraphicFramePr>
            <p:nvPr/>
          </p:nvGraphicFramePr>
          <p:xfrm>
            <a:off x="7931" y="5494"/>
            <a:ext cx="368" cy="520"/>
          </p:xfrm>
          <a:graphic>
            <a:graphicData uri="http://schemas.openxmlformats.org/presentationml/2006/ole">
              <mc:AlternateContent xmlns:mc="http://schemas.openxmlformats.org/markup-compatibility/2006">
                <mc:Choice xmlns:v="urn:schemas-microsoft-com:vml" Requires="v">
                  <p:oleObj spid="_x0000_s77234" r:id="rId7" imgW="152400" imgH="215900" progId="Equation.KSEE3">
                    <p:embed/>
                  </p:oleObj>
                </mc:Choice>
                <mc:Fallback>
                  <p:oleObj r:id="rId7" imgW="152400" imgH="215900" progId="Equation.KSEE3">
                    <p:embed/>
                    <p:pic>
                      <p:nvPicPr>
                        <p:cNvPr id="24" name="对象 23">
                          <a:hlinkClick r:id="" action="ppaction://ole?verb=0"/>
                        </p:cNvPr>
                        <p:cNvPicPr/>
                        <p:nvPr/>
                      </p:nvPicPr>
                      <p:blipFill>
                        <a:blip r:embed="rId8"/>
                        <a:stretch>
                          <a:fillRect/>
                        </a:stretch>
                      </p:blipFill>
                      <p:spPr>
                        <a:xfrm>
                          <a:off x="7931" y="5494"/>
                          <a:ext cx="368" cy="520"/>
                        </a:xfrm>
                        <a:prstGeom prst="rect">
                          <a:avLst/>
                        </a:prstGeom>
                      </p:spPr>
                    </p:pic>
                  </p:oleObj>
                </mc:Fallback>
              </mc:AlternateContent>
            </a:graphicData>
          </a:graphic>
        </p:graphicFrame>
        <p:sp>
          <p:nvSpPr>
            <p:cNvPr id="26" name="弧形 25"/>
            <p:cNvSpPr/>
            <p:nvPr/>
          </p:nvSpPr>
          <p:spPr>
            <a:xfrm rot="1260000">
              <a:off x="8695" y="4286"/>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7" name="对象 26">
              <a:hlinkClick r:id="" action="ppaction://ole?verb=0"/>
            </p:cNvPr>
            <p:cNvGraphicFramePr>
              <a:graphicFrameLocks noChangeAspect="1"/>
            </p:cNvGraphicFramePr>
            <p:nvPr/>
          </p:nvGraphicFramePr>
          <p:xfrm>
            <a:off x="9662" y="4123"/>
            <a:ext cx="399" cy="520"/>
          </p:xfrm>
          <a:graphic>
            <a:graphicData uri="http://schemas.openxmlformats.org/presentationml/2006/ole">
              <mc:AlternateContent xmlns:mc="http://schemas.openxmlformats.org/markup-compatibility/2006">
                <mc:Choice xmlns:v="urn:schemas-microsoft-com:vml" Requires="v">
                  <p:oleObj spid="_x0000_s77235" r:id="rId9" imgW="165100" imgH="215900" progId="Equation.KSEE3">
                    <p:embed/>
                  </p:oleObj>
                </mc:Choice>
                <mc:Fallback>
                  <p:oleObj r:id="rId9" imgW="165100" imgH="215900" progId="Equation.KSEE3">
                    <p:embed/>
                    <p:pic>
                      <p:nvPicPr>
                        <p:cNvPr id="27" name="对象 26">
                          <a:hlinkClick r:id="" action="ppaction://ole?verb=0"/>
                        </p:cNvPr>
                        <p:cNvPicPr/>
                        <p:nvPr/>
                      </p:nvPicPr>
                      <p:blipFill>
                        <a:blip r:embed="rId10"/>
                        <a:stretch>
                          <a:fillRect/>
                        </a:stretch>
                      </p:blipFill>
                      <p:spPr>
                        <a:xfrm>
                          <a:off x="9662" y="4123"/>
                          <a:ext cx="399" cy="520"/>
                        </a:xfrm>
                        <a:prstGeom prst="rect">
                          <a:avLst/>
                        </a:prstGeom>
                      </p:spPr>
                    </p:pic>
                  </p:oleObj>
                </mc:Fallback>
              </mc:AlternateContent>
            </a:graphicData>
          </a:graphic>
        </p:graphicFrame>
        <p:sp>
          <p:nvSpPr>
            <p:cNvPr id="29" name="椭圆 28"/>
            <p:cNvSpPr/>
            <p:nvPr/>
          </p:nvSpPr>
          <p:spPr>
            <a:xfrm>
              <a:off x="7959" y="5357"/>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sp>
          <p:nvSpPr>
            <p:cNvPr id="30" name="椭圆 29"/>
            <p:cNvSpPr/>
            <p:nvPr/>
          </p:nvSpPr>
          <p:spPr>
            <a:xfrm>
              <a:off x="9516" y="3989"/>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31" name="对象 30">
              <a:hlinkClick r:id="" action="ppaction://ole?verb=0"/>
            </p:cNvPr>
            <p:cNvGraphicFramePr>
              <a:graphicFrameLocks noChangeAspect="1"/>
            </p:cNvGraphicFramePr>
            <p:nvPr/>
          </p:nvGraphicFramePr>
          <p:xfrm>
            <a:off x="7066" y="5153"/>
            <a:ext cx="307" cy="520"/>
          </p:xfrm>
          <a:graphic>
            <a:graphicData uri="http://schemas.openxmlformats.org/presentationml/2006/ole">
              <mc:AlternateContent xmlns:mc="http://schemas.openxmlformats.org/markup-compatibility/2006">
                <mc:Choice xmlns:v="urn:schemas-microsoft-com:vml" Requires="v">
                  <p:oleObj spid="_x0000_s77236" r:id="rId11" imgW="127000" imgH="215900" progId="Equation.KSEE3">
                    <p:embed/>
                  </p:oleObj>
                </mc:Choice>
                <mc:Fallback>
                  <p:oleObj r:id="rId11" imgW="127000" imgH="215900" progId="Equation.KSEE3">
                    <p:embed/>
                    <p:pic>
                      <p:nvPicPr>
                        <p:cNvPr id="31" name="对象 30">
                          <a:hlinkClick r:id="" action="ppaction://ole?verb=0"/>
                        </p:cNvPr>
                        <p:cNvPicPr/>
                        <p:nvPr/>
                      </p:nvPicPr>
                      <p:blipFill>
                        <a:blip r:embed="rId12"/>
                        <a:stretch>
                          <a:fillRect/>
                        </a:stretch>
                      </p:blipFill>
                      <p:spPr>
                        <a:xfrm>
                          <a:off x="7066" y="5153"/>
                          <a:ext cx="307" cy="520"/>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8919" y="4111"/>
            <a:ext cx="338" cy="520"/>
          </p:xfrm>
          <a:graphic>
            <a:graphicData uri="http://schemas.openxmlformats.org/presentationml/2006/ole">
              <mc:AlternateContent xmlns:mc="http://schemas.openxmlformats.org/markup-compatibility/2006">
                <mc:Choice xmlns:v="urn:schemas-microsoft-com:vml" Requires="v">
                  <p:oleObj spid="_x0000_s77237" r:id="rId13" imgW="139700" imgH="215900" progId="Equation.KSEE3">
                    <p:embed/>
                  </p:oleObj>
                </mc:Choice>
                <mc:Fallback>
                  <p:oleObj r:id="rId13" imgW="139700" imgH="215900" progId="Equation.KSEE3">
                    <p:embed/>
                    <p:pic>
                      <p:nvPicPr>
                        <p:cNvPr id="33" name="对象 32">
                          <a:hlinkClick r:id="" action="ppaction://ole?verb=0"/>
                        </p:cNvPr>
                        <p:cNvPicPr/>
                        <p:nvPr/>
                      </p:nvPicPr>
                      <p:blipFill>
                        <a:blip r:embed="rId14"/>
                        <a:stretch>
                          <a:fillRect/>
                        </a:stretch>
                      </p:blipFill>
                      <p:spPr>
                        <a:xfrm>
                          <a:off x="8919" y="4111"/>
                          <a:ext cx="338" cy="520"/>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931" y="4631"/>
            <a:ext cx="277" cy="520"/>
          </p:xfrm>
          <a:graphic>
            <a:graphicData uri="http://schemas.openxmlformats.org/presentationml/2006/ole">
              <mc:AlternateContent xmlns:mc="http://schemas.openxmlformats.org/markup-compatibility/2006">
                <mc:Choice xmlns:v="urn:schemas-microsoft-com:vml" Requires="v">
                  <p:oleObj spid="_x0000_s77238" r:id="rId15" imgW="114300" imgH="215900" progId="Equation.KSEE3">
                    <p:embed/>
                  </p:oleObj>
                </mc:Choice>
                <mc:Fallback>
                  <p:oleObj r:id="rId15" imgW="114300" imgH="215900" progId="Equation.KSEE3">
                    <p:embed/>
                    <p:pic>
                      <p:nvPicPr>
                        <p:cNvPr id="35" name="对象 34">
                          <a:hlinkClick r:id="" action="ppaction://ole?verb=0"/>
                        </p:cNvPr>
                        <p:cNvPicPr/>
                        <p:nvPr/>
                      </p:nvPicPr>
                      <p:blipFill>
                        <a:blip r:embed="rId16"/>
                        <a:stretch>
                          <a:fillRect/>
                        </a:stretch>
                      </p:blipFill>
                      <p:spPr>
                        <a:xfrm>
                          <a:off x="7931" y="4631"/>
                          <a:ext cx="277" cy="520"/>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9177" y="3237"/>
            <a:ext cx="339" cy="520"/>
          </p:xfrm>
          <a:graphic>
            <a:graphicData uri="http://schemas.openxmlformats.org/presentationml/2006/ole">
              <mc:AlternateContent xmlns:mc="http://schemas.openxmlformats.org/markup-compatibility/2006">
                <mc:Choice xmlns:v="urn:schemas-microsoft-com:vml" Requires="v">
                  <p:oleObj spid="_x0000_s77239" r:id="rId17" imgW="139700" imgH="215900" progId="Equation.KSEE3">
                    <p:embed/>
                  </p:oleObj>
                </mc:Choice>
                <mc:Fallback>
                  <p:oleObj r:id="rId17" imgW="139700" imgH="215900" progId="Equation.KSEE3">
                    <p:embed/>
                    <p:pic>
                      <p:nvPicPr>
                        <p:cNvPr id="37" name="对象 36">
                          <a:hlinkClick r:id="" action="ppaction://ole?verb=0"/>
                        </p:cNvPr>
                        <p:cNvPicPr/>
                        <p:nvPr/>
                      </p:nvPicPr>
                      <p:blipFill>
                        <a:blip r:embed="rId18"/>
                        <a:stretch>
                          <a:fillRect/>
                        </a:stretch>
                      </p:blipFill>
                      <p:spPr>
                        <a:xfrm>
                          <a:off x="9177" y="3237"/>
                          <a:ext cx="339" cy="520"/>
                        </a:xfrm>
                        <a:prstGeom prst="rect">
                          <a:avLst/>
                        </a:prstGeom>
                      </p:spPr>
                    </p:pic>
                  </p:oleObj>
                </mc:Fallback>
              </mc:AlternateContent>
            </a:graphicData>
          </a:graphic>
        </p:graphicFrame>
        <p:cxnSp>
          <p:nvCxnSpPr>
            <p:cNvPr id="39" name="直接连接符 38"/>
            <p:cNvCxnSpPr/>
            <p:nvPr/>
          </p:nvCxnSpPr>
          <p:spPr>
            <a:xfrm flipH="1">
              <a:off x="8154" y="5429"/>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40" name="对象 39">
              <a:hlinkClick r:id="" action="ppaction://ole?verb=0"/>
            </p:cNvPr>
            <p:cNvGraphicFramePr>
              <a:graphicFrameLocks noChangeAspect="1"/>
            </p:cNvGraphicFramePr>
            <p:nvPr/>
          </p:nvGraphicFramePr>
          <p:xfrm>
            <a:off x="8905" y="5156"/>
            <a:ext cx="799" cy="520"/>
          </p:xfrm>
          <a:graphic>
            <a:graphicData uri="http://schemas.openxmlformats.org/presentationml/2006/ole">
              <mc:AlternateContent xmlns:mc="http://schemas.openxmlformats.org/markup-compatibility/2006">
                <mc:Choice xmlns:v="urn:schemas-microsoft-com:vml" Requires="v">
                  <p:oleObj spid="_x0000_s77240" r:id="rId19" imgW="330200" imgH="215900" progId="Equation.KSEE3">
                    <p:embed/>
                  </p:oleObj>
                </mc:Choice>
                <mc:Fallback>
                  <p:oleObj r:id="rId19" imgW="330200" imgH="215900" progId="Equation.KSEE3">
                    <p:embed/>
                    <p:pic>
                      <p:nvPicPr>
                        <p:cNvPr id="40" name="对象 39">
                          <a:hlinkClick r:id="" action="ppaction://ole?verb=0"/>
                        </p:cNvPr>
                        <p:cNvPicPr/>
                        <p:nvPr/>
                      </p:nvPicPr>
                      <p:blipFill>
                        <a:blip r:embed="rId20"/>
                        <a:stretch>
                          <a:fillRect/>
                        </a:stretch>
                      </p:blipFill>
                      <p:spPr>
                        <a:xfrm>
                          <a:off x="8905" y="5156"/>
                          <a:ext cx="799" cy="520"/>
                        </a:xfrm>
                        <a:prstGeom prst="rect">
                          <a:avLst/>
                        </a:prstGeom>
                      </p:spPr>
                    </p:pic>
                  </p:oleObj>
                </mc:Fallback>
              </mc:AlternateContent>
            </a:graphicData>
          </a:graphic>
        </p:graphicFrame>
        <p:cxnSp>
          <p:nvCxnSpPr>
            <p:cNvPr id="42" name="直接连接符 41"/>
            <p:cNvCxnSpPr/>
            <p:nvPr/>
          </p:nvCxnSpPr>
          <p:spPr>
            <a:xfrm flipH="1">
              <a:off x="9690" y="4045"/>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43" name="对象 42">
              <a:hlinkClick r:id="" action="ppaction://ole?verb=0"/>
            </p:cNvPr>
            <p:cNvGraphicFramePr>
              <a:graphicFrameLocks noChangeAspect="1"/>
            </p:cNvGraphicFramePr>
            <p:nvPr/>
          </p:nvGraphicFramePr>
          <p:xfrm>
            <a:off x="10438" y="3757"/>
            <a:ext cx="892" cy="520"/>
          </p:xfrm>
          <a:graphic>
            <a:graphicData uri="http://schemas.openxmlformats.org/presentationml/2006/ole">
              <mc:AlternateContent xmlns:mc="http://schemas.openxmlformats.org/markup-compatibility/2006">
                <mc:Choice xmlns:v="urn:schemas-microsoft-com:vml" Requires="v">
                  <p:oleObj spid="_x0000_s77241" r:id="rId21" imgW="368300" imgH="215900" progId="Equation.KSEE3">
                    <p:embed/>
                  </p:oleObj>
                </mc:Choice>
                <mc:Fallback>
                  <p:oleObj r:id="rId21" imgW="368300" imgH="215900" progId="Equation.KSEE3">
                    <p:embed/>
                    <p:pic>
                      <p:nvPicPr>
                        <p:cNvPr id="43" name="对象 42">
                          <a:hlinkClick r:id="" action="ppaction://ole?verb=0"/>
                        </p:cNvPr>
                        <p:cNvPicPr/>
                        <p:nvPr/>
                      </p:nvPicPr>
                      <p:blipFill>
                        <a:blip r:embed="rId22"/>
                        <a:stretch>
                          <a:fillRect/>
                        </a:stretch>
                      </p:blipFill>
                      <p:spPr>
                        <a:xfrm>
                          <a:off x="10438" y="3757"/>
                          <a:ext cx="892" cy="520"/>
                        </a:xfrm>
                        <a:prstGeom prst="rect">
                          <a:avLst/>
                        </a:prstGeom>
                      </p:spPr>
                    </p:pic>
                  </p:oleObj>
                </mc:Fallback>
              </mc:AlternateContent>
            </a:graphicData>
          </a:graphic>
        </p:graphicFrame>
      </p:grpSp>
      <p:sp>
        <p:nvSpPr>
          <p:cNvPr id="22534" name="Rectangle 12"/>
          <p:cNvSpPr/>
          <p:nvPr/>
        </p:nvSpPr>
        <p:spPr>
          <a:xfrm>
            <a:off x="2010410" y="5773738"/>
            <a:ext cx="110013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3</a:t>
            </a:r>
            <a:endParaRPr lang="en-SG" altLang="en-US" sz="2000" b="0" dirty="0">
              <a:latin typeface="Times New Roman" panose="02020603050405020304" pitchFamily="18" charset="0"/>
              <a:ea typeface="Times New Roman" panose="02020603050405020304" pitchFamily="18" charset="0"/>
            </a:endParaRPr>
          </a:p>
        </p:txBody>
      </p:sp>
      <p:sp>
        <p:nvSpPr>
          <p:cNvPr id="41"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4"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3526658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
        <p:nvSpPr>
          <p:cNvPr id="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7" name="Content Placeholder 2"/>
          <p:cNvSpPr>
            <a:spLocks noGrp="1"/>
          </p:cNvSpPr>
          <p:nvPr>
            <p:ph idx="1"/>
          </p:nvPr>
        </p:nvSpPr>
        <p:spPr>
          <a:xfrm>
            <a:off x="406400" y="1204332"/>
            <a:ext cx="8566150" cy="4769431"/>
          </a:xfrm>
        </p:spPr>
        <p:txBody>
          <a:bodyPr vert="horz" wrap="square" lIns="91440" tIns="45720" rIns="91440" bIns="45720" anchor="t"/>
          <a:lstStyle/>
          <a:p>
            <a:pPr marL="457200" indent="-457200">
              <a:buAutoNum type="arabicPeriod"/>
            </a:pPr>
            <a:r>
              <a:rPr lang="en-US" altLang="en-US" sz="2400" dirty="0">
                <a:latin typeface="Times New Roman" panose="02020603050405020304" pitchFamily="18" charset="0"/>
              </a:rPr>
              <a:t>Derive the dynamics for the robot shown in Fig.1 using any method that you are comfortable with and compare.</a:t>
            </a:r>
            <a:endParaRPr lang="en-SG" altLang="en-US" sz="2400" dirty="0">
              <a:latin typeface="Times New Roman" panose="02020603050405020304" pitchFamily="18" charset="0"/>
              <a:ea typeface="Times New Roman" panose="02020603050405020304" pitchFamily="18" charset="0"/>
            </a:endParaRPr>
          </a:p>
        </p:txBody>
      </p:sp>
      <p:sp>
        <p:nvSpPr>
          <p:cNvPr id="11" name="Rectangle 6"/>
          <p:cNvSpPr/>
          <p:nvPr/>
        </p:nvSpPr>
        <p:spPr>
          <a:xfrm>
            <a:off x="2096964" y="5533019"/>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1</a:t>
            </a:r>
            <a:endParaRPr lang="en-SG" altLang="en-US" sz="2000" b="0" dirty="0">
              <a:latin typeface="Times New Roman" panose="02020603050405020304" pitchFamily="18" charset="0"/>
              <a:ea typeface="Times New Roman" panose="02020603050405020304" pitchFamily="18" charset="0"/>
            </a:endParaRPr>
          </a:p>
        </p:txBody>
      </p:sp>
      <p:sp>
        <p:nvSpPr>
          <p:cNvPr id="12" name="Rectangle 7"/>
          <p:cNvSpPr/>
          <p:nvPr/>
        </p:nvSpPr>
        <p:spPr>
          <a:xfrm>
            <a:off x="5050022" y="3167063"/>
            <a:ext cx="3467100" cy="1938337"/>
          </a:xfrm>
          <a:prstGeom prst="rect">
            <a:avLst/>
          </a:prstGeom>
          <a:noFill/>
          <a:ln w="28575" cap="flat" cmpd="sng">
            <a:solidFill>
              <a:srgbClr val="C00000"/>
            </a:solidFill>
            <a:prstDash val="solid"/>
            <a:miter/>
            <a:headEnd type="none" w="med" len="med"/>
            <a:tailEnd type="none" w="med" len="med"/>
          </a:ln>
        </p:spPr>
        <p:txBody>
          <a:bodyPr anchor="t">
            <a:spAutoFit/>
          </a:bodyPr>
          <a:lstStyle/>
          <a:p>
            <a:r>
              <a:rPr lang="en-US" altLang="en-US" sz="2400" b="0" dirty="0">
                <a:solidFill>
                  <a:schemeClr val="tx1"/>
                </a:solidFill>
                <a:latin typeface="Times New Roman" panose="02020603050405020304" pitchFamily="18" charset="0"/>
              </a:rPr>
              <a:t>Displacements:  </a:t>
            </a:r>
            <a:r>
              <a:rPr lang="en-US" altLang="en-US" sz="2400" b="0" i="1" dirty="0">
                <a:solidFill>
                  <a:schemeClr val="tx1"/>
                </a:solidFill>
                <a:latin typeface="Times New Roman" panose="02020603050405020304" pitchFamily="18" charset="0"/>
              </a:rPr>
              <a:t>   </a:t>
            </a:r>
            <a:r>
              <a:rPr lang="en-US" altLang="en-US" sz="2400" b="0" dirty="0">
                <a:solidFill>
                  <a:schemeClr val="tx1"/>
                </a:solidFill>
                <a:latin typeface="Times New Roman" panose="02020603050405020304" pitchFamily="18" charset="0"/>
              </a:rPr>
              <a:t>and </a:t>
            </a:r>
            <a:endParaRPr lang="en-US" altLang="en-US" sz="2400" b="0" i="1" dirty="0">
              <a:solidFill>
                <a:schemeClr val="tx1"/>
              </a:solidFill>
              <a:latin typeface="Times New Roman" panose="02020603050405020304" pitchFamily="18" charset="0"/>
            </a:endParaRP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Forces:      and  </a:t>
            </a: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Masses:      and </a:t>
            </a:r>
            <a:endParaRPr lang="en-SG" alt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3100332471"/>
              </p:ext>
            </p:extLst>
          </p:nvPr>
        </p:nvGraphicFramePr>
        <p:xfrm>
          <a:off x="7037872" y="3167063"/>
          <a:ext cx="296862" cy="449263"/>
        </p:xfrm>
        <a:graphic>
          <a:graphicData uri="http://schemas.openxmlformats.org/presentationml/2006/ole">
            <mc:AlternateContent xmlns:mc="http://schemas.openxmlformats.org/markup-compatibility/2006">
              <mc:Choice xmlns:v="urn:schemas-microsoft-com:vml" Requires="v">
                <p:oleObj spid="_x0000_s64910" r:id="rId4" imgW="152400" imgH="228600" progId="Equation.DSMT4">
                  <p:embed/>
                </p:oleObj>
              </mc:Choice>
              <mc:Fallback>
                <p:oleObj r:id="rId4" imgW="152400" imgH="228600" progId="Equation.DSMT4">
                  <p:embed/>
                  <p:pic>
                    <p:nvPicPr>
                      <p:cNvPr id="0" name=""/>
                      <p:cNvPicPr/>
                      <p:nvPr/>
                    </p:nvPicPr>
                    <p:blipFill>
                      <a:blip r:embed="rId5"/>
                      <a:stretch>
                        <a:fillRect/>
                      </a:stretch>
                    </p:blipFill>
                    <p:spPr>
                      <a:xfrm>
                        <a:off x="7037872" y="3167063"/>
                        <a:ext cx="296862" cy="449263"/>
                      </a:xfrm>
                      <a:prstGeom prst="rect">
                        <a:avLst/>
                      </a:prstGeom>
                      <a:noFill/>
                      <a:ln w="38100">
                        <a:noFill/>
                        <a:miter/>
                      </a:ln>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878196077"/>
              </p:ext>
            </p:extLst>
          </p:nvPr>
        </p:nvGraphicFramePr>
        <p:xfrm>
          <a:off x="7960102" y="3171671"/>
          <a:ext cx="320675" cy="449263"/>
        </p:xfrm>
        <a:graphic>
          <a:graphicData uri="http://schemas.openxmlformats.org/presentationml/2006/ole">
            <mc:AlternateContent xmlns:mc="http://schemas.openxmlformats.org/markup-compatibility/2006">
              <mc:Choice xmlns:v="urn:schemas-microsoft-com:vml" Requires="v">
                <p:oleObj spid="_x0000_s64911" r:id="rId6" imgW="165100" imgH="228600" progId="Equation.DSMT4">
                  <p:embed/>
                </p:oleObj>
              </mc:Choice>
              <mc:Fallback>
                <p:oleObj r:id="rId6" imgW="165100" imgH="228600" progId="Equation.DSMT4">
                  <p:embed/>
                  <p:pic>
                    <p:nvPicPr>
                      <p:cNvPr id="0" name=""/>
                      <p:cNvPicPr/>
                      <p:nvPr/>
                    </p:nvPicPr>
                    <p:blipFill>
                      <a:blip r:embed="rId7"/>
                      <a:stretch>
                        <a:fillRect/>
                      </a:stretch>
                    </p:blipFill>
                    <p:spPr>
                      <a:xfrm>
                        <a:off x="7960102" y="3171671"/>
                        <a:ext cx="320675" cy="449263"/>
                      </a:xfrm>
                      <a:prstGeom prst="rect">
                        <a:avLst/>
                      </a:prstGeom>
                      <a:noFill/>
                      <a:ln w="38100">
                        <a:noFill/>
                        <a:miter/>
                      </a:ln>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3290538950"/>
              </p:ext>
            </p:extLst>
          </p:nvPr>
        </p:nvGraphicFramePr>
        <p:xfrm>
          <a:off x="6166035" y="3921087"/>
          <a:ext cx="273050" cy="449262"/>
        </p:xfrm>
        <a:graphic>
          <a:graphicData uri="http://schemas.openxmlformats.org/presentationml/2006/ole">
            <mc:AlternateContent xmlns:mc="http://schemas.openxmlformats.org/markup-compatibility/2006">
              <mc:Choice xmlns:v="urn:schemas-microsoft-com:vml" Requires="v">
                <p:oleObj spid="_x0000_s64912" r:id="rId8" imgW="139700" imgH="228600" progId="Equation.DSMT4">
                  <p:embed/>
                </p:oleObj>
              </mc:Choice>
              <mc:Fallback>
                <p:oleObj r:id="rId8" imgW="139700" imgH="228600" progId="Equation.DSMT4">
                  <p:embed/>
                  <p:pic>
                    <p:nvPicPr>
                      <p:cNvPr id="0" name=""/>
                      <p:cNvPicPr/>
                      <p:nvPr/>
                    </p:nvPicPr>
                    <p:blipFill>
                      <a:blip r:embed="rId9"/>
                      <a:stretch>
                        <a:fillRect/>
                      </a:stretch>
                    </p:blipFill>
                    <p:spPr>
                      <a:xfrm>
                        <a:off x="6166035" y="3921087"/>
                        <a:ext cx="273050" cy="449262"/>
                      </a:xfrm>
                      <a:prstGeom prst="rect">
                        <a:avLst/>
                      </a:prstGeom>
                      <a:noFill/>
                      <a:ln w="38100">
                        <a:noFill/>
                        <a:miter/>
                      </a:ln>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3007767136"/>
              </p:ext>
            </p:extLst>
          </p:nvPr>
        </p:nvGraphicFramePr>
        <p:xfrm>
          <a:off x="7010739" y="3921125"/>
          <a:ext cx="296862" cy="449263"/>
        </p:xfrm>
        <a:graphic>
          <a:graphicData uri="http://schemas.openxmlformats.org/presentationml/2006/ole">
            <mc:AlternateContent xmlns:mc="http://schemas.openxmlformats.org/markup-compatibility/2006">
              <mc:Choice xmlns:v="urn:schemas-microsoft-com:vml" Requires="v">
                <p:oleObj spid="_x0000_s64913" r:id="rId10" imgW="152400" imgH="228600" progId="Equation.DSMT4">
                  <p:embed/>
                </p:oleObj>
              </mc:Choice>
              <mc:Fallback>
                <p:oleObj r:id="rId10" imgW="152400" imgH="228600" progId="Equation.DSMT4">
                  <p:embed/>
                  <p:pic>
                    <p:nvPicPr>
                      <p:cNvPr id="0" name=""/>
                      <p:cNvPicPr/>
                      <p:nvPr/>
                    </p:nvPicPr>
                    <p:blipFill>
                      <a:blip r:embed="rId11"/>
                      <a:stretch>
                        <a:fillRect/>
                      </a:stretch>
                    </p:blipFill>
                    <p:spPr>
                      <a:xfrm>
                        <a:off x="7010739" y="3921125"/>
                        <a:ext cx="296862" cy="449263"/>
                      </a:xfrm>
                      <a:prstGeom prst="rect">
                        <a:avLst/>
                      </a:prstGeom>
                      <a:noFill/>
                      <a:ln w="38100">
                        <a:noFill/>
                        <a:miter/>
                      </a:ln>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1274632820"/>
              </p:ext>
            </p:extLst>
          </p:nvPr>
        </p:nvGraphicFramePr>
        <p:xfrm>
          <a:off x="6192907" y="4667250"/>
          <a:ext cx="346075" cy="449263"/>
        </p:xfrm>
        <a:graphic>
          <a:graphicData uri="http://schemas.openxmlformats.org/presentationml/2006/ole">
            <mc:AlternateContent xmlns:mc="http://schemas.openxmlformats.org/markup-compatibility/2006">
              <mc:Choice xmlns:v="urn:schemas-microsoft-com:vml" Requires="v">
                <p:oleObj spid="_x0000_s64914" r:id="rId12" imgW="177800" imgH="228600" progId="Equation.DSMT4">
                  <p:embed/>
                </p:oleObj>
              </mc:Choice>
              <mc:Fallback>
                <p:oleObj r:id="rId12" imgW="177800" imgH="228600" progId="Equation.DSMT4">
                  <p:embed/>
                  <p:pic>
                    <p:nvPicPr>
                      <p:cNvPr id="0" name=""/>
                      <p:cNvPicPr/>
                      <p:nvPr/>
                    </p:nvPicPr>
                    <p:blipFill>
                      <a:blip r:embed="rId13"/>
                      <a:stretch>
                        <a:fillRect/>
                      </a:stretch>
                    </p:blipFill>
                    <p:spPr>
                      <a:xfrm>
                        <a:off x="6192907" y="4667250"/>
                        <a:ext cx="346075" cy="449263"/>
                      </a:xfrm>
                      <a:prstGeom prst="rect">
                        <a:avLst/>
                      </a:prstGeom>
                      <a:noFill/>
                      <a:ln w="38100">
                        <a:noFill/>
                        <a:miter/>
                      </a:ln>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2599132682"/>
              </p:ext>
            </p:extLst>
          </p:nvPr>
        </p:nvGraphicFramePr>
        <p:xfrm>
          <a:off x="7086900" y="4657725"/>
          <a:ext cx="371475" cy="449263"/>
        </p:xfrm>
        <a:graphic>
          <a:graphicData uri="http://schemas.openxmlformats.org/presentationml/2006/ole">
            <mc:AlternateContent xmlns:mc="http://schemas.openxmlformats.org/markup-compatibility/2006">
              <mc:Choice xmlns:v="urn:schemas-microsoft-com:vml" Requires="v">
                <p:oleObj spid="_x0000_s64915" r:id="rId14" imgW="190500" imgH="228600" progId="Equation.DSMT4">
                  <p:embed/>
                </p:oleObj>
              </mc:Choice>
              <mc:Fallback>
                <p:oleObj r:id="rId14" imgW="190500" imgH="228600" progId="Equation.DSMT4">
                  <p:embed/>
                  <p:pic>
                    <p:nvPicPr>
                      <p:cNvPr id="0" name=""/>
                      <p:cNvPicPr/>
                      <p:nvPr/>
                    </p:nvPicPr>
                    <p:blipFill>
                      <a:blip r:embed="rId15"/>
                      <a:stretch>
                        <a:fillRect/>
                      </a:stretch>
                    </p:blipFill>
                    <p:spPr>
                      <a:xfrm>
                        <a:off x="7086900" y="4657725"/>
                        <a:ext cx="371475" cy="449263"/>
                      </a:xfrm>
                      <a:prstGeom prst="rect">
                        <a:avLst/>
                      </a:prstGeom>
                      <a:noFill/>
                      <a:ln w="38100">
                        <a:noFill/>
                        <a:miter/>
                      </a:ln>
                    </p:spPr>
                  </p:pic>
                </p:oleObj>
              </mc:Fallback>
            </mc:AlternateContent>
          </a:graphicData>
        </a:graphic>
      </p:graphicFrame>
      <p:pic>
        <p:nvPicPr>
          <p:cNvPr id="19" name="图片 1"/>
          <p:cNvPicPr>
            <a:picLocks noChangeAspect="1"/>
          </p:cNvPicPr>
          <p:nvPr/>
        </p:nvPicPr>
        <p:blipFill>
          <a:blip r:embed="rId16"/>
          <a:stretch>
            <a:fillRect/>
          </a:stretch>
        </p:blipFill>
        <p:spPr>
          <a:xfrm>
            <a:off x="781235" y="2525713"/>
            <a:ext cx="3824287" cy="2900362"/>
          </a:xfrm>
          <a:prstGeom prst="rect">
            <a:avLst/>
          </a:prstGeom>
          <a:noFill/>
          <a:ln w="9525">
            <a:noFill/>
          </a:ln>
        </p:spPr>
      </p:pic>
    </p:spTree>
    <p:extLst>
      <p:ext uri="{BB962C8B-B14F-4D97-AF65-F5344CB8AC3E}">
        <p14:creationId xmlns:p14="http://schemas.microsoft.com/office/powerpoint/2010/main" val="7812603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457200" y="1310640"/>
            <a:ext cx="8229600" cy="4525963"/>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(a)</a:t>
            </a:r>
          </a:p>
          <a:p>
            <a:pPr>
              <a:buNone/>
            </a:pPr>
            <a:r>
              <a:rPr lang="en-US" altLang="zh-CN" sz="2400" dirty="0">
                <a:latin typeface="Times New Roman" panose="02020603050405020304" pitchFamily="18" charset="0"/>
                <a:ea typeface="宋体" panose="02010600030101010101" pitchFamily="2" charset="-122"/>
              </a:rPr>
              <a:t>	Pos:</a:t>
            </a: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r>
              <a:rPr lang="en-US" altLang="zh-CN" sz="2400" dirty="0">
                <a:latin typeface="Times New Roman" panose="02020603050405020304" pitchFamily="18" charset="0"/>
                <a:ea typeface="宋体" panose="02010600030101010101" pitchFamily="2" charset="-122"/>
              </a:rPr>
              <a:t>	 Vel:</a:t>
            </a:r>
            <a:endParaRPr lang="en-SG" altLang="zh-CN" sz="2400" dirty="0">
              <a:latin typeface="Times New Roman" panose="02020603050405020304" pitchFamily="18" charset="0"/>
              <a:ea typeface="宋体" panose="02010600030101010101" pitchFamily="2" charset="-122"/>
            </a:endParaRPr>
          </a:p>
        </p:txBody>
      </p:sp>
      <p:sp>
        <p:nvSpPr>
          <p:cNvPr id="29699"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1"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3"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5" name="Rectangle 8"/>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7" name="Rectangle 10"/>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9946" name="Object 22"/>
          <p:cNvGraphicFramePr>
            <a:graphicFrameLocks noChangeAspect="1"/>
          </p:cNvGraphicFramePr>
          <p:nvPr/>
        </p:nvGraphicFramePr>
        <p:xfrm>
          <a:off x="1751965" y="2190750"/>
          <a:ext cx="1682750" cy="948055"/>
        </p:xfrm>
        <a:graphic>
          <a:graphicData uri="http://schemas.openxmlformats.org/presentationml/2006/ole">
            <mc:AlternateContent xmlns:mc="http://schemas.openxmlformats.org/markup-compatibility/2006">
              <mc:Choice xmlns:v="urn:schemas-microsoft-com:vml" Requires="v">
                <p:oleObj spid="_x0000_s78084" r:id="rId3" imgW="850900" imgH="482600" progId="Equation.3">
                  <p:embed/>
                </p:oleObj>
              </mc:Choice>
              <mc:Fallback>
                <p:oleObj r:id="rId3" imgW="850900" imgH="482600" progId="Equation.3">
                  <p:embed/>
                  <p:pic>
                    <p:nvPicPr>
                      <p:cNvPr id="39946" name="Object 22"/>
                      <p:cNvPicPr/>
                      <p:nvPr/>
                    </p:nvPicPr>
                    <p:blipFill>
                      <a:blip r:embed="rId4"/>
                      <a:stretch>
                        <a:fillRect/>
                      </a:stretch>
                    </p:blipFill>
                    <p:spPr>
                      <a:xfrm>
                        <a:off x="1751965" y="2190750"/>
                        <a:ext cx="1682750" cy="948055"/>
                      </a:xfrm>
                      <a:prstGeom prst="rect">
                        <a:avLst/>
                      </a:prstGeom>
                      <a:noFill/>
                      <a:ln w="38100">
                        <a:noFill/>
                        <a:miter/>
                      </a:ln>
                    </p:spPr>
                  </p:pic>
                </p:oleObj>
              </mc:Fallback>
            </mc:AlternateContent>
          </a:graphicData>
        </a:graphic>
      </p:graphicFrame>
      <p:graphicFrame>
        <p:nvGraphicFramePr>
          <p:cNvPr id="2" name="Object 22"/>
          <p:cNvGraphicFramePr>
            <a:graphicFrameLocks noChangeAspect="1"/>
          </p:cNvGraphicFramePr>
          <p:nvPr/>
        </p:nvGraphicFramePr>
        <p:xfrm>
          <a:off x="4420235" y="2190750"/>
          <a:ext cx="3589655" cy="947420"/>
        </p:xfrm>
        <a:graphic>
          <a:graphicData uri="http://schemas.openxmlformats.org/presentationml/2006/ole">
            <mc:AlternateContent xmlns:mc="http://schemas.openxmlformats.org/markup-compatibility/2006">
              <mc:Choice xmlns:v="urn:schemas-microsoft-com:vml" Requires="v">
                <p:oleObj spid="_x0000_s78085" r:id="rId5" imgW="1816100" imgH="482600" progId="Equation.3">
                  <p:embed/>
                </p:oleObj>
              </mc:Choice>
              <mc:Fallback>
                <p:oleObj r:id="rId5" imgW="1816100" imgH="482600" progId="Equation.3">
                  <p:embed/>
                  <p:pic>
                    <p:nvPicPr>
                      <p:cNvPr id="2" name="Object 22"/>
                      <p:cNvPicPr/>
                      <p:nvPr/>
                    </p:nvPicPr>
                    <p:blipFill>
                      <a:blip r:embed="rId6"/>
                      <a:stretch>
                        <a:fillRect/>
                      </a:stretch>
                    </p:blipFill>
                    <p:spPr>
                      <a:xfrm>
                        <a:off x="4420235" y="2190750"/>
                        <a:ext cx="3589655" cy="947420"/>
                      </a:xfrm>
                      <a:prstGeom prst="rect">
                        <a:avLst/>
                      </a:prstGeom>
                      <a:noFill/>
                      <a:ln w="38100">
                        <a:noFill/>
                        <a:miter/>
                      </a:ln>
                    </p:spPr>
                  </p:pic>
                </p:oleObj>
              </mc:Fallback>
            </mc:AlternateContent>
          </a:graphicData>
        </a:graphic>
      </p:graphicFrame>
      <p:graphicFrame>
        <p:nvGraphicFramePr>
          <p:cNvPr id="4" name="Object 22"/>
          <p:cNvGraphicFramePr>
            <a:graphicFrameLocks noChangeAspect="1"/>
          </p:cNvGraphicFramePr>
          <p:nvPr/>
        </p:nvGraphicFramePr>
        <p:xfrm>
          <a:off x="1654175" y="3638550"/>
          <a:ext cx="2012950" cy="987425"/>
        </p:xfrm>
        <a:graphic>
          <a:graphicData uri="http://schemas.openxmlformats.org/presentationml/2006/ole">
            <mc:AlternateContent xmlns:mc="http://schemas.openxmlformats.org/markup-compatibility/2006">
              <mc:Choice xmlns:v="urn:schemas-microsoft-com:vml" Requires="v">
                <p:oleObj spid="_x0000_s78086" r:id="rId7" imgW="1028700" imgH="508000" progId="Equation.3">
                  <p:embed/>
                </p:oleObj>
              </mc:Choice>
              <mc:Fallback>
                <p:oleObj r:id="rId7" imgW="1028700" imgH="508000" progId="Equation.3">
                  <p:embed/>
                  <p:pic>
                    <p:nvPicPr>
                      <p:cNvPr id="4" name="Object 22"/>
                      <p:cNvPicPr/>
                      <p:nvPr/>
                    </p:nvPicPr>
                    <p:blipFill>
                      <a:blip r:embed="rId8"/>
                      <a:stretch>
                        <a:fillRect/>
                      </a:stretch>
                    </p:blipFill>
                    <p:spPr>
                      <a:xfrm>
                        <a:off x="1654175" y="3638550"/>
                        <a:ext cx="2012950" cy="987425"/>
                      </a:xfrm>
                      <a:prstGeom prst="rect">
                        <a:avLst/>
                      </a:prstGeom>
                      <a:noFill/>
                      <a:ln w="38100">
                        <a:noFill/>
                        <a:miter/>
                      </a:ln>
                    </p:spPr>
                  </p:pic>
                </p:oleObj>
              </mc:Fallback>
            </mc:AlternateContent>
          </a:graphicData>
        </a:graphic>
      </p:graphicFrame>
      <p:graphicFrame>
        <p:nvGraphicFramePr>
          <p:cNvPr id="6" name="Object 22"/>
          <p:cNvGraphicFramePr>
            <a:graphicFrameLocks noChangeAspect="1"/>
          </p:cNvGraphicFramePr>
          <p:nvPr/>
        </p:nvGraphicFramePr>
        <p:xfrm>
          <a:off x="3953828" y="3646488"/>
          <a:ext cx="4935855" cy="970915"/>
        </p:xfrm>
        <a:graphic>
          <a:graphicData uri="http://schemas.openxmlformats.org/presentationml/2006/ole">
            <mc:AlternateContent xmlns:mc="http://schemas.openxmlformats.org/markup-compatibility/2006">
              <mc:Choice xmlns:v="urn:schemas-microsoft-com:vml" Requires="v">
                <p:oleObj spid="_x0000_s78087" r:id="rId9" imgW="2565400" imgH="508000" progId="Equation.3">
                  <p:embed/>
                </p:oleObj>
              </mc:Choice>
              <mc:Fallback>
                <p:oleObj r:id="rId9" imgW="2565400" imgH="508000" progId="Equation.3">
                  <p:embed/>
                  <p:pic>
                    <p:nvPicPr>
                      <p:cNvPr id="6" name="Object 22"/>
                      <p:cNvPicPr/>
                      <p:nvPr/>
                    </p:nvPicPr>
                    <p:blipFill>
                      <a:blip r:embed="rId10"/>
                      <a:stretch>
                        <a:fillRect/>
                      </a:stretch>
                    </p:blipFill>
                    <p:spPr>
                      <a:xfrm>
                        <a:off x="3953828" y="3646488"/>
                        <a:ext cx="4935855" cy="970915"/>
                      </a:xfrm>
                      <a:prstGeom prst="rect">
                        <a:avLst/>
                      </a:prstGeom>
                      <a:noFill/>
                      <a:ln w="38100">
                        <a:noFill/>
                        <a:miter/>
                      </a:ln>
                    </p:spPr>
                  </p:pic>
                </p:oleObj>
              </mc:Fallback>
            </mc:AlternateContent>
          </a:graphicData>
        </a:graphic>
      </p:graphicFrame>
      <p:graphicFrame>
        <p:nvGraphicFramePr>
          <p:cNvPr id="8" name="Object 22"/>
          <p:cNvGraphicFramePr>
            <a:graphicFrameLocks noChangeAspect="1"/>
          </p:cNvGraphicFramePr>
          <p:nvPr/>
        </p:nvGraphicFramePr>
        <p:xfrm>
          <a:off x="1654175" y="4853940"/>
          <a:ext cx="6726555" cy="947420"/>
        </p:xfrm>
        <a:graphic>
          <a:graphicData uri="http://schemas.openxmlformats.org/presentationml/2006/ole">
            <mc:AlternateContent xmlns:mc="http://schemas.openxmlformats.org/markup-compatibility/2006">
              <mc:Choice xmlns:v="urn:schemas-microsoft-com:vml" Requires="v">
                <p:oleObj spid="_x0000_s78088" r:id="rId11" imgW="3403600" imgH="482600" progId="Equation.3">
                  <p:embed/>
                </p:oleObj>
              </mc:Choice>
              <mc:Fallback>
                <p:oleObj r:id="rId11" imgW="3403600" imgH="482600" progId="Equation.3">
                  <p:embed/>
                  <p:pic>
                    <p:nvPicPr>
                      <p:cNvPr id="8" name="Object 22"/>
                      <p:cNvPicPr/>
                      <p:nvPr/>
                    </p:nvPicPr>
                    <p:blipFill>
                      <a:blip r:embed="rId12"/>
                      <a:stretch>
                        <a:fillRect/>
                      </a:stretch>
                    </p:blipFill>
                    <p:spPr>
                      <a:xfrm>
                        <a:off x="1654175" y="4853940"/>
                        <a:ext cx="6726555" cy="947420"/>
                      </a:xfrm>
                      <a:prstGeom prst="rect">
                        <a:avLst/>
                      </a:prstGeom>
                      <a:noFill/>
                      <a:ln w="38100">
                        <a:noFill/>
                        <a:miter/>
                      </a:ln>
                    </p:spPr>
                  </p:pic>
                </p:oleObj>
              </mc:Fallback>
            </mc:AlternateContent>
          </a:graphicData>
        </a:graphic>
      </p:graphicFrame>
      <p:graphicFrame>
        <p:nvGraphicFramePr>
          <p:cNvPr id="34824" name="Object 5"/>
          <p:cNvGraphicFramePr>
            <a:graphicFrameLocks noChangeAspect="1"/>
          </p:cNvGraphicFramePr>
          <p:nvPr/>
        </p:nvGraphicFramePr>
        <p:xfrm>
          <a:off x="1314133" y="5941378"/>
          <a:ext cx="6835775" cy="387350"/>
        </p:xfrm>
        <a:graphic>
          <a:graphicData uri="http://schemas.openxmlformats.org/presentationml/2006/ole">
            <mc:AlternateContent xmlns:mc="http://schemas.openxmlformats.org/markup-compatibility/2006">
              <mc:Choice xmlns:v="urn:schemas-microsoft-com:vml" Requires="v">
                <p:oleObj spid="_x0000_s78089" r:id="rId13" imgW="3759200" imgH="215900" progId="Equation.DSMT4">
                  <p:embed/>
                </p:oleObj>
              </mc:Choice>
              <mc:Fallback>
                <p:oleObj r:id="rId13" imgW="3759200" imgH="215900" progId="Equation.DSMT4">
                  <p:embed/>
                  <p:pic>
                    <p:nvPicPr>
                      <p:cNvPr id="34824" name="Object 5"/>
                      <p:cNvPicPr/>
                      <p:nvPr/>
                    </p:nvPicPr>
                    <p:blipFill>
                      <a:blip r:embed="rId14"/>
                      <a:stretch>
                        <a:fillRect/>
                      </a:stretch>
                    </p:blipFill>
                    <p:spPr>
                      <a:xfrm>
                        <a:off x="1314133" y="5941378"/>
                        <a:ext cx="6835775" cy="387350"/>
                      </a:xfrm>
                      <a:prstGeom prst="rect">
                        <a:avLst/>
                      </a:prstGeom>
                      <a:noFill/>
                      <a:ln w="38100">
                        <a:noFill/>
                        <a:miter/>
                      </a:ln>
                    </p:spPr>
                  </p:pic>
                </p:oleObj>
              </mc:Fallback>
            </mc:AlternateContent>
          </a:graphicData>
        </a:graphic>
      </p:graphicFrame>
      <p:sp>
        <p:nvSpPr>
          <p:cNvPr id="34825" name="Rectangle 10"/>
          <p:cNvSpPr/>
          <p:nvPr/>
        </p:nvSpPr>
        <p:spPr>
          <a:xfrm>
            <a:off x="1210628" y="5919470"/>
            <a:ext cx="7043737" cy="4095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sp>
        <p:nvSpPr>
          <p:cNvPr id="17"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8"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23785239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406400" y="1200150"/>
            <a:ext cx="8229600" cy="4525963"/>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(b)</a:t>
            </a:r>
            <a:endParaRPr lang="en-SG" altLang="zh-CN" sz="2800" b="1" u="sng" dirty="0">
              <a:latin typeface="Times New Roman" panose="02020603050405020304" pitchFamily="18"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None/>
            </a:pPr>
            <a:endParaRPr lang="en-SG" altLang="zh-CN" dirty="0">
              <a:ea typeface="宋体" panose="02010600030101010101" pitchFamily="2" charset="-122"/>
            </a:endParaRPr>
          </a:p>
        </p:txBody>
      </p:sp>
      <p:sp>
        <p:nvSpPr>
          <p:cNvPr id="30723"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0725"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0727"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39946" name="Object 22"/>
          <p:cNvGraphicFramePr>
            <a:graphicFrameLocks noChangeAspect="1"/>
          </p:cNvGraphicFramePr>
          <p:nvPr/>
        </p:nvGraphicFramePr>
        <p:xfrm>
          <a:off x="1132205" y="1919288"/>
          <a:ext cx="6896735" cy="2343785"/>
        </p:xfrm>
        <a:graphic>
          <a:graphicData uri="http://schemas.openxmlformats.org/presentationml/2006/ole">
            <mc:AlternateContent xmlns:mc="http://schemas.openxmlformats.org/markup-compatibility/2006">
              <mc:Choice xmlns:v="urn:schemas-microsoft-com:vml" Requires="v">
                <p:oleObj spid="_x0000_s78936" r:id="rId3" imgW="3530600" imgH="1206500" progId="Equation.3">
                  <p:embed/>
                </p:oleObj>
              </mc:Choice>
              <mc:Fallback>
                <p:oleObj r:id="rId3" imgW="3530600" imgH="1206500" progId="Equation.3">
                  <p:embed/>
                  <p:pic>
                    <p:nvPicPr>
                      <p:cNvPr id="39946" name="Object 22"/>
                      <p:cNvPicPr/>
                      <p:nvPr/>
                    </p:nvPicPr>
                    <p:blipFill>
                      <a:blip r:embed="rId4"/>
                      <a:stretch>
                        <a:fillRect/>
                      </a:stretch>
                    </p:blipFill>
                    <p:spPr>
                      <a:xfrm>
                        <a:off x="1132205" y="1919288"/>
                        <a:ext cx="6896735" cy="2343785"/>
                      </a:xfrm>
                      <a:prstGeom prst="rect">
                        <a:avLst/>
                      </a:prstGeom>
                      <a:noFill/>
                      <a:ln w="38100">
                        <a:noFill/>
                        <a:miter/>
                      </a:ln>
                    </p:spPr>
                  </p:pic>
                </p:oleObj>
              </mc:Fallback>
            </mc:AlternateContent>
          </a:graphicData>
        </a:graphic>
      </p:graphicFrame>
      <p:graphicFrame>
        <p:nvGraphicFramePr>
          <p:cNvPr id="4" name="Object 5"/>
          <p:cNvGraphicFramePr>
            <a:graphicFrameLocks noChangeAspect="1"/>
          </p:cNvGraphicFramePr>
          <p:nvPr/>
        </p:nvGraphicFramePr>
        <p:xfrm>
          <a:off x="1250950" y="4519613"/>
          <a:ext cx="5929313" cy="447675"/>
        </p:xfrm>
        <a:graphic>
          <a:graphicData uri="http://schemas.openxmlformats.org/presentationml/2006/ole">
            <mc:AlternateContent xmlns:mc="http://schemas.openxmlformats.org/markup-compatibility/2006">
              <mc:Choice xmlns:v="urn:schemas-microsoft-com:vml" Requires="v">
                <p:oleObj spid="_x0000_s78937" name="Equation" r:id="rId5" imgW="2793960" imgH="228600" progId="Equation.DSMT4">
                  <p:embed/>
                </p:oleObj>
              </mc:Choice>
              <mc:Fallback>
                <p:oleObj name="Equation" r:id="rId5" imgW="2793960" imgH="228600" progId="Equation.DSMT4">
                  <p:embed/>
                  <p:pic>
                    <p:nvPicPr>
                      <p:cNvPr id="4" name="Object 5"/>
                      <p:cNvPicPr>
                        <a:picLocks noChangeAspect="1" noChangeArrowheads="1"/>
                      </p:cNvPicPr>
                      <p:nvPr/>
                    </p:nvPicPr>
                    <p:blipFill>
                      <a:blip r:embed="rId6"/>
                      <a:srcRect/>
                      <a:stretch>
                        <a:fillRect/>
                      </a:stretch>
                    </p:blipFill>
                    <p:spPr bwMode="auto">
                      <a:xfrm>
                        <a:off x="1250950" y="4519613"/>
                        <a:ext cx="59293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Content Placeholder 2"/>
          <p:cNvSpPr txBox="1">
            <a:spLocks/>
          </p:cNvSpPr>
          <p:nvPr/>
        </p:nvSpPr>
        <p:spPr bwMode="auto">
          <a:xfrm>
            <a:off x="3045423" y="1558091"/>
            <a:ext cx="3524698" cy="46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7"/>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7"/>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lnSpc>
                <a:spcPct val="120000"/>
              </a:lnSpc>
              <a:spcBef>
                <a:spcPts val="0"/>
              </a:spcBef>
              <a:buFontTx/>
              <a:buNone/>
            </a:pPr>
            <a:r>
              <a:rPr lang="en-US" altLang="en-US" sz="1900" kern="0" dirty="0">
                <a:solidFill>
                  <a:srgbClr val="FF0000"/>
                </a:solidFill>
                <a:latin typeface="Times New Roman" panose="02020603050405020304" pitchFamily="18" charset="0"/>
                <a:cs typeface="Times New Roman" panose="02020603050405020304" pitchFamily="18" charset="0"/>
              </a:rPr>
              <a:t>See </a:t>
            </a:r>
            <a:r>
              <a:rPr lang="en-US" altLang="en-US" sz="1900" kern="0" dirty="0" err="1">
                <a:solidFill>
                  <a:srgbClr val="FF0000"/>
                </a:solidFill>
                <a:latin typeface="Times New Roman" panose="02020603050405020304" pitchFamily="18" charset="0"/>
                <a:cs typeface="Times New Roman" panose="02020603050405020304" pitchFamily="18" charset="0"/>
              </a:rPr>
              <a:t>König's</a:t>
            </a:r>
            <a:r>
              <a:rPr lang="en-US" altLang="en-US" sz="1900" kern="0" dirty="0">
                <a:solidFill>
                  <a:srgbClr val="FF0000"/>
                </a:solidFill>
                <a:latin typeface="Times New Roman" panose="02020603050405020304" pitchFamily="18" charset="0"/>
                <a:cs typeface="Times New Roman" panose="02020603050405020304" pitchFamily="18" charset="0"/>
              </a:rPr>
              <a:t> theorem (kinetics)</a:t>
            </a:r>
            <a:endParaRPr lang="en-US" altLang="en-US" sz="2400" kern="0" dirty="0">
              <a:solidFill>
                <a:srgbClr val="FF0000"/>
              </a:solidFill>
              <a:latin typeface="Times New Roman" panose="02020603050405020304" pitchFamily="18" charset="0"/>
              <a:cs typeface="Times New Roman" panose="02020603050405020304" pitchFamily="18" charset="0"/>
            </a:endParaRPr>
          </a:p>
        </p:txBody>
      </p:sp>
      <p:sp>
        <p:nvSpPr>
          <p:cNvPr id="12"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8938778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406400" y="1200150"/>
            <a:ext cx="8229600" cy="4525963"/>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(c)</a:t>
            </a:r>
            <a:endParaRPr lang="en-SG" altLang="zh-CN" sz="2800" b="1" u="sng" dirty="0">
              <a:latin typeface="Times New Roman" panose="02020603050405020304" pitchFamily="18"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None/>
            </a:pPr>
            <a:endParaRPr lang="en-SG" altLang="zh-CN" dirty="0">
              <a:ea typeface="宋体" panose="02010600030101010101" pitchFamily="2" charset="-122"/>
            </a:endParaRPr>
          </a:p>
        </p:txBody>
      </p:sp>
      <p:sp>
        <p:nvSpPr>
          <p:cNvPr id="30723"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0725"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0727"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2" name="Object 22"/>
          <p:cNvGraphicFramePr>
            <a:graphicFrameLocks noChangeAspect="1"/>
          </p:cNvGraphicFramePr>
          <p:nvPr/>
        </p:nvGraphicFramePr>
        <p:xfrm>
          <a:off x="123825" y="2080260"/>
          <a:ext cx="8896985" cy="904875"/>
        </p:xfrm>
        <a:graphic>
          <a:graphicData uri="http://schemas.openxmlformats.org/presentationml/2006/ole">
            <mc:AlternateContent xmlns:mc="http://schemas.openxmlformats.org/markup-compatibility/2006">
              <mc:Choice xmlns:v="urn:schemas-microsoft-com:vml" Requires="v">
                <p:oleObj spid="_x0000_s79960" r:id="rId3" imgW="4965700" imgH="508000" progId="Equation.3">
                  <p:embed/>
                </p:oleObj>
              </mc:Choice>
              <mc:Fallback>
                <p:oleObj r:id="rId3" imgW="4965700" imgH="508000" progId="Equation.3">
                  <p:embed/>
                  <p:pic>
                    <p:nvPicPr>
                      <p:cNvPr id="2" name="Object 22"/>
                      <p:cNvPicPr/>
                      <p:nvPr/>
                    </p:nvPicPr>
                    <p:blipFill>
                      <a:blip r:embed="rId4"/>
                      <a:stretch>
                        <a:fillRect/>
                      </a:stretch>
                    </p:blipFill>
                    <p:spPr>
                      <a:xfrm>
                        <a:off x="123825" y="2080260"/>
                        <a:ext cx="8896985" cy="904875"/>
                      </a:xfrm>
                      <a:prstGeom prst="rect">
                        <a:avLst/>
                      </a:prstGeom>
                      <a:noFill/>
                      <a:ln w="38100">
                        <a:noFill/>
                        <a:miter/>
                      </a:ln>
                    </p:spPr>
                  </p:pic>
                </p:oleObj>
              </mc:Fallback>
            </mc:AlternateContent>
          </a:graphicData>
        </a:graphic>
      </p:graphicFrame>
      <p:graphicFrame>
        <p:nvGraphicFramePr>
          <p:cNvPr id="7" name="Object 22"/>
          <p:cNvGraphicFramePr>
            <a:graphicFrameLocks noChangeAspect="1"/>
          </p:cNvGraphicFramePr>
          <p:nvPr/>
        </p:nvGraphicFramePr>
        <p:xfrm>
          <a:off x="291783" y="3371850"/>
          <a:ext cx="8555990" cy="904875"/>
        </p:xfrm>
        <a:graphic>
          <a:graphicData uri="http://schemas.openxmlformats.org/presentationml/2006/ole">
            <mc:AlternateContent xmlns:mc="http://schemas.openxmlformats.org/markup-compatibility/2006">
              <mc:Choice xmlns:v="urn:schemas-microsoft-com:vml" Requires="v">
                <p:oleObj spid="_x0000_s79961" r:id="rId5" imgW="4775200" imgH="508000" progId="Equation.3">
                  <p:embed/>
                </p:oleObj>
              </mc:Choice>
              <mc:Fallback>
                <p:oleObj r:id="rId5" imgW="4775200" imgH="508000" progId="Equation.3">
                  <p:embed/>
                  <p:pic>
                    <p:nvPicPr>
                      <p:cNvPr id="7" name="Object 22"/>
                      <p:cNvPicPr/>
                      <p:nvPr/>
                    </p:nvPicPr>
                    <p:blipFill>
                      <a:blip r:embed="rId6"/>
                      <a:stretch>
                        <a:fillRect/>
                      </a:stretch>
                    </p:blipFill>
                    <p:spPr>
                      <a:xfrm>
                        <a:off x="291783" y="3371850"/>
                        <a:ext cx="8555990" cy="904875"/>
                      </a:xfrm>
                      <a:prstGeom prst="rect">
                        <a:avLst/>
                      </a:prstGeom>
                      <a:noFill/>
                      <a:ln w="38100">
                        <a:noFill/>
                        <a:miter/>
                      </a:ln>
                    </p:spPr>
                  </p:pic>
                </p:oleObj>
              </mc:Fallback>
            </mc:AlternateContent>
          </a:graphicData>
        </a:graphic>
      </p:graphicFrame>
      <p:sp>
        <p:nvSpPr>
          <p:cNvPr id="10"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9305885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2"/>
          <p:cNvGraphicFramePr>
            <a:graphicFrameLocks noChangeAspect="1"/>
          </p:cNvGraphicFramePr>
          <p:nvPr>
            <p:extLst>
              <p:ext uri="{D42A27DB-BD31-4B8C-83A1-F6EECF244321}">
                <p14:modId xmlns:p14="http://schemas.microsoft.com/office/powerpoint/2010/main" val="2751175490"/>
              </p:ext>
            </p:extLst>
          </p:nvPr>
        </p:nvGraphicFramePr>
        <p:xfrm>
          <a:off x="142240" y="1805940"/>
          <a:ext cx="3596005" cy="2186305"/>
        </p:xfrm>
        <a:graphic>
          <a:graphicData uri="http://schemas.openxmlformats.org/presentationml/2006/ole">
            <mc:AlternateContent xmlns:mc="http://schemas.openxmlformats.org/markup-compatibility/2006">
              <mc:Choice xmlns:v="urn:schemas-microsoft-com:vml" Requires="v">
                <p:oleObj spid="_x0000_s81154" r:id="rId3" imgW="2159000" imgH="1320165" progId="Equation.3">
                  <p:embed/>
                </p:oleObj>
              </mc:Choice>
              <mc:Fallback>
                <p:oleObj r:id="rId3" imgW="2159000" imgH="1320165" progId="Equation.3">
                  <p:embed/>
                  <p:pic>
                    <p:nvPicPr>
                      <p:cNvPr id="5" name="Object 22"/>
                      <p:cNvPicPr/>
                      <p:nvPr/>
                    </p:nvPicPr>
                    <p:blipFill>
                      <a:blip r:embed="rId4"/>
                      <a:stretch>
                        <a:fillRect/>
                      </a:stretch>
                    </p:blipFill>
                    <p:spPr>
                      <a:xfrm>
                        <a:off x="142240" y="1805940"/>
                        <a:ext cx="3596005" cy="2186305"/>
                      </a:xfrm>
                      <a:prstGeom prst="rect">
                        <a:avLst/>
                      </a:prstGeom>
                      <a:noFill/>
                      <a:ln w="38100">
                        <a:noFill/>
                        <a:miter/>
                      </a:ln>
                    </p:spPr>
                  </p:pic>
                </p:oleObj>
              </mc:Fallback>
            </mc:AlternateContent>
          </a:graphicData>
        </a:graphic>
      </p:graphicFrame>
      <p:sp>
        <p:nvSpPr>
          <p:cNvPr id="31745" name="Content Placeholder 2"/>
          <p:cNvSpPr>
            <a:spLocks noGrp="1"/>
          </p:cNvSpPr>
          <p:nvPr>
            <p:ph idx="1"/>
          </p:nvPr>
        </p:nvSpPr>
        <p:spPr>
          <a:xfrm>
            <a:off x="406400" y="1238250"/>
            <a:ext cx="8229600" cy="4525963"/>
          </a:xfrm>
        </p:spPr>
        <p:txBody>
          <a:bodyPr vert="horz" wrap="square" lIns="91440" tIns="45720" rIns="91440" bIns="45720" anchor="t"/>
          <a:lstStyle/>
          <a:p>
            <a:pPr>
              <a:buChar char="•"/>
            </a:pPr>
            <a:r>
              <a:rPr lang="en-US" altLang="en-US" sz="2800" b="1" u="sng" dirty="0">
                <a:latin typeface="Times New Roman" panose="02020603050405020304" pitchFamily="18" charset="0"/>
              </a:rPr>
              <a:t>Step (d)</a:t>
            </a:r>
            <a:r>
              <a:rPr lang="en-US" altLang="en-US" sz="2800" dirty="0">
                <a:latin typeface="Times New Roman" panose="02020603050405020304" pitchFamily="18" charset="0"/>
              </a:rPr>
              <a:t>: The Christoffel Symbols</a:t>
            </a:r>
            <a:endParaRPr lang="en-SG" altLang="en-US" sz="2800" dirty="0">
              <a:latin typeface="Times New Roman" panose="02020603050405020304" pitchFamily="18" charset="0"/>
              <a:ea typeface="Times New Roman" panose="02020603050405020304" pitchFamily="18" charset="0"/>
            </a:endParaRPr>
          </a:p>
        </p:txBody>
      </p:sp>
      <p:sp>
        <p:nvSpPr>
          <p:cNvPr id="31747"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4" name="Right Arrow 6"/>
          <p:cNvSpPr>
            <a:spLocks noChangeArrowheads="1"/>
          </p:cNvSpPr>
          <p:nvPr/>
        </p:nvSpPr>
        <p:spPr bwMode="auto">
          <a:xfrm>
            <a:off x="3569970" y="3693160"/>
            <a:ext cx="430213" cy="508000"/>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31750"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6" name="Right Arrow 9"/>
          <p:cNvSpPr>
            <a:spLocks noChangeArrowheads="1"/>
          </p:cNvSpPr>
          <p:nvPr/>
        </p:nvSpPr>
        <p:spPr bwMode="auto">
          <a:xfrm rot="5400000">
            <a:off x="6697663" y="4587875"/>
            <a:ext cx="414338" cy="579438"/>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graphicFrame>
        <p:nvGraphicFramePr>
          <p:cNvPr id="31753" name="Object 5"/>
          <p:cNvGraphicFramePr>
            <a:graphicFrameLocks noChangeAspect="1"/>
          </p:cNvGraphicFramePr>
          <p:nvPr/>
        </p:nvGraphicFramePr>
        <p:xfrm>
          <a:off x="5780088" y="5238750"/>
          <a:ext cx="2249487" cy="414338"/>
        </p:xfrm>
        <a:graphic>
          <a:graphicData uri="http://schemas.openxmlformats.org/presentationml/2006/ole">
            <mc:AlternateContent xmlns:mc="http://schemas.openxmlformats.org/markup-compatibility/2006">
              <mc:Choice xmlns:v="urn:schemas-microsoft-com:vml" Requires="v">
                <p:oleObj spid="_x0000_s81155" r:id="rId5" imgW="1244600" imgH="228600" progId="Equation.DSMT4">
                  <p:embed/>
                </p:oleObj>
              </mc:Choice>
              <mc:Fallback>
                <p:oleObj r:id="rId5" imgW="1244600" imgH="228600" progId="Equation.DSMT4">
                  <p:embed/>
                  <p:pic>
                    <p:nvPicPr>
                      <p:cNvPr id="31753" name="Object 5"/>
                      <p:cNvPicPr/>
                      <p:nvPr/>
                    </p:nvPicPr>
                    <p:blipFill>
                      <a:blip r:embed="rId6"/>
                      <a:stretch>
                        <a:fillRect/>
                      </a:stretch>
                    </p:blipFill>
                    <p:spPr>
                      <a:xfrm>
                        <a:off x="5780088" y="5238750"/>
                        <a:ext cx="2249487" cy="414338"/>
                      </a:xfrm>
                      <a:prstGeom prst="rect">
                        <a:avLst/>
                      </a:prstGeom>
                      <a:noFill/>
                      <a:ln w="38100">
                        <a:noFill/>
                        <a:miter/>
                      </a:ln>
                    </p:spPr>
                  </p:pic>
                </p:oleObj>
              </mc:Fallback>
            </mc:AlternateContent>
          </a:graphicData>
        </a:graphic>
      </p:graphicFrame>
      <p:sp>
        <p:nvSpPr>
          <p:cNvPr id="31754" name="Rectangle 12"/>
          <p:cNvSpPr/>
          <p:nvPr/>
        </p:nvSpPr>
        <p:spPr>
          <a:xfrm>
            <a:off x="5715000" y="5200650"/>
            <a:ext cx="2343150" cy="4476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graphicFrame>
        <p:nvGraphicFramePr>
          <p:cNvPr id="9" name="Object 22"/>
          <p:cNvGraphicFramePr>
            <a:graphicFrameLocks noChangeAspect="1"/>
          </p:cNvGraphicFramePr>
          <p:nvPr>
            <p:extLst>
              <p:ext uri="{D42A27DB-BD31-4B8C-83A1-F6EECF244321}">
                <p14:modId xmlns:p14="http://schemas.microsoft.com/office/powerpoint/2010/main" val="4239730309"/>
              </p:ext>
            </p:extLst>
          </p:nvPr>
        </p:nvGraphicFramePr>
        <p:xfrm>
          <a:off x="31591" y="4103687"/>
          <a:ext cx="3913188" cy="2270125"/>
        </p:xfrm>
        <a:graphic>
          <a:graphicData uri="http://schemas.openxmlformats.org/presentationml/2006/ole">
            <mc:AlternateContent xmlns:mc="http://schemas.openxmlformats.org/markup-compatibility/2006">
              <mc:Choice xmlns:v="urn:schemas-microsoft-com:vml" Requires="v">
                <p:oleObj spid="_x0000_s81156" name="公式" r:id="rId7" imgW="2349360" imgH="1371600" progId="Equation.3">
                  <p:embed/>
                </p:oleObj>
              </mc:Choice>
              <mc:Fallback>
                <p:oleObj name="公式" r:id="rId7" imgW="2349360" imgH="1371600" progId="Equation.3">
                  <p:embed/>
                  <p:pic>
                    <p:nvPicPr>
                      <p:cNvPr id="9" name="Object 22"/>
                      <p:cNvPicPr/>
                      <p:nvPr/>
                    </p:nvPicPr>
                    <p:blipFill>
                      <a:blip r:embed="rId8"/>
                      <a:stretch>
                        <a:fillRect/>
                      </a:stretch>
                    </p:blipFill>
                    <p:spPr>
                      <a:xfrm>
                        <a:off x="31591" y="4103687"/>
                        <a:ext cx="3913188" cy="2270125"/>
                      </a:xfrm>
                      <a:prstGeom prst="rect">
                        <a:avLst/>
                      </a:prstGeom>
                      <a:noFill/>
                      <a:ln w="38100">
                        <a:noFill/>
                        <a:miter/>
                      </a:ln>
                    </p:spPr>
                  </p:pic>
                </p:oleObj>
              </mc:Fallback>
            </mc:AlternateContent>
          </a:graphicData>
        </a:graphic>
      </p:graphicFrame>
      <p:graphicFrame>
        <p:nvGraphicFramePr>
          <p:cNvPr id="2" name="对象 -2147482612"/>
          <p:cNvGraphicFramePr>
            <a:graphicFrameLocks noChangeAspect="1"/>
          </p:cNvGraphicFramePr>
          <p:nvPr/>
        </p:nvGraphicFramePr>
        <p:xfrm>
          <a:off x="6238240" y="1911350"/>
          <a:ext cx="1360805" cy="727710"/>
        </p:xfrm>
        <a:graphic>
          <a:graphicData uri="http://schemas.openxmlformats.org/presentationml/2006/ole">
            <mc:AlternateContent xmlns:mc="http://schemas.openxmlformats.org/markup-compatibility/2006">
              <mc:Choice xmlns:v="urn:schemas-microsoft-com:vml" Requires="v">
                <p:oleObj spid="_x0000_s81157" r:id="rId9" imgW="812800" imgH="431800" progId="Equation.KSEE3">
                  <p:embed/>
                </p:oleObj>
              </mc:Choice>
              <mc:Fallback>
                <p:oleObj r:id="rId9" imgW="812800" imgH="431800" progId="Equation.KSEE3">
                  <p:embed/>
                  <p:pic>
                    <p:nvPicPr>
                      <p:cNvPr id="2" name="对象 -2147482612"/>
                      <p:cNvPicPr/>
                      <p:nvPr/>
                    </p:nvPicPr>
                    <p:blipFill>
                      <a:blip r:embed="rId10"/>
                      <a:stretch>
                        <a:fillRect/>
                      </a:stretch>
                    </p:blipFill>
                    <p:spPr>
                      <a:xfrm>
                        <a:off x="6238240" y="1911350"/>
                        <a:ext cx="1360805" cy="727710"/>
                      </a:xfrm>
                      <a:prstGeom prst="rect">
                        <a:avLst/>
                      </a:prstGeom>
                      <a:noFill/>
                      <a:ln w="38100">
                        <a:noFill/>
                        <a:miter/>
                      </a:ln>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631572819"/>
              </p:ext>
            </p:extLst>
          </p:nvPr>
        </p:nvGraphicFramePr>
        <p:xfrm>
          <a:off x="4056063" y="3830638"/>
          <a:ext cx="4954587" cy="719137"/>
        </p:xfrm>
        <a:graphic>
          <a:graphicData uri="http://schemas.openxmlformats.org/presentationml/2006/ole">
            <mc:AlternateContent xmlns:mc="http://schemas.openxmlformats.org/markup-compatibility/2006">
              <mc:Choice xmlns:v="urn:schemas-microsoft-com:vml" Requires="v">
                <p:oleObj spid="_x0000_s81158" name="Equation" r:id="rId11" imgW="3352680" imgH="482400" progId="Equation.DSMT4">
                  <p:embed/>
                </p:oleObj>
              </mc:Choice>
              <mc:Fallback>
                <p:oleObj name="Equation" r:id="rId11" imgW="3352680" imgH="482400" progId="Equation.DSMT4">
                  <p:embed/>
                  <p:pic>
                    <p:nvPicPr>
                      <p:cNvPr id="12" name="Object 5"/>
                      <p:cNvPicPr>
                        <a:picLocks noChangeAspect="1" noChangeArrowheads="1"/>
                      </p:cNvPicPr>
                      <p:nvPr/>
                    </p:nvPicPr>
                    <p:blipFill>
                      <a:blip r:embed="rId12"/>
                      <a:srcRect/>
                      <a:stretch>
                        <a:fillRect/>
                      </a:stretch>
                    </p:blipFill>
                    <p:spPr bwMode="auto">
                      <a:xfrm>
                        <a:off x="4056063" y="3830638"/>
                        <a:ext cx="49545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graphicFrame>
        <p:nvGraphicFramePr>
          <p:cNvPr id="18" name="Object 5">
            <a:extLst>
              <a:ext uri="{FF2B5EF4-FFF2-40B4-BE49-F238E27FC236}">
                <a16:creationId xmlns:a16="http://schemas.microsoft.com/office/drawing/2014/main" id="{9E58FD13-7F34-4B12-BBB5-AEF4E447C2EA}"/>
              </a:ext>
            </a:extLst>
          </p:cNvPr>
          <p:cNvGraphicFramePr>
            <a:graphicFrameLocks noChangeAspect="1"/>
          </p:cNvGraphicFramePr>
          <p:nvPr>
            <p:extLst>
              <p:ext uri="{D42A27DB-BD31-4B8C-83A1-F6EECF244321}">
                <p14:modId xmlns:p14="http://schemas.microsoft.com/office/powerpoint/2010/main" val="3337407601"/>
              </p:ext>
            </p:extLst>
          </p:nvPr>
        </p:nvGraphicFramePr>
        <p:xfrm>
          <a:off x="3944779" y="2755265"/>
          <a:ext cx="5210810" cy="819150"/>
        </p:xfrm>
        <a:graphic>
          <a:graphicData uri="http://schemas.openxmlformats.org/presentationml/2006/ole">
            <mc:AlternateContent xmlns:mc="http://schemas.openxmlformats.org/markup-compatibility/2006">
              <mc:Choice xmlns:v="urn:schemas-microsoft-com:vml" Requires="v">
                <p:oleObj spid="_x0000_s81159" name="Equation" r:id="rId14" imgW="3136900" imgH="508000" progId="Equation.3">
                  <p:embed/>
                </p:oleObj>
              </mc:Choice>
              <mc:Fallback>
                <p:oleObj name="Equation" r:id="rId14" imgW="3136900" imgH="508000" progId="Equation.3">
                  <p:embed/>
                  <p:pic>
                    <p:nvPicPr>
                      <p:cNvPr id="7" name="Object 5"/>
                      <p:cNvPicPr>
                        <a:picLocks noChangeAspect="1" noChangeArrowheads="1"/>
                      </p:cNvPicPr>
                      <p:nvPr/>
                    </p:nvPicPr>
                    <p:blipFill>
                      <a:blip r:embed="rId15"/>
                      <a:srcRect/>
                      <a:stretch>
                        <a:fillRect/>
                      </a:stretch>
                    </p:blipFill>
                    <p:spPr bwMode="auto">
                      <a:xfrm>
                        <a:off x="3944779" y="2755265"/>
                        <a:ext cx="521081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7255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406400" y="1238250"/>
            <a:ext cx="8229600" cy="4525963"/>
          </a:xfrm>
        </p:spPr>
        <p:txBody>
          <a:bodyPr vert="horz" wrap="square" lIns="91440" tIns="45720" rIns="91440" bIns="45720" anchor="t"/>
          <a:lstStyle/>
          <a:p>
            <a:pPr>
              <a:buChar char="•"/>
            </a:pPr>
            <a:r>
              <a:rPr lang="en-US" altLang="en-US" sz="2800" b="1" u="sng" dirty="0">
                <a:latin typeface="Times New Roman" panose="02020603050405020304" pitchFamily="18" charset="0"/>
              </a:rPr>
              <a:t>Step (</a:t>
            </a:r>
            <a:r>
              <a:rPr lang="en-US" altLang="zh-CN" sz="2800" b="1" u="sng" dirty="0">
                <a:latin typeface="Times New Roman" panose="02020603050405020304" pitchFamily="18" charset="0"/>
                <a:ea typeface="宋体" panose="02010600030101010101" pitchFamily="2" charset="-122"/>
              </a:rPr>
              <a:t>e</a:t>
            </a:r>
            <a:r>
              <a:rPr lang="en-US" altLang="en-US" sz="2800" b="1" u="sng" dirty="0">
                <a:latin typeface="Times New Roman" panose="02020603050405020304" pitchFamily="18" charset="0"/>
              </a:rPr>
              <a:t>)</a:t>
            </a:r>
            <a:r>
              <a:rPr lang="en-US" altLang="en-US" sz="2800" dirty="0">
                <a:latin typeface="Times New Roman" panose="02020603050405020304" pitchFamily="18" charset="0"/>
              </a:rPr>
              <a:t>: The G</a:t>
            </a:r>
            <a:r>
              <a:rPr lang="en-US" altLang="zh-CN" sz="2800" dirty="0">
                <a:latin typeface="Times New Roman" panose="02020603050405020304" pitchFamily="18" charset="0"/>
                <a:ea typeface="宋体" panose="02010600030101010101" pitchFamily="2" charset="-122"/>
              </a:rPr>
              <a:t>eneralized Torque Vector</a:t>
            </a:r>
            <a:endParaRPr lang="en-SG" altLang="en-US" sz="2800" dirty="0">
              <a:latin typeface="Times New Roman" panose="02020603050405020304" pitchFamily="18" charset="0"/>
              <a:ea typeface="Times New Roman" panose="02020603050405020304" pitchFamily="18" charset="0"/>
            </a:endParaRPr>
          </a:p>
        </p:txBody>
      </p:sp>
      <p:sp>
        <p:nvSpPr>
          <p:cNvPr id="39939"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9940"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9706" name="Right Arrow 9"/>
          <p:cNvSpPr>
            <a:spLocks noChangeArrowheads="1"/>
          </p:cNvSpPr>
          <p:nvPr/>
        </p:nvSpPr>
        <p:spPr bwMode="auto">
          <a:xfrm rot="5400000">
            <a:off x="4157663" y="4292600"/>
            <a:ext cx="412750" cy="581025"/>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graphicFrame>
        <p:nvGraphicFramePr>
          <p:cNvPr id="39942" name="Object 5"/>
          <p:cNvGraphicFramePr>
            <a:graphicFrameLocks noChangeAspect="1"/>
          </p:cNvGraphicFramePr>
          <p:nvPr/>
        </p:nvGraphicFramePr>
        <p:xfrm>
          <a:off x="3171825" y="5051425"/>
          <a:ext cx="2249488" cy="414338"/>
        </p:xfrm>
        <a:graphic>
          <a:graphicData uri="http://schemas.openxmlformats.org/presentationml/2006/ole">
            <mc:AlternateContent xmlns:mc="http://schemas.openxmlformats.org/markup-compatibility/2006">
              <mc:Choice xmlns:v="urn:schemas-microsoft-com:vml" Requires="v">
                <p:oleObj spid="_x0000_s82137" r:id="rId3" imgW="1244600" imgH="228600" progId="Equation.DSMT4">
                  <p:embed/>
                </p:oleObj>
              </mc:Choice>
              <mc:Fallback>
                <p:oleObj r:id="rId3" imgW="1244600" imgH="228600" progId="Equation.DSMT4">
                  <p:embed/>
                  <p:pic>
                    <p:nvPicPr>
                      <p:cNvPr id="39942" name="Object 5"/>
                      <p:cNvPicPr/>
                      <p:nvPr/>
                    </p:nvPicPr>
                    <p:blipFill>
                      <a:blip r:embed="rId4"/>
                      <a:stretch>
                        <a:fillRect/>
                      </a:stretch>
                    </p:blipFill>
                    <p:spPr>
                      <a:xfrm>
                        <a:off x="3171825" y="5051425"/>
                        <a:ext cx="2249488" cy="414338"/>
                      </a:xfrm>
                      <a:prstGeom prst="rect">
                        <a:avLst/>
                      </a:prstGeom>
                      <a:noFill/>
                      <a:ln w="38100">
                        <a:noFill/>
                        <a:miter/>
                      </a:ln>
                    </p:spPr>
                  </p:pic>
                </p:oleObj>
              </mc:Fallback>
            </mc:AlternateContent>
          </a:graphicData>
        </a:graphic>
      </p:graphicFrame>
      <p:sp>
        <p:nvSpPr>
          <p:cNvPr id="39943" name="Rectangle 12"/>
          <p:cNvSpPr/>
          <p:nvPr/>
        </p:nvSpPr>
        <p:spPr>
          <a:xfrm>
            <a:off x="3106738" y="5013325"/>
            <a:ext cx="2343150" cy="447675"/>
          </a:xfrm>
          <a:prstGeom prst="rect">
            <a:avLst/>
          </a:prstGeom>
          <a:noFill/>
          <a:ln w="28575" cap="flat" cmpd="sng">
            <a:solidFill>
              <a:srgbClr val="FF66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sp>
        <p:nvSpPr>
          <p:cNvPr id="39944" name="文本框 1"/>
          <p:cNvSpPr txBox="1"/>
          <p:nvPr/>
        </p:nvSpPr>
        <p:spPr>
          <a:xfrm>
            <a:off x="306388" y="1962150"/>
            <a:ext cx="7170737" cy="523875"/>
          </a:xfrm>
          <a:prstGeom prst="rect">
            <a:avLst/>
          </a:prstGeom>
          <a:noFill/>
          <a:ln w="9525">
            <a:noFill/>
          </a:ln>
        </p:spPr>
        <p:txBody>
          <a:bodyPr anchor="t">
            <a:spAutoFit/>
          </a:bodyPr>
          <a:lstStyle/>
          <a:p>
            <a:pPr eaLnBrk="0" hangingPunct="0"/>
            <a:r>
              <a:rPr lang="en-US" altLang="zh-CN" sz="2800" b="0" dirty="0">
                <a:solidFill>
                  <a:schemeClr val="tx1"/>
                </a:solidFill>
                <a:latin typeface="Times New Roman" panose="02020603050405020304" pitchFamily="18" charset="0"/>
                <a:ea typeface="宋体" panose="02010600030101010101" pitchFamily="2" charset="-122"/>
              </a:rPr>
              <a:t>The work done by    and     is as follows    </a:t>
            </a:r>
            <a:endParaRPr lang="zh-CN" altLang="en-US" sz="2800" b="0" dirty="0">
              <a:solidFill>
                <a:schemeClr val="tx1"/>
              </a:solidFill>
              <a:latin typeface="Times New Roman" panose="02020603050405020304" pitchFamily="18" charset="0"/>
              <a:ea typeface="宋体" panose="02010600030101010101" pitchFamily="2" charset="-122"/>
            </a:endParaRPr>
          </a:p>
        </p:txBody>
      </p:sp>
      <p:graphicFrame>
        <p:nvGraphicFramePr>
          <p:cNvPr id="39945" name="对象 2"/>
          <p:cNvGraphicFramePr>
            <a:graphicFrameLocks noChangeAspect="1"/>
          </p:cNvGraphicFramePr>
          <p:nvPr/>
        </p:nvGraphicFramePr>
        <p:xfrm>
          <a:off x="2995613" y="1992313"/>
          <a:ext cx="406400" cy="506412"/>
        </p:xfrm>
        <a:graphic>
          <a:graphicData uri="http://schemas.openxmlformats.org/presentationml/2006/ole">
            <mc:AlternateContent xmlns:mc="http://schemas.openxmlformats.org/markup-compatibility/2006">
              <mc:Choice xmlns:v="urn:schemas-microsoft-com:vml" Requires="v">
                <p:oleObj spid="_x0000_s82138" r:id="rId5" imgW="139700" imgH="228600" progId="Equation.DSMT4">
                  <p:embed/>
                </p:oleObj>
              </mc:Choice>
              <mc:Fallback>
                <p:oleObj r:id="rId5" imgW="139700" imgH="228600" progId="Equation.DSMT4">
                  <p:embed/>
                  <p:pic>
                    <p:nvPicPr>
                      <p:cNvPr id="39945" name="对象 2"/>
                      <p:cNvPicPr/>
                      <p:nvPr/>
                    </p:nvPicPr>
                    <p:blipFill>
                      <a:blip r:embed="rId6"/>
                      <a:stretch>
                        <a:fillRect/>
                      </a:stretch>
                    </p:blipFill>
                    <p:spPr>
                      <a:xfrm>
                        <a:off x="2995613" y="1992313"/>
                        <a:ext cx="406400" cy="506412"/>
                      </a:xfrm>
                      <a:prstGeom prst="rect">
                        <a:avLst/>
                      </a:prstGeom>
                      <a:noFill/>
                      <a:ln w="38100">
                        <a:noFill/>
                        <a:miter/>
                      </a:ln>
                    </p:spPr>
                  </p:pic>
                </p:oleObj>
              </mc:Fallback>
            </mc:AlternateContent>
          </a:graphicData>
        </a:graphic>
      </p:graphicFrame>
      <p:graphicFrame>
        <p:nvGraphicFramePr>
          <p:cNvPr id="39946" name="对象 3"/>
          <p:cNvGraphicFramePr>
            <a:graphicFrameLocks noChangeAspect="1"/>
          </p:cNvGraphicFramePr>
          <p:nvPr/>
        </p:nvGraphicFramePr>
        <p:xfrm>
          <a:off x="3890963" y="2005013"/>
          <a:ext cx="365125" cy="522287"/>
        </p:xfrm>
        <a:graphic>
          <a:graphicData uri="http://schemas.openxmlformats.org/presentationml/2006/ole">
            <mc:AlternateContent xmlns:mc="http://schemas.openxmlformats.org/markup-compatibility/2006">
              <mc:Choice xmlns:v="urn:schemas-microsoft-com:vml" Requires="v">
                <p:oleObj spid="_x0000_s82139" r:id="rId7" imgW="165100" imgH="228600" progId="Equation.DSMT4">
                  <p:embed/>
                </p:oleObj>
              </mc:Choice>
              <mc:Fallback>
                <p:oleObj r:id="rId7" imgW="165100" imgH="228600" progId="Equation.DSMT4">
                  <p:embed/>
                  <p:pic>
                    <p:nvPicPr>
                      <p:cNvPr id="39946" name="对象 3"/>
                      <p:cNvPicPr/>
                      <p:nvPr/>
                    </p:nvPicPr>
                    <p:blipFill>
                      <a:blip r:embed="rId8"/>
                      <a:stretch>
                        <a:fillRect/>
                      </a:stretch>
                    </p:blipFill>
                    <p:spPr>
                      <a:xfrm>
                        <a:off x="3890963" y="2005013"/>
                        <a:ext cx="365125" cy="522287"/>
                      </a:xfrm>
                      <a:prstGeom prst="rect">
                        <a:avLst/>
                      </a:prstGeom>
                      <a:noFill/>
                      <a:ln w="38100">
                        <a:noFill/>
                        <a:miter/>
                      </a:ln>
                    </p:spPr>
                  </p:pic>
                </p:oleObj>
              </mc:Fallback>
            </mc:AlternateContent>
          </a:graphicData>
        </a:graphic>
      </p:graphicFrame>
      <p:sp>
        <p:nvSpPr>
          <p:cNvPr id="39948" name="文本框 15"/>
          <p:cNvSpPr txBox="1"/>
          <p:nvPr/>
        </p:nvSpPr>
        <p:spPr>
          <a:xfrm>
            <a:off x="296863" y="3095625"/>
            <a:ext cx="7170737" cy="523875"/>
          </a:xfrm>
          <a:prstGeom prst="rect">
            <a:avLst/>
          </a:prstGeom>
          <a:noFill/>
          <a:ln w="9525">
            <a:noFill/>
          </a:ln>
        </p:spPr>
        <p:txBody>
          <a:bodyPr anchor="t">
            <a:spAutoFit/>
          </a:bodyPr>
          <a:lstStyle/>
          <a:p>
            <a:pPr eaLnBrk="0" hangingPunct="0"/>
            <a:r>
              <a:rPr lang="en-US" altLang="zh-CN" sz="2800" b="0" dirty="0">
                <a:solidFill>
                  <a:schemeClr val="tx1"/>
                </a:solidFill>
                <a:latin typeface="Times New Roman" panose="02020603050405020304" pitchFamily="18" charset="0"/>
                <a:ea typeface="宋体" panose="02010600030101010101" pitchFamily="2" charset="-122"/>
              </a:rPr>
              <a:t>Then the generalized torque vector is</a:t>
            </a:r>
            <a:endParaRPr lang="zh-CN" altLang="en-US" sz="2800" b="0" dirty="0">
              <a:solidFill>
                <a:schemeClr val="tx1"/>
              </a:solidFill>
              <a:latin typeface="Times New Roman" panose="02020603050405020304" pitchFamily="18" charset="0"/>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269933" y="2553335"/>
          <a:ext cx="2187575" cy="508635"/>
        </p:xfrm>
        <a:graphic>
          <a:graphicData uri="http://schemas.openxmlformats.org/presentationml/2006/ole">
            <mc:AlternateContent xmlns:mc="http://schemas.openxmlformats.org/markup-compatibility/2006">
              <mc:Choice xmlns:v="urn:schemas-microsoft-com:vml" Requires="v">
                <p:oleObj spid="_x0000_s82140" r:id="rId9" imgW="850900" imgH="203200" progId="Equation.KSEE3">
                  <p:embed/>
                </p:oleObj>
              </mc:Choice>
              <mc:Fallback>
                <p:oleObj r:id="rId9" imgW="850900" imgH="203200" progId="Equation.KSEE3">
                  <p:embed/>
                  <p:pic>
                    <p:nvPicPr>
                      <p:cNvPr id="2" name="对象 1">
                        <a:hlinkClick r:id="" action="ppaction://ole?verb=0"/>
                      </p:cNvPr>
                      <p:cNvPicPr/>
                      <p:nvPr/>
                    </p:nvPicPr>
                    <p:blipFill>
                      <a:blip r:embed="rId10"/>
                      <a:stretch>
                        <a:fillRect/>
                      </a:stretch>
                    </p:blipFill>
                    <p:spPr>
                      <a:xfrm>
                        <a:off x="3269933" y="2553335"/>
                        <a:ext cx="2187575" cy="508635"/>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3362325" y="3619500"/>
          <a:ext cx="1825625" cy="542925"/>
        </p:xfrm>
        <a:graphic>
          <a:graphicData uri="http://schemas.openxmlformats.org/presentationml/2006/ole">
            <mc:AlternateContent xmlns:mc="http://schemas.openxmlformats.org/markup-compatibility/2006">
              <mc:Choice xmlns:v="urn:schemas-microsoft-com:vml" Requires="v">
                <p:oleObj spid="_x0000_s82141" r:id="rId11" imgW="749300" imgH="228600" progId="Equation.KSEE3">
                  <p:embed/>
                </p:oleObj>
              </mc:Choice>
              <mc:Fallback>
                <p:oleObj r:id="rId11" imgW="749300" imgH="228600" progId="Equation.KSEE3">
                  <p:embed/>
                  <p:pic>
                    <p:nvPicPr>
                      <p:cNvPr id="3" name="对象 2">
                        <a:hlinkClick r:id="" action="ppaction://ole?verb=0"/>
                      </p:cNvPr>
                      <p:cNvPicPr/>
                      <p:nvPr/>
                    </p:nvPicPr>
                    <p:blipFill>
                      <a:blip r:embed="rId12"/>
                      <a:stretch>
                        <a:fillRect/>
                      </a:stretch>
                    </p:blipFill>
                    <p:spPr>
                      <a:xfrm>
                        <a:off x="3362325" y="3619500"/>
                        <a:ext cx="1825625" cy="542925"/>
                      </a:xfrm>
                      <a:prstGeom prst="rect">
                        <a:avLst/>
                      </a:prstGeom>
                    </p:spPr>
                  </p:pic>
                </p:oleObj>
              </mc:Fallback>
            </mc:AlternateContent>
          </a:graphicData>
        </a:graphic>
      </p:graphicFrame>
      <p:sp>
        <p:nvSpPr>
          <p:cNvPr id="1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82769531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238125" y="1125538"/>
            <a:ext cx="8858250" cy="4525962"/>
          </a:xfrm>
        </p:spPr>
        <p:txBody>
          <a:bodyPr vert="horz" wrap="square" lIns="91440" tIns="45720" rIns="91440" bIns="45720" anchor="t"/>
          <a:lstStyle/>
          <a:p>
            <a:pPr>
              <a:buNone/>
            </a:pPr>
            <a:r>
              <a:rPr lang="en-US" altLang="en-US" sz="2400" dirty="0">
                <a:latin typeface="Times New Roman" panose="02020603050405020304" pitchFamily="18" charset="0"/>
              </a:rPr>
              <a:t>4. Consider the 2 link robot in 3D space, assume that the mass of each link is lumped at end of the link. </a:t>
            </a:r>
            <a:endParaRPr lang="en-SG" altLang="en-US" sz="2400" dirty="0">
              <a:latin typeface="Times New Roman" panose="02020603050405020304" pitchFamily="18" charset="0"/>
            </a:endParaRPr>
          </a:p>
          <a:p>
            <a:pPr>
              <a:buNone/>
            </a:pPr>
            <a:r>
              <a:rPr lang="en-US" altLang="en-US" sz="2200" dirty="0">
                <a:latin typeface="Times New Roman" panose="02020603050405020304" pitchFamily="18" charset="0"/>
              </a:rPr>
              <a:t>     i)   Under the assumption of lumped equivalent masses, derive the dynamics of equation.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  Is there any possible configurations for 2 link robots?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iii) Can you imag</a:t>
            </a:r>
            <a:r>
              <a:rPr lang="en-US" altLang="zh-CN" sz="2200" dirty="0">
                <a:latin typeface="Times New Roman" panose="02020603050405020304" pitchFamily="18" charset="0"/>
                <a:ea typeface="宋体" panose="02010600030101010101" pitchFamily="2" charset="-122"/>
              </a:rPr>
              <a:t>e</a:t>
            </a:r>
            <a:r>
              <a:rPr lang="en-US" altLang="en-US" sz="2200" dirty="0">
                <a:latin typeface="Times New Roman" panose="02020603050405020304" pitchFamily="18" charset="0"/>
              </a:rPr>
              <a:t> the complexity of higher degree of freedom robots?</a:t>
            </a:r>
            <a:endParaRPr lang="en-SG" altLang="en-US" sz="2200" dirty="0">
              <a:latin typeface="Times New Roman" panose="02020603050405020304" pitchFamily="18" charset="0"/>
              <a:ea typeface="Times New Roman" panose="02020603050405020304" pitchFamily="18" charset="0"/>
            </a:endParaRPr>
          </a:p>
        </p:txBody>
      </p:sp>
      <p:sp>
        <p:nvSpPr>
          <p:cNvPr id="23555"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3556" name="Rectangle 7"/>
          <p:cNvSpPr/>
          <p:nvPr/>
        </p:nvSpPr>
        <p:spPr>
          <a:xfrm>
            <a:off x="2587625" y="3557588"/>
            <a:ext cx="3981450" cy="2947987"/>
          </a:xfrm>
          <a:prstGeom prst="rect">
            <a:avLst/>
          </a:prstGeom>
          <a:solidFill>
            <a:schemeClr val="bg1"/>
          </a:solidFill>
          <a:ln w="28575" cap="flat" cmpd="sng">
            <a:solidFill>
              <a:srgbClr val="C000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sp>
        <p:nvSpPr>
          <p:cNvPr id="23557" name="Rectangle 9"/>
          <p:cNvSpPr/>
          <p:nvPr/>
        </p:nvSpPr>
        <p:spPr>
          <a:xfrm>
            <a:off x="2524125" y="6132513"/>
            <a:ext cx="114458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4</a:t>
            </a:r>
            <a:endParaRPr lang="en-SG" altLang="en-US" sz="2000" b="0" dirty="0">
              <a:latin typeface="Times New Roman" panose="02020603050405020304" pitchFamily="18" charset="0"/>
              <a:ea typeface="Times New Roman" panose="02020603050405020304" pitchFamily="18" charset="0"/>
            </a:endParaRPr>
          </a:p>
        </p:txBody>
      </p:sp>
      <p:pic>
        <p:nvPicPr>
          <p:cNvPr id="23558" name="图片 1"/>
          <p:cNvPicPr>
            <a:picLocks noChangeAspect="1"/>
          </p:cNvPicPr>
          <p:nvPr/>
        </p:nvPicPr>
        <p:blipFill>
          <a:blip r:embed="rId2"/>
          <a:stretch>
            <a:fillRect/>
          </a:stretch>
        </p:blipFill>
        <p:spPr>
          <a:xfrm>
            <a:off x="3194050" y="3616325"/>
            <a:ext cx="2760663" cy="2724150"/>
          </a:xfrm>
          <a:prstGeom prst="rect">
            <a:avLst/>
          </a:prstGeom>
          <a:noFill/>
          <a:ln w="9525">
            <a:noFill/>
          </a:ln>
        </p:spPr>
      </p:pic>
      <p:sp>
        <p:nvSpPr>
          <p:cNvPr id="9"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0"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7458294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406400" y="1304925"/>
            <a:ext cx="8229600" cy="4525963"/>
          </a:xfrm>
        </p:spPr>
        <p:txBody>
          <a:bodyPr vert="horz" wrap="square" lIns="91440" tIns="45720" rIns="91440" bIns="45720" anchor="t"/>
          <a:lstStyle/>
          <a:p>
            <a:pPr marL="457200" indent="-457200">
              <a:buFont typeface="Arial" panose="020B0604020202020204" pitchFamily="34" charset="0"/>
              <a:buChar char="•"/>
            </a:pPr>
            <a:r>
              <a:rPr lang="en-US" altLang="zh-CN" sz="2800" b="1" u="sng" dirty="0">
                <a:latin typeface="Times New Roman" panose="02020603050405020304" pitchFamily="18" charset="0"/>
                <a:ea typeface="宋体" panose="02010600030101010101" pitchFamily="2" charset="-122"/>
              </a:rPr>
              <a:t>Step (a) </a:t>
            </a:r>
            <a:endParaRPr lang="en-SG" altLang="zh-CN" sz="2800" b="1" u="sng" dirty="0">
              <a:latin typeface="Times New Roman" panose="02020603050405020304" pitchFamily="18" charset="0"/>
              <a:ea typeface="宋体" panose="02010600030101010101" pitchFamily="2" charset="-122"/>
            </a:endParaRPr>
          </a:p>
          <a:p>
            <a:pPr>
              <a:buNone/>
            </a:pPr>
            <a:r>
              <a:rPr lang="en-US" altLang="zh-CN" dirty="0">
                <a:latin typeface="Arial" panose="020B0604020202020204" pitchFamily="34"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Position and velocity of</a:t>
            </a: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Position and velocity of  </a:t>
            </a:r>
            <a:endParaRPr lang="en-SG" altLang="zh-CN" sz="2400" dirty="0">
              <a:latin typeface="Times New Roman" panose="02020603050405020304" pitchFamily="18" charset="0"/>
              <a:ea typeface="宋体" panose="02010600030101010101" pitchFamily="2" charset="-122"/>
            </a:endParaRPr>
          </a:p>
          <a:p>
            <a:pPr>
              <a:buNone/>
            </a:pPr>
            <a:endParaRPr lang="en-SG" altLang="zh-CN" dirty="0">
              <a:ea typeface="宋体" panose="02010600030101010101" pitchFamily="2" charset="-122"/>
            </a:endParaRPr>
          </a:p>
        </p:txBody>
      </p:sp>
      <p:graphicFrame>
        <p:nvGraphicFramePr>
          <p:cNvPr id="40963" name="Object 1"/>
          <p:cNvGraphicFramePr>
            <a:graphicFrameLocks noChangeAspect="1"/>
          </p:cNvGraphicFramePr>
          <p:nvPr/>
        </p:nvGraphicFramePr>
        <p:xfrm>
          <a:off x="3878263" y="1833880"/>
          <a:ext cx="360362" cy="460375"/>
        </p:xfrm>
        <a:graphic>
          <a:graphicData uri="http://schemas.openxmlformats.org/presentationml/2006/ole">
            <mc:AlternateContent xmlns:mc="http://schemas.openxmlformats.org/markup-compatibility/2006">
              <mc:Choice xmlns:v="urn:schemas-microsoft-com:vml" Requires="v">
                <p:oleObj spid="_x0000_s83204" r:id="rId4" imgW="177800" imgH="228600" progId="Equation.DSMT4">
                  <p:embed/>
                </p:oleObj>
              </mc:Choice>
              <mc:Fallback>
                <p:oleObj r:id="rId4" imgW="177800" imgH="228600" progId="Equation.DSMT4">
                  <p:embed/>
                  <p:pic>
                    <p:nvPicPr>
                      <p:cNvPr id="40963" name="Object 1"/>
                      <p:cNvPicPr/>
                      <p:nvPr/>
                    </p:nvPicPr>
                    <p:blipFill>
                      <a:blip r:embed="rId5"/>
                      <a:stretch>
                        <a:fillRect/>
                      </a:stretch>
                    </p:blipFill>
                    <p:spPr>
                      <a:xfrm>
                        <a:off x="3878263" y="1833880"/>
                        <a:ext cx="360362" cy="460375"/>
                      </a:xfrm>
                      <a:prstGeom prst="rect">
                        <a:avLst/>
                      </a:prstGeom>
                      <a:noFill/>
                      <a:ln w="38100">
                        <a:noFill/>
                        <a:miter/>
                      </a:ln>
                    </p:spPr>
                  </p:pic>
                </p:oleObj>
              </mc:Fallback>
            </mc:AlternateContent>
          </a:graphicData>
        </a:graphic>
      </p:graphicFrame>
      <p:sp>
        <p:nvSpPr>
          <p:cNvPr id="40964" name="Rectangle 3"/>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0965" name="Object 2"/>
          <p:cNvGraphicFramePr>
            <a:graphicFrameLocks noChangeAspect="1"/>
          </p:cNvGraphicFramePr>
          <p:nvPr/>
        </p:nvGraphicFramePr>
        <p:xfrm>
          <a:off x="2407920" y="2279015"/>
          <a:ext cx="1695450" cy="1460500"/>
        </p:xfrm>
        <a:graphic>
          <a:graphicData uri="http://schemas.openxmlformats.org/presentationml/2006/ole">
            <mc:AlternateContent xmlns:mc="http://schemas.openxmlformats.org/markup-compatibility/2006">
              <mc:Choice xmlns:v="urn:schemas-microsoft-com:vml" Requires="v">
                <p:oleObj spid="_x0000_s83205" r:id="rId6" imgW="825500" imgH="711200" progId="Equation.DSMT4">
                  <p:embed/>
                </p:oleObj>
              </mc:Choice>
              <mc:Fallback>
                <p:oleObj r:id="rId6" imgW="825500" imgH="711200" progId="Equation.DSMT4">
                  <p:embed/>
                  <p:pic>
                    <p:nvPicPr>
                      <p:cNvPr id="40965" name="Object 2"/>
                      <p:cNvPicPr/>
                      <p:nvPr/>
                    </p:nvPicPr>
                    <p:blipFill>
                      <a:blip r:embed="rId7"/>
                      <a:stretch>
                        <a:fillRect/>
                      </a:stretch>
                    </p:blipFill>
                    <p:spPr>
                      <a:xfrm>
                        <a:off x="2407920" y="2279015"/>
                        <a:ext cx="1695450" cy="1460500"/>
                      </a:xfrm>
                      <a:prstGeom prst="rect">
                        <a:avLst/>
                      </a:prstGeom>
                      <a:noFill/>
                      <a:ln w="38100">
                        <a:noFill/>
                        <a:miter/>
                      </a:ln>
                    </p:spPr>
                  </p:pic>
                </p:oleObj>
              </mc:Fallback>
            </mc:AlternateContent>
          </a:graphicData>
        </a:graphic>
      </p:graphicFrame>
      <p:sp>
        <p:nvSpPr>
          <p:cNvPr id="40966" name="Rectangle 5"/>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0967" name="Object 4"/>
          <p:cNvGraphicFramePr>
            <a:graphicFrameLocks noChangeAspect="1"/>
          </p:cNvGraphicFramePr>
          <p:nvPr/>
        </p:nvGraphicFramePr>
        <p:xfrm>
          <a:off x="5262880" y="2278698"/>
          <a:ext cx="2028825" cy="1606550"/>
        </p:xfrm>
        <a:graphic>
          <a:graphicData uri="http://schemas.openxmlformats.org/presentationml/2006/ole">
            <mc:AlternateContent xmlns:mc="http://schemas.openxmlformats.org/markup-compatibility/2006">
              <mc:Choice xmlns:v="urn:schemas-microsoft-com:vml" Requires="v">
                <p:oleObj spid="_x0000_s83206" r:id="rId8" imgW="990600" imgH="787400" progId="Equation.DSMT4">
                  <p:embed/>
                </p:oleObj>
              </mc:Choice>
              <mc:Fallback>
                <p:oleObj r:id="rId8" imgW="990600" imgH="787400" progId="Equation.DSMT4">
                  <p:embed/>
                  <p:pic>
                    <p:nvPicPr>
                      <p:cNvPr id="40967" name="Object 4"/>
                      <p:cNvPicPr/>
                      <p:nvPr/>
                    </p:nvPicPr>
                    <p:blipFill>
                      <a:blip r:embed="rId9"/>
                      <a:stretch>
                        <a:fillRect/>
                      </a:stretch>
                    </p:blipFill>
                    <p:spPr>
                      <a:xfrm>
                        <a:off x="5262880" y="2278698"/>
                        <a:ext cx="2028825" cy="1606550"/>
                      </a:xfrm>
                      <a:prstGeom prst="rect">
                        <a:avLst/>
                      </a:prstGeom>
                      <a:noFill/>
                      <a:ln w="38100">
                        <a:noFill/>
                        <a:miter/>
                      </a:ln>
                    </p:spPr>
                  </p:pic>
                </p:oleObj>
              </mc:Fallback>
            </mc:AlternateContent>
          </a:graphicData>
        </a:graphic>
      </p:graphicFrame>
      <p:graphicFrame>
        <p:nvGraphicFramePr>
          <p:cNvPr id="40968" name="Object 6"/>
          <p:cNvGraphicFramePr>
            <a:graphicFrameLocks noChangeAspect="1"/>
          </p:cNvGraphicFramePr>
          <p:nvPr/>
        </p:nvGraphicFramePr>
        <p:xfrm>
          <a:off x="4022408" y="3739515"/>
          <a:ext cx="387350" cy="460375"/>
        </p:xfrm>
        <a:graphic>
          <a:graphicData uri="http://schemas.openxmlformats.org/presentationml/2006/ole">
            <mc:AlternateContent xmlns:mc="http://schemas.openxmlformats.org/markup-compatibility/2006">
              <mc:Choice xmlns:v="urn:schemas-microsoft-com:vml" Requires="v">
                <p:oleObj spid="_x0000_s83207" r:id="rId10" imgW="190500" imgH="228600" progId="Equation.DSMT4">
                  <p:embed/>
                </p:oleObj>
              </mc:Choice>
              <mc:Fallback>
                <p:oleObj r:id="rId10" imgW="190500" imgH="228600" progId="Equation.DSMT4">
                  <p:embed/>
                  <p:pic>
                    <p:nvPicPr>
                      <p:cNvPr id="40968" name="Object 6"/>
                      <p:cNvPicPr/>
                      <p:nvPr/>
                    </p:nvPicPr>
                    <p:blipFill>
                      <a:blip r:embed="rId11"/>
                      <a:stretch>
                        <a:fillRect/>
                      </a:stretch>
                    </p:blipFill>
                    <p:spPr>
                      <a:xfrm>
                        <a:off x="4022408" y="3739515"/>
                        <a:ext cx="387350" cy="460375"/>
                      </a:xfrm>
                      <a:prstGeom prst="rect">
                        <a:avLst/>
                      </a:prstGeom>
                      <a:noFill/>
                      <a:ln w="38100">
                        <a:noFill/>
                        <a:miter/>
                      </a:ln>
                    </p:spPr>
                  </p:pic>
                </p:oleObj>
              </mc:Fallback>
            </mc:AlternateContent>
          </a:graphicData>
        </a:graphic>
      </p:graphicFrame>
      <p:sp>
        <p:nvSpPr>
          <p:cNvPr id="40969" name="Rectangle 8"/>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0970" name="Object 7"/>
          <p:cNvGraphicFramePr>
            <a:graphicFrameLocks noChangeAspect="1"/>
          </p:cNvGraphicFramePr>
          <p:nvPr/>
        </p:nvGraphicFramePr>
        <p:xfrm>
          <a:off x="76200" y="4356735"/>
          <a:ext cx="3057525" cy="1418590"/>
        </p:xfrm>
        <a:graphic>
          <a:graphicData uri="http://schemas.openxmlformats.org/presentationml/2006/ole">
            <mc:AlternateContent xmlns:mc="http://schemas.openxmlformats.org/markup-compatibility/2006">
              <mc:Choice xmlns:v="urn:schemas-microsoft-com:vml" Requires="v">
                <p:oleObj spid="_x0000_s83208" r:id="rId12" imgW="1536700" imgH="711200" progId="Equation.DSMT4">
                  <p:embed/>
                </p:oleObj>
              </mc:Choice>
              <mc:Fallback>
                <p:oleObj r:id="rId12" imgW="1536700" imgH="711200" progId="Equation.DSMT4">
                  <p:embed/>
                  <p:pic>
                    <p:nvPicPr>
                      <p:cNvPr id="40970" name="Object 7"/>
                      <p:cNvPicPr/>
                      <p:nvPr/>
                    </p:nvPicPr>
                    <p:blipFill>
                      <a:blip r:embed="rId13"/>
                      <a:stretch>
                        <a:fillRect/>
                      </a:stretch>
                    </p:blipFill>
                    <p:spPr>
                      <a:xfrm>
                        <a:off x="76200" y="4356735"/>
                        <a:ext cx="3057525" cy="1418590"/>
                      </a:xfrm>
                      <a:prstGeom prst="rect">
                        <a:avLst/>
                      </a:prstGeom>
                      <a:noFill/>
                      <a:ln w="38100">
                        <a:noFill/>
                        <a:miter/>
                      </a:ln>
                    </p:spPr>
                  </p:pic>
                </p:oleObj>
              </mc:Fallback>
            </mc:AlternateContent>
          </a:graphicData>
        </a:graphic>
      </p:graphicFrame>
      <p:sp>
        <p:nvSpPr>
          <p:cNvPr id="31757" name="Right Arrow 12"/>
          <p:cNvSpPr>
            <a:spLocks noChangeArrowheads="1"/>
          </p:cNvSpPr>
          <p:nvPr/>
        </p:nvSpPr>
        <p:spPr bwMode="auto">
          <a:xfrm>
            <a:off x="3133725" y="4784090"/>
            <a:ext cx="393700" cy="563563"/>
          </a:xfrm>
          <a:prstGeom prst="rightArrow">
            <a:avLst>
              <a:gd name="adj1" fmla="val 50000"/>
              <a:gd name="adj2" fmla="val 50000"/>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SG" altLang="zh-CN" sz="3200" b="1" i="0" u="none" strike="noStrike" kern="1200" cap="none" spc="0" normalizeH="0" baseline="0" noProof="0">
              <a:ln>
                <a:noFill/>
              </a:ln>
              <a:solidFill>
                <a:srgbClr val="FFFFFF"/>
              </a:solidFill>
              <a:effectLst/>
              <a:uLnTx/>
              <a:uFillTx/>
              <a:latin typeface="Verdana" panose="020B0604030504040204" charset="0"/>
              <a:ea typeface="宋体" panose="02010600030101010101" pitchFamily="2" charset="-122"/>
              <a:cs typeface="+mn-cs"/>
            </a:endParaRPr>
          </a:p>
        </p:txBody>
      </p:sp>
      <p:sp>
        <p:nvSpPr>
          <p:cNvPr id="40972" name="Rectangle 10"/>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0973" name="Object 9"/>
          <p:cNvGraphicFramePr>
            <a:graphicFrameLocks noChangeAspect="1"/>
          </p:cNvGraphicFramePr>
          <p:nvPr/>
        </p:nvGraphicFramePr>
        <p:xfrm>
          <a:off x="3512185" y="4314190"/>
          <a:ext cx="5568950" cy="1517015"/>
        </p:xfrm>
        <a:graphic>
          <a:graphicData uri="http://schemas.openxmlformats.org/presentationml/2006/ole">
            <mc:AlternateContent xmlns:mc="http://schemas.openxmlformats.org/markup-compatibility/2006">
              <mc:Choice xmlns:v="urn:schemas-microsoft-com:vml" Requires="v">
                <p:oleObj spid="_x0000_s83209" r:id="rId14" imgW="2717800" imgH="736600" progId="Equation.DSMT4">
                  <p:embed/>
                </p:oleObj>
              </mc:Choice>
              <mc:Fallback>
                <p:oleObj r:id="rId14" imgW="2717800" imgH="736600" progId="Equation.DSMT4">
                  <p:embed/>
                  <p:pic>
                    <p:nvPicPr>
                      <p:cNvPr id="40973" name="Object 9"/>
                      <p:cNvPicPr/>
                      <p:nvPr/>
                    </p:nvPicPr>
                    <p:blipFill>
                      <a:blip r:embed="rId15"/>
                      <a:stretch>
                        <a:fillRect/>
                      </a:stretch>
                    </p:blipFill>
                    <p:spPr>
                      <a:xfrm>
                        <a:off x="3512185" y="4314190"/>
                        <a:ext cx="5568950" cy="1517015"/>
                      </a:xfrm>
                      <a:prstGeom prst="rect">
                        <a:avLst/>
                      </a:prstGeom>
                      <a:noFill/>
                      <a:ln w="38100">
                        <a:noFill/>
                        <a:miter/>
                      </a:ln>
                    </p:spPr>
                  </p:pic>
                </p:oleObj>
              </mc:Fallback>
            </mc:AlternateContent>
          </a:graphicData>
        </a:graphic>
      </p:graphicFrame>
      <p:sp>
        <p:nvSpPr>
          <p:cNvPr id="1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1256956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26" name="对象 19"/>
          <p:cNvGraphicFramePr>
            <a:graphicFrameLocks noChangeAspect="1"/>
          </p:cNvGraphicFramePr>
          <p:nvPr/>
        </p:nvGraphicFramePr>
        <p:xfrm>
          <a:off x="3016250" y="5956300"/>
          <a:ext cx="3241675" cy="415925"/>
        </p:xfrm>
        <a:graphic>
          <a:graphicData uri="http://schemas.openxmlformats.org/presentationml/2006/ole">
            <mc:AlternateContent xmlns:mc="http://schemas.openxmlformats.org/markup-compatibility/2006">
              <mc:Choice xmlns:v="urn:schemas-microsoft-com:vml" Requires="v">
                <p:oleObj spid="_x0000_s84185" r:id="rId3" imgW="1778000" imgH="228600" progId="Equation.DSMT4">
                  <p:embed/>
                </p:oleObj>
              </mc:Choice>
              <mc:Fallback>
                <p:oleObj r:id="rId3" imgW="1778000" imgH="228600" progId="Equation.DSMT4">
                  <p:embed/>
                  <p:pic>
                    <p:nvPicPr>
                      <p:cNvPr id="43026" name="对象 19"/>
                      <p:cNvPicPr/>
                      <p:nvPr/>
                    </p:nvPicPr>
                    <p:blipFill>
                      <a:blip r:embed="rId4"/>
                      <a:stretch>
                        <a:fillRect/>
                      </a:stretch>
                    </p:blipFill>
                    <p:spPr>
                      <a:xfrm>
                        <a:off x="3016250" y="5956300"/>
                        <a:ext cx="3241675" cy="415925"/>
                      </a:xfrm>
                      <a:prstGeom prst="rect">
                        <a:avLst/>
                      </a:prstGeom>
                      <a:noFill/>
                      <a:ln w="38100">
                        <a:noFill/>
                        <a:miter/>
                      </a:ln>
                    </p:spPr>
                  </p:pic>
                </p:oleObj>
              </mc:Fallback>
            </mc:AlternateContent>
          </a:graphicData>
        </a:graphic>
      </p:graphicFrame>
      <p:sp>
        <p:nvSpPr>
          <p:cNvPr id="43009" name="Content Placeholder 2"/>
          <p:cNvSpPr>
            <a:spLocks noGrp="1"/>
          </p:cNvSpPr>
          <p:nvPr>
            <p:ph idx="1"/>
          </p:nvPr>
        </p:nvSpPr>
        <p:spPr>
          <a:xfrm>
            <a:off x="406400" y="1219200"/>
            <a:ext cx="8229600" cy="4525963"/>
          </a:xfrm>
        </p:spPr>
        <p:txBody>
          <a:bodyPr vert="horz" wrap="square" lIns="91440" tIns="45720" rIns="91440" bIns="45720" anchor="t"/>
          <a:lstStyle/>
          <a:p>
            <a:pPr>
              <a:buChar char="•"/>
            </a:pPr>
            <a:r>
              <a:rPr lang="en-US" altLang="zh-CN" sz="2800" b="1" u="sng" dirty="0">
                <a:latin typeface="Times New Roman" panose="02020603050405020304" pitchFamily="18" charset="0"/>
                <a:ea typeface="宋体" panose="02010600030101010101" pitchFamily="2" charset="-122"/>
              </a:rPr>
              <a:t>Step (b)</a:t>
            </a: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endParaRPr lang="en-US" altLang="zh-CN" dirty="0">
              <a:latin typeface="Arial" panose="020B0604020202020204" pitchFamily="34" charset="0"/>
              <a:ea typeface="宋体" panose="02010600030101010101" pitchFamily="2" charset="-122"/>
            </a:endParaRPr>
          </a:p>
          <a:p>
            <a:pPr>
              <a:buChar char="•"/>
            </a:pPr>
            <a:r>
              <a:rPr lang="en-US" altLang="zh-CN" sz="2800" b="1" u="sng" dirty="0">
                <a:latin typeface="Times New Roman" panose="02020603050405020304" pitchFamily="18" charset="0"/>
                <a:ea typeface="宋体" panose="02010600030101010101" pitchFamily="2" charset="-122"/>
              </a:rPr>
              <a:t>Step (c)</a:t>
            </a:r>
            <a:r>
              <a:rPr lang="en-US" altLang="zh-CN" sz="2800" dirty="0">
                <a:latin typeface="Times New Roman" panose="02020603050405020304" pitchFamily="18" charset="0"/>
                <a:ea typeface="宋体" panose="02010600030101010101" pitchFamily="2" charset="-122"/>
              </a:rPr>
              <a:t>: The potential energy</a:t>
            </a:r>
          </a:p>
          <a:p>
            <a:pPr>
              <a:buChar char="•"/>
            </a:pPr>
            <a:endParaRPr lang="en-US" altLang="zh-CN" dirty="0">
              <a:latin typeface="Arial" panose="020B0604020202020204" pitchFamily="34" charset="0"/>
              <a:ea typeface="宋体" panose="02010600030101010101" pitchFamily="2" charset="-122"/>
            </a:endParaRPr>
          </a:p>
          <a:p>
            <a:pPr>
              <a:buChar char="•"/>
            </a:pPr>
            <a:r>
              <a:rPr lang="en-US" altLang="zh-CN" sz="2800" b="1" u="sng" dirty="0">
                <a:latin typeface="Times New Roman" panose="02020603050405020304" pitchFamily="18" charset="0"/>
                <a:ea typeface="宋体" panose="02010600030101010101" pitchFamily="2" charset="-122"/>
              </a:rPr>
              <a:t>Step (d)</a:t>
            </a:r>
            <a:r>
              <a:rPr lang="en-US" altLang="zh-CN" sz="2800" dirty="0">
                <a:latin typeface="Times New Roman" panose="02020603050405020304" pitchFamily="18" charset="0"/>
                <a:ea typeface="宋体" panose="02010600030101010101" pitchFamily="2" charset="-122"/>
              </a:rPr>
              <a:t>: The dynamics are given by</a:t>
            </a:r>
            <a:endParaRPr lang="en-SG" altLang="zh-CN" sz="2800" dirty="0">
              <a:latin typeface="Times New Roman" panose="02020603050405020304" pitchFamily="18" charset="0"/>
              <a:ea typeface="宋体" panose="02010600030101010101" pitchFamily="2" charset="-122"/>
            </a:endParaRPr>
          </a:p>
          <a:p>
            <a:pPr>
              <a:buNone/>
            </a:pPr>
            <a:endParaRPr lang="en-SG" altLang="zh-CN" dirty="0">
              <a:ea typeface="宋体" panose="02010600030101010101" pitchFamily="2" charset="-122"/>
            </a:endParaRPr>
          </a:p>
        </p:txBody>
      </p:sp>
      <p:sp>
        <p:nvSpPr>
          <p:cNvPr id="43011"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3012" name="Object 1"/>
          <p:cNvGraphicFramePr>
            <a:graphicFrameLocks noChangeAspect="1"/>
          </p:cNvGraphicFramePr>
          <p:nvPr/>
        </p:nvGraphicFramePr>
        <p:xfrm>
          <a:off x="1543050" y="1762125"/>
          <a:ext cx="3832225" cy="2422525"/>
        </p:xfrm>
        <a:graphic>
          <a:graphicData uri="http://schemas.openxmlformats.org/presentationml/2006/ole">
            <mc:AlternateContent xmlns:mc="http://schemas.openxmlformats.org/markup-compatibility/2006">
              <mc:Choice xmlns:v="urn:schemas-microsoft-com:vml" Requires="v">
                <p:oleObj spid="_x0000_s84186" r:id="rId5" imgW="2209800" imgH="1397000" progId="Equation.DSMT4">
                  <p:embed/>
                </p:oleObj>
              </mc:Choice>
              <mc:Fallback>
                <p:oleObj r:id="rId5" imgW="2209800" imgH="1397000" progId="Equation.DSMT4">
                  <p:embed/>
                  <p:pic>
                    <p:nvPicPr>
                      <p:cNvPr id="43012" name="Object 1"/>
                      <p:cNvPicPr/>
                      <p:nvPr/>
                    </p:nvPicPr>
                    <p:blipFill>
                      <a:blip r:embed="rId6"/>
                      <a:stretch>
                        <a:fillRect/>
                      </a:stretch>
                    </p:blipFill>
                    <p:spPr>
                      <a:xfrm>
                        <a:off x="1543050" y="1762125"/>
                        <a:ext cx="3832225" cy="2422525"/>
                      </a:xfrm>
                      <a:prstGeom prst="rect">
                        <a:avLst/>
                      </a:prstGeom>
                      <a:noFill/>
                      <a:ln w="38100">
                        <a:noFill/>
                        <a:miter/>
                      </a:ln>
                    </p:spPr>
                  </p:pic>
                </p:oleObj>
              </mc:Fallback>
            </mc:AlternateContent>
          </a:graphicData>
        </a:graphic>
      </p:graphicFrame>
      <p:sp>
        <p:nvSpPr>
          <p:cNvPr id="43013" name="Rectangle 4"/>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3014" name="Object 3"/>
          <p:cNvGraphicFramePr>
            <a:graphicFrameLocks noChangeAspect="1"/>
          </p:cNvGraphicFramePr>
          <p:nvPr/>
        </p:nvGraphicFramePr>
        <p:xfrm>
          <a:off x="3171825" y="4855278"/>
          <a:ext cx="1968407" cy="396000"/>
        </p:xfrm>
        <a:graphic>
          <a:graphicData uri="http://schemas.openxmlformats.org/presentationml/2006/ole">
            <mc:AlternateContent xmlns:mc="http://schemas.openxmlformats.org/markup-compatibility/2006">
              <mc:Choice xmlns:v="urn:schemas-microsoft-com:vml" Requires="v">
                <p:oleObj spid="_x0000_s84187" name="Equation" r:id="rId7" imgW="1130040" imgH="228600" progId="Equation.DSMT4">
                  <p:embed/>
                </p:oleObj>
              </mc:Choice>
              <mc:Fallback>
                <p:oleObj name="Equation" r:id="rId7" imgW="1130040" imgH="228600" progId="Equation.DSMT4">
                  <p:embed/>
                  <p:pic>
                    <p:nvPicPr>
                      <p:cNvPr id="43014" name="Object 3"/>
                      <p:cNvPicPr/>
                      <p:nvPr/>
                    </p:nvPicPr>
                    <p:blipFill>
                      <a:blip r:embed="rId8"/>
                      <a:stretch>
                        <a:fillRect/>
                      </a:stretch>
                    </p:blipFill>
                    <p:spPr>
                      <a:xfrm>
                        <a:off x="3171825" y="4855278"/>
                        <a:ext cx="1968407" cy="396000"/>
                      </a:xfrm>
                      <a:prstGeom prst="rect">
                        <a:avLst/>
                      </a:prstGeom>
                      <a:noFill/>
                      <a:ln w="38100">
                        <a:noFill/>
                        <a:miter/>
                      </a:ln>
                    </p:spPr>
                  </p:pic>
                </p:oleObj>
              </mc:Fallback>
            </mc:AlternateContent>
          </a:graphicData>
        </a:graphic>
      </p:graphicFrame>
      <p:sp>
        <p:nvSpPr>
          <p:cNvPr id="43015" name="Rectangle 6"/>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cxnSp>
        <p:nvCxnSpPr>
          <p:cNvPr id="43016" name="Straight Connector 11"/>
          <p:cNvCxnSpPr/>
          <p:nvPr/>
        </p:nvCxnSpPr>
        <p:spPr>
          <a:xfrm flipV="1">
            <a:off x="3094038" y="6371908"/>
            <a:ext cx="676275" cy="0"/>
          </a:xfrm>
          <a:prstGeom prst="line">
            <a:avLst/>
          </a:prstGeom>
          <a:ln w="19050" cap="flat" cmpd="sng">
            <a:solidFill>
              <a:srgbClr val="C00000"/>
            </a:solidFill>
            <a:prstDash val="solid"/>
            <a:round/>
            <a:headEnd type="none" w="med" len="med"/>
            <a:tailEnd type="none" w="med" len="med"/>
          </a:ln>
        </p:spPr>
      </p:cxnSp>
      <p:cxnSp>
        <p:nvCxnSpPr>
          <p:cNvPr id="43017" name="Straight Connector 16"/>
          <p:cNvCxnSpPr/>
          <p:nvPr/>
        </p:nvCxnSpPr>
        <p:spPr>
          <a:xfrm flipV="1">
            <a:off x="5243513" y="6354128"/>
            <a:ext cx="561975" cy="0"/>
          </a:xfrm>
          <a:prstGeom prst="line">
            <a:avLst/>
          </a:prstGeom>
          <a:ln w="19050" cap="flat" cmpd="sng">
            <a:solidFill>
              <a:srgbClr val="C00000"/>
            </a:solidFill>
            <a:prstDash val="solid"/>
            <a:round/>
            <a:headEnd type="none" w="med" len="med"/>
            <a:tailEnd type="none" w="med" len="med"/>
          </a:ln>
        </p:spPr>
      </p:cxnSp>
      <p:sp>
        <p:nvSpPr>
          <p:cNvPr id="43018" name="Rectangle 8"/>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3019" name="Rectangle 20"/>
          <p:cNvSpPr/>
          <p:nvPr/>
        </p:nvSpPr>
        <p:spPr>
          <a:xfrm>
            <a:off x="5667375" y="3536950"/>
            <a:ext cx="3476625" cy="1603375"/>
          </a:xfrm>
          <a:prstGeom prst="rect">
            <a:avLst/>
          </a:prstGeom>
          <a:noFill/>
          <a:ln w="19050" cap="flat" cmpd="sng">
            <a:solidFill>
              <a:srgbClr val="C00000"/>
            </a:solidFill>
            <a:prstDash val="solid"/>
            <a:round/>
            <a:headEnd type="none" w="med" len="med"/>
            <a:tailEnd type="none" w="med" len="med"/>
          </a:ln>
        </p:spPr>
        <p:txBody>
          <a:bodyPr anchor="ctr"/>
          <a:lstStyle/>
          <a:p>
            <a:endParaRPr lang="en-SG" altLang="en-US" dirty="0">
              <a:latin typeface="Georgia" panose="02040502050405020303" pitchFamily="18" charset="0"/>
            </a:endParaRPr>
          </a:p>
        </p:txBody>
      </p:sp>
      <p:cxnSp>
        <p:nvCxnSpPr>
          <p:cNvPr id="43020" name="Straight Arrow Connector 22"/>
          <p:cNvCxnSpPr/>
          <p:nvPr/>
        </p:nvCxnSpPr>
        <p:spPr>
          <a:xfrm flipV="1">
            <a:off x="5395913" y="4840288"/>
            <a:ext cx="927100" cy="1200150"/>
          </a:xfrm>
          <a:prstGeom prst="straightConnector1">
            <a:avLst/>
          </a:prstGeom>
          <a:ln w="19050" cap="flat" cmpd="sng">
            <a:solidFill>
              <a:srgbClr val="C00000"/>
            </a:solidFill>
            <a:prstDash val="solid"/>
            <a:round/>
            <a:headEnd type="none" w="med" len="med"/>
            <a:tailEnd type="arrow" w="med" len="med"/>
          </a:ln>
        </p:spPr>
      </p:cxnSp>
      <p:cxnSp>
        <p:nvCxnSpPr>
          <p:cNvPr id="43021" name="Straight Arrow Connector 24"/>
          <p:cNvCxnSpPr/>
          <p:nvPr/>
        </p:nvCxnSpPr>
        <p:spPr>
          <a:xfrm flipV="1">
            <a:off x="3267075" y="4059238"/>
            <a:ext cx="2709863" cy="1981200"/>
          </a:xfrm>
          <a:prstGeom prst="straightConnector1">
            <a:avLst/>
          </a:prstGeom>
          <a:ln w="19050" cap="flat" cmpd="sng">
            <a:solidFill>
              <a:srgbClr val="C00000"/>
            </a:solidFill>
            <a:prstDash val="solid"/>
            <a:round/>
            <a:headEnd type="none" w="med" len="med"/>
            <a:tailEnd type="arrow" w="med" len="med"/>
          </a:ln>
        </p:spPr>
      </p:cxnSp>
      <p:sp>
        <p:nvSpPr>
          <p:cNvPr id="43022" name="Rectangle 18"/>
          <p:cNvSpPr/>
          <p:nvPr/>
        </p:nvSpPr>
        <p:spPr>
          <a:xfrm>
            <a:off x="0" y="0"/>
            <a:ext cx="9144000" cy="0"/>
          </a:xfrm>
          <a:prstGeom prst="rect">
            <a:avLst/>
          </a:prstGeom>
          <a:noFill/>
          <a:ln w="9525">
            <a:noFill/>
          </a:ln>
        </p:spPr>
        <p:txBody>
          <a:bodyPr wrap="none" anchor="ctr">
            <a:spAutoFit/>
          </a:bodyPr>
          <a:lstStyle/>
          <a:p>
            <a:endParaRPr lang="en-US" altLang="en-US" dirty="0">
              <a:latin typeface="Georgia" panose="02040502050405020303" pitchFamily="18" charset="0"/>
            </a:endParaRPr>
          </a:p>
        </p:txBody>
      </p:sp>
      <p:graphicFrame>
        <p:nvGraphicFramePr>
          <p:cNvPr id="43023" name="Object 17"/>
          <p:cNvGraphicFramePr>
            <a:graphicFrameLocks noChangeAspect="1"/>
          </p:cNvGraphicFramePr>
          <p:nvPr>
            <p:extLst>
              <p:ext uri="{D42A27DB-BD31-4B8C-83A1-F6EECF244321}">
                <p14:modId xmlns:p14="http://schemas.microsoft.com/office/powerpoint/2010/main" val="3344259991"/>
              </p:ext>
            </p:extLst>
          </p:nvPr>
        </p:nvGraphicFramePr>
        <p:xfrm>
          <a:off x="5797550" y="3524250"/>
          <a:ext cx="3243263" cy="779463"/>
        </p:xfrm>
        <a:graphic>
          <a:graphicData uri="http://schemas.openxmlformats.org/presentationml/2006/ole">
            <mc:AlternateContent xmlns:mc="http://schemas.openxmlformats.org/markup-compatibility/2006">
              <mc:Choice xmlns:v="urn:schemas-microsoft-com:vml" Requires="v">
                <p:oleObj spid="_x0000_s84188" name="Equation" r:id="rId9" imgW="2514600" imgH="482400" progId="Equation.DSMT4">
                  <p:embed/>
                </p:oleObj>
              </mc:Choice>
              <mc:Fallback>
                <p:oleObj name="Equation" r:id="rId9" imgW="2514600" imgH="482400" progId="Equation.DSMT4">
                  <p:embed/>
                  <p:pic>
                    <p:nvPicPr>
                      <p:cNvPr id="43023" name="Object 17"/>
                      <p:cNvPicPr/>
                      <p:nvPr/>
                    </p:nvPicPr>
                    <p:blipFill>
                      <a:blip r:embed="rId10"/>
                      <a:stretch>
                        <a:fillRect/>
                      </a:stretch>
                    </p:blipFill>
                    <p:spPr>
                      <a:xfrm>
                        <a:off x="5797550" y="3524250"/>
                        <a:ext cx="3243263" cy="779463"/>
                      </a:xfrm>
                      <a:prstGeom prst="rect">
                        <a:avLst/>
                      </a:prstGeom>
                      <a:noFill/>
                      <a:ln w="38100">
                        <a:noFill/>
                        <a:miter/>
                      </a:ln>
                    </p:spPr>
                  </p:pic>
                </p:oleObj>
              </mc:Fallback>
            </mc:AlternateContent>
          </a:graphicData>
        </a:graphic>
      </p:graphicFrame>
      <p:sp>
        <p:nvSpPr>
          <p:cNvPr id="43024" name="Rectangle 20"/>
          <p:cNvSpPr/>
          <p:nvPr/>
        </p:nvSpPr>
        <p:spPr>
          <a:xfrm>
            <a:off x="0" y="0"/>
            <a:ext cx="9144000" cy="0"/>
          </a:xfrm>
          <a:prstGeom prst="rect">
            <a:avLst/>
          </a:prstGeom>
          <a:noFill/>
          <a:ln w="9525">
            <a:noFill/>
          </a:ln>
        </p:spPr>
        <p:txBody>
          <a:bodyPr wrap="none" anchor="ctr">
            <a:spAutoFit/>
          </a:bodyPr>
          <a:lstStyle/>
          <a:p>
            <a:endParaRPr lang="en-US" altLang="en-US" dirty="0">
              <a:latin typeface="Georgia" panose="02040502050405020303" pitchFamily="18" charset="0"/>
            </a:endParaRPr>
          </a:p>
        </p:txBody>
      </p:sp>
      <p:graphicFrame>
        <p:nvGraphicFramePr>
          <p:cNvPr id="43025" name="Object 19"/>
          <p:cNvGraphicFramePr>
            <a:graphicFrameLocks noChangeAspect="1"/>
          </p:cNvGraphicFramePr>
          <p:nvPr/>
        </p:nvGraphicFramePr>
        <p:xfrm>
          <a:off x="6169025" y="4316413"/>
          <a:ext cx="2184400" cy="779462"/>
        </p:xfrm>
        <a:graphic>
          <a:graphicData uri="http://schemas.openxmlformats.org/presentationml/2006/ole">
            <mc:AlternateContent xmlns:mc="http://schemas.openxmlformats.org/markup-compatibility/2006">
              <mc:Choice xmlns:v="urn:schemas-microsoft-com:vml" Requires="v">
                <p:oleObj spid="_x0000_s84189" r:id="rId11" imgW="1358265" imgH="482600" progId="Equation.3">
                  <p:embed/>
                </p:oleObj>
              </mc:Choice>
              <mc:Fallback>
                <p:oleObj r:id="rId11" imgW="1358265" imgH="482600" progId="Equation.3">
                  <p:embed/>
                  <p:pic>
                    <p:nvPicPr>
                      <p:cNvPr id="43025" name="Object 19"/>
                      <p:cNvPicPr/>
                      <p:nvPr/>
                    </p:nvPicPr>
                    <p:blipFill>
                      <a:blip r:embed="rId12"/>
                      <a:stretch>
                        <a:fillRect/>
                      </a:stretch>
                    </p:blipFill>
                    <p:spPr>
                      <a:xfrm>
                        <a:off x="6169025" y="4316413"/>
                        <a:ext cx="2184400" cy="779462"/>
                      </a:xfrm>
                      <a:prstGeom prst="rect">
                        <a:avLst/>
                      </a:prstGeom>
                      <a:noFill/>
                      <a:ln w="38100">
                        <a:noFill/>
                        <a:miter/>
                      </a:ln>
                    </p:spPr>
                  </p:pic>
                </p:oleObj>
              </mc:Fallback>
            </mc:AlternateContent>
          </a:graphicData>
        </a:graphic>
      </p:graphicFrame>
      <p:sp>
        <p:nvSpPr>
          <p:cNvPr id="21"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2"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31730373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a:spLocks noGrp="1"/>
          </p:cNvSpPr>
          <p:nvPr>
            <p:ph idx="1"/>
          </p:nvPr>
        </p:nvSpPr>
        <p:spPr>
          <a:xfrm>
            <a:off x="406400" y="1266825"/>
            <a:ext cx="8229600" cy="4525963"/>
          </a:xfrm>
        </p:spPr>
        <p:txBody>
          <a:bodyPr vert="horz" wrap="square" lIns="91440" tIns="45720" rIns="91440" bIns="45720" anchor="t"/>
          <a:lstStyle/>
          <a:p>
            <a:pPr>
              <a:buNone/>
            </a:pPr>
            <a:r>
              <a:rPr lang="en-US" altLang="zh-CN" sz="2400" dirty="0">
                <a:latin typeface="Times New Roman" panose="02020603050405020304" pitchFamily="18" charset="0"/>
                <a:ea typeface="宋体" panose="02010600030101010101" pitchFamily="2" charset="-122"/>
              </a:rPr>
              <a:t>Therefore</a:t>
            </a: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r>
              <a:rPr lang="en-US" altLang="zh-CN" sz="2400" dirty="0">
                <a:latin typeface="Times New Roman" panose="02020603050405020304" pitchFamily="18" charset="0"/>
                <a:ea typeface="宋体" panose="02010600030101010101" pitchFamily="2" charset="-122"/>
              </a:rPr>
              <a:t>Since the work done by     and     is</a:t>
            </a: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r>
              <a:rPr lang="en-US" altLang="zh-CN" sz="2400" dirty="0">
                <a:latin typeface="Times New Roman" panose="02020603050405020304" pitchFamily="18" charset="0"/>
                <a:ea typeface="宋体" panose="02010600030101010101" pitchFamily="2" charset="-122"/>
              </a:rPr>
              <a:t>then, the generalized torque vector  </a:t>
            </a:r>
            <a:endParaRPr lang="en-SG" altLang="zh-CN" sz="2400" dirty="0">
              <a:latin typeface="Times New Roman" panose="02020603050405020304" pitchFamily="18" charset="0"/>
              <a:ea typeface="宋体" panose="02010600030101010101" pitchFamily="2" charset="-122"/>
            </a:endParaRPr>
          </a:p>
          <a:p>
            <a:pPr>
              <a:buNone/>
            </a:pPr>
            <a:endParaRPr lang="en-SG" altLang="zh-CN" sz="2400" dirty="0">
              <a:latin typeface="Times New Roman" panose="02020603050405020304" pitchFamily="18" charset="0"/>
              <a:ea typeface="宋体" panose="02010600030101010101" pitchFamily="2" charset="-122"/>
            </a:endParaRPr>
          </a:p>
        </p:txBody>
      </p:sp>
      <p:graphicFrame>
        <p:nvGraphicFramePr>
          <p:cNvPr id="44035" name="Object 1"/>
          <p:cNvGraphicFramePr>
            <a:graphicFrameLocks noChangeAspect="1"/>
          </p:cNvGraphicFramePr>
          <p:nvPr/>
        </p:nvGraphicFramePr>
        <p:xfrm>
          <a:off x="1068388" y="1743075"/>
          <a:ext cx="3810000" cy="2378075"/>
        </p:xfrm>
        <a:graphic>
          <a:graphicData uri="http://schemas.openxmlformats.org/presentationml/2006/ole">
            <mc:AlternateContent xmlns:mc="http://schemas.openxmlformats.org/markup-compatibility/2006">
              <mc:Choice xmlns:v="urn:schemas-microsoft-com:vml" Requires="v">
                <p:oleObj spid="_x0000_s85252" r:id="rId3" imgW="2197100" imgH="1371600" progId="Equation.DSMT4">
                  <p:embed/>
                </p:oleObj>
              </mc:Choice>
              <mc:Fallback>
                <p:oleObj r:id="rId3" imgW="2197100" imgH="1371600" progId="Equation.DSMT4">
                  <p:embed/>
                  <p:pic>
                    <p:nvPicPr>
                      <p:cNvPr id="44035" name="Object 1"/>
                      <p:cNvPicPr/>
                      <p:nvPr/>
                    </p:nvPicPr>
                    <p:blipFill>
                      <a:blip r:embed="rId4"/>
                      <a:stretch>
                        <a:fillRect/>
                      </a:stretch>
                    </p:blipFill>
                    <p:spPr>
                      <a:xfrm>
                        <a:off x="1068388" y="1743075"/>
                        <a:ext cx="3810000" cy="2378075"/>
                      </a:xfrm>
                      <a:prstGeom prst="rect">
                        <a:avLst/>
                      </a:prstGeom>
                      <a:noFill/>
                      <a:ln w="38100">
                        <a:noFill/>
                        <a:miter/>
                      </a:ln>
                    </p:spPr>
                  </p:pic>
                </p:oleObj>
              </mc:Fallback>
            </mc:AlternateContent>
          </a:graphicData>
        </a:graphic>
      </p:graphicFrame>
      <p:sp>
        <p:nvSpPr>
          <p:cNvPr id="44036" name="Rectangle 3"/>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4037" name="Object 2"/>
          <p:cNvGraphicFramePr>
            <a:graphicFrameLocks noChangeAspect="1"/>
          </p:cNvGraphicFramePr>
          <p:nvPr/>
        </p:nvGraphicFramePr>
        <p:xfrm>
          <a:off x="5435600" y="1857375"/>
          <a:ext cx="3330575" cy="1724025"/>
        </p:xfrm>
        <a:graphic>
          <a:graphicData uri="http://schemas.openxmlformats.org/presentationml/2006/ole">
            <mc:AlternateContent xmlns:mc="http://schemas.openxmlformats.org/markup-compatibility/2006">
              <mc:Choice xmlns:v="urn:schemas-microsoft-com:vml" Requires="v">
                <p:oleObj spid="_x0000_s85253" r:id="rId5" imgW="1917700" imgH="990600" progId="Equation.DSMT4">
                  <p:embed/>
                </p:oleObj>
              </mc:Choice>
              <mc:Fallback>
                <p:oleObj r:id="rId5" imgW="1917700" imgH="990600" progId="Equation.DSMT4">
                  <p:embed/>
                  <p:pic>
                    <p:nvPicPr>
                      <p:cNvPr id="44037" name="Object 2"/>
                      <p:cNvPicPr/>
                      <p:nvPr/>
                    </p:nvPicPr>
                    <p:blipFill>
                      <a:blip r:embed="rId6"/>
                      <a:stretch>
                        <a:fillRect/>
                      </a:stretch>
                    </p:blipFill>
                    <p:spPr>
                      <a:xfrm>
                        <a:off x="5435600" y="1857375"/>
                        <a:ext cx="3330575" cy="1724025"/>
                      </a:xfrm>
                      <a:prstGeom prst="rect">
                        <a:avLst/>
                      </a:prstGeom>
                      <a:noFill/>
                      <a:ln w="38100">
                        <a:noFill/>
                        <a:miter/>
                      </a:ln>
                    </p:spPr>
                  </p:pic>
                </p:oleObj>
              </mc:Fallback>
            </mc:AlternateContent>
          </a:graphicData>
        </a:graphic>
      </p:graphicFrame>
      <p:graphicFrame>
        <p:nvGraphicFramePr>
          <p:cNvPr id="44038" name="Object 4"/>
          <p:cNvGraphicFramePr>
            <a:graphicFrameLocks noChangeAspect="1"/>
          </p:cNvGraphicFramePr>
          <p:nvPr/>
        </p:nvGraphicFramePr>
        <p:xfrm>
          <a:off x="3451225" y="4275138"/>
          <a:ext cx="312738" cy="511175"/>
        </p:xfrm>
        <a:graphic>
          <a:graphicData uri="http://schemas.openxmlformats.org/presentationml/2006/ole">
            <mc:AlternateContent xmlns:mc="http://schemas.openxmlformats.org/markup-compatibility/2006">
              <mc:Choice xmlns:v="urn:schemas-microsoft-com:vml" Requires="v">
                <p:oleObj spid="_x0000_s85254" r:id="rId7" imgW="139700" imgH="228600" progId="Equation.DSMT4">
                  <p:embed/>
                </p:oleObj>
              </mc:Choice>
              <mc:Fallback>
                <p:oleObj r:id="rId7" imgW="139700" imgH="228600" progId="Equation.DSMT4">
                  <p:embed/>
                  <p:pic>
                    <p:nvPicPr>
                      <p:cNvPr id="44038" name="Object 4"/>
                      <p:cNvPicPr/>
                      <p:nvPr/>
                    </p:nvPicPr>
                    <p:blipFill>
                      <a:blip r:embed="rId8"/>
                      <a:stretch>
                        <a:fillRect/>
                      </a:stretch>
                    </p:blipFill>
                    <p:spPr>
                      <a:xfrm>
                        <a:off x="3451225" y="4275138"/>
                        <a:ext cx="312738" cy="511175"/>
                      </a:xfrm>
                      <a:prstGeom prst="rect">
                        <a:avLst/>
                      </a:prstGeom>
                      <a:noFill/>
                      <a:ln w="38100">
                        <a:noFill/>
                        <a:miter/>
                      </a:ln>
                    </p:spPr>
                  </p:pic>
                </p:oleObj>
              </mc:Fallback>
            </mc:AlternateContent>
          </a:graphicData>
        </a:graphic>
      </p:graphicFrame>
      <p:graphicFrame>
        <p:nvGraphicFramePr>
          <p:cNvPr id="44039" name="Object 5"/>
          <p:cNvGraphicFramePr>
            <a:graphicFrameLocks noChangeAspect="1"/>
          </p:cNvGraphicFramePr>
          <p:nvPr/>
        </p:nvGraphicFramePr>
        <p:xfrm>
          <a:off x="4284663" y="4265613"/>
          <a:ext cx="341312" cy="511175"/>
        </p:xfrm>
        <a:graphic>
          <a:graphicData uri="http://schemas.openxmlformats.org/presentationml/2006/ole">
            <mc:AlternateContent xmlns:mc="http://schemas.openxmlformats.org/markup-compatibility/2006">
              <mc:Choice xmlns:v="urn:schemas-microsoft-com:vml" Requires="v">
                <p:oleObj spid="_x0000_s85255" r:id="rId9" imgW="152400" imgH="228600" progId="Equation.DSMT4">
                  <p:embed/>
                </p:oleObj>
              </mc:Choice>
              <mc:Fallback>
                <p:oleObj r:id="rId9" imgW="152400" imgH="228600" progId="Equation.DSMT4">
                  <p:embed/>
                  <p:pic>
                    <p:nvPicPr>
                      <p:cNvPr id="44039" name="Object 5"/>
                      <p:cNvPicPr/>
                      <p:nvPr/>
                    </p:nvPicPr>
                    <p:blipFill>
                      <a:blip r:embed="rId10"/>
                      <a:stretch>
                        <a:fillRect/>
                      </a:stretch>
                    </p:blipFill>
                    <p:spPr>
                      <a:xfrm>
                        <a:off x="4284663" y="4265613"/>
                        <a:ext cx="341312" cy="511175"/>
                      </a:xfrm>
                      <a:prstGeom prst="rect">
                        <a:avLst/>
                      </a:prstGeom>
                      <a:noFill/>
                      <a:ln w="38100">
                        <a:noFill/>
                        <a:miter/>
                      </a:ln>
                    </p:spPr>
                  </p:pic>
                </p:oleObj>
              </mc:Fallback>
            </mc:AlternateContent>
          </a:graphicData>
        </a:graphic>
      </p:graphicFrame>
      <p:graphicFrame>
        <p:nvGraphicFramePr>
          <p:cNvPr id="44041" name="Object 7"/>
          <p:cNvGraphicFramePr>
            <a:graphicFrameLocks noChangeAspect="1"/>
          </p:cNvGraphicFramePr>
          <p:nvPr/>
        </p:nvGraphicFramePr>
        <p:xfrm>
          <a:off x="4802188" y="5476875"/>
          <a:ext cx="1501775" cy="442913"/>
        </p:xfrm>
        <a:graphic>
          <a:graphicData uri="http://schemas.openxmlformats.org/presentationml/2006/ole">
            <mc:AlternateContent xmlns:mc="http://schemas.openxmlformats.org/markup-compatibility/2006">
              <mc:Choice xmlns:v="urn:schemas-microsoft-com:vml" Requires="v">
                <p:oleObj spid="_x0000_s85256" r:id="rId11" imgW="774065" imgH="228600" progId="Equation.DSMT4">
                  <p:embed/>
                </p:oleObj>
              </mc:Choice>
              <mc:Fallback>
                <p:oleObj r:id="rId11" imgW="774065" imgH="228600" progId="Equation.DSMT4">
                  <p:embed/>
                  <p:pic>
                    <p:nvPicPr>
                      <p:cNvPr id="44041" name="Object 7"/>
                      <p:cNvPicPr/>
                      <p:nvPr/>
                    </p:nvPicPr>
                    <p:blipFill>
                      <a:blip r:embed="rId12"/>
                      <a:stretch>
                        <a:fillRect/>
                      </a:stretch>
                    </p:blipFill>
                    <p:spPr>
                      <a:xfrm>
                        <a:off x="4802188" y="5476875"/>
                        <a:ext cx="1501775" cy="442913"/>
                      </a:xfrm>
                      <a:prstGeom prst="rect">
                        <a:avLst/>
                      </a:prstGeom>
                      <a:noFill/>
                      <a:ln w="38100">
                        <a:noFill/>
                        <a:miter/>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413125" y="4861560"/>
          <a:ext cx="2317750" cy="540385"/>
        </p:xfrm>
        <a:graphic>
          <a:graphicData uri="http://schemas.openxmlformats.org/presentationml/2006/ole">
            <mc:AlternateContent xmlns:mc="http://schemas.openxmlformats.org/markup-compatibility/2006">
              <mc:Choice xmlns:v="urn:schemas-microsoft-com:vml" Requires="v">
                <p:oleObj spid="_x0000_s85257" r:id="rId13" imgW="901700" imgH="215900" progId="Equation.KSEE3">
                  <p:embed/>
                </p:oleObj>
              </mc:Choice>
              <mc:Fallback>
                <p:oleObj r:id="rId13" imgW="901700" imgH="215900" progId="Equation.KSEE3">
                  <p:embed/>
                  <p:pic>
                    <p:nvPicPr>
                      <p:cNvPr id="2" name="对象 1">
                        <a:hlinkClick r:id="" action="ppaction://ole?verb=0"/>
                      </p:cNvPr>
                      <p:cNvPicPr/>
                      <p:nvPr/>
                    </p:nvPicPr>
                    <p:blipFill>
                      <a:blip r:embed="rId14"/>
                      <a:stretch>
                        <a:fillRect/>
                      </a:stretch>
                    </p:blipFill>
                    <p:spPr>
                      <a:xfrm>
                        <a:off x="3413125" y="4861560"/>
                        <a:ext cx="2317750" cy="540385"/>
                      </a:xfrm>
                      <a:prstGeom prst="rect">
                        <a:avLst/>
                      </a:prstGeom>
                    </p:spPr>
                  </p:pic>
                </p:oleObj>
              </mc:Fallback>
            </mc:AlternateContent>
          </a:graphicData>
        </a:graphic>
      </p:graphicFrame>
      <p:sp>
        <p:nvSpPr>
          <p:cNvPr id="12"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3"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23615696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06400" y="1314450"/>
            <a:ext cx="8229600" cy="4525963"/>
          </a:xfrm>
        </p:spPr>
        <p:txBody>
          <a:bodyPr vert="horz" wrap="square" lIns="91440" tIns="45720" rIns="91440" bIns="45720" anchor="t"/>
          <a:lstStyle/>
          <a:p>
            <a:pPr>
              <a:buNone/>
            </a:pPr>
            <a:r>
              <a:rPr lang="en-US" altLang="en-US" sz="2800" b="1" dirty="0">
                <a:solidFill>
                  <a:srgbClr val="FF0000"/>
                </a:solidFill>
                <a:latin typeface="Times New Roman" panose="02020603050405020304" pitchFamily="18" charset="0"/>
              </a:rPr>
              <a:t>Equivalent Mass and Steiners’ Theorem</a:t>
            </a:r>
            <a:endParaRPr lang="en-SG" altLang="en-US" sz="2800" dirty="0">
              <a:solidFill>
                <a:srgbClr val="FF0000"/>
              </a:solidFill>
              <a:latin typeface="Times New Roman" panose="02020603050405020304" pitchFamily="18" charset="0"/>
            </a:endParaRPr>
          </a:p>
          <a:p>
            <a:pPr>
              <a:buNone/>
            </a:pPr>
            <a:endParaRPr lang="en-SG" altLang="en-US" dirty="0">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nvGraphicFramePr>
        <p:xfrm>
          <a:off x="1049338" y="2114550"/>
          <a:ext cx="7391400" cy="3884613"/>
        </p:xfrm>
        <a:graphic>
          <a:graphicData uri="http://schemas.openxmlformats.org/drawingml/2006/table">
            <a:tbl>
              <a:tblPr/>
              <a:tblGrid>
                <a:gridCol w="3694808">
                  <a:extLst>
                    <a:ext uri="{9D8B030D-6E8A-4147-A177-3AD203B41FA5}">
                      <a16:colId xmlns:a16="http://schemas.microsoft.com/office/drawing/2014/main" val="20000"/>
                    </a:ext>
                  </a:extLst>
                </a:gridCol>
                <a:gridCol w="3696592">
                  <a:extLst>
                    <a:ext uri="{9D8B030D-6E8A-4147-A177-3AD203B41FA5}">
                      <a16:colId xmlns:a16="http://schemas.microsoft.com/office/drawing/2014/main" val="20001"/>
                    </a:ext>
                  </a:extLst>
                </a:gridCol>
              </a:tblGrid>
              <a:tr h="3884613">
                <a:tc>
                  <a:txBody>
                    <a:bodyPr/>
                    <a:lstStyle/>
                    <a:p>
                      <a:pPr marL="0" marR="0" lvl="0" indent="0" algn="just" defTabSz="914400" rtl="0" eaLnBrk="1" fontAlgn="base" latinLnBrk="0" hangingPunct="1">
                        <a:lnSpc>
                          <a:spcPct val="100000"/>
                        </a:lnSpc>
                        <a:spcBef>
                          <a:spcPts val="600"/>
                        </a:spcBef>
                        <a:spcAft>
                          <a:spcPct val="0"/>
                        </a:spcAft>
                        <a:buClrTx/>
                        <a:buSzTx/>
                        <a:buFontTx/>
                        <a:buNone/>
                      </a:pPr>
                      <a:endParaRPr kumimoji="0" lang="en-SG"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600"/>
                        </a:spcBef>
                        <a:spcAft>
                          <a:spcPct val="0"/>
                        </a:spcAft>
                        <a:buClrTx/>
                        <a:buSzTx/>
                        <a:buFontTx/>
                        <a:buNone/>
                      </a:pPr>
                      <a:endParaRPr kumimoji="0" 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5067" name="Object 39"/>
          <p:cNvGraphicFramePr>
            <a:graphicFrameLocks noChangeAspect="1"/>
          </p:cNvGraphicFramePr>
          <p:nvPr/>
        </p:nvGraphicFramePr>
        <p:xfrm>
          <a:off x="1238250" y="2946400"/>
          <a:ext cx="2852738" cy="1577975"/>
        </p:xfrm>
        <a:graphic>
          <a:graphicData uri="http://schemas.openxmlformats.org/presentationml/2006/ole">
            <mc:AlternateContent xmlns:mc="http://schemas.openxmlformats.org/markup-compatibility/2006">
              <mc:Choice xmlns:v="urn:schemas-microsoft-com:vml" Requires="v">
                <p:oleObj spid="_x0000_s86362" r:id="rId3" imgW="1879600" imgH="1041400" progId="Equation.DSMT4">
                  <p:embed/>
                </p:oleObj>
              </mc:Choice>
              <mc:Fallback>
                <p:oleObj r:id="rId3" imgW="1879600" imgH="1041400" progId="Equation.DSMT4">
                  <p:embed/>
                  <p:pic>
                    <p:nvPicPr>
                      <p:cNvPr id="45067" name="Object 39"/>
                      <p:cNvPicPr/>
                      <p:nvPr/>
                    </p:nvPicPr>
                    <p:blipFill>
                      <a:blip r:embed="rId4"/>
                      <a:stretch>
                        <a:fillRect/>
                      </a:stretch>
                    </p:blipFill>
                    <p:spPr>
                      <a:xfrm>
                        <a:off x="1238250" y="2946400"/>
                        <a:ext cx="2852738" cy="1577975"/>
                      </a:xfrm>
                      <a:prstGeom prst="rect">
                        <a:avLst/>
                      </a:prstGeom>
                      <a:noFill/>
                      <a:ln w="38100">
                        <a:noFill/>
                        <a:miter/>
                      </a:ln>
                    </p:spPr>
                  </p:pic>
                </p:oleObj>
              </mc:Fallback>
            </mc:AlternateContent>
          </a:graphicData>
        </a:graphic>
      </p:graphicFrame>
      <p:graphicFrame>
        <p:nvGraphicFramePr>
          <p:cNvPr id="45068" name="Object 22"/>
          <p:cNvGraphicFramePr>
            <a:graphicFrameLocks noChangeAspect="1"/>
          </p:cNvGraphicFramePr>
          <p:nvPr/>
        </p:nvGraphicFramePr>
        <p:xfrm>
          <a:off x="5776913" y="3322638"/>
          <a:ext cx="228600" cy="349250"/>
        </p:xfrm>
        <a:graphic>
          <a:graphicData uri="http://schemas.openxmlformats.org/presentationml/2006/ole">
            <mc:AlternateContent xmlns:mc="http://schemas.openxmlformats.org/markup-compatibility/2006">
              <mc:Choice xmlns:v="urn:schemas-microsoft-com:vml" Requires="v">
                <p:oleObj spid="_x0000_s86363" r:id="rId5" imgW="177800" imgH="279400" progId="Equation.DSMT4">
                  <p:embed/>
                </p:oleObj>
              </mc:Choice>
              <mc:Fallback>
                <p:oleObj r:id="rId5" imgW="177800" imgH="279400" progId="Equation.DSMT4">
                  <p:embed/>
                  <p:pic>
                    <p:nvPicPr>
                      <p:cNvPr id="45068" name="Object 22"/>
                      <p:cNvPicPr/>
                      <p:nvPr/>
                    </p:nvPicPr>
                    <p:blipFill>
                      <a:blip r:embed="rId6"/>
                      <a:stretch>
                        <a:fillRect/>
                      </a:stretch>
                    </p:blipFill>
                    <p:spPr>
                      <a:xfrm>
                        <a:off x="5776913" y="3322638"/>
                        <a:ext cx="228600" cy="349250"/>
                      </a:xfrm>
                      <a:prstGeom prst="rect">
                        <a:avLst/>
                      </a:prstGeom>
                      <a:noFill/>
                      <a:ln w="38100">
                        <a:noFill/>
                        <a:miter/>
                      </a:ln>
                    </p:spPr>
                  </p:pic>
                </p:oleObj>
              </mc:Fallback>
            </mc:AlternateContent>
          </a:graphicData>
        </a:graphic>
      </p:graphicFrame>
      <p:graphicFrame>
        <p:nvGraphicFramePr>
          <p:cNvPr id="45069" name="Object 17"/>
          <p:cNvGraphicFramePr>
            <a:graphicFrameLocks noChangeAspect="1"/>
          </p:cNvGraphicFramePr>
          <p:nvPr/>
        </p:nvGraphicFramePr>
        <p:xfrm>
          <a:off x="7558088" y="3544888"/>
          <a:ext cx="333375" cy="344487"/>
        </p:xfrm>
        <a:graphic>
          <a:graphicData uri="http://schemas.openxmlformats.org/presentationml/2006/ole">
            <mc:AlternateContent xmlns:mc="http://schemas.openxmlformats.org/markup-compatibility/2006">
              <mc:Choice xmlns:v="urn:schemas-microsoft-com:vml" Requires="v">
                <p:oleObj spid="_x0000_s86364" r:id="rId7" imgW="266700" imgH="279400" progId="Equation.DSMT4">
                  <p:embed/>
                </p:oleObj>
              </mc:Choice>
              <mc:Fallback>
                <p:oleObj r:id="rId7" imgW="266700" imgH="279400" progId="Equation.DSMT4">
                  <p:embed/>
                  <p:pic>
                    <p:nvPicPr>
                      <p:cNvPr id="45069" name="Object 17"/>
                      <p:cNvPicPr/>
                      <p:nvPr/>
                    </p:nvPicPr>
                    <p:blipFill>
                      <a:blip r:embed="rId8"/>
                      <a:stretch>
                        <a:fillRect/>
                      </a:stretch>
                    </p:blipFill>
                    <p:spPr>
                      <a:xfrm>
                        <a:off x="7558088" y="3544888"/>
                        <a:ext cx="333375" cy="344487"/>
                      </a:xfrm>
                      <a:prstGeom prst="rect">
                        <a:avLst/>
                      </a:prstGeom>
                      <a:noFill/>
                      <a:ln w="38100">
                        <a:noFill/>
                        <a:miter/>
                      </a:ln>
                    </p:spPr>
                  </p:pic>
                </p:oleObj>
              </mc:Fallback>
            </mc:AlternateContent>
          </a:graphicData>
        </a:graphic>
      </p:graphicFrame>
      <p:graphicFrame>
        <p:nvGraphicFramePr>
          <p:cNvPr id="45070" name="Object 13"/>
          <p:cNvGraphicFramePr>
            <a:graphicFrameLocks noChangeAspect="1"/>
          </p:cNvGraphicFramePr>
          <p:nvPr/>
        </p:nvGraphicFramePr>
        <p:xfrm>
          <a:off x="5751513" y="4030663"/>
          <a:ext cx="247650" cy="377825"/>
        </p:xfrm>
        <a:graphic>
          <a:graphicData uri="http://schemas.openxmlformats.org/presentationml/2006/ole">
            <mc:AlternateContent xmlns:mc="http://schemas.openxmlformats.org/markup-compatibility/2006">
              <mc:Choice xmlns:v="urn:schemas-microsoft-com:vml" Requires="v">
                <p:oleObj spid="_x0000_s86365" r:id="rId9" imgW="177800" imgH="279400" progId="Equation.DSMT4">
                  <p:embed/>
                </p:oleObj>
              </mc:Choice>
              <mc:Fallback>
                <p:oleObj r:id="rId9" imgW="177800" imgH="279400" progId="Equation.DSMT4">
                  <p:embed/>
                  <p:pic>
                    <p:nvPicPr>
                      <p:cNvPr id="45070" name="Object 13"/>
                      <p:cNvPicPr/>
                      <p:nvPr/>
                    </p:nvPicPr>
                    <p:blipFill>
                      <a:blip r:embed="rId10"/>
                      <a:stretch>
                        <a:fillRect/>
                      </a:stretch>
                    </p:blipFill>
                    <p:spPr>
                      <a:xfrm>
                        <a:off x="5751513" y="4030663"/>
                        <a:ext cx="247650" cy="377825"/>
                      </a:xfrm>
                      <a:prstGeom prst="rect">
                        <a:avLst/>
                      </a:prstGeom>
                      <a:noFill/>
                      <a:ln w="38100">
                        <a:noFill/>
                        <a:miter/>
                      </a:ln>
                    </p:spPr>
                  </p:pic>
                </p:oleObj>
              </mc:Fallback>
            </mc:AlternateContent>
          </a:graphicData>
        </a:graphic>
      </p:graphicFrame>
      <p:graphicFrame>
        <p:nvGraphicFramePr>
          <p:cNvPr id="45071" name="Object 11"/>
          <p:cNvGraphicFramePr>
            <a:graphicFrameLocks noChangeAspect="1"/>
          </p:cNvGraphicFramePr>
          <p:nvPr/>
        </p:nvGraphicFramePr>
        <p:xfrm>
          <a:off x="6900863" y="4154488"/>
          <a:ext cx="333375" cy="344487"/>
        </p:xfrm>
        <a:graphic>
          <a:graphicData uri="http://schemas.openxmlformats.org/presentationml/2006/ole">
            <mc:AlternateContent xmlns:mc="http://schemas.openxmlformats.org/markup-compatibility/2006">
              <mc:Choice xmlns:v="urn:schemas-microsoft-com:vml" Requires="v">
                <p:oleObj spid="_x0000_s86366" r:id="rId11" imgW="266700" imgH="279400" progId="Equation.DSMT4">
                  <p:embed/>
                </p:oleObj>
              </mc:Choice>
              <mc:Fallback>
                <p:oleObj r:id="rId11" imgW="266700" imgH="279400" progId="Equation.DSMT4">
                  <p:embed/>
                  <p:pic>
                    <p:nvPicPr>
                      <p:cNvPr id="45071" name="Object 11"/>
                      <p:cNvPicPr/>
                      <p:nvPr/>
                    </p:nvPicPr>
                    <p:blipFill>
                      <a:blip r:embed="rId12"/>
                      <a:stretch>
                        <a:fillRect/>
                      </a:stretch>
                    </p:blipFill>
                    <p:spPr>
                      <a:xfrm>
                        <a:off x="6900863" y="4154488"/>
                        <a:ext cx="333375" cy="344487"/>
                      </a:xfrm>
                      <a:prstGeom prst="rect">
                        <a:avLst/>
                      </a:prstGeom>
                      <a:noFill/>
                      <a:ln w="38100">
                        <a:noFill/>
                        <a:miter/>
                      </a:ln>
                    </p:spPr>
                  </p:pic>
                </p:oleObj>
              </mc:Fallback>
            </mc:AlternateContent>
          </a:graphicData>
        </a:graphic>
      </p:graphicFrame>
      <p:graphicFrame>
        <p:nvGraphicFramePr>
          <p:cNvPr id="45072" name="Object 9"/>
          <p:cNvGraphicFramePr>
            <a:graphicFrameLocks noChangeAspect="1"/>
          </p:cNvGraphicFramePr>
          <p:nvPr/>
        </p:nvGraphicFramePr>
        <p:xfrm>
          <a:off x="6672263" y="4392613"/>
          <a:ext cx="295275" cy="373062"/>
        </p:xfrm>
        <a:graphic>
          <a:graphicData uri="http://schemas.openxmlformats.org/presentationml/2006/ole">
            <mc:AlternateContent xmlns:mc="http://schemas.openxmlformats.org/markup-compatibility/2006">
              <mc:Choice xmlns:v="urn:schemas-microsoft-com:vml" Requires="v">
                <p:oleObj spid="_x0000_s86367" r:id="rId13" imgW="215900" imgH="279400" progId="Equation.DSMT4">
                  <p:embed/>
                </p:oleObj>
              </mc:Choice>
              <mc:Fallback>
                <p:oleObj r:id="rId13" imgW="215900" imgH="279400" progId="Equation.DSMT4">
                  <p:embed/>
                  <p:pic>
                    <p:nvPicPr>
                      <p:cNvPr id="45072" name="Object 9"/>
                      <p:cNvPicPr/>
                      <p:nvPr/>
                    </p:nvPicPr>
                    <p:blipFill>
                      <a:blip r:embed="rId14"/>
                      <a:stretch>
                        <a:fillRect/>
                      </a:stretch>
                    </p:blipFill>
                    <p:spPr>
                      <a:xfrm>
                        <a:off x="6672263" y="4392613"/>
                        <a:ext cx="295275" cy="373062"/>
                      </a:xfrm>
                      <a:prstGeom prst="rect">
                        <a:avLst/>
                      </a:prstGeom>
                      <a:noFill/>
                      <a:ln w="38100">
                        <a:noFill/>
                        <a:miter/>
                      </a:ln>
                    </p:spPr>
                  </p:pic>
                </p:oleObj>
              </mc:Fallback>
            </mc:AlternateContent>
          </a:graphicData>
        </a:graphic>
      </p:graphicFrame>
      <p:graphicFrame>
        <p:nvGraphicFramePr>
          <p:cNvPr id="45073" name="Object 7"/>
          <p:cNvGraphicFramePr>
            <a:graphicFrameLocks noChangeAspect="1"/>
          </p:cNvGraphicFramePr>
          <p:nvPr/>
        </p:nvGraphicFramePr>
        <p:xfrm>
          <a:off x="6272213" y="3417888"/>
          <a:ext cx="873125" cy="333375"/>
        </p:xfrm>
        <a:graphic>
          <a:graphicData uri="http://schemas.openxmlformats.org/presentationml/2006/ole">
            <mc:AlternateContent xmlns:mc="http://schemas.openxmlformats.org/markup-compatibility/2006">
              <mc:Choice xmlns:v="urn:schemas-microsoft-com:vml" Requires="v">
                <p:oleObj spid="_x0000_s86368" r:id="rId15" imgW="723900" imgH="279400" progId="Equation.DSMT4">
                  <p:embed/>
                </p:oleObj>
              </mc:Choice>
              <mc:Fallback>
                <p:oleObj r:id="rId15" imgW="723900" imgH="279400" progId="Equation.DSMT4">
                  <p:embed/>
                  <p:pic>
                    <p:nvPicPr>
                      <p:cNvPr id="45073" name="Object 7"/>
                      <p:cNvPicPr/>
                      <p:nvPr/>
                    </p:nvPicPr>
                    <p:blipFill>
                      <a:blip r:embed="rId16"/>
                      <a:stretch>
                        <a:fillRect/>
                      </a:stretch>
                    </p:blipFill>
                    <p:spPr>
                      <a:xfrm>
                        <a:off x="6272213" y="3417888"/>
                        <a:ext cx="873125" cy="333375"/>
                      </a:xfrm>
                      <a:prstGeom prst="rect">
                        <a:avLst/>
                      </a:prstGeom>
                      <a:noFill/>
                      <a:ln w="38100">
                        <a:noFill/>
                        <a:miter/>
                      </a:ln>
                    </p:spPr>
                  </p:pic>
                </p:oleObj>
              </mc:Fallback>
            </mc:AlternateContent>
          </a:graphicData>
        </a:graphic>
      </p:graphicFrame>
      <p:graphicFrame>
        <p:nvGraphicFramePr>
          <p:cNvPr id="45074" name="Object 5"/>
          <p:cNvGraphicFramePr>
            <a:graphicFrameLocks noChangeAspect="1"/>
          </p:cNvGraphicFramePr>
          <p:nvPr/>
        </p:nvGraphicFramePr>
        <p:xfrm>
          <a:off x="6186488" y="4878388"/>
          <a:ext cx="247650" cy="222250"/>
        </p:xfrm>
        <a:graphic>
          <a:graphicData uri="http://schemas.openxmlformats.org/presentationml/2006/ole">
            <mc:AlternateContent xmlns:mc="http://schemas.openxmlformats.org/markup-compatibility/2006">
              <mc:Choice xmlns:v="urn:schemas-microsoft-com:vml" Requires="v">
                <p:oleObj spid="_x0000_s86369" r:id="rId17" imgW="177800" imgH="165100" progId="Equation.DSMT4">
                  <p:embed/>
                </p:oleObj>
              </mc:Choice>
              <mc:Fallback>
                <p:oleObj r:id="rId17" imgW="177800" imgH="165100" progId="Equation.DSMT4">
                  <p:embed/>
                  <p:pic>
                    <p:nvPicPr>
                      <p:cNvPr id="45074" name="Object 5"/>
                      <p:cNvPicPr/>
                      <p:nvPr/>
                    </p:nvPicPr>
                    <p:blipFill>
                      <a:blip r:embed="rId18"/>
                      <a:stretch>
                        <a:fillRect/>
                      </a:stretch>
                    </p:blipFill>
                    <p:spPr>
                      <a:xfrm>
                        <a:off x="6186488" y="4878388"/>
                        <a:ext cx="247650" cy="222250"/>
                      </a:xfrm>
                      <a:prstGeom prst="rect">
                        <a:avLst/>
                      </a:prstGeom>
                      <a:noFill/>
                      <a:ln w="38100">
                        <a:noFill/>
                        <a:miter/>
                      </a:ln>
                    </p:spPr>
                  </p:pic>
                </p:oleObj>
              </mc:Fallback>
            </mc:AlternateContent>
          </a:graphicData>
        </a:graphic>
      </p:graphicFrame>
      <p:grpSp>
        <p:nvGrpSpPr>
          <p:cNvPr id="45075" name="Group 1"/>
          <p:cNvGrpSpPr>
            <a:grpSpLocks noChangeAspect="1"/>
          </p:cNvGrpSpPr>
          <p:nvPr/>
        </p:nvGrpSpPr>
        <p:grpSpPr>
          <a:xfrm>
            <a:off x="4586288" y="2457450"/>
            <a:ext cx="3843337" cy="3265488"/>
            <a:chOff x="4337" y="4323"/>
            <a:chExt cx="3894" cy="3306"/>
          </a:xfrm>
        </p:grpSpPr>
        <p:sp>
          <p:nvSpPr>
            <p:cNvPr id="45076" name="AutoShape 38"/>
            <p:cNvSpPr>
              <a:spLocks noChangeAspect="1" noTextEdit="1"/>
            </p:cNvSpPr>
            <p:nvPr/>
          </p:nvSpPr>
          <p:spPr>
            <a:xfrm>
              <a:off x="4337" y="4323"/>
              <a:ext cx="3894" cy="3306"/>
            </a:xfrm>
            <a:prstGeom prst="rect">
              <a:avLst/>
            </a:prstGeom>
            <a:noFill/>
            <a:ln w="9525">
              <a:noFill/>
            </a:ln>
          </p:spPr>
          <p:txBody>
            <a:bodyPr anchor="t"/>
            <a:lstStyle/>
            <a:p>
              <a:pPr eaLnBrk="0" hangingPunct="0"/>
              <a:endParaRPr lang="zh-CN" altLang="en-US">
                <a:latin typeface="Georgia" panose="02040502050405020303" pitchFamily="18" charset="0"/>
              </a:endParaRPr>
            </a:p>
          </p:txBody>
        </p:sp>
        <p:sp>
          <p:nvSpPr>
            <p:cNvPr id="45077" name="Line 37"/>
            <p:cNvSpPr/>
            <p:nvPr/>
          </p:nvSpPr>
          <p:spPr>
            <a:xfrm flipV="1">
              <a:off x="5677" y="5093"/>
              <a:ext cx="1934" cy="1932"/>
            </a:xfrm>
            <a:prstGeom prst="line">
              <a:avLst/>
            </a:prstGeom>
            <a:ln w="25400" cap="flat" cmpd="sng">
              <a:solidFill>
                <a:srgbClr val="000000"/>
              </a:solidFill>
              <a:prstDash val="solid"/>
              <a:round/>
              <a:headEnd type="none" w="med" len="med"/>
              <a:tailEnd type="none" w="med" len="med"/>
            </a:ln>
          </p:spPr>
        </p:sp>
        <p:sp>
          <p:nvSpPr>
            <p:cNvPr id="45078" name="Oval 36"/>
            <p:cNvSpPr/>
            <p:nvPr/>
          </p:nvSpPr>
          <p:spPr>
            <a:xfrm>
              <a:off x="6531" y="6039"/>
              <a:ext cx="133" cy="132"/>
            </a:xfrm>
            <a:prstGeom prst="ellipse">
              <a:avLst/>
            </a:prstGeom>
            <a:solidFill>
              <a:srgbClr val="000000"/>
            </a:solidFill>
            <a:ln w="9525" cap="flat" cmpd="sng">
              <a:solidFill>
                <a:srgbClr val="000000"/>
              </a:solidFill>
              <a:prstDash val="solid"/>
              <a:round/>
              <a:headEnd type="none" w="med" len="med"/>
              <a:tailEnd type="none" w="med" len="med"/>
            </a:ln>
          </p:spPr>
          <p:txBody>
            <a:bodyPr anchor="t"/>
            <a:lstStyle/>
            <a:p>
              <a:endParaRPr lang="en-SG" altLang="en-US" dirty="0">
                <a:latin typeface="Georgia" panose="02040502050405020303" pitchFamily="18" charset="0"/>
              </a:endParaRPr>
            </a:p>
          </p:txBody>
        </p:sp>
        <p:grpSp>
          <p:nvGrpSpPr>
            <p:cNvPr id="45079" name="Group 24"/>
            <p:cNvGrpSpPr/>
            <p:nvPr/>
          </p:nvGrpSpPr>
          <p:grpSpPr>
            <a:xfrm>
              <a:off x="5304" y="6932"/>
              <a:ext cx="720" cy="617"/>
              <a:chOff x="5304" y="6932"/>
              <a:chExt cx="720" cy="617"/>
            </a:xfrm>
          </p:grpSpPr>
          <p:sp>
            <p:nvSpPr>
              <p:cNvPr id="45080" name="Oval 35"/>
              <p:cNvSpPr/>
              <p:nvPr/>
            </p:nvSpPr>
            <p:spPr>
              <a:xfrm>
                <a:off x="5544" y="6932"/>
                <a:ext cx="230" cy="24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en-SG" altLang="en-US" dirty="0">
                  <a:latin typeface="Georgia" panose="02040502050405020303" pitchFamily="18" charset="0"/>
                </a:endParaRPr>
              </a:p>
            </p:txBody>
          </p:sp>
          <p:sp>
            <p:nvSpPr>
              <p:cNvPr id="45081" name="Line 34"/>
              <p:cNvSpPr/>
              <p:nvPr/>
            </p:nvSpPr>
            <p:spPr>
              <a:xfrm>
                <a:off x="5317" y="7386"/>
                <a:ext cx="707" cy="1"/>
              </a:xfrm>
              <a:prstGeom prst="line">
                <a:avLst/>
              </a:prstGeom>
              <a:ln w="9525" cap="flat" cmpd="sng">
                <a:solidFill>
                  <a:srgbClr val="000000"/>
                </a:solidFill>
                <a:prstDash val="solid"/>
                <a:round/>
                <a:headEnd type="none" w="med" len="med"/>
                <a:tailEnd type="none" w="med" len="med"/>
              </a:ln>
            </p:spPr>
          </p:sp>
          <p:sp>
            <p:nvSpPr>
              <p:cNvPr id="45082" name="Oval 33"/>
              <p:cNvSpPr/>
              <p:nvPr/>
            </p:nvSpPr>
            <p:spPr>
              <a:xfrm>
                <a:off x="5597" y="6985"/>
                <a:ext cx="120" cy="119"/>
              </a:xfrm>
              <a:prstGeom prst="ellipse">
                <a:avLst/>
              </a:prstGeom>
              <a:solidFill>
                <a:srgbClr val="000000"/>
              </a:solidFill>
              <a:ln w="9525" cap="flat" cmpd="sng">
                <a:solidFill>
                  <a:srgbClr val="000000"/>
                </a:solidFill>
                <a:prstDash val="solid"/>
                <a:round/>
                <a:headEnd type="none" w="med" len="med"/>
                <a:tailEnd type="none" w="med" len="med"/>
              </a:ln>
            </p:spPr>
            <p:txBody>
              <a:bodyPr anchor="t"/>
              <a:lstStyle/>
              <a:p>
                <a:endParaRPr lang="en-SG" altLang="en-US" dirty="0">
                  <a:latin typeface="Georgia" panose="02040502050405020303" pitchFamily="18" charset="0"/>
                </a:endParaRPr>
              </a:p>
            </p:txBody>
          </p:sp>
          <p:sp>
            <p:nvSpPr>
              <p:cNvPr id="45083" name="Line 32"/>
              <p:cNvSpPr/>
              <p:nvPr/>
            </p:nvSpPr>
            <p:spPr>
              <a:xfrm flipH="1">
                <a:off x="5451" y="7132"/>
                <a:ext cx="120" cy="240"/>
              </a:xfrm>
              <a:prstGeom prst="line">
                <a:avLst/>
              </a:prstGeom>
              <a:ln w="9525" cap="flat" cmpd="sng">
                <a:solidFill>
                  <a:srgbClr val="000000"/>
                </a:solidFill>
                <a:prstDash val="solid"/>
                <a:round/>
                <a:headEnd type="none" w="med" len="med"/>
                <a:tailEnd type="none" w="med" len="med"/>
              </a:ln>
            </p:spPr>
          </p:sp>
          <p:sp>
            <p:nvSpPr>
              <p:cNvPr id="45084" name="Line 31"/>
              <p:cNvSpPr/>
              <p:nvPr/>
            </p:nvSpPr>
            <p:spPr>
              <a:xfrm>
                <a:off x="5757" y="7105"/>
                <a:ext cx="120" cy="280"/>
              </a:xfrm>
              <a:prstGeom prst="line">
                <a:avLst/>
              </a:prstGeom>
              <a:ln w="9525" cap="flat" cmpd="sng">
                <a:solidFill>
                  <a:srgbClr val="000000"/>
                </a:solidFill>
                <a:prstDash val="solid"/>
                <a:round/>
                <a:headEnd type="none" w="med" len="med"/>
                <a:tailEnd type="none" w="med" len="med"/>
              </a:ln>
            </p:spPr>
          </p:sp>
          <p:sp>
            <p:nvSpPr>
              <p:cNvPr id="45085" name="Line 30"/>
              <p:cNvSpPr/>
              <p:nvPr/>
            </p:nvSpPr>
            <p:spPr>
              <a:xfrm flipH="1">
                <a:off x="5304" y="7385"/>
                <a:ext cx="80" cy="147"/>
              </a:xfrm>
              <a:prstGeom prst="line">
                <a:avLst/>
              </a:prstGeom>
              <a:ln w="9525" cap="flat" cmpd="sng">
                <a:solidFill>
                  <a:srgbClr val="000000"/>
                </a:solidFill>
                <a:prstDash val="solid"/>
                <a:round/>
                <a:headEnd type="none" w="med" len="med"/>
                <a:tailEnd type="none" w="med" len="med"/>
              </a:ln>
            </p:spPr>
          </p:sp>
          <p:sp>
            <p:nvSpPr>
              <p:cNvPr id="45086" name="Line 29"/>
              <p:cNvSpPr/>
              <p:nvPr/>
            </p:nvSpPr>
            <p:spPr>
              <a:xfrm flipH="1">
                <a:off x="5411" y="7399"/>
                <a:ext cx="80" cy="147"/>
              </a:xfrm>
              <a:prstGeom prst="line">
                <a:avLst/>
              </a:prstGeom>
              <a:ln w="9525" cap="flat" cmpd="sng">
                <a:solidFill>
                  <a:srgbClr val="000000"/>
                </a:solidFill>
                <a:prstDash val="solid"/>
                <a:round/>
                <a:headEnd type="none" w="med" len="med"/>
                <a:tailEnd type="none" w="med" len="med"/>
              </a:ln>
            </p:spPr>
          </p:sp>
          <p:sp>
            <p:nvSpPr>
              <p:cNvPr id="45087" name="Line 28"/>
              <p:cNvSpPr/>
              <p:nvPr/>
            </p:nvSpPr>
            <p:spPr>
              <a:xfrm flipH="1">
                <a:off x="5544" y="7399"/>
                <a:ext cx="80" cy="147"/>
              </a:xfrm>
              <a:prstGeom prst="line">
                <a:avLst/>
              </a:prstGeom>
              <a:ln w="9525" cap="flat" cmpd="sng">
                <a:solidFill>
                  <a:srgbClr val="000000"/>
                </a:solidFill>
                <a:prstDash val="solid"/>
                <a:round/>
                <a:headEnd type="none" w="med" len="med"/>
                <a:tailEnd type="none" w="med" len="med"/>
              </a:ln>
            </p:spPr>
          </p:sp>
          <p:sp>
            <p:nvSpPr>
              <p:cNvPr id="45088" name="Line 27"/>
              <p:cNvSpPr/>
              <p:nvPr/>
            </p:nvSpPr>
            <p:spPr>
              <a:xfrm flipH="1">
                <a:off x="5797" y="7403"/>
                <a:ext cx="80" cy="146"/>
              </a:xfrm>
              <a:prstGeom prst="line">
                <a:avLst/>
              </a:prstGeom>
              <a:ln w="9525" cap="flat" cmpd="sng">
                <a:solidFill>
                  <a:srgbClr val="000000"/>
                </a:solidFill>
                <a:prstDash val="solid"/>
                <a:round/>
                <a:headEnd type="none" w="med" len="med"/>
                <a:tailEnd type="none" w="med" len="med"/>
              </a:ln>
            </p:spPr>
          </p:sp>
          <p:sp>
            <p:nvSpPr>
              <p:cNvPr id="45089" name="Line 26"/>
              <p:cNvSpPr/>
              <p:nvPr/>
            </p:nvSpPr>
            <p:spPr>
              <a:xfrm flipH="1">
                <a:off x="5664" y="7403"/>
                <a:ext cx="80" cy="146"/>
              </a:xfrm>
              <a:prstGeom prst="line">
                <a:avLst/>
              </a:prstGeom>
              <a:ln w="9525" cap="flat" cmpd="sng">
                <a:solidFill>
                  <a:srgbClr val="000000"/>
                </a:solidFill>
                <a:prstDash val="solid"/>
                <a:round/>
                <a:headEnd type="none" w="med" len="med"/>
                <a:tailEnd type="none" w="med" len="med"/>
              </a:ln>
            </p:spPr>
          </p:sp>
          <p:sp>
            <p:nvSpPr>
              <p:cNvPr id="45090" name="Line 25"/>
              <p:cNvSpPr/>
              <p:nvPr/>
            </p:nvSpPr>
            <p:spPr>
              <a:xfrm flipH="1">
                <a:off x="5904" y="7403"/>
                <a:ext cx="80" cy="146"/>
              </a:xfrm>
              <a:prstGeom prst="line">
                <a:avLst/>
              </a:prstGeom>
              <a:ln w="9525" cap="flat" cmpd="sng">
                <a:solidFill>
                  <a:srgbClr val="000000"/>
                </a:solidFill>
                <a:prstDash val="solid"/>
                <a:round/>
                <a:headEnd type="none" w="med" len="med"/>
                <a:tailEnd type="none" w="med" len="med"/>
              </a:ln>
            </p:spPr>
          </p:sp>
        </p:grpSp>
        <p:sp>
          <p:nvSpPr>
            <p:cNvPr id="45091" name="Oval 23"/>
            <p:cNvSpPr/>
            <p:nvPr/>
          </p:nvSpPr>
          <p:spPr>
            <a:xfrm>
              <a:off x="7331" y="5226"/>
              <a:ext cx="133" cy="132"/>
            </a:xfrm>
            <a:prstGeom prst="ellipse">
              <a:avLst/>
            </a:prstGeom>
            <a:solidFill>
              <a:srgbClr val="FF6600"/>
            </a:solidFill>
            <a:ln w="9525" cap="flat" cmpd="sng">
              <a:solidFill>
                <a:srgbClr val="FF6600"/>
              </a:solidFill>
              <a:prstDash val="solid"/>
              <a:round/>
              <a:headEnd type="none" w="med" len="med"/>
              <a:tailEnd type="none" w="med" len="med"/>
            </a:ln>
          </p:spPr>
          <p:txBody>
            <a:bodyPr anchor="t"/>
            <a:lstStyle/>
            <a:p>
              <a:endParaRPr lang="en-SG" altLang="en-US" dirty="0">
                <a:latin typeface="Georgia" panose="02040502050405020303" pitchFamily="18" charset="0"/>
              </a:endParaRPr>
            </a:p>
          </p:txBody>
        </p:sp>
        <p:sp>
          <p:nvSpPr>
            <p:cNvPr id="45092" name="Text Box 21"/>
            <p:cNvSpPr txBox="1"/>
            <p:nvPr/>
          </p:nvSpPr>
          <p:spPr>
            <a:xfrm>
              <a:off x="5477" y="4692"/>
              <a:ext cx="472" cy="486"/>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093" name="Line 20"/>
            <p:cNvSpPr/>
            <p:nvPr/>
          </p:nvSpPr>
          <p:spPr>
            <a:xfrm flipH="1" flipV="1">
              <a:off x="4864" y="6239"/>
              <a:ext cx="787" cy="786"/>
            </a:xfrm>
            <a:prstGeom prst="line">
              <a:avLst/>
            </a:prstGeom>
            <a:ln w="9525" cap="flat" cmpd="sng">
              <a:solidFill>
                <a:srgbClr val="000000"/>
              </a:solidFill>
              <a:prstDash val="solid"/>
              <a:round/>
              <a:headEnd type="none" w="med" len="med"/>
              <a:tailEnd type="none" w="med" len="med"/>
            </a:ln>
          </p:spPr>
        </p:sp>
        <p:sp>
          <p:nvSpPr>
            <p:cNvPr id="45094" name="Line 19"/>
            <p:cNvSpPr/>
            <p:nvPr/>
          </p:nvSpPr>
          <p:spPr>
            <a:xfrm flipH="1" flipV="1">
              <a:off x="6571" y="4479"/>
              <a:ext cx="786" cy="786"/>
            </a:xfrm>
            <a:prstGeom prst="line">
              <a:avLst/>
            </a:prstGeom>
            <a:ln w="9525" cap="flat" cmpd="sng">
              <a:solidFill>
                <a:srgbClr val="000000"/>
              </a:solidFill>
              <a:prstDash val="solid"/>
              <a:round/>
              <a:headEnd type="none" w="med" len="med"/>
              <a:tailEnd type="none" w="med" len="med"/>
            </a:ln>
          </p:spPr>
        </p:sp>
        <p:sp>
          <p:nvSpPr>
            <p:cNvPr id="45095" name="Line 18"/>
            <p:cNvSpPr/>
            <p:nvPr/>
          </p:nvSpPr>
          <p:spPr>
            <a:xfrm flipV="1">
              <a:off x="4931" y="4572"/>
              <a:ext cx="1733" cy="1733"/>
            </a:xfrm>
            <a:prstGeom prst="line">
              <a:avLst/>
            </a:prstGeom>
            <a:ln w="9525" cap="flat" cmpd="sng">
              <a:solidFill>
                <a:srgbClr val="000000"/>
              </a:solidFill>
              <a:prstDash val="solid"/>
              <a:round/>
              <a:headEnd type="triangle" w="med" len="med"/>
              <a:tailEnd type="triangle" w="med" len="med"/>
            </a:ln>
          </p:spPr>
        </p:sp>
        <p:sp>
          <p:nvSpPr>
            <p:cNvPr id="45096" name="Text Box 16"/>
            <p:cNvSpPr txBox="1"/>
            <p:nvPr/>
          </p:nvSpPr>
          <p:spPr>
            <a:xfrm>
              <a:off x="7531" y="5266"/>
              <a:ext cx="590" cy="486"/>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097" name="Line 15"/>
            <p:cNvSpPr/>
            <p:nvPr/>
          </p:nvSpPr>
          <p:spPr>
            <a:xfrm flipH="1" flipV="1">
              <a:off x="6091" y="5585"/>
              <a:ext cx="480" cy="480"/>
            </a:xfrm>
            <a:prstGeom prst="line">
              <a:avLst/>
            </a:prstGeom>
            <a:ln w="9525" cap="flat" cmpd="sng">
              <a:solidFill>
                <a:srgbClr val="000000"/>
              </a:solidFill>
              <a:prstDash val="solid"/>
              <a:round/>
              <a:headEnd type="none" w="med" len="med"/>
              <a:tailEnd type="triangle" w="med" len="med"/>
            </a:ln>
          </p:spPr>
        </p:sp>
        <p:sp>
          <p:nvSpPr>
            <p:cNvPr id="45098" name="Line 14"/>
            <p:cNvSpPr/>
            <p:nvPr/>
          </p:nvSpPr>
          <p:spPr>
            <a:xfrm flipV="1">
              <a:off x="5291" y="5745"/>
              <a:ext cx="933" cy="934"/>
            </a:xfrm>
            <a:prstGeom prst="line">
              <a:avLst/>
            </a:prstGeom>
            <a:ln w="9525" cap="flat" cmpd="sng">
              <a:solidFill>
                <a:srgbClr val="000000"/>
              </a:solidFill>
              <a:prstDash val="solid"/>
              <a:round/>
              <a:headEnd type="triangle" w="med" len="med"/>
              <a:tailEnd type="triangle" w="med" len="med"/>
            </a:ln>
          </p:spPr>
        </p:sp>
        <p:sp>
          <p:nvSpPr>
            <p:cNvPr id="45099" name="Text Box 12"/>
            <p:cNvSpPr txBox="1"/>
            <p:nvPr/>
          </p:nvSpPr>
          <p:spPr>
            <a:xfrm>
              <a:off x="5331" y="5772"/>
              <a:ext cx="472" cy="486"/>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100" name="Text Box 10"/>
            <p:cNvSpPr txBox="1"/>
            <p:nvPr/>
          </p:nvSpPr>
          <p:spPr>
            <a:xfrm>
              <a:off x="6811" y="5853"/>
              <a:ext cx="590" cy="485"/>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101" name="Text Box 8"/>
            <p:cNvSpPr txBox="1"/>
            <p:nvPr/>
          </p:nvSpPr>
          <p:spPr>
            <a:xfrm>
              <a:off x="6584" y="6226"/>
              <a:ext cx="524" cy="486"/>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102" name="Text Box 6"/>
            <p:cNvSpPr txBox="1"/>
            <p:nvPr/>
          </p:nvSpPr>
          <p:spPr>
            <a:xfrm>
              <a:off x="5864" y="5119"/>
              <a:ext cx="1190" cy="485"/>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103" name="Text Box 4"/>
            <p:cNvSpPr txBox="1"/>
            <p:nvPr/>
          </p:nvSpPr>
          <p:spPr>
            <a:xfrm>
              <a:off x="5877" y="6746"/>
              <a:ext cx="478" cy="407"/>
            </a:xfrm>
            <a:prstGeom prst="rect">
              <a:avLst/>
            </a:prstGeom>
            <a:noFill/>
            <a:ln w="9525">
              <a:noFill/>
            </a:ln>
          </p:spPr>
          <p:txBody>
            <a:bodyPr wrap="none" anchor="t">
              <a:spAutoFit/>
            </a:bodyPr>
            <a:lstStyle/>
            <a:p>
              <a:endParaRPr lang="en-SG" altLang="en-US" dirty="0">
                <a:latin typeface="Georgia" panose="02040502050405020303" pitchFamily="18" charset="0"/>
              </a:endParaRPr>
            </a:p>
          </p:txBody>
        </p:sp>
        <p:sp>
          <p:nvSpPr>
            <p:cNvPr id="45104" name="Arc 3"/>
            <p:cNvSpPr/>
            <p:nvPr/>
          </p:nvSpPr>
          <p:spPr>
            <a:xfrm rot="-4363528" flipV="1">
              <a:off x="5742" y="6729"/>
              <a:ext cx="186" cy="333"/>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45105" name="Line 2"/>
            <p:cNvSpPr/>
            <p:nvPr/>
          </p:nvSpPr>
          <p:spPr>
            <a:xfrm flipH="1" flipV="1">
              <a:off x="5677" y="6745"/>
              <a:ext cx="107" cy="40"/>
            </a:xfrm>
            <a:prstGeom prst="line">
              <a:avLst/>
            </a:prstGeom>
            <a:ln w="9525" cap="flat" cmpd="sng">
              <a:solidFill>
                <a:srgbClr val="000000"/>
              </a:solidFill>
              <a:prstDash val="solid"/>
              <a:round/>
              <a:headEnd type="none" w="med" len="med"/>
              <a:tailEnd type="triangle" w="med" len="med"/>
            </a:ln>
          </p:spPr>
        </p:sp>
      </p:grpSp>
      <p:sp>
        <p:nvSpPr>
          <p:cNvPr id="45106" name="Rectangle 40"/>
          <p:cNvSpPr/>
          <p:nvPr/>
        </p:nvSpPr>
        <p:spPr>
          <a:xfrm>
            <a:off x="0" y="0"/>
            <a:ext cx="0" cy="0"/>
          </a:xfrm>
          <a:prstGeom prst="rect">
            <a:avLst/>
          </a:prstGeom>
          <a:noFill/>
          <a:ln w="9525">
            <a:noFill/>
          </a:ln>
        </p:spPr>
        <p:txBody>
          <a:bodyPr anchor="ctr"/>
          <a:lstStyle/>
          <a:p>
            <a:endParaRPr lang="en-SG" altLang="en-US" dirty="0">
              <a:latin typeface="Georgia" panose="02040502050405020303" pitchFamily="18" charset="0"/>
            </a:endParaRPr>
          </a:p>
        </p:txBody>
      </p:sp>
      <p:sp>
        <p:nvSpPr>
          <p:cNvPr id="46"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
        <p:nvSpPr>
          <p:cNvPr id="48" name="Rectangle 9">
            <a:extLst>
              <a:ext uri="{FF2B5EF4-FFF2-40B4-BE49-F238E27FC236}">
                <a16:creationId xmlns:a16="http://schemas.microsoft.com/office/drawing/2014/main" id="{4B81A8DF-8FA6-4E45-B761-4BA6DC1A3794}"/>
              </a:ext>
            </a:extLst>
          </p:cNvPr>
          <p:cNvSpPr/>
          <p:nvPr/>
        </p:nvSpPr>
        <p:spPr>
          <a:xfrm>
            <a:off x="7370412" y="5388009"/>
            <a:ext cx="114458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6</a:t>
            </a:r>
            <a:endParaRPr lang="en-SG" altLang="en-US" sz="2000" b="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45348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 name="Content Placeholder 2"/>
          <p:cNvSpPr>
            <a:spLocks noGrp="1"/>
          </p:cNvSpPr>
          <p:nvPr>
            <p:ph idx="1"/>
          </p:nvPr>
        </p:nvSpPr>
        <p:spPr>
          <a:xfrm>
            <a:off x="406400" y="1125538"/>
            <a:ext cx="8229600" cy="4525962"/>
          </a:xfrm>
        </p:spPr>
        <p:txBody>
          <a:bodyPr vert="horz" wrap="square" lIns="91440" tIns="45720" rIns="91440" bIns="45720" anchor="t"/>
          <a:lstStyle/>
          <a:p>
            <a:pPr marL="457200" indent="-457200" algn="just">
              <a:buNone/>
            </a:pPr>
            <a:r>
              <a:rPr lang="en-US" altLang="en-US" sz="2400" dirty="0">
                <a:latin typeface="Times New Roman" panose="02020603050405020304" pitchFamily="18" charset="0"/>
              </a:rPr>
              <a:t>2.	Suppose the robot is under the influence of gravitational acceleration. Assume the mass of each link is lumped at end of the link. 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pic>
        <p:nvPicPr>
          <p:cNvPr id="7" name="图片 1"/>
          <p:cNvPicPr>
            <a:picLocks noChangeAspect="1"/>
          </p:cNvPicPr>
          <p:nvPr/>
        </p:nvPicPr>
        <p:blipFill>
          <a:blip r:embed="rId3"/>
          <a:stretch>
            <a:fillRect/>
          </a:stretch>
        </p:blipFill>
        <p:spPr>
          <a:xfrm>
            <a:off x="3158288" y="3299335"/>
            <a:ext cx="3365500" cy="2862580"/>
          </a:xfrm>
          <a:prstGeom prst="rect">
            <a:avLst/>
          </a:prstGeom>
          <a:noFill/>
          <a:ln w="9525">
            <a:noFill/>
          </a:ln>
        </p:spPr>
      </p:pic>
      <p:sp>
        <p:nvSpPr>
          <p:cNvPr id="8" name="Rectangle 8"/>
          <p:cNvSpPr/>
          <p:nvPr/>
        </p:nvSpPr>
        <p:spPr>
          <a:xfrm>
            <a:off x="1985126" y="5761548"/>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2</a:t>
            </a:r>
            <a:endParaRPr lang="en-SG" altLang="en-US" sz="2000" b="0" dirty="0">
              <a:latin typeface="Times New Roman" panose="02020603050405020304" pitchFamily="18" charset="0"/>
              <a:ea typeface="Times New Roman" panose="02020603050405020304" pitchFamily="18" charset="0"/>
            </a:endParaRPr>
          </a:p>
        </p:txBody>
      </p:sp>
      <p:sp>
        <p:nvSpPr>
          <p:cNvPr id="10"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34941418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a:spLocks noGrp="1"/>
          </p:cNvSpPr>
          <p:nvPr>
            <p:ph idx="1"/>
          </p:nvPr>
        </p:nvSpPr>
        <p:spPr>
          <a:xfrm>
            <a:off x="406400" y="1333500"/>
            <a:ext cx="8229600" cy="4525963"/>
          </a:xfrm>
        </p:spPr>
        <p:txBody>
          <a:bodyPr vert="horz" wrap="square" lIns="91440" tIns="45720" rIns="91440" bIns="45720" anchor="t"/>
          <a:lstStyle/>
          <a:p>
            <a:pPr>
              <a:buNone/>
            </a:pPr>
            <a:r>
              <a:rPr lang="en-US" altLang="en-US" sz="2400" dirty="0">
                <a:solidFill>
                  <a:srgbClr val="FF0000"/>
                </a:solidFill>
                <a:latin typeface="Times New Roman" panose="02020603050405020304" pitchFamily="18" charset="0"/>
              </a:rPr>
              <a:t>In fact, as stated in Steiners’ Theorem</a:t>
            </a:r>
          </a:p>
          <a:p>
            <a:pPr>
              <a:buNone/>
            </a:pPr>
            <a:endParaRPr lang="en-US" altLang="en-US" sz="2400" dirty="0">
              <a:solidFill>
                <a:srgbClr val="FF0000"/>
              </a:solidFill>
              <a:latin typeface="Times New Roman" panose="02020603050405020304" pitchFamily="18" charset="0"/>
            </a:endParaRPr>
          </a:p>
          <a:p>
            <a:pPr>
              <a:buNone/>
            </a:pPr>
            <a:endParaRPr lang="en-US" altLang="en-US" sz="2400" dirty="0">
              <a:solidFill>
                <a:srgbClr val="FF0000"/>
              </a:solidFill>
              <a:latin typeface="Times New Roman" panose="02020603050405020304" pitchFamily="18" charset="0"/>
            </a:endParaRPr>
          </a:p>
          <a:p>
            <a:pPr>
              <a:buNone/>
            </a:pPr>
            <a:endParaRPr lang="en-US" altLang="en-US" sz="2400" dirty="0">
              <a:solidFill>
                <a:srgbClr val="FF0000"/>
              </a:solidFill>
              <a:latin typeface="Times New Roman" panose="02020603050405020304" pitchFamily="18" charset="0"/>
            </a:endParaRPr>
          </a:p>
          <a:p>
            <a:pPr>
              <a:buNone/>
            </a:pPr>
            <a:r>
              <a:rPr lang="en-US" altLang="en-US" sz="2400" dirty="0">
                <a:latin typeface="Times New Roman" panose="02020603050405020304" pitchFamily="18" charset="0"/>
              </a:rPr>
              <a:t>The energy can be further written in the equivalent mass as:</a:t>
            </a:r>
            <a:endParaRPr lang="en-SG" altLang="en-US" sz="2400" dirty="0">
              <a:solidFill>
                <a:srgbClr val="FF0000"/>
              </a:solidFill>
              <a:latin typeface="Times New Roman" panose="02020603050405020304" pitchFamily="18" charset="0"/>
              <a:ea typeface="Times New Roman" panose="02020603050405020304" pitchFamily="18" charset="0"/>
            </a:endParaRPr>
          </a:p>
        </p:txBody>
      </p:sp>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6084" name="Object 1"/>
          <p:cNvGraphicFramePr>
            <a:graphicFrameLocks noChangeAspect="1"/>
          </p:cNvGraphicFramePr>
          <p:nvPr/>
        </p:nvGraphicFramePr>
        <p:xfrm>
          <a:off x="2465661" y="2108362"/>
          <a:ext cx="3752894" cy="792000"/>
        </p:xfrm>
        <a:graphic>
          <a:graphicData uri="http://schemas.openxmlformats.org/presentationml/2006/ole">
            <mc:AlternateContent xmlns:mc="http://schemas.openxmlformats.org/markup-compatibility/2006">
              <mc:Choice xmlns:v="urn:schemas-microsoft-com:vml" Requires="v">
                <p:oleObj spid="_x0000_s87128" name="Equation" r:id="rId4" imgW="1854000" imgH="393480" progId="Equation.DSMT4">
                  <p:embed/>
                </p:oleObj>
              </mc:Choice>
              <mc:Fallback>
                <p:oleObj name="Equation" r:id="rId4" imgW="1854000" imgH="393480" progId="Equation.DSMT4">
                  <p:embed/>
                  <p:pic>
                    <p:nvPicPr>
                      <p:cNvPr id="46084" name="Object 1"/>
                      <p:cNvPicPr/>
                      <p:nvPr/>
                    </p:nvPicPr>
                    <p:blipFill>
                      <a:blip r:embed="rId5"/>
                      <a:stretch>
                        <a:fillRect/>
                      </a:stretch>
                    </p:blipFill>
                    <p:spPr>
                      <a:xfrm>
                        <a:off x="2465661" y="2108362"/>
                        <a:ext cx="3752894" cy="792000"/>
                      </a:xfrm>
                      <a:prstGeom prst="rect">
                        <a:avLst/>
                      </a:prstGeom>
                      <a:noFill/>
                      <a:ln w="38100">
                        <a:noFill/>
                        <a:miter/>
                      </a:ln>
                    </p:spPr>
                  </p:pic>
                </p:oleObj>
              </mc:Fallback>
            </mc:AlternateContent>
          </a:graphicData>
        </a:graphic>
      </p:graphicFrame>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graphicFrame>
        <p:nvGraphicFramePr>
          <p:cNvPr id="46086" name="Object 3"/>
          <p:cNvGraphicFramePr>
            <a:graphicFrameLocks noChangeAspect="1"/>
          </p:cNvGraphicFramePr>
          <p:nvPr/>
        </p:nvGraphicFramePr>
        <p:xfrm>
          <a:off x="2520950" y="3957638"/>
          <a:ext cx="5145088" cy="1819275"/>
        </p:xfrm>
        <a:graphic>
          <a:graphicData uri="http://schemas.openxmlformats.org/presentationml/2006/ole">
            <mc:AlternateContent xmlns:mc="http://schemas.openxmlformats.org/markup-compatibility/2006">
              <mc:Choice xmlns:v="urn:schemas-microsoft-com:vml" Requires="v">
                <p:oleObj spid="_x0000_s87129" r:id="rId6" imgW="3314700" imgH="1168400" progId="Equation.DSMT4">
                  <p:embed/>
                </p:oleObj>
              </mc:Choice>
              <mc:Fallback>
                <p:oleObj r:id="rId6" imgW="3314700" imgH="1168400" progId="Equation.DSMT4">
                  <p:embed/>
                  <p:pic>
                    <p:nvPicPr>
                      <p:cNvPr id="46086" name="Object 3"/>
                      <p:cNvPicPr/>
                      <p:nvPr/>
                    </p:nvPicPr>
                    <p:blipFill>
                      <a:blip r:embed="rId7"/>
                      <a:stretch>
                        <a:fillRect/>
                      </a:stretch>
                    </p:blipFill>
                    <p:spPr>
                      <a:xfrm>
                        <a:off x="2520950" y="3957638"/>
                        <a:ext cx="5145088" cy="1819275"/>
                      </a:xfrm>
                      <a:prstGeom prst="rect">
                        <a:avLst/>
                      </a:prstGeom>
                      <a:noFill/>
                      <a:ln w="38100">
                        <a:noFill/>
                        <a:miter/>
                      </a:ln>
                    </p:spPr>
                  </p:pic>
                </p:oleObj>
              </mc:Fallback>
            </mc:AlternateContent>
          </a:graphicData>
        </a:graphic>
      </p:graphicFrame>
      <p:sp>
        <p:nvSpPr>
          <p:cNvPr id="9"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0"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1666664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Rectangle 9">
            <a:extLst>
              <a:ext uri="{FF2B5EF4-FFF2-40B4-BE49-F238E27FC236}">
                <a16:creationId xmlns:a16="http://schemas.microsoft.com/office/drawing/2014/main" id="{A879F6D2-3BCB-4B7A-916C-4AE81B37380B}"/>
              </a:ext>
            </a:extLst>
          </p:cNvPr>
          <p:cNvSpPr/>
          <p:nvPr/>
        </p:nvSpPr>
        <p:spPr>
          <a:xfrm>
            <a:off x="6647088" y="5504691"/>
            <a:ext cx="838994" cy="400050"/>
          </a:xfrm>
          <a:prstGeom prst="rect">
            <a:avLst/>
          </a:prstGeom>
          <a:noFill/>
          <a:ln w="9525">
            <a:noFill/>
          </a:ln>
        </p:spPr>
        <p:txBody>
          <a:bodyPr wrap="square" anchor="t">
            <a:spAutoFit/>
          </a:bodyPr>
          <a:lstStyle/>
          <a:p>
            <a:r>
              <a:rPr lang="en-US" altLang="en-US" sz="2000" b="0" dirty="0">
                <a:solidFill>
                  <a:schemeClr val="tx1"/>
                </a:solidFill>
                <a:latin typeface="Times New Roman" panose="02020603050405020304" pitchFamily="18" charset="0"/>
              </a:rPr>
              <a:t>Fig. 5</a:t>
            </a:r>
            <a:endParaRPr lang="en-SG" altLang="en-US" sz="2000" b="0" dirty="0">
              <a:latin typeface="Times New Roman" panose="02020603050405020304" pitchFamily="18" charset="0"/>
              <a:ea typeface="Times New Roman" panose="02020603050405020304" pitchFamily="18" charset="0"/>
            </a:endParaRPr>
          </a:p>
        </p:txBody>
      </p:sp>
      <p:sp>
        <p:nvSpPr>
          <p:cNvPr id="26" name="Content Placeholder 2">
            <a:extLst>
              <a:ext uri="{FF2B5EF4-FFF2-40B4-BE49-F238E27FC236}">
                <a16:creationId xmlns:a16="http://schemas.microsoft.com/office/drawing/2014/main" id="{BCDE4867-B987-48D3-8F7D-11CC21C5E66D}"/>
              </a:ext>
            </a:extLst>
          </p:cNvPr>
          <p:cNvSpPr>
            <a:spLocks noGrp="1"/>
          </p:cNvSpPr>
          <p:nvPr>
            <p:ph idx="1"/>
          </p:nvPr>
        </p:nvSpPr>
        <p:spPr>
          <a:xfrm>
            <a:off x="43694" y="3268140"/>
            <a:ext cx="3661632" cy="1436708"/>
          </a:xfrm>
        </p:spPr>
        <p:txBody>
          <a:bodyPr vert="horz" wrap="square" lIns="91440" tIns="45720" rIns="91440" bIns="45720" anchor="t"/>
          <a:lstStyle/>
          <a:p>
            <a:pPr marL="0" indent="0" algn="just">
              <a:spcBef>
                <a:spcPts val="0"/>
              </a:spcBef>
              <a:buNone/>
            </a:pPr>
            <a:r>
              <a:rPr lang="en-US" altLang="en-US" sz="2400" dirty="0">
                <a:latin typeface="Times New Roman" panose="02020603050405020304" pitchFamily="18" charset="0"/>
              </a:rPr>
              <a:t>(</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 Give two different sets of generalized coordinates for the robot, and clearly indicate the type of joints. </a:t>
            </a:r>
          </a:p>
        </p:txBody>
      </p:sp>
      <p:sp>
        <p:nvSpPr>
          <p:cNvPr id="28" name="Content Placeholder 2">
            <a:extLst>
              <a:ext uri="{FF2B5EF4-FFF2-40B4-BE49-F238E27FC236}">
                <a16:creationId xmlns:a16="http://schemas.microsoft.com/office/drawing/2014/main" id="{CBF9CA0E-F232-40BD-A959-C7E0DF14A7DC}"/>
              </a:ext>
            </a:extLst>
          </p:cNvPr>
          <p:cNvSpPr txBox="1">
            <a:spLocks/>
          </p:cNvSpPr>
          <p:nvPr/>
        </p:nvSpPr>
        <p:spPr bwMode="auto">
          <a:xfrm>
            <a:off x="-349977" y="5765732"/>
            <a:ext cx="7836059" cy="75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0" algn="just">
              <a:buNone/>
            </a:pPr>
            <a:r>
              <a:rPr lang="en-US" altLang="en-US" sz="2400" kern="0" dirty="0">
                <a:latin typeface="Times New Roman" panose="02020603050405020304" pitchFamily="18" charset="0"/>
              </a:rPr>
              <a:t>(ii) Find its kinetic energy, and </a:t>
            </a:r>
            <a:r>
              <a:rPr lang="en-US" altLang="en-US" sz="2400" kern="0" dirty="0" err="1">
                <a:latin typeface="Times New Roman" panose="02020603050405020304" pitchFamily="18" charset="0"/>
              </a:rPr>
              <a:t>Langrange</a:t>
            </a:r>
            <a:r>
              <a:rPr lang="en-US" altLang="en-US" sz="2400" kern="0" dirty="0">
                <a:latin typeface="Times New Roman" panose="02020603050405020304" pitchFamily="18" charset="0"/>
              </a:rPr>
              <a:t>-Euler equations.</a:t>
            </a:r>
            <a:endParaRPr lang="en-SG" altLang="en-US" sz="2200" kern="0" dirty="0">
              <a:latin typeface="Times New Roman" panose="02020603050405020304" pitchFamily="18" charset="0"/>
              <a:ea typeface="Times New Roman" panose="02020603050405020304" pitchFamily="18" charset="0"/>
            </a:endParaRPr>
          </a:p>
        </p:txBody>
      </p:sp>
      <p:sp>
        <p:nvSpPr>
          <p:cNvPr id="11" name="Content Placeholder 2">
            <a:extLst>
              <a:ext uri="{FF2B5EF4-FFF2-40B4-BE49-F238E27FC236}">
                <a16:creationId xmlns:a16="http://schemas.microsoft.com/office/drawing/2014/main" id="{A4AB7C15-FFE5-459B-8A06-5E28D4D3AF95}"/>
              </a:ext>
            </a:extLst>
          </p:cNvPr>
          <p:cNvSpPr txBox="1">
            <a:spLocks/>
          </p:cNvSpPr>
          <p:nvPr/>
        </p:nvSpPr>
        <p:spPr bwMode="auto">
          <a:xfrm>
            <a:off x="120894" y="1340813"/>
            <a:ext cx="8902212" cy="143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buFontTx/>
              <a:buNone/>
            </a:pPr>
            <a:r>
              <a:rPr lang="en-US" altLang="en-US" sz="2400" kern="0" dirty="0">
                <a:latin typeface="Times New Roman" panose="02020603050405020304" pitchFamily="18" charset="0"/>
              </a:rPr>
              <a:t>5. For the differential driven wheeled robot shown in Figure 5, where each wheel is driven independently. Forward/backward motion is produced by driving both wheels at the same rate, and turning right/left is achieved by driving the wheels at different rates. </a:t>
            </a:r>
            <a:endParaRPr lang="en-SG" altLang="en-US" sz="2200" kern="0" dirty="0">
              <a:latin typeface="Times New Roman" panose="02020603050405020304" pitchFamily="18" charset="0"/>
              <a:ea typeface="Times New Roman" panose="02020603050405020304" pitchFamily="18" charset="0"/>
            </a:endParaRPr>
          </a:p>
        </p:txBody>
      </p:sp>
      <p:sp>
        <p:nvSpPr>
          <p:cNvPr id="9"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grpSp>
        <p:nvGrpSpPr>
          <p:cNvPr id="2" name="组合 1">
            <a:extLst>
              <a:ext uri="{FF2B5EF4-FFF2-40B4-BE49-F238E27FC236}">
                <a16:creationId xmlns:a16="http://schemas.microsoft.com/office/drawing/2014/main" id="{DCC02527-98B0-4D45-A8DD-8AB1095B7056}"/>
              </a:ext>
            </a:extLst>
          </p:cNvPr>
          <p:cNvGrpSpPr/>
          <p:nvPr/>
        </p:nvGrpSpPr>
        <p:grpSpPr>
          <a:xfrm>
            <a:off x="3757546" y="3127423"/>
            <a:ext cx="2889253" cy="2246747"/>
            <a:chOff x="5386691" y="2938910"/>
            <a:chExt cx="3505200" cy="2636123"/>
          </a:xfrm>
        </p:grpSpPr>
        <p:pic>
          <p:nvPicPr>
            <p:cNvPr id="3" name="图片 2">
              <a:extLst>
                <a:ext uri="{FF2B5EF4-FFF2-40B4-BE49-F238E27FC236}">
                  <a16:creationId xmlns:a16="http://schemas.microsoft.com/office/drawing/2014/main" id="{452C022C-5299-4B43-AE39-C71FDF20C11F}"/>
                </a:ext>
              </a:extLst>
            </p:cNvPr>
            <p:cNvPicPr>
              <a:picLocks noChangeAspect="1"/>
            </p:cNvPicPr>
            <p:nvPr/>
          </p:nvPicPr>
          <p:blipFill>
            <a:blip r:embed="rId3"/>
            <a:stretch>
              <a:fillRect/>
            </a:stretch>
          </p:blipFill>
          <p:spPr>
            <a:xfrm>
              <a:off x="5386691" y="3079483"/>
              <a:ext cx="3505200" cy="2495550"/>
            </a:xfrm>
            <a:prstGeom prst="rect">
              <a:avLst/>
            </a:prstGeom>
          </p:spPr>
        </p:pic>
        <p:sp>
          <p:nvSpPr>
            <p:cNvPr id="4" name="弧形 3">
              <a:extLst>
                <a:ext uri="{FF2B5EF4-FFF2-40B4-BE49-F238E27FC236}">
                  <a16:creationId xmlns:a16="http://schemas.microsoft.com/office/drawing/2014/main" id="{2B4E2253-DD27-43F6-9E4A-475FE368E86E}"/>
                </a:ext>
              </a:extLst>
            </p:cNvPr>
            <p:cNvSpPr/>
            <p:nvPr/>
          </p:nvSpPr>
          <p:spPr bwMode="auto">
            <a:xfrm>
              <a:off x="6647088" y="413299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0D49DB9-6A72-412B-A78B-12E591EFB861}"/>
                    </a:ext>
                  </a:extLst>
                </p:cNvPr>
                <p:cNvSpPr txBox="1"/>
                <p:nvPr/>
              </p:nvSpPr>
              <p:spPr>
                <a:xfrm>
                  <a:off x="6592439" y="4015088"/>
                  <a:ext cx="2535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oMath>
                    </m:oMathPara>
                  </a14:m>
                  <a:endParaRPr lang="zh-CN" altLang="en-US" dirty="0"/>
                </a:p>
              </p:txBody>
            </p:sp>
          </mc:Choice>
          <mc:Fallback xmlns="">
            <p:sp>
              <p:nvSpPr>
                <p:cNvPr id="5" name="文本框 4">
                  <a:extLst>
                    <a:ext uri="{FF2B5EF4-FFF2-40B4-BE49-F238E27FC236}">
                      <a16:creationId xmlns:a16="http://schemas.microsoft.com/office/drawing/2014/main" id="{40D49DB9-6A72-412B-A78B-12E591EFB861}"/>
                    </a:ext>
                  </a:extLst>
                </p:cNvPr>
                <p:cNvSpPr txBox="1">
                  <a:spLocks noRot="1" noChangeAspect="1" noMove="1" noResize="1" noEditPoints="1" noAdjustHandles="1" noChangeArrowheads="1" noChangeShapeType="1" noTextEdit="1"/>
                </p:cNvSpPr>
                <p:nvPr/>
              </p:nvSpPr>
              <p:spPr>
                <a:xfrm>
                  <a:off x="6592439" y="4015088"/>
                  <a:ext cx="253531" cy="276999"/>
                </a:xfrm>
                <a:prstGeom prst="rect">
                  <a:avLst/>
                </a:prstGeom>
                <a:blipFill>
                  <a:blip r:embed="rId4"/>
                  <a:stretch>
                    <a:fillRect l="-7317" r="-9756" b="-2174"/>
                  </a:stretch>
                </a:blipFill>
              </p:spPr>
              <p:txBody>
                <a:bodyPr/>
                <a:lstStyle/>
                <a:p>
                  <a:r>
                    <a:rPr lang="zh-CN" altLang="en-US">
                      <a:noFill/>
                    </a:rPr>
                    <a:t> </a:t>
                  </a:r>
                </a:p>
              </p:txBody>
            </p:sp>
          </mc:Fallback>
        </mc:AlternateContent>
        <p:sp>
          <p:nvSpPr>
            <p:cNvPr id="13" name="弧形 12">
              <a:extLst>
                <a:ext uri="{FF2B5EF4-FFF2-40B4-BE49-F238E27FC236}">
                  <a16:creationId xmlns:a16="http://schemas.microsoft.com/office/drawing/2014/main" id="{C180B36D-08ED-46E5-B5C0-BF640F6DD8BB}"/>
                </a:ext>
              </a:extLst>
            </p:cNvPr>
            <p:cNvSpPr/>
            <p:nvPr/>
          </p:nvSpPr>
          <p:spPr bwMode="auto">
            <a:xfrm>
              <a:off x="5921664" y="312715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84FA1B6-6421-49FF-896A-C2BE1102288B}"/>
                    </a:ext>
                  </a:extLst>
                </p:cNvPr>
                <p:cNvSpPr txBox="1"/>
                <p:nvPr/>
              </p:nvSpPr>
              <p:spPr>
                <a:xfrm>
                  <a:off x="5815132" y="2942820"/>
                  <a:ext cx="3504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84FA1B6-6421-49FF-896A-C2BE1102288B}"/>
                    </a:ext>
                  </a:extLst>
                </p:cNvPr>
                <p:cNvSpPr txBox="1">
                  <a:spLocks noRot="1" noChangeAspect="1" noMove="1" noResize="1" noEditPoints="1" noAdjustHandles="1" noChangeArrowheads="1" noChangeShapeType="1" noTextEdit="1"/>
                </p:cNvSpPr>
                <p:nvPr/>
              </p:nvSpPr>
              <p:spPr>
                <a:xfrm>
                  <a:off x="5815132" y="2942820"/>
                  <a:ext cx="350481" cy="276999"/>
                </a:xfrm>
                <a:prstGeom prst="rect">
                  <a:avLst/>
                </a:prstGeom>
                <a:blipFill>
                  <a:blip r:embed="rId5"/>
                  <a:stretch>
                    <a:fillRect l="-5172" r="-3448" b="-19565"/>
                  </a:stretch>
                </a:blipFill>
              </p:spPr>
              <p:txBody>
                <a:bodyPr/>
                <a:lstStyle/>
                <a:p>
                  <a:r>
                    <a:rPr lang="zh-CN" altLang="en-US">
                      <a:noFill/>
                    </a:rPr>
                    <a:t> </a:t>
                  </a:r>
                </a:p>
              </p:txBody>
            </p:sp>
          </mc:Fallback>
        </mc:AlternateContent>
        <p:sp>
          <p:nvSpPr>
            <p:cNvPr id="15" name="弧形 14">
              <a:extLst>
                <a:ext uri="{FF2B5EF4-FFF2-40B4-BE49-F238E27FC236}">
                  <a16:creationId xmlns:a16="http://schemas.microsoft.com/office/drawing/2014/main" id="{DC6D34A8-0D06-43E8-9597-E31CC464DD0D}"/>
                </a:ext>
              </a:extLst>
            </p:cNvPr>
            <p:cNvSpPr/>
            <p:nvPr/>
          </p:nvSpPr>
          <p:spPr bwMode="auto">
            <a:xfrm>
              <a:off x="7604160" y="3094267"/>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17" name="弧形 16">
              <a:extLst>
                <a:ext uri="{FF2B5EF4-FFF2-40B4-BE49-F238E27FC236}">
                  <a16:creationId xmlns:a16="http://schemas.microsoft.com/office/drawing/2014/main" id="{8E21F8BC-000B-4DAB-9289-017622589169}"/>
                </a:ext>
              </a:extLst>
            </p:cNvPr>
            <p:cNvSpPr/>
            <p:nvPr/>
          </p:nvSpPr>
          <p:spPr bwMode="auto">
            <a:xfrm>
              <a:off x="7607917" y="4715373"/>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1" name="弧形 20">
              <a:extLst>
                <a:ext uri="{FF2B5EF4-FFF2-40B4-BE49-F238E27FC236}">
                  <a16:creationId xmlns:a16="http://schemas.microsoft.com/office/drawing/2014/main" id="{C85FF837-0FF4-4ACA-86B2-D8DAAEB8E4F7}"/>
                </a:ext>
              </a:extLst>
            </p:cNvPr>
            <p:cNvSpPr/>
            <p:nvPr/>
          </p:nvSpPr>
          <p:spPr bwMode="auto">
            <a:xfrm>
              <a:off x="5966731" y="4728068"/>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E0C3747-EB97-4050-8AF3-8084F0CE2527}"/>
                    </a:ext>
                  </a:extLst>
                </p:cNvPr>
                <p:cNvSpPr txBox="1"/>
                <p:nvPr/>
              </p:nvSpPr>
              <p:spPr>
                <a:xfrm>
                  <a:off x="7499027" y="2938910"/>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7E0C3747-EB97-4050-8AF3-8084F0CE2527}"/>
                    </a:ext>
                  </a:extLst>
                </p:cNvPr>
                <p:cNvSpPr txBox="1">
                  <a:spLocks noRot="1" noChangeAspect="1" noMove="1" noResize="1" noEditPoints="1" noAdjustHandles="1" noChangeArrowheads="1" noChangeShapeType="1" noTextEdit="1"/>
                </p:cNvSpPr>
                <p:nvPr/>
              </p:nvSpPr>
              <p:spPr>
                <a:xfrm>
                  <a:off x="7499027" y="2938910"/>
                  <a:ext cx="355802" cy="276999"/>
                </a:xfrm>
                <a:prstGeom prst="rect">
                  <a:avLst/>
                </a:prstGeom>
                <a:blipFill>
                  <a:blip r:embed="rId6"/>
                  <a:stretch>
                    <a:fillRect l="-5085" r="-339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8561EF7-8B7F-4A09-B3F1-0EBB01EB9404}"/>
                    </a:ext>
                  </a:extLst>
                </p:cNvPr>
                <p:cNvSpPr txBox="1"/>
                <p:nvPr/>
              </p:nvSpPr>
              <p:spPr>
                <a:xfrm>
                  <a:off x="5830922" y="4576873"/>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4" name="文本框 23">
                  <a:extLst>
                    <a:ext uri="{FF2B5EF4-FFF2-40B4-BE49-F238E27FC236}">
                      <a16:creationId xmlns:a16="http://schemas.microsoft.com/office/drawing/2014/main" id="{78561EF7-8B7F-4A09-B3F1-0EBB01EB9404}"/>
                    </a:ext>
                  </a:extLst>
                </p:cNvPr>
                <p:cNvSpPr txBox="1">
                  <a:spLocks noRot="1" noChangeAspect="1" noMove="1" noResize="1" noEditPoints="1" noAdjustHandles="1" noChangeArrowheads="1" noChangeShapeType="1" noTextEdit="1"/>
                </p:cNvSpPr>
                <p:nvPr/>
              </p:nvSpPr>
              <p:spPr>
                <a:xfrm>
                  <a:off x="5830922" y="4576873"/>
                  <a:ext cx="355802" cy="276999"/>
                </a:xfrm>
                <a:prstGeom prst="rect">
                  <a:avLst/>
                </a:prstGeom>
                <a:blipFill>
                  <a:blip r:embed="rId7"/>
                  <a:stretch>
                    <a:fillRect l="-5172" r="-344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A6422ED-2465-44B8-8F27-64D31F22D02D}"/>
                    </a:ext>
                  </a:extLst>
                </p:cNvPr>
                <p:cNvSpPr txBox="1"/>
                <p:nvPr/>
              </p:nvSpPr>
              <p:spPr>
                <a:xfrm>
                  <a:off x="7488471" y="4544223"/>
                  <a:ext cx="3467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2A6422ED-2465-44B8-8F27-64D31F22D02D}"/>
                    </a:ext>
                  </a:extLst>
                </p:cNvPr>
                <p:cNvSpPr txBox="1">
                  <a:spLocks noRot="1" noChangeAspect="1" noMove="1" noResize="1" noEditPoints="1" noAdjustHandles="1" noChangeArrowheads="1" noChangeShapeType="1" noTextEdit="1"/>
                </p:cNvSpPr>
                <p:nvPr/>
              </p:nvSpPr>
              <p:spPr>
                <a:xfrm>
                  <a:off x="7488471" y="4544223"/>
                  <a:ext cx="346762" cy="276999"/>
                </a:xfrm>
                <a:prstGeom prst="rect">
                  <a:avLst/>
                </a:prstGeom>
                <a:blipFill>
                  <a:blip r:embed="rId8"/>
                  <a:stretch>
                    <a:fillRect l="-5263" r="-1754" b="-19565"/>
                  </a:stretch>
                </a:blipFill>
              </p:spPr>
              <p:txBody>
                <a:bodyPr/>
                <a:lstStyle/>
                <a:p>
                  <a:r>
                    <a:rPr lang="zh-CN" altLang="en-US">
                      <a:noFill/>
                    </a:rPr>
                    <a:t> </a:t>
                  </a:r>
                </a:p>
              </p:txBody>
            </p:sp>
          </mc:Fallback>
        </mc:AlternateContent>
      </p:grpSp>
      <p:pic>
        <p:nvPicPr>
          <p:cNvPr id="20" name="图片 19">
            <a:extLst>
              <a:ext uri="{FF2B5EF4-FFF2-40B4-BE49-F238E27FC236}">
                <a16:creationId xmlns:a16="http://schemas.microsoft.com/office/drawing/2014/main" id="{94340964-0D7F-4702-8277-9A63F8EDE9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8743" y="3259833"/>
            <a:ext cx="2355565" cy="1898770"/>
          </a:xfrm>
          <a:prstGeom prst="rect">
            <a:avLst/>
          </a:prstGeom>
        </p:spPr>
      </p:pic>
    </p:spTree>
    <p:extLst>
      <p:ext uri="{BB962C8B-B14F-4D97-AF65-F5344CB8AC3E}">
        <p14:creationId xmlns:p14="http://schemas.microsoft.com/office/powerpoint/2010/main" val="50921133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66816F-478F-4B87-AF18-E67D88A0887E}"/>
                  </a:ext>
                </a:extLst>
              </p:cNvPr>
              <p:cNvSpPr txBox="1"/>
              <p:nvPr/>
            </p:nvSpPr>
            <p:spPr>
              <a:xfrm>
                <a:off x="446232" y="1497262"/>
                <a:ext cx="8422561" cy="4727576"/>
              </a:xfrm>
              <a:prstGeom prst="rect">
                <a:avLst/>
              </a:prstGeom>
              <a:noFill/>
            </p:spPr>
            <p:txBody>
              <a:bodyPr wrap="square">
                <a:spAutoFit/>
              </a:bodyPr>
              <a:lstStyle/>
              <a:p>
                <a:pPr algn="just"/>
                <a:r>
                  <a:rPr lang="en-US" altLang="zh-CN" sz="2400" dirty="0">
                    <a:latin typeface="Times New Roman" panose="02020603050405020304" pitchFamily="18" charset="0"/>
                  </a:rPr>
                  <a:t>In Fig 5, a</a:t>
                </a:r>
                <a:r>
                  <a:rPr lang="en-US" altLang="zh-CN" sz="2400" dirty="0">
                    <a:latin typeface="Times New Roman" panose="02020603050405020304" pitchFamily="18" charset="0"/>
                    <a:cs typeface="Times New Roman" panose="02020603050405020304" pitchFamily="18" charset="0"/>
                  </a:rPr>
                  <a:t>ssume that the local coordinate system origin O is placed in the center of the robot and coincides with the center of gravity. </a:t>
                </a:r>
              </a:p>
              <a:p>
                <a:pPr algn="just"/>
                <a:endParaRPr lang="en-US" altLang="zh-CN" sz="900" dirty="0">
                  <a:latin typeface="Times New Roman" panose="02020603050405020304" pitchFamily="18" charset="0"/>
                  <a:cs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Set parameters as follows: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Drive roller’s offset angle is 45°;</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initial angles between four wheels and the X axis are 60°, 120°, 240°and 300°;</a:t>
                </a:r>
              </a:p>
              <a:p>
                <a:pPr marL="342900" indent="-342900" algn="just">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xoy</a:t>
                </a:r>
                <a:r>
                  <a:rPr lang="en-US" altLang="zh-CN" sz="2400" dirty="0">
                    <a:latin typeface="Times New Roman" panose="02020603050405020304" pitchFamily="18" charset="0"/>
                    <a:cs typeface="Times New Roman" panose="02020603050405020304" pitchFamily="18" charset="0"/>
                  </a:rPr>
                  <a:t>—Local rectangular coordinate system with the center point O of the platform;</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L—Distance from the center point O of the platform to the center of the wheel rotary shaft;</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r—Wheel action radius;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𝑥</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m:rPr>
                            <m:sty m:val="p"/>
                          </m:rPr>
                          <a:rPr lang="en-US" altLang="zh-CN" sz="2400" i="1" smtClean="0">
                            <a:latin typeface="Cambria Math" panose="02040503050406030204" pitchFamily="18" charset="0"/>
                          </a:rPr>
                          <m:t>y</m:t>
                        </m:r>
                      </m:sub>
                    </m:sSub>
                  </m:oMath>
                </a14:m>
                <a:r>
                  <a:rPr lang="en-US" altLang="zh-CN" sz="2400" dirty="0">
                    <a:latin typeface="Times New Roman" panose="02020603050405020304" pitchFamily="18" charset="0"/>
                    <a:cs typeface="Times New Roman" panose="02020603050405020304" pitchFamily="18" charset="0"/>
                  </a:rPr>
                  <a:t> ω]T—Generalized velocity of the point O;</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766816F-478F-4B87-AF18-E67D88A0887E}"/>
                  </a:ext>
                </a:extLst>
              </p:cNvPr>
              <p:cNvSpPr txBox="1">
                <a:spLocks noRot="1" noChangeAspect="1" noMove="1" noResize="1" noEditPoints="1" noAdjustHandles="1" noChangeArrowheads="1" noChangeShapeType="1" noTextEdit="1"/>
              </p:cNvSpPr>
              <p:nvPr/>
            </p:nvSpPr>
            <p:spPr>
              <a:xfrm>
                <a:off x="446232" y="1497262"/>
                <a:ext cx="8422561" cy="4727576"/>
              </a:xfrm>
              <a:prstGeom prst="rect">
                <a:avLst/>
              </a:prstGeom>
              <a:blipFill>
                <a:blip r:embed="rId3"/>
                <a:stretch>
                  <a:fillRect l="-1085" t="-1032" r="-1158" b="-645"/>
                </a:stretch>
              </a:blipFill>
            </p:spPr>
            <p:txBody>
              <a:bodyPr/>
              <a:lstStyle/>
              <a:p>
                <a:r>
                  <a:rPr lang="zh-CN" altLang="en-US">
                    <a:noFill/>
                  </a:rPr>
                  <a:t> </a:t>
                </a:r>
              </a:p>
            </p:txBody>
          </p:sp>
        </mc:Fallback>
      </mc:AlternateContent>
      <p:sp>
        <p:nvSpPr>
          <p:cNvPr id="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227826484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9" name="Slide Number Placeholder 4"/>
          <p:cNvSpPr>
            <a:spLocks noGrp="1"/>
          </p:cNvSpPr>
          <p:nvPr>
            <p:ph type="sldNum" sz="quarter" idx="10"/>
          </p:nvPr>
        </p:nvSpPr>
        <p:spPr>
          <a:xfrm>
            <a:off x="83547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6" name="Content Placeholder 2">
            <a:extLst>
              <a:ext uri="{FF2B5EF4-FFF2-40B4-BE49-F238E27FC236}">
                <a16:creationId xmlns:a16="http://schemas.microsoft.com/office/drawing/2014/main" id="{0525419F-7820-497C-A1C3-3B9E1111A196}"/>
              </a:ext>
            </a:extLst>
          </p:cNvPr>
          <p:cNvSpPr>
            <a:spLocks noGrp="1"/>
          </p:cNvSpPr>
          <p:nvPr>
            <p:ph idx="1"/>
          </p:nvPr>
        </p:nvSpPr>
        <p:spPr>
          <a:xfrm>
            <a:off x="281271" y="1238250"/>
            <a:ext cx="8743950" cy="5133975"/>
          </a:xfrm>
        </p:spPr>
        <p:txBody>
          <a:bodyPr vert="horz" wrap="square" lIns="91440" tIns="45720" rIns="91440" bIns="45720" anchor="t"/>
          <a:lstStyle/>
          <a:p>
            <a:pPr marL="457200" indent="-457200">
              <a:buFont typeface="Arial" panose="020B0604020202020204" pitchFamily="34" charset="0"/>
              <a:buChar char="•"/>
            </a:pPr>
            <a:r>
              <a:rPr lang="en-US" altLang="zh-CN" sz="2800" b="1" u="sng" dirty="0">
                <a:latin typeface="Times New Roman" panose="02020603050405020304" pitchFamily="18" charset="0"/>
                <a:ea typeface="宋体" panose="02010600030101010101" pitchFamily="2" charset="-122"/>
              </a:rPr>
              <a:t>Step (a) </a:t>
            </a:r>
            <a:endParaRPr lang="en-SG" altLang="zh-CN" sz="2800" b="1" u="sng" dirty="0">
              <a:latin typeface="Times New Roman" panose="02020603050405020304" pitchFamily="18" charset="0"/>
              <a:ea typeface="宋体" panose="02010600030101010101" pitchFamily="2" charset="-122"/>
            </a:endParaRPr>
          </a:p>
          <a:p>
            <a:pPr>
              <a:buNone/>
            </a:pPr>
            <a:r>
              <a:rPr lang="en-US" altLang="zh-CN" dirty="0">
                <a:latin typeface="Arial" panose="020B0604020202020204" pitchFamily="34" charset="0"/>
                <a:ea typeface="宋体" panose="02010600030101010101" pitchFamily="2" charset="-122"/>
              </a:rPr>
              <a:t>    </a:t>
            </a:r>
            <a:r>
              <a:rPr lang="en-US" altLang="zh-CN" sz="2400" dirty="0">
                <a:latin typeface="Times New Roman" panose="02020603050405020304" pitchFamily="18" charset="0"/>
              </a:rPr>
              <a:t>The inverse kinematic analysis result of </a:t>
            </a:r>
            <a:r>
              <a:rPr lang="en-US" altLang="en-US" sz="2400" kern="0" dirty="0">
                <a:latin typeface="Times New Roman" panose="02020603050405020304" pitchFamily="18" charset="0"/>
              </a:rPr>
              <a:t>driven wheeled robot </a:t>
            </a:r>
            <a:r>
              <a:rPr lang="en-US" altLang="zh-CN" sz="2400" dirty="0">
                <a:latin typeface="Times New Roman" panose="02020603050405020304" pitchFamily="18" charset="0"/>
              </a:rPr>
              <a:t>structure is showed.</a:t>
            </a:r>
          </a:p>
          <a:p>
            <a:pPr>
              <a:buNone/>
            </a:pPr>
            <a:endParaRPr lang="en-US" altLang="zh-CN" sz="2400" dirty="0">
              <a:latin typeface="Times New Roman" panose="02020603050405020304" pitchFamily="18" charset="0"/>
            </a:endParaRPr>
          </a:p>
          <a:p>
            <a:pPr>
              <a:buNone/>
            </a:pPr>
            <a:endParaRPr lang="en-US" altLang="zh-CN" sz="2400" dirty="0">
              <a:latin typeface="Times New Roman" panose="02020603050405020304" pitchFamily="18" charset="0"/>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a:buNone/>
            </a:pPr>
            <a:endParaRPr lang="en-US" altLang="zh-CN" dirty="0">
              <a:latin typeface="Arial" panose="020B0604020202020204" pitchFamily="34" charset="0"/>
              <a:ea typeface="宋体" panose="02010600030101010101" pitchFamily="2" charset="-122"/>
            </a:endParaRPr>
          </a:p>
          <a:p>
            <a:pPr marL="457200" indent="-457200">
              <a:buFont typeface="Arial" panose="020B0604020202020204" pitchFamily="34" charset="0"/>
              <a:buChar char="•"/>
            </a:pPr>
            <a:endParaRPr lang="zh-CN" altLang="zh-CN" sz="1800" dirty="0">
              <a:effectLst/>
              <a:latin typeface="Times New Roman" panose="02020603050405020304" pitchFamily="18" charset="0"/>
              <a:ea typeface="宋体" panose="02010600030101010101" pitchFamily="2" charset="-122"/>
            </a:endParaRPr>
          </a:p>
          <a:p>
            <a:pPr>
              <a:buNone/>
            </a:pPr>
            <a:endParaRPr lang="en-SG" altLang="zh-CN" dirty="0">
              <a:ea typeface="宋体" panose="02010600030101010101" pitchFamily="2" charset="-122"/>
            </a:endParaRPr>
          </a:p>
        </p:txBody>
      </p:sp>
      <p:sp>
        <p:nvSpPr>
          <p:cNvPr id="8"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pic>
        <p:nvPicPr>
          <p:cNvPr id="19" name="图片 18">
            <a:extLst>
              <a:ext uri="{FF2B5EF4-FFF2-40B4-BE49-F238E27FC236}">
                <a16:creationId xmlns:a16="http://schemas.microsoft.com/office/drawing/2014/main" id="{852AC777-E589-4B48-ADE3-34049CFE1102}"/>
              </a:ext>
            </a:extLst>
          </p:cNvPr>
          <p:cNvPicPr>
            <a:picLocks noChangeAspect="1"/>
          </p:cNvPicPr>
          <p:nvPr/>
        </p:nvPicPr>
        <p:blipFill>
          <a:blip r:embed="rId4"/>
          <a:stretch>
            <a:fillRect/>
          </a:stretch>
        </p:blipFill>
        <p:spPr>
          <a:xfrm>
            <a:off x="2365058" y="2758045"/>
            <a:ext cx="4089008" cy="3319313"/>
          </a:xfrm>
          <a:prstGeom prst="rect">
            <a:avLst/>
          </a:prstGeom>
        </p:spPr>
      </p:pic>
    </p:spTree>
    <p:extLst>
      <p:ext uri="{BB962C8B-B14F-4D97-AF65-F5344CB8AC3E}">
        <p14:creationId xmlns:p14="http://schemas.microsoft.com/office/powerpoint/2010/main" val="364609960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9" name="Slide Number Placeholder 4"/>
          <p:cNvSpPr>
            <a:spLocks noGrp="1"/>
          </p:cNvSpPr>
          <p:nvPr>
            <p:ph type="sldNum" sz="quarter" idx="10"/>
          </p:nvPr>
        </p:nvSpPr>
        <p:spPr>
          <a:xfrm>
            <a:off x="83547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525419F-7820-497C-A1C3-3B9E1111A196}"/>
                  </a:ext>
                </a:extLst>
              </p:cNvPr>
              <p:cNvSpPr>
                <a:spLocks noGrp="1"/>
              </p:cNvSpPr>
              <p:nvPr>
                <p:ph idx="1"/>
              </p:nvPr>
            </p:nvSpPr>
            <p:spPr>
              <a:xfrm>
                <a:off x="133350" y="1266825"/>
                <a:ext cx="8858084" cy="5133975"/>
              </a:xfrm>
            </p:spPr>
            <p:txBody>
              <a:bodyPr vert="horz" wrap="square" lIns="91440" tIns="45720" rIns="91440" bIns="45720" anchor="t"/>
              <a:lstStyle/>
              <a:p>
                <a:pPr>
                  <a:buFont typeface="Arial" panose="020B0604020202020204" pitchFamily="34" charset="0"/>
                  <a:buChar char="•"/>
                </a:pPr>
                <a:r>
                  <a:rPr lang="en-US" altLang="zh-CN" sz="2800" b="1" u="sng" dirty="0">
                    <a:latin typeface="Times New Roman" panose="02020603050405020304" pitchFamily="18" charset="0"/>
                    <a:ea typeface="宋体" panose="02010600030101010101" pitchFamily="2" charset="-122"/>
                  </a:rPr>
                  <a:t>Step (b)</a:t>
                </a:r>
                <a:endParaRPr lang="en-SG" altLang="zh-CN" sz="2800" b="1" u="sng" dirty="0">
                  <a:latin typeface="Times New Roman" panose="02020603050405020304" pitchFamily="18" charset="0"/>
                  <a:ea typeface="宋体" panose="02010600030101010101" pitchFamily="2" charset="-122"/>
                </a:endParaRPr>
              </a:p>
              <a:p>
                <a:pPr>
                  <a:buNone/>
                </a:pPr>
                <a:r>
                  <a:rPr lang="en-US" altLang="zh-CN" sz="2400" dirty="0">
                    <a:latin typeface="Times New Roman" panose="02020603050405020304" pitchFamily="18" charset="0"/>
                  </a:rPr>
                  <a:t>	Before we calculate the kinetic energy equation, the following assumptions are made:</a:t>
                </a:r>
                <a:r>
                  <a:rPr lang="en-US" altLang="zh-CN" sz="2400" dirty="0">
                    <a:solidFill>
                      <a:srgbClr val="000000"/>
                    </a:solidFill>
                    <a:latin typeface="Times New Roman" panose="02020603050405020304" pitchFamily="18" charset="0"/>
                    <a:cs typeface="Times New Roman" panose="02020603050405020304" pitchFamily="18" charset="0"/>
                  </a:rPr>
                  <a:t> </a:t>
                </a:r>
              </a:p>
              <a:p>
                <a:pPr>
                  <a:buNone/>
                </a:pPr>
                <a:r>
                  <a:rPr lang="en-US" altLang="zh-CN" dirty="0"/>
                  <a:t>    </a:t>
                </a:r>
                <a:r>
                  <a:rPr lang="en-US" altLang="zh-CN" sz="2400" dirty="0">
                    <a:latin typeface="Times New Roman" panose="02020603050405020304" pitchFamily="18" charset="0"/>
                    <a:cs typeface="Times New Roman" panose="02020603050405020304" pitchFamily="18" charset="0"/>
                  </a:rPr>
                  <a:t>(1)Ignore the influence of the air resistance;</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(2)The </a:t>
                </a:r>
                <a:r>
                  <a:rPr lang="en-US" altLang="en-US" sz="2400" kern="0" dirty="0">
                    <a:latin typeface="Times New Roman" panose="02020603050405020304" pitchFamily="18" charset="0"/>
                  </a:rPr>
                  <a:t>robot </a:t>
                </a:r>
                <a:r>
                  <a:rPr lang="en-US" altLang="zh-CN" sz="2400" dirty="0">
                    <a:latin typeface="Times New Roman" panose="02020603050405020304" pitchFamily="18" charset="0"/>
                    <a:cs typeface="Times New Roman" panose="02020603050405020304" pitchFamily="18" charset="0"/>
                  </a:rPr>
                  <a:t> quality distribution is uniform;</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(3)The </a:t>
                </a:r>
                <a:r>
                  <a:rPr lang="en-US" altLang="en-US" sz="2400" kern="0" dirty="0">
                    <a:latin typeface="Times New Roman" panose="02020603050405020304" pitchFamily="18" charset="0"/>
                  </a:rPr>
                  <a:t>robot</a:t>
                </a:r>
                <a:r>
                  <a:rPr lang="en-US" altLang="zh-CN" sz="2400" dirty="0">
                    <a:latin typeface="Times New Roman" panose="02020603050405020304" pitchFamily="18" charset="0"/>
                    <a:cs typeface="Times New Roman" panose="02020603050405020304" pitchFamily="18" charset="0"/>
                  </a:rPr>
                  <a:t> moves on a flat surface;</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(4)The </a:t>
                </a:r>
                <a:r>
                  <a:rPr lang="en-US" altLang="en-US" sz="2400" kern="0" dirty="0">
                    <a:latin typeface="Times New Roman" panose="02020603050405020304" pitchFamily="18" charset="0"/>
                  </a:rPr>
                  <a:t>robot </a:t>
                </a:r>
                <a:r>
                  <a:rPr lang="en-US" altLang="zh-CN" sz="2400" dirty="0">
                    <a:latin typeface="Times New Roman" panose="02020603050405020304" pitchFamily="18" charset="0"/>
                    <a:cs typeface="Times New Roman" panose="02020603050405020304" pitchFamily="18" charset="0"/>
                  </a:rPr>
                  <a:t>of the wheel is rolling without slipping;</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(5)The pressure of each wheel set produced by the high center of gravity is neglected when the platform is in the acceleration movement. </a:t>
                </a:r>
              </a:p>
              <a:p>
                <a:pPr>
                  <a:buNone/>
                </a:pPr>
                <a:r>
                  <a:rPr lang="en-US" altLang="zh-CN" sz="2400" dirty="0">
                    <a:latin typeface="Times New Roman" panose="02020603050405020304" pitchFamily="18" charset="0"/>
                  </a:rPr>
                  <a:t>Kinetic energy of the whole system is given be the following equation:</a:t>
                </a:r>
              </a:p>
              <a:p>
                <a:pPr>
                  <a:buNone/>
                </a:pPr>
                <a:endParaRPr lang="en-US" altLang="zh-CN" sz="800" dirty="0">
                  <a:latin typeface="Times New Roman" panose="02020603050405020304" pitchFamily="18" charset="0"/>
                </a:endParaRPr>
              </a:p>
              <a:p>
                <a:pPr algn="ctr">
                  <a:buNone/>
                </a:pPr>
                <a:r>
                  <a:rPr lang="en-US" altLang="zh-CN" sz="2400" dirty="0">
                    <a:latin typeface="Arial" panose="020B0604020202020204" pitchFamily="34" charset="0"/>
                    <a:ea typeface="宋体" panose="02010600030101010101" pitchFamily="2" charset="-122"/>
                  </a:rPr>
                  <a:t>	</a:t>
                </a:r>
                <a14:m>
                  <m:oMath xmlns:m="http://schemas.openxmlformats.org/officeDocument/2006/math">
                    <m:r>
                      <a:rPr lang="en-GB" altLang="zh-CN" sz="2400" i="1" smtClean="0">
                        <a:effectLst/>
                        <a:latin typeface="Cambria Math" panose="02040503050406030204" pitchFamily="18" charset="0"/>
                        <a:ea typeface="宋体" panose="02010600030101010101" pitchFamily="2" charset="-122"/>
                      </a:rPr>
                      <m:t>𝐾</m:t>
                    </m:r>
                    <m:r>
                      <a:rPr lang="en-GB" altLang="zh-CN" sz="2400">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𝑡</m:t>
                        </m:r>
                      </m:sub>
                    </m:sSub>
                    <m:r>
                      <a:rPr lang="en-GB" altLang="zh-CN" sz="2400">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𝑟</m:t>
                        </m:r>
                      </m:sub>
                    </m:sSub>
                    <m:r>
                      <a:rPr lang="en-GB" altLang="zh-CN" sz="2400">
                        <a:effectLst/>
                        <a:latin typeface="Cambria Math" panose="020405030504060302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𝑟𝑤𝑟</m:t>
                        </m:r>
                      </m:sub>
                    </m:sSub>
                  </m:oMath>
                </a14:m>
                <a:endParaRPr lang="en-US" altLang="zh-CN" sz="2400" dirty="0">
                  <a:latin typeface="Times New Roman" panose="02020603050405020304" pitchFamily="18" charset="0"/>
                </a:endParaRPr>
              </a:p>
              <a:p>
                <a:pP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0525419F-7820-497C-A1C3-3B9E1111A196}"/>
                  </a:ext>
                </a:extLst>
              </p:cNvPr>
              <p:cNvSpPr>
                <a:spLocks noGrp="1" noRot="1" noChangeAspect="1" noMove="1" noResize="1" noEditPoints="1" noAdjustHandles="1" noChangeArrowheads="1" noChangeShapeType="1" noTextEdit="1"/>
              </p:cNvSpPr>
              <p:nvPr>
                <p:ph idx="1"/>
              </p:nvPr>
            </p:nvSpPr>
            <p:spPr>
              <a:xfrm>
                <a:off x="133350" y="1266825"/>
                <a:ext cx="8858084" cy="5133975"/>
              </a:xfrm>
              <a:blipFill>
                <a:blip r:embed="rId4"/>
                <a:stretch>
                  <a:fillRect l="-1239" t="-1306" r="-482"/>
                </a:stretch>
              </a:blipFill>
            </p:spPr>
            <p:txBody>
              <a:bodyPr/>
              <a:lstStyle/>
              <a:p>
                <a:r>
                  <a:rPr lang="zh-CN" altLang="en-US">
                    <a:noFill/>
                  </a:rPr>
                  <a:t> </a:t>
                </a:r>
              </a:p>
            </p:txBody>
          </p:sp>
        </mc:Fallback>
      </mc:AlternateContent>
      <p:sp>
        <p:nvSpPr>
          <p:cNvPr id="8"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0623013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9" name="Slide Number Placeholder 4"/>
          <p:cNvSpPr>
            <a:spLocks noGrp="1"/>
          </p:cNvSpPr>
          <p:nvPr>
            <p:ph type="sldNum" sz="quarter" idx="10"/>
          </p:nvPr>
        </p:nvSpPr>
        <p:spPr>
          <a:xfrm>
            <a:off x="83547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5CC90AD-3462-4A0D-82A5-31B2CF3B9FB0}"/>
                  </a:ext>
                </a:extLst>
              </p:cNvPr>
              <p:cNvSpPr txBox="1"/>
              <p:nvPr/>
            </p:nvSpPr>
            <p:spPr>
              <a:xfrm>
                <a:off x="281271" y="1280934"/>
                <a:ext cx="8343900" cy="1569660"/>
              </a:xfrm>
              <a:prstGeom prst="rect">
                <a:avLst/>
              </a:prstGeom>
              <a:noFill/>
            </p:spPr>
            <p:txBody>
              <a:bodyPr wrap="square">
                <a:spAutoFit/>
              </a:bodyPr>
              <a:lstStyle/>
              <a:p>
                <a:pPr algn="just">
                  <a:spcBef>
                    <a:spcPts val="600"/>
                  </a:spcBef>
                  <a:spcAft>
                    <a:spcPts val="600"/>
                  </a:spcAft>
                  <a:tabLst>
                    <a:tab pos="457200" algn="l"/>
                  </a:tabLst>
                </a:pPr>
                <a:r>
                  <a:rPr lang="en-GB" altLang="zh-CN" sz="2400" dirty="0">
                    <a:effectLst/>
                    <a:latin typeface="Times New Roman" panose="02020603050405020304" pitchFamily="18" charset="0"/>
                    <a:ea typeface="宋体" panose="02010600030101010101" pitchFamily="2" charset="-122"/>
                  </a:rPr>
                  <a:t>where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𝑡</m:t>
                        </m:r>
                      </m:sub>
                    </m:sSub>
                  </m:oMath>
                </a14:m>
                <a:r>
                  <a:rPr lang="en-GB" altLang="zh-CN" sz="2400" dirty="0">
                    <a:effectLst/>
                    <a:latin typeface="Times New Roman" panose="02020603050405020304" pitchFamily="18" charset="0"/>
                    <a:ea typeface="宋体" panose="02010600030101010101" pitchFamily="2" charset="-122"/>
                  </a:rPr>
                  <a:t> is the kinetic energy of the translation is,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𝑟</m:t>
                        </m:r>
                      </m:sub>
                    </m:sSub>
                  </m:oMath>
                </a14:m>
                <a:r>
                  <a:rPr lang="en-GB" altLang="zh-CN" sz="2400" dirty="0">
                    <a:effectLst/>
                    <a:latin typeface="Times New Roman" panose="02020603050405020304" pitchFamily="18" charset="0"/>
                    <a:ea typeface="宋体" panose="02010600030101010101" pitchFamily="2" charset="-122"/>
                  </a:rPr>
                  <a:t> is the kinetic energy of the rotation, and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GB" altLang="zh-CN" sz="2400" i="1">
                            <a:effectLst/>
                            <a:latin typeface="Cambria Math" panose="02040503050406030204" pitchFamily="18" charset="0"/>
                            <a:ea typeface="宋体" panose="02010600030101010101" pitchFamily="2" charset="-122"/>
                          </a:rPr>
                          <m:t>𝐾</m:t>
                        </m:r>
                      </m:e>
                      <m:sub>
                        <m:r>
                          <a:rPr lang="en-GB" altLang="zh-CN" sz="2400" i="1">
                            <a:effectLst/>
                            <a:latin typeface="Cambria Math" panose="02040503050406030204" pitchFamily="18" charset="0"/>
                            <a:ea typeface="宋体" panose="02010600030101010101" pitchFamily="2" charset="-122"/>
                          </a:rPr>
                          <m:t>𝑟𝑤𝑟</m:t>
                        </m:r>
                      </m:sub>
                    </m:sSub>
                  </m:oMath>
                </a14:m>
                <a:r>
                  <a:rPr lang="en-GB" altLang="zh-CN" sz="2400" dirty="0">
                    <a:effectLst/>
                    <a:latin typeface="Times New Roman" panose="02020603050405020304" pitchFamily="18" charset="0"/>
                    <a:ea typeface="宋体" panose="02010600030101010101" pitchFamily="2" charset="-122"/>
                  </a:rPr>
                  <a:t> is the kinetic energy of rotation of wheels and rotors. Values of these energy terms can be expressed using the following equations:</a:t>
                </a:r>
                <a:endParaRPr lang="zh-CN" altLang="zh-CN" sz="2000" dirty="0">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F5CC90AD-3462-4A0D-82A5-31B2CF3B9FB0}"/>
                  </a:ext>
                </a:extLst>
              </p:cNvPr>
              <p:cNvSpPr txBox="1">
                <a:spLocks noRot="1" noChangeAspect="1" noMove="1" noResize="1" noEditPoints="1" noAdjustHandles="1" noChangeArrowheads="1" noChangeShapeType="1" noTextEdit="1"/>
              </p:cNvSpPr>
              <p:nvPr/>
            </p:nvSpPr>
            <p:spPr>
              <a:xfrm>
                <a:off x="281271" y="1280934"/>
                <a:ext cx="8343900" cy="1569660"/>
              </a:xfrm>
              <a:prstGeom prst="rect">
                <a:avLst/>
              </a:prstGeom>
              <a:blipFill>
                <a:blip r:embed="rId4"/>
                <a:stretch>
                  <a:fillRect l="-1096" t="-3101" r="-1169" b="-7752"/>
                </a:stretch>
              </a:blipFill>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5592E8AB-B3B9-4440-B872-3F07C998AF43}"/>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889D96B-FE44-48F5-B53D-B5B80F6A7EB7}"/>
                  </a:ext>
                </a:extLst>
              </p:cNvPr>
              <p:cNvSpPr txBox="1"/>
              <p:nvPr/>
            </p:nvSpPr>
            <p:spPr>
              <a:xfrm>
                <a:off x="1410210" y="2890523"/>
                <a:ext cx="6323580"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𝐾</m:t>
                          </m:r>
                        </m:e>
                        <m:sub>
                          <m:r>
                            <a:rPr lang="zh-CN" altLang="en-US" sz="2400" i="1">
                              <a:latin typeface="Cambria Math" panose="02040503050406030204" pitchFamily="18" charset="0"/>
                            </a:rPr>
                            <m:t>𝑡</m:t>
                          </m:r>
                        </m:sub>
                      </m:sSub>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r>
                        <a:rPr lang="zh-CN" altLang="en-US" sz="2400" i="1">
                          <a:latin typeface="Cambria Math" panose="02040503050406030204" pitchFamily="18" charset="0"/>
                        </a:rPr>
                        <m:t>𝑚</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𝑣</m:t>
                          </m:r>
                        </m:e>
                        <m:sub>
                          <m:r>
                            <a:rPr lang="zh-CN" altLang="en-US" sz="2400" i="1">
                              <a:latin typeface="Cambria Math" panose="02040503050406030204" pitchFamily="18" charset="0"/>
                            </a:rPr>
                            <m:t>𝑐</m:t>
                          </m:r>
                        </m:sub>
                        <m:sup>
                          <m:r>
                            <a:rPr lang="zh-CN" altLang="en-US" sz="2400" i="0">
                              <a:latin typeface="Cambria Math" panose="02040503050406030204" pitchFamily="18" charset="0"/>
                            </a:rPr>
                            <m:t>2</m:t>
                          </m:r>
                        </m:sup>
                      </m:sSub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r>
                        <a:rPr lang="zh-CN" altLang="en-US" sz="2400" i="1">
                          <a:latin typeface="Cambria Math" panose="02040503050406030204" pitchFamily="18" charset="0"/>
                        </a:rPr>
                        <m:t>𝑚</m:t>
                      </m:r>
                      <m:d>
                        <m:dPr>
                          <m:ctrlPr>
                            <a:rPr lang="zh-CN" altLang="en-US" sz="2400" i="1">
                              <a:solidFill>
                                <a:srgbClr val="836967"/>
                              </a:solidFill>
                              <a:latin typeface="Cambria Math" panose="02040503050406030204" pitchFamily="18" charset="0"/>
                            </a:rPr>
                          </m:ctrlPr>
                        </m:dPr>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𝑉</m:t>
                              </m:r>
                            </m:e>
                            <m:sub>
                              <m:r>
                                <a:rPr lang="zh-CN" altLang="en-US" sz="2400" i="1">
                                  <a:latin typeface="Cambria Math" panose="02040503050406030204" pitchFamily="18" charset="0"/>
                                </a:rPr>
                                <m:t>𝑥</m:t>
                              </m:r>
                            </m:sub>
                            <m:sup>
                              <m:r>
                                <a:rPr lang="zh-CN" altLang="en-US" sz="2400">
                                  <a:latin typeface="Cambria Math" panose="02040503050406030204" pitchFamily="18" charset="0"/>
                                </a:rPr>
                                <m:t>2</m:t>
                              </m:r>
                            </m:sup>
                          </m:sSubSup>
                          <m:r>
                            <a:rPr lang="zh-CN" altLang="en-US" sz="240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𝑉</m:t>
                              </m:r>
                            </m:e>
                            <m:sub>
                              <m:r>
                                <a:rPr lang="zh-CN" altLang="en-US" sz="2400" i="1">
                                  <a:latin typeface="Cambria Math" panose="02040503050406030204" pitchFamily="18" charset="0"/>
                                </a:rPr>
                                <m:t>𝑦</m:t>
                              </m:r>
                            </m:sub>
                            <m:sup>
                              <m:r>
                                <a:rPr lang="zh-CN" altLang="en-US" sz="2400">
                                  <a:latin typeface="Cambria Math" panose="02040503050406030204" pitchFamily="18" charset="0"/>
                                </a:rPr>
                                <m:t>2</m:t>
                              </m:r>
                            </m:sup>
                          </m:sSubSup>
                        </m:e>
                      </m:d>
                    </m:oMath>
                  </m:oMathPara>
                </a14:m>
                <a:endParaRPr lang="zh-CN" altLang="en-US" sz="2400" dirty="0"/>
              </a:p>
            </p:txBody>
          </p:sp>
        </mc:Choice>
        <mc:Fallback xmlns="">
          <p:sp>
            <p:nvSpPr>
              <p:cNvPr id="15" name="文本框 14">
                <a:extLst>
                  <a:ext uri="{FF2B5EF4-FFF2-40B4-BE49-F238E27FC236}">
                    <a16:creationId xmlns:a16="http://schemas.microsoft.com/office/drawing/2014/main" id="{6889D96B-FE44-48F5-B53D-B5B80F6A7EB7}"/>
                  </a:ext>
                </a:extLst>
              </p:cNvPr>
              <p:cNvSpPr txBox="1">
                <a:spLocks noRot="1" noChangeAspect="1" noMove="1" noResize="1" noEditPoints="1" noAdjustHandles="1" noChangeArrowheads="1" noChangeShapeType="1" noTextEdit="1"/>
              </p:cNvSpPr>
              <p:nvPr/>
            </p:nvSpPr>
            <p:spPr>
              <a:xfrm>
                <a:off x="1410210" y="2890523"/>
                <a:ext cx="6323580" cy="7838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A76C464-0C1B-4BC4-A2E5-7AC3F18049B2}"/>
                  </a:ext>
                </a:extLst>
              </p:cNvPr>
              <p:cNvSpPr txBox="1"/>
              <p:nvPr/>
            </p:nvSpPr>
            <p:spPr>
              <a:xfrm>
                <a:off x="2283619" y="3651758"/>
                <a:ext cx="4576762"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𝐾</m:t>
                          </m:r>
                        </m:e>
                        <m:sub>
                          <m:r>
                            <a:rPr lang="zh-CN" altLang="en-US" sz="2400" i="1">
                              <a:latin typeface="Cambria Math" panose="02040503050406030204" pitchFamily="18" charset="0"/>
                            </a:rPr>
                            <m:t>𝑟</m:t>
                          </m:r>
                        </m:sub>
                      </m:sSub>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a:rPr lang="en-US" altLang="zh-CN" sz="2400" b="0" i="1" smtClean="0">
                              <a:latin typeface="Cambria Math" panose="02040503050406030204" pitchFamily="18" charset="0"/>
                            </a:rPr>
                            <m:t>𝑍</m:t>
                          </m:r>
                        </m:sub>
                      </m:s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𝜔</m:t>
                          </m:r>
                        </m:e>
                        <m:sup>
                          <m:r>
                            <a:rPr lang="zh-CN" altLang="en-US" sz="2400">
                              <a:latin typeface="Cambria Math" panose="02040503050406030204" pitchFamily="18" charset="0"/>
                            </a:rPr>
                            <m:t>2</m:t>
                          </m:r>
                        </m:sup>
                      </m:sSup>
                    </m:oMath>
                  </m:oMathPara>
                </a14:m>
                <a:endParaRPr lang="zh-CN" altLang="en-US" sz="2400" dirty="0"/>
              </a:p>
            </p:txBody>
          </p:sp>
        </mc:Choice>
        <mc:Fallback xmlns="">
          <p:sp>
            <p:nvSpPr>
              <p:cNvPr id="18" name="文本框 17">
                <a:extLst>
                  <a:ext uri="{FF2B5EF4-FFF2-40B4-BE49-F238E27FC236}">
                    <a16:creationId xmlns:a16="http://schemas.microsoft.com/office/drawing/2014/main" id="{BA76C464-0C1B-4BC4-A2E5-7AC3F18049B2}"/>
                  </a:ext>
                </a:extLst>
              </p:cNvPr>
              <p:cNvSpPr txBox="1">
                <a:spLocks noRot="1" noChangeAspect="1" noMove="1" noResize="1" noEditPoints="1" noAdjustHandles="1" noChangeArrowheads="1" noChangeShapeType="1" noTextEdit="1"/>
              </p:cNvSpPr>
              <p:nvPr/>
            </p:nvSpPr>
            <p:spPr>
              <a:xfrm>
                <a:off x="2283619" y="3651758"/>
                <a:ext cx="4576762" cy="7838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8FAC6D7-8BE0-4866-848D-47FDCBD3001B}"/>
                  </a:ext>
                </a:extLst>
              </p:cNvPr>
              <p:cNvSpPr txBox="1"/>
              <p:nvPr/>
            </p:nvSpPr>
            <p:spPr>
              <a:xfrm>
                <a:off x="2283619" y="4412993"/>
                <a:ext cx="4576762"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𝐾</m:t>
                          </m:r>
                        </m:e>
                        <m:sub>
                          <m:r>
                            <a:rPr lang="zh-CN" altLang="en-US" sz="2400" i="1">
                              <a:latin typeface="Cambria Math" panose="02040503050406030204" pitchFamily="18" charset="0"/>
                            </a:rPr>
                            <m:t>𝑟𝑤𝑟</m:t>
                          </m:r>
                        </m:sub>
                      </m:sSub>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m:rPr>
                              <m:sty m:val="p"/>
                            </m:rPr>
                            <a:rPr lang="en-US" altLang="zh-CN" sz="2400" b="0" i="0" smtClean="0">
                              <a:latin typeface="Cambria Math" panose="02040503050406030204" pitchFamily="18" charset="0"/>
                            </a:rPr>
                            <m:t>w</m:t>
                          </m:r>
                        </m:sub>
                      </m:sSub>
                      <m:sSubSup>
                        <m:sSubSupPr>
                          <m:ctrlPr>
                            <a:rPr lang="zh-CN" altLang="en-US" sz="2400" i="1">
                              <a:solidFill>
                                <a:srgbClr val="836967"/>
                              </a:solidFill>
                              <a:latin typeface="Cambria Math" panose="02040503050406030204" pitchFamily="18" charset="0"/>
                            </a:rPr>
                          </m:ctrlPr>
                        </m:sSubSupPr>
                        <m:e>
                          <m:r>
                            <a:rPr lang="en-US" altLang="zh-CN" sz="2400" b="0" i="1" smtClean="0">
                              <a:solidFill>
                                <a:srgbClr val="836967"/>
                              </a:solidFill>
                              <a:latin typeface="Cambria Math" panose="02040503050406030204" pitchFamily="18" charset="0"/>
                            </a:rPr>
                            <m:t>(</m:t>
                          </m:r>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1</m:t>
                          </m:r>
                        </m:sub>
                        <m:sup>
                          <m:r>
                            <a:rPr lang="zh-CN" altLang="en-US" sz="2400" i="0">
                              <a:latin typeface="Cambria Math" panose="02040503050406030204" pitchFamily="18" charset="0"/>
                            </a:rPr>
                            <m:t>2</m:t>
                          </m:r>
                        </m:sup>
                      </m:sSubSup>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zh-CN" altLang="en-US" sz="2400">
                              <a:latin typeface="Cambria Math" panose="02040503050406030204" pitchFamily="18" charset="0"/>
                            </a:rPr>
                            <m:t>2</m:t>
                          </m:r>
                        </m:sup>
                      </m:sSubSup>
                      <m:sSubSup>
                        <m:sSubSupPr>
                          <m:ctrlPr>
                            <a:rPr lang="zh-CN" altLang="en-US" sz="2400" i="1">
                              <a:solidFill>
                                <a:srgbClr val="836967"/>
                              </a:solidFill>
                              <a:latin typeface="Cambria Math" panose="02040503050406030204" pitchFamily="18" charset="0"/>
                            </a:rPr>
                          </m:ctrlPr>
                        </m:sSubSupPr>
                        <m:e>
                          <m:r>
                            <a:rPr lang="en-US" altLang="zh-CN" sz="2400" b="0" i="1" smtClean="0">
                              <a:solidFill>
                                <a:srgbClr val="836967"/>
                              </a:solidFill>
                              <a:latin typeface="Cambria Math" panose="02040503050406030204" pitchFamily="18" charset="0"/>
                            </a:rPr>
                            <m:t>+</m:t>
                          </m:r>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3</m:t>
                          </m:r>
                        </m:sub>
                        <m:sup>
                          <m:r>
                            <a:rPr lang="zh-CN" altLang="en-US" sz="2400">
                              <a:latin typeface="Cambria Math" panose="02040503050406030204" pitchFamily="18" charset="0"/>
                            </a:rPr>
                            <m:t>2</m:t>
                          </m:r>
                        </m:sup>
                      </m:sSubSup>
                      <m:sSubSup>
                        <m:sSubSupPr>
                          <m:ctrlPr>
                            <a:rPr lang="zh-CN" altLang="en-US" sz="2400" i="1">
                              <a:solidFill>
                                <a:srgbClr val="836967"/>
                              </a:solidFill>
                              <a:latin typeface="Cambria Math" panose="02040503050406030204" pitchFamily="18" charset="0"/>
                            </a:rPr>
                          </m:ctrlPr>
                        </m:sSubSupPr>
                        <m:e>
                          <m:r>
                            <a:rPr lang="en-US" altLang="zh-CN" sz="2400" b="0" i="1" smtClean="0">
                              <a:solidFill>
                                <a:srgbClr val="836967"/>
                              </a:solidFill>
                              <a:latin typeface="Cambria Math" panose="02040503050406030204" pitchFamily="18" charset="0"/>
                            </a:rPr>
                            <m:t>+</m:t>
                          </m:r>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4</m:t>
                          </m:r>
                        </m:sub>
                        <m:sup>
                          <m:r>
                            <a:rPr lang="zh-CN" altLang="en-US" sz="2400">
                              <a:latin typeface="Cambria Math" panose="02040503050406030204" pitchFamily="18" charset="0"/>
                            </a:rPr>
                            <m:t>2</m:t>
                          </m:r>
                        </m:sup>
                      </m:sSubSup>
                      <m:r>
                        <a:rPr lang="en-US" altLang="zh-CN" sz="2400" b="0" i="1" smtClean="0">
                          <a:latin typeface="Cambria Math" panose="02040503050406030204" pitchFamily="18" charset="0"/>
                        </a:rPr>
                        <m:t>)</m:t>
                      </m:r>
                    </m:oMath>
                  </m:oMathPara>
                </a14:m>
                <a:endParaRPr lang="zh-CN" altLang="en-US" sz="2400" dirty="0"/>
              </a:p>
            </p:txBody>
          </p:sp>
        </mc:Choice>
        <mc:Fallback xmlns="">
          <p:sp>
            <p:nvSpPr>
              <p:cNvPr id="21" name="文本框 20">
                <a:extLst>
                  <a:ext uri="{FF2B5EF4-FFF2-40B4-BE49-F238E27FC236}">
                    <a16:creationId xmlns:a16="http://schemas.microsoft.com/office/drawing/2014/main" id="{28FAC6D7-8BE0-4866-848D-47FDCBD3001B}"/>
                  </a:ext>
                </a:extLst>
              </p:cNvPr>
              <p:cNvSpPr txBox="1">
                <a:spLocks noRot="1" noChangeAspect="1" noMove="1" noResize="1" noEditPoints="1" noAdjustHandles="1" noChangeArrowheads="1" noChangeShapeType="1" noTextEdit="1"/>
              </p:cNvSpPr>
              <p:nvPr/>
            </p:nvSpPr>
            <p:spPr>
              <a:xfrm>
                <a:off x="2283619" y="4412993"/>
                <a:ext cx="4576762" cy="783804"/>
              </a:xfrm>
              <a:prstGeom prst="rect">
                <a:avLst/>
              </a:prstGeom>
              <a:blipFill>
                <a:blip r:embed="rId7"/>
                <a:stretch>
                  <a:fillRect/>
                </a:stretch>
              </a:blipFill>
            </p:spPr>
            <p:txBody>
              <a:bodyPr/>
              <a:lstStyle/>
              <a:p>
                <a:r>
                  <a:rPr lang="zh-CN" altLang="en-US">
                    <a:noFill/>
                  </a:rPr>
                  <a:t> </a:t>
                </a:r>
              </a:p>
            </p:txBody>
          </p:sp>
        </mc:Fallback>
      </mc:AlternateContent>
      <p:sp>
        <p:nvSpPr>
          <p:cNvPr id="12"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996EE5B-2935-4063-B16B-F3367809F5BC}"/>
                  </a:ext>
                </a:extLst>
              </p:cNvPr>
              <p:cNvSpPr txBox="1"/>
              <p:nvPr/>
            </p:nvSpPr>
            <p:spPr>
              <a:xfrm>
                <a:off x="308261" y="5151659"/>
                <a:ext cx="8178225" cy="1754326"/>
              </a:xfrm>
              <a:prstGeom prst="rect">
                <a:avLst/>
              </a:prstGeom>
              <a:noFill/>
            </p:spPr>
            <p:txBody>
              <a:bodyPr wrap="square">
                <a:spAutoFit/>
              </a:bodyPr>
              <a:lstStyle/>
              <a:p>
                <a:pPr algn="just"/>
                <a:r>
                  <a:rPr lang="en-US" altLang="zh-CN" sz="2400" b="0" i="0" dirty="0">
                    <a:solidFill>
                      <a:srgbClr val="000000"/>
                    </a:solidFill>
                    <a:effectLst/>
                    <a:latin typeface="Times New Roman" panose="02020603050405020304" pitchFamily="18" charset="0"/>
                  </a:rPr>
                  <a:t>Where m is the total weight of the </a:t>
                </a:r>
                <a:r>
                  <a:rPr lang="en-US" altLang="zh-CN" sz="2400" dirty="0">
                    <a:solidFill>
                      <a:srgbClr val="000000"/>
                    </a:solidFill>
                    <a:latin typeface="Times New Roman" panose="02020603050405020304" pitchFamily="18" charset="0"/>
                  </a:rPr>
                  <a:t>robot</a:t>
                </a:r>
                <a:r>
                  <a:rPr lang="en-US" altLang="zh-CN" sz="2400" b="0" i="0" dirty="0">
                    <a:solidFill>
                      <a:srgbClr val="000000"/>
                    </a:solidFill>
                    <a:effectLst/>
                    <a:latin typeface="Times New Roman" panose="02020603050405020304" pitchFamily="18" charset="0"/>
                  </a:rPr>
                  <a:t>; </a:t>
                </a:r>
                <a14:m>
                  <m:oMath xmlns:m="http://schemas.openxmlformats.org/officeDocument/2006/math">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a:rPr lang="en-US" altLang="zh-CN" sz="2400" i="1">
                            <a:latin typeface="Cambria Math" panose="02040503050406030204" pitchFamily="18" charset="0"/>
                          </a:rPr>
                          <m:t>𝑍</m:t>
                        </m:r>
                      </m:sub>
                    </m:sSub>
                  </m:oMath>
                </a14:m>
                <a:r>
                  <a:rPr lang="en-US" altLang="zh-CN" sz="2400" b="0" i="0" dirty="0">
                    <a:solidFill>
                      <a:srgbClr val="000000"/>
                    </a:solidFill>
                    <a:effectLst/>
                    <a:latin typeface="Times New Roman" panose="02020603050405020304" pitchFamily="18" charset="0"/>
                  </a:rPr>
                  <a:t> is the r moment of inertia of the </a:t>
                </a:r>
                <a:r>
                  <a:rPr lang="en-US" altLang="zh-CN" sz="2400" dirty="0">
                    <a:solidFill>
                      <a:srgbClr val="000000"/>
                    </a:solidFill>
                    <a:latin typeface="Times New Roman" panose="02020603050405020304" pitchFamily="18" charset="0"/>
                  </a:rPr>
                  <a:t>robot</a:t>
                </a:r>
                <a:r>
                  <a:rPr lang="en-US" altLang="zh-CN" sz="2400" b="0" i="0" dirty="0">
                    <a:solidFill>
                      <a:srgbClr val="000000"/>
                    </a:solidFill>
                    <a:effectLst/>
                    <a:latin typeface="Times New Roman" panose="02020603050405020304" pitchFamily="18" charset="0"/>
                  </a:rPr>
                  <a:t>; </a:t>
                </a:r>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𝐼</m:t>
                        </m:r>
                      </m:e>
                      <m:sub>
                        <m:r>
                          <m:rPr>
                            <m:sty m:val="p"/>
                          </m:rPr>
                          <a:rPr lang="en-US" altLang="zh-CN" sz="2400" b="0" i="0" smtClean="0">
                            <a:latin typeface="Cambria Math" panose="02040503050406030204" pitchFamily="18" charset="0"/>
                          </a:rPr>
                          <m:t>w</m:t>
                        </m:r>
                      </m:sub>
                    </m:sSub>
                    <m:r>
                      <a:rPr lang="en-US" altLang="zh-CN" sz="2400" b="0" i="1" smtClean="0">
                        <a:latin typeface="Cambria Math" panose="02040503050406030204" pitchFamily="18" charset="0"/>
                      </a:rPr>
                      <m:t> </m:t>
                    </m:r>
                  </m:oMath>
                </a14:m>
                <a:r>
                  <a:rPr lang="en-US" altLang="zh-CN" sz="2400" dirty="0">
                    <a:solidFill>
                      <a:srgbClr val="000000"/>
                    </a:solidFill>
                    <a:latin typeface="Times New Roman" panose="02020603050405020304" pitchFamily="18" charset="0"/>
                  </a:rPr>
                  <a:t> </a:t>
                </a:r>
                <a:r>
                  <a:rPr lang="en-US" altLang="zh-CN" sz="2400" b="0" i="0" dirty="0">
                    <a:solidFill>
                      <a:srgbClr val="000000"/>
                    </a:solidFill>
                    <a:effectLst/>
                    <a:latin typeface="Times New Roman" panose="02020603050405020304" pitchFamily="18" charset="0"/>
                  </a:rPr>
                  <a:t>is the moment of inertia of the wheel assemblies.</a:t>
                </a:r>
                <a:r>
                  <a:rPr lang="en-US" altLang="zh-CN" dirty="0"/>
                  <a:t> </a:t>
                </a:r>
              </a:p>
              <a:p>
                <a:pPr algn="just"/>
                <a:br>
                  <a:rPr lang="en-US" altLang="zh-CN" dirty="0"/>
                </a:br>
                <a:endParaRPr lang="zh-CN" altLang="en-US" dirty="0"/>
              </a:p>
            </p:txBody>
          </p:sp>
        </mc:Choice>
        <mc:Fallback xmlns="">
          <p:sp>
            <p:nvSpPr>
              <p:cNvPr id="20" name="文本框 19">
                <a:extLst>
                  <a:ext uri="{FF2B5EF4-FFF2-40B4-BE49-F238E27FC236}">
                    <a16:creationId xmlns:a16="http://schemas.microsoft.com/office/drawing/2014/main" id="{C996EE5B-2935-4063-B16B-F3367809F5BC}"/>
                  </a:ext>
                </a:extLst>
              </p:cNvPr>
              <p:cNvSpPr txBox="1">
                <a:spLocks noRot="1" noChangeAspect="1" noMove="1" noResize="1" noEditPoints="1" noAdjustHandles="1" noChangeArrowheads="1" noChangeShapeType="1" noTextEdit="1"/>
              </p:cNvSpPr>
              <p:nvPr/>
            </p:nvSpPr>
            <p:spPr>
              <a:xfrm>
                <a:off x="308261" y="5151659"/>
                <a:ext cx="8178225" cy="1754326"/>
              </a:xfrm>
              <a:prstGeom prst="rect">
                <a:avLst/>
              </a:prstGeom>
              <a:blipFill>
                <a:blip r:embed="rId8"/>
                <a:stretch>
                  <a:fillRect l="-1193" t="-2778" r="-1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467044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9" name="Slide Number Placeholder 4"/>
          <p:cNvSpPr>
            <a:spLocks noGrp="1"/>
          </p:cNvSpPr>
          <p:nvPr>
            <p:ph type="sldNum" sz="quarter" idx="10"/>
          </p:nvPr>
        </p:nvSpPr>
        <p:spPr>
          <a:xfrm>
            <a:off x="83547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
        <p:nvSpPr>
          <p:cNvPr id="25" name="文本框 24">
            <a:extLst>
              <a:ext uri="{FF2B5EF4-FFF2-40B4-BE49-F238E27FC236}">
                <a16:creationId xmlns:a16="http://schemas.microsoft.com/office/drawing/2014/main" id="{61373741-8D1D-45C8-AF7D-948A1A8751FE}"/>
              </a:ext>
            </a:extLst>
          </p:cNvPr>
          <p:cNvSpPr txBox="1"/>
          <p:nvPr/>
        </p:nvSpPr>
        <p:spPr>
          <a:xfrm>
            <a:off x="224129" y="1320138"/>
            <a:ext cx="4576762" cy="738664"/>
          </a:xfrm>
          <a:prstGeom prst="rect">
            <a:avLst/>
          </a:prstGeom>
          <a:noFill/>
        </p:spPr>
        <p:txBody>
          <a:bodyPr wrap="square">
            <a:spAutoFit/>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From the Lagrange equation:</a:t>
            </a:r>
            <a:r>
              <a:rPr lang="en-US" altLang="zh-CN" sz="2400" dirty="0">
                <a:latin typeface="Times New Roman" panose="02020603050405020304" pitchFamily="18" charset="0"/>
                <a:cs typeface="Times New Roman" panose="02020603050405020304" pitchFamily="18" charset="0"/>
              </a:rPr>
              <a:t> </a:t>
            </a:r>
            <a:br>
              <a:rPr lang="en-US" altLang="zh-CN" dirty="0"/>
            </a:br>
            <a:endParaRPr lang="zh-CN" altLang="en-US" dirty="0"/>
          </a:p>
        </p:txBody>
      </p:sp>
      <p:sp>
        <p:nvSpPr>
          <p:cNvPr id="29" name="文本框 28">
            <a:extLst>
              <a:ext uri="{FF2B5EF4-FFF2-40B4-BE49-F238E27FC236}">
                <a16:creationId xmlns:a16="http://schemas.microsoft.com/office/drawing/2014/main" id="{5230ED56-E55B-43A2-A4AA-B3270BC58DCE}"/>
              </a:ext>
            </a:extLst>
          </p:cNvPr>
          <p:cNvSpPr txBox="1"/>
          <p:nvPr/>
        </p:nvSpPr>
        <p:spPr>
          <a:xfrm>
            <a:off x="4800891" y="2122184"/>
            <a:ext cx="969169"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where</a:t>
            </a:r>
            <a:endParaRPr lang="zh-CN" altLang="en-US" sz="2400" dirty="0"/>
          </a:p>
        </p:txBody>
      </p:sp>
      <p:graphicFrame>
        <p:nvGraphicFramePr>
          <p:cNvPr id="30" name="对象 29">
            <a:extLst>
              <a:ext uri="{FF2B5EF4-FFF2-40B4-BE49-F238E27FC236}">
                <a16:creationId xmlns:a16="http://schemas.microsoft.com/office/drawing/2014/main" id="{0AAE87FA-D383-4718-872A-B237F1005E8C}"/>
              </a:ext>
            </a:extLst>
          </p:cNvPr>
          <p:cNvGraphicFramePr>
            <a:graphicFrameLocks noChangeAspect="1"/>
          </p:cNvGraphicFramePr>
          <p:nvPr/>
        </p:nvGraphicFramePr>
        <p:xfrm>
          <a:off x="5893776" y="1579669"/>
          <a:ext cx="1327150" cy="1546693"/>
        </p:xfrm>
        <a:graphic>
          <a:graphicData uri="http://schemas.openxmlformats.org/presentationml/2006/ole">
            <mc:AlternateContent xmlns:mc="http://schemas.openxmlformats.org/markup-compatibility/2006">
              <mc:Choice xmlns:v="urn:schemas-microsoft-com:vml" Requires="v">
                <p:oleObj spid="_x0000_s91195" name="Equation" r:id="rId5" imgW="558720" imgH="711000" progId="Equation.DSMT4">
                  <p:embed/>
                </p:oleObj>
              </mc:Choice>
              <mc:Fallback>
                <p:oleObj name="Equation" r:id="rId5" imgW="558720" imgH="711000" progId="Equation.DSMT4">
                  <p:embed/>
                  <p:pic>
                    <p:nvPicPr>
                      <p:cNvPr id="30" name="对象 29">
                        <a:extLst>
                          <a:ext uri="{FF2B5EF4-FFF2-40B4-BE49-F238E27FC236}">
                            <a16:creationId xmlns:a16="http://schemas.microsoft.com/office/drawing/2014/main" id="{0AAE87FA-D383-4718-872A-B237F1005E8C}"/>
                          </a:ext>
                        </a:extLst>
                      </p:cNvPr>
                      <p:cNvPicPr>
                        <a:picLocks noChangeAspect="1" noChangeArrowheads="1"/>
                      </p:cNvPicPr>
                      <p:nvPr/>
                    </p:nvPicPr>
                    <p:blipFill>
                      <a:blip r:embed="rId6"/>
                      <a:srcRect/>
                      <a:stretch>
                        <a:fillRect/>
                      </a:stretch>
                    </p:blipFill>
                    <p:spPr bwMode="auto">
                      <a:xfrm>
                        <a:off x="5893776" y="1579669"/>
                        <a:ext cx="1327150" cy="1546693"/>
                      </a:xfrm>
                      <a:prstGeom prst="rect">
                        <a:avLst/>
                      </a:prstGeom>
                      <a:noFill/>
                      <a:ln>
                        <a:noFill/>
                      </a:ln>
                    </p:spPr>
                  </p:pic>
                </p:oleObj>
              </mc:Fallback>
            </mc:AlternateContent>
          </a:graphicData>
        </a:graphic>
      </p:graphicFrame>
      <p:pic>
        <p:nvPicPr>
          <p:cNvPr id="31" name="图片 30">
            <a:extLst>
              <a:ext uri="{FF2B5EF4-FFF2-40B4-BE49-F238E27FC236}">
                <a16:creationId xmlns:a16="http://schemas.microsoft.com/office/drawing/2014/main" id="{A9BC6870-750C-4E2A-BF3D-25517EBA066C}"/>
              </a:ext>
            </a:extLst>
          </p:cNvPr>
          <p:cNvPicPr>
            <a:picLocks noChangeAspect="1"/>
          </p:cNvPicPr>
          <p:nvPr/>
        </p:nvPicPr>
        <p:blipFill>
          <a:blip r:embed="rId7"/>
          <a:stretch>
            <a:fillRect/>
          </a:stretch>
        </p:blipFill>
        <p:spPr>
          <a:xfrm>
            <a:off x="1050423" y="1866106"/>
            <a:ext cx="2714625" cy="1085850"/>
          </a:xfrm>
          <a:prstGeom prst="rect">
            <a:avLst/>
          </a:prstGeom>
        </p:spPr>
      </p:pic>
      <p:sp>
        <p:nvSpPr>
          <p:cNvPr id="35" name="文本框 34">
            <a:extLst>
              <a:ext uri="{FF2B5EF4-FFF2-40B4-BE49-F238E27FC236}">
                <a16:creationId xmlns:a16="http://schemas.microsoft.com/office/drawing/2014/main" id="{4CAD7C60-4909-418F-88C4-8B7E0EA19F95}"/>
              </a:ext>
            </a:extLst>
          </p:cNvPr>
          <p:cNvSpPr txBox="1"/>
          <p:nvPr/>
        </p:nvSpPr>
        <p:spPr>
          <a:xfrm>
            <a:off x="224129" y="3379608"/>
            <a:ext cx="8613775" cy="830997"/>
          </a:xfrm>
          <a:prstGeom prst="rect">
            <a:avLst/>
          </a:prstGeom>
          <a:noFill/>
        </p:spPr>
        <p:txBody>
          <a:bodyPr wrap="square">
            <a:spAutoFit/>
          </a:bodyPr>
          <a:lstStyle/>
          <a:p>
            <a:pPr algn="just">
              <a:spcBef>
                <a:spcPts val="600"/>
              </a:spcBef>
              <a:spcAft>
                <a:spcPts val="600"/>
              </a:spcAft>
              <a:tabLst>
                <a:tab pos="457200" algn="l"/>
              </a:tabLst>
            </a:pPr>
            <a:r>
              <a:rPr lang="en-US" altLang="zh-CN" sz="2400" dirty="0">
                <a:effectLst/>
                <a:latin typeface="Times New Roman" panose="02020603050405020304" pitchFamily="18" charset="0"/>
                <a:ea typeface="宋体" panose="02010600030101010101" pitchFamily="2" charset="-122"/>
              </a:rPr>
              <a:t>From Step (a) , total kinetic energy of the mobile robot can be calculated </a:t>
            </a:r>
            <a:endParaRPr lang="zh-CN" altLang="zh-CN" sz="2000" dirty="0">
              <a:effectLst/>
              <a:latin typeface="Times New Roman" panose="02020603050405020304" pitchFamily="18" charset="0"/>
              <a:ea typeface="宋体" panose="02010600030101010101" pitchFamily="2" charset="-122"/>
            </a:endParaRPr>
          </a:p>
        </p:txBody>
      </p:sp>
      <p:graphicFrame>
        <p:nvGraphicFramePr>
          <p:cNvPr id="2" name="对象 1">
            <a:extLst>
              <a:ext uri="{FF2B5EF4-FFF2-40B4-BE49-F238E27FC236}">
                <a16:creationId xmlns:a16="http://schemas.microsoft.com/office/drawing/2014/main" id="{38D2EDC8-7713-434E-93A5-F8EF4AB625A0}"/>
              </a:ext>
            </a:extLst>
          </p:cNvPr>
          <p:cNvGraphicFramePr>
            <a:graphicFrameLocks noChangeAspect="1"/>
          </p:cNvGraphicFramePr>
          <p:nvPr/>
        </p:nvGraphicFramePr>
        <p:xfrm>
          <a:off x="4381500" y="2362200"/>
          <a:ext cx="914400" cy="198438"/>
        </p:xfrm>
        <a:graphic>
          <a:graphicData uri="http://schemas.openxmlformats.org/presentationml/2006/ole">
            <mc:AlternateContent xmlns:mc="http://schemas.openxmlformats.org/markup-compatibility/2006">
              <mc:Choice xmlns:v="urn:schemas-microsoft-com:vml" Requires="v">
                <p:oleObj spid="_x0000_s91196" name="Equation" r:id="rId8" imgW="914400" imgH="198720" progId="Equation.DSMT4">
                  <p:embed/>
                </p:oleObj>
              </mc:Choice>
              <mc:Fallback>
                <p:oleObj name="Equation" r:id="rId8" imgW="914400" imgH="198720" progId="Equation.DSMT4">
                  <p:embed/>
                  <p:pic>
                    <p:nvPicPr>
                      <p:cNvPr id="2" name="对象 1">
                        <a:extLst>
                          <a:ext uri="{FF2B5EF4-FFF2-40B4-BE49-F238E27FC236}">
                            <a16:creationId xmlns:a16="http://schemas.microsoft.com/office/drawing/2014/main" id="{38D2EDC8-7713-434E-93A5-F8EF4AB625A0}"/>
                          </a:ext>
                        </a:extLst>
                      </p:cNvPr>
                      <p:cNvPicPr/>
                      <p:nvPr/>
                    </p:nvPicPr>
                    <p:blipFill>
                      <a:blip r:embed="rId9"/>
                      <a:stretch>
                        <a:fillRect/>
                      </a:stretch>
                    </p:blipFill>
                    <p:spPr>
                      <a:xfrm>
                        <a:off x="4381500" y="2362200"/>
                        <a:ext cx="914400" cy="19843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A57BC09E-C784-4CF7-89CB-BF6DF552EDD9}"/>
              </a:ext>
            </a:extLst>
          </p:cNvPr>
          <p:cNvGraphicFramePr>
            <a:graphicFrameLocks noChangeAspect="1"/>
          </p:cNvGraphicFramePr>
          <p:nvPr/>
        </p:nvGraphicFramePr>
        <p:xfrm>
          <a:off x="158920" y="4350031"/>
          <a:ext cx="8826159" cy="1701153"/>
        </p:xfrm>
        <a:graphic>
          <a:graphicData uri="http://schemas.openxmlformats.org/presentationml/2006/ole">
            <mc:AlternateContent xmlns:mc="http://schemas.openxmlformats.org/markup-compatibility/2006">
              <mc:Choice xmlns:v="urn:schemas-microsoft-com:vml" Requires="v">
                <p:oleObj spid="_x0000_s91197" name="Equation" r:id="rId10" imgW="5143320" imgH="990360" progId="Equation.DSMT4">
                  <p:embed/>
                </p:oleObj>
              </mc:Choice>
              <mc:Fallback>
                <p:oleObj name="Equation" r:id="rId10" imgW="5143320" imgH="990360" progId="Equation.DSMT4">
                  <p:embed/>
                  <p:pic>
                    <p:nvPicPr>
                      <p:cNvPr id="14" name="对象 13">
                        <a:extLst>
                          <a:ext uri="{FF2B5EF4-FFF2-40B4-BE49-F238E27FC236}">
                            <a16:creationId xmlns:a16="http://schemas.microsoft.com/office/drawing/2014/main" id="{A57BC09E-C784-4CF7-89CB-BF6DF552EDD9}"/>
                          </a:ext>
                        </a:extLst>
                      </p:cNvPr>
                      <p:cNvPicPr/>
                      <p:nvPr/>
                    </p:nvPicPr>
                    <p:blipFill>
                      <a:blip r:embed="rId11"/>
                      <a:stretch>
                        <a:fillRect/>
                      </a:stretch>
                    </p:blipFill>
                    <p:spPr>
                      <a:xfrm>
                        <a:off x="158920" y="4350031"/>
                        <a:ext cx="8826159" cy="1701153"/>
                      </a:xfrm>
                      <a:prstGeom prst="rect">
                        <a:avLst/>
                      </a:prstGeom>
                    </p:spPr>
                  </p:pic>
                </p:oleObj>
              </mc:Fallback>
            </mc:AlternateContent>
          </a:graphicData>
        </a:graphic>
      </p:graphicFrame>
    </p:spTree>
    <p:extLst>
      <p:ext uri="{BB962C8B-B14F-4D97-AF65-F5344CB8AC3E}">
        <p14:creationId xmlns:p14="http://schemas.microsoft.com/office/powerpoint/2010/main" val="225161057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6085"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9" name="Slide Number Placeholder 4"/>
          <p:cNvSpPr>
            <a:spLocks noGrp="1"/>
          </p:cNvSpPr>
          <p:nvPr>
            <p:ph type="sldNum" sz="quarter" idx="10"/>
          </p:nvPr>
        </p:nvSpPr>
        <p:spPr>
          <a:xfrm>
            <a:off x="83547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
        <p:nvSpPr>
          <p:cNvPr id="32" name="文本框 31">
            <a:extLst>
              <a:ext uri="{FF2B5EF4-FFF2-40B4-BE49-F238E27FC236}">
                <a16:creationId xmlns:a16="http://schemas.microsoft.com/office/drawing/2014/main" id="{3AB501FE-D88D-4BB5-B48D-ECD6CB347B00}"/>
              </a:ext>
            </a:extLst>
          </p:cNvPr>
          <p:cNvSpPr txBox="1"/>
          <p:nvPr/>
        </p:nvSpPr>
        <p:spPr>
          <a:xfrm>
            <a:off x="421081" y="1290757"/>
            <a:ext cx="1181966" cy="461665"/>
          </a:xfrm>
          <a:prstGeom prst="rect">
            <a:avLst/>
          </a:prstGeom>
          <a:noFill/>
        </p:spPr>
        <p:txBody>
          <a:bodyPr wrap="square">
            <a:spAutoFit/>
          </a:bodyPr>
          <a:lstStyle/>
          <a:p>
            <a:r>
              <a:rPr lang="en-US" altLang="zh-CN" sz="2400" dirty="0">
                <a:effectLst/>
                <a:latin typeface="Times New Roman" panose="02020603050405020304" pitchFamily="18" charset="0"/>
                <a:ea typeface="宋体" panose="02010600030101010101" pitchFamily="2" charset="-122"/>
              </a:rPr>
              <a:t>Then</a:t>
            </a:r>
            <a:endParaRPr lang="zh-CN" altLang="en-US" sz="2400" dirty="0"/>
          </a:p>
        </p:txBody>
      </p:sp>
      <p:graphicFrame>
        <p:nvGraphicFramePr>
          <p:cNvPr id="3" name="对象 2">
            <a:extLst>
              <a:ext uri="{FF2B5EF4-FFF2-40B4-BE49-F238E27FC236}">
                <a16:creationId xmlns:a16="http://schemas.microsoft.com/office/drawing/2014/main" id="{E78DDCDA-C1D2-45D5-9715-A36959485A81}"/>
              </a:ext>
            </a:extLst>
          </p:cNvPr>
          <p:cNvGraphicFramePr>
            <a:graphicFrameLocks noChangeAspect="1"/>
          </p:cNvGraphicFramePr>
          <p:nvPr>
            <p:extLst>
              <p:ext uri="{D42A27DB-BD31-4B8C-83A1-F6EECF244321}">
                <p14:modId xmlns:p14="http://schemas.microsoft.com/office/powerpoint/2010/main" val="1081090459"/>
              </p:ext>
            </p:extLst>
          </p:nvPr>
        </p:nvGraphicFramePr>
        <p:xfrm>
          <a:off x="1493838" y="1084426"/>
          <a:ext cx="7042150" cy="2867025"/>
        </p:xfrm>
        <a:graphic>
          <a:graphicData uri="http://schemas.openxmlformats.org/presentationml/2006/ole">
            <mc:AlternateContent xmlns:mc="http://schemas.openxmlformats.org/markup-compatibility/2006">
              <mc:Choice xmlns:v="urn:schemas-microsoft-com:vml" Requires="v">
                <p:oleObj spid="_x0000_s92195" name="Equation" r:id="rId5" imgW="5295600" imgH="2158920" progId="Equation.DSMT4">
                  <p:embed/>
                </p:oleObj>
              </mc:Choice>
              <mc:Fallback>
                <p:oleObj name="Equation" r:id="rId5" imgW="5295600" imgH="2158920" progId="Equation.DSMT4">
                  <p:embed/>
                  <p:pic>
                    <p:nvPicPr>
                      <p:cNvPr id="3" name="对象 2">
                        <a:extLst>
                          <a:ext uri="{FF2B5EF4-FFF2-40B4-BE49-F238E27FC236}">
                            <a16:creationId xmlns:a16="http://schemas.microsoft.com/office/drawing/2014/main" id="{E78DDCDA-C1D2-45D5-9715-A36959485A81}"/>
                          </a:ext>
                        </a:extLst>
                      </p:cNvPr>
                      <p:cNvPicPr/>
                      <p:nvPr/>
                    </p:nvPicPr>
                    <p:blipFill>
                      <a:blip r:embed="rId6"/>
                      <a:stretch>
                        <a:fillRect/>
                      </a:stretch>
                    </p:blipFill>
                    <p:spPr>
                      <a:xfrm>
                        <a:off x="1493838" y="1084426"/>
                        <a:ext cx="7042150" cy="2867025"/>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5B97071-51C3-4A66-A6C9-BFDBE0805A04}"/>
              </a:ext>
            </a:extLst>
          </p:cNvPr>
          <p:cNvSpPr txBox="1"/>
          <p:nvPr/>
        </p:nvSpPr>
        <p:spPr>
          <a:xfrm>
            <a:off x="421081" y="3846485"/>
            <a:ext cx="6226969" cy="461665"/>
          </a:xfrm>
          <a:prstGeom prst="rect">
            <a:avLst/>
          </a:prstGeom>
          <a:noFill/>
        </p:spPr>
        <p:txBody>
          <a:bodyPr wrap="square">
            <a:spAutoFit/>
          </a:bodyPr>
          <a:lstStyle/>
          <a:p>
            <a:pPr marL="914400" indent="-914400" algn="l">
              <a:spcBef>
                <a:spcPts val="600"/>
              </a:spcBef>
              <a:spcAft>
                <a:spcPts val="600"/>
              </a:spcAft>
              <a:tabLst>
                <a:tab pos="457200" algn="l"/>
              </a:tabLst>
            </a:pPr>
            <a:r>
              <a:rPr lang="en-US" altLang="zh-CN" sz="2400" dirty="0">
                <a:effectLst/>
                <a:latin typeface="Times New Roman" panose="02020603050405020304" pitchFamily="18" charset="0"/>
                <a:ea typeface="宋体" panose="02010600030101010101" pitchFamily="2" charset="-122"/>
              </a:rPr>
              <a:t>Finally, dynamic equation can be expressed as:</a:t>
            </a:r>
            <a:endParaRPr lang="zh-CN" altLang="zh-CN" sz="2000" dirty="0">
              <a:effectLst/>
              <a:latin typeface="Times New Roman" panose="02020603050405020304" pitchFamily="18" charset="0"/>
              <a:ea typeface="宋体" panose="02010600030101010101" pitchFamily="2" charset="-122"/>
            </a:endParaRPr>
          </a:p>
        </p:txBody>
      </p:sp>
      <p:graphicFrame>
        <p:nvGraphicFramePr>
          <p:cNvPr id="2" name="对象 1">
            <a:extLst>
              <a:ext uri="{FF2B5EF4-FFF2-40B4-BE49-F238E27FC236}">
                <a16:creationId xmlns:a16="http://schemas.microsoft.com/office/drawing/2014/main" id="{E9B856D5-6E3E-476C-B944-59CAA620756F}"/>
              </a:ext>
            </a:extLst>
          </p:cNvPr>
          <p:cNvGraphicFramePr>
            <a:graphicFrameLocks noChangeAspect="1"/>
          </p:cNvGraphicFramePr>
          <p:nvPr>
            <p:extLst>
              <p:ext uri="{D42A27DB-BD31-4B8C-83A1-F6EECF244321}">
                <p14:modId xmlns:p14="http://schemas.microsoft.com/office/powerpoint/2010/main" val="2757407660"/>
              </p:ext>
            </p:extLst>
          </p:nvPr>
        </p:nvGraphicFramePr>
        <p:xfrm>
          <a:off x="1955006" y="4308150"/>
          <a:ext cx="5233988" cy="2152650"/>
        </p:xfrm>
        <a:graphic>
          <a:graphicData uri="http://schemas.openxmlformats.org/presentationml/2006/ole">
            <mc:AlternateContent xmlns:mc="http://schemas.openxmlformats.org/markup-compatibility/2006">
              <mc:Choice xmlns:v="urn:schemas-microsoft-com:vml" Requires="v">
                <p:oleObj spid="_x0000_s92196" name="Equation" r:id="rId7" imgW="3581280" imgH="1473120" progId="Equation.DSMT4">
                  <p:embed/>
                </p:oleObj>
              </mc:Choice>
              <mc:Fallback>
                <p:oleObj name="Equation" r:id="rId7" imgW="3581280" imgH="1473120" progId="Equation.DSMT4">
                  <p:embed/>
                  <p:pic>
                    <p:nvPicPr>
                      <p:cNvPr id="0" name=""/>
                      <p:cNvPicPr/>
                      <p:nvPr/>
                    </p:nvPicPr>
                    <p:blipFill>
                      <a:blip r:embed="rId8"/>
                      <a:stretch>
                        <a:fillRect/>
                      </a:stretch>
                    </p:blipFill>
                    <p:spPr>
                      <a:xfrm>
                        <a:off x="1955006" y="4308150"/>
                        <a:ext cx="5233988" cy="2152650"/>
                      </a:xfrm>
                      <a:prstGeom prst="rect">
                        <a:avLst/>
                      </a:prstGeom>
                    </p:spPr>
                  </p:pic>
                </p:oleObj>
              </mc:Fallback>
            </mc:AlternateContent>
          </a:graphicData>
        </a:graphic>
      </p:graphicFrame>
    </p:spTree>
    <p:extLst>
      <p:ext uri="{BB962C8B-B14F-4D97-AF65-F5344CB8AC3E}">
        <p14:creationId xmlns:p14="http://schemas.microsoft.com/office/powerpoint/2010/main" val="201898004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8131"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48132" name="Title 1"/>
          <p:cNvSpPr>
            <a:spLocks noGrp="1"/>
          </p:cNvSpPr>
          <p:nvPr>
            <p:ph type="title"/>
          </p:nvPr>
        </p:nvSpPr>
        <p:spPr>
          <a:xfrm>
            <a:off x="238125" y="279400"/>
            <a:ext cx="6686090" cy="609600"/>
          </a:xfrm>
        </p:spPr>
        <p:txBody>
          <a:bodyPr vert="horz" wrap="square" lIns="91440" tIns="45720" rIns="91440" bIns="45720" anchor="ctr"/>
          <a:lstStyle/>
          <a:p>
            <a:r>
              <a:rPr lang="en-US" altLang="zh-CN" sz="3600" b="1" kern="1200" dirty="0">
                <a:latin typeface="Times New Roman" panose="02020603050405020304" pitchFamily="18" charset="0"/>
                <a:ea typeface="+mn-ea"/>
                <a:cs typeface="Times New Roman" panose="02020603050405020304" pitchFamily="18" charset="0"/>
              </a:rPr>
              <a:t>2.4.3 Simulation Example 1</a:t>
            </a:r>
          </a:p>
        </p:txBody>
      </p:sp>
      <p:sp>
        <p:nvSpPr>
          <p:cNvPr id="3" name="文本框 2"/>
          <p:cNvSpPr txBox="1"/>
          <p:nvPr/>
        </p:nvSpPr>
        <p:spPr>
          <a:xfrm>
            <a:off x="433705" y="1593850"/>
            <a:ext cx="8201025" cy="829945"/>
          </a:xfrm>
          <a:prstGeom prst="rect">
            <a:avLst/>
          </a:prstGeom>
          <a:noFill/>
        </p:spPr>
        <p:txBody>
          <a:bodyPr wrap="square" rtlCol="0" anchor="t">
            <a:spAutoFit/>
          </a:bodyPr>
          <a:lstStyle/>
          <a:p>
            <a:pPr>
              <a:spcBef>
                <a:spcPct val="20000"/>
              </a:spcBef>
              <a:buFont typeface="Wingdings" panose="05000000000000000000" charset="0"/>
              <a:buNone/>
            </a:pPr>
            <a:r>
              <a:rPr lang="en-US" sz="2400" b="0" noProof="0">
                <a:solidFill>
                  <a:schemeClr val="tx1"/>
                </a:solidFill>
                <a:latin typeface="Times New Roman" panose="02020603050405020304" pitchFamily="18" charset="0"/>
                <a:ea typeface="+mn-ea"/>
                <a:cs typeface="Times New Roman" panose="02020603050405020304" pitchFamily="18" charset="0"/>
                <a:sym typeface="+mn-ea"/>
              </a:rPr>
              <a:t>The simulation using the </a:t>
            </a:r>
            <a:r>
              <a:rPr lang="en-US" sz="2400" b="0" noProof="0">
                <a:solidFill>
                  <a:srgbClr val="FF0000"/>
                </a:solidFill>
                <a:latin typeface="Times New Roman" panose="02020603050405020304" pitchFamily="18" charset="0"/>
                <a:ea typeface="+mn-ea"/>
                <a:cs typeface="Times New Roman" panose="02020603050405020304" pitchFamily="18" charset="0"/>
                <a:sym typeface="+mn-ea"/>
              </a:rPr>
              <a:t>Simple Integration Method</a:t>
            </a:r>
            <a:r>
              <a:rPr lang="en-US" sz="2400" b="0" noProof="0">
                <a:solidFill>
                  <a:schemeClr val="tx1"/>
                </a:solidFill>
                <a:latin typeface="Times New Roman" panose="02020603050405020304" pitchFamily="18" charset="0"/>
                <a:ea typeface="+mn-ea"/>
                <a:cs typeface="Times New Roman" panose="02020603050405020304" pitchFamily="18" charset="0"/>
                <a:sym typeface="+mn-ea"/>
              </a:rPr>
              <a:t> is conducted on the two-link planar robot</a:t>
            </a:r>
            <a:endParaRPr lang="en-US" sz="2400" b="0" i="1" noProof="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48135" name="Object 4"/>
          <p:cNvGraphicFramePr>
            <a:graphicFrameLocks noChangeAspect="1"/>
          </p:cNvGraphicFramePr>
          <p:nvPr/>
        </p:nvGraphicFramePr>
        <p:xfrm>
          <a:off x="587375" y="3810000"/>
          <a:ext cx="5311775" cy="1590675"/>
        </p:xfrm>
        <a:graphic>
          <a:graphicData uri="http://schemas.openxmlformats.org/presentationml/2006/ole">
            <mc:AlternateContent xmlns:mc="http://schemas.openxmlformats.org/markup-compatibility/2006">
              <mc:Choice xmlns:v="urn:schemas-microsoft-com:vml" Requires="v">
                <p:oleObj spid="_x0000_s88281" r:id="rId4" imgW="2844800" imgH="850900" progId="Equation.DSMT4">
                  <p:embed/>
                </p:oleObj>
              </mc:Choice>
              <mc:Fallback>
                <p:oleObj r:id="rId4" imgW="2844800" imgH="850900" progId="Equation.DSMT4">
                  <p:embed/>
                  <p:pic>
                    <p:nvPicPr>
                      <p:cNvPr id="48135" name="Object 4"/>
                      <p:cNvPicPr/>
                      <p:nvPr/>
                    </p:nvPicPr>
                    <p:blipFill>
                      <a:blip r:embed="rId5"/>
                      <a:stretch>
                        <a:fillRect/>
                      </a:stretch>
                    </p:blipFill>
                    <p:spPr>
                      <a:xfrm>
                        <a:off x="587375" y="3810000"/>
                        <a:ext cx="5311775" cy="1590675"/>
                      </a:xfrm>
                      <a:prstGeom prst="rect">
                        <a:avLst/>
                      </a:prstGeom>
                      <a:noFill/>
                      <a:ln w="38100">
                        <a:noFill/>
                        <a:miter/>
                      </a:ln>
                    </p:spPr>
                  </p:pic>
                </p:oleObj>
              </mc:Fallback>
            </mc:AlternateContent>
          </a:graphicData>
        </a:graphic>
      </p:graphicFrame>
      <p:sp>
        <p:nvSpPr>
          <p:cNvPr id="48136" name="文本框 7"/>
          <p:cNvSpPr txBox="1"/>
          <p:nvPr/>
        </p:nvSpPr>
        <p:spPr>
          <a:xfrm>
            <a:off x="483870" y="2560003"/>
            <a:ext cx="5078413" cy="1014730"/>
          </a:xfrm>
          <a:prstGeom prst="rect">
            <a:avLst/>
          </a:prstGeom>
          <a:noFill/>
          <a:ln w="9525">
            <a:noFill/>
          </a:ln>
        </p:spPr>
        <p:txBody>
          <a:bodyPr wrap="square" anchor="t">
            <a:spAutoFit/>
          </a:bodyPr>
          <a:lstStyle/>
          <a:p>
            <a:endParaRPr lang="en-US" altLang="en-US" sz="12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   Given initial conditions   </a:t>
            </a:r>
            <a:r>
              <a:rPr lang="en-US" altLang="en-US" sz="2400" b="0" i="1" dirty="0">
                <a:solidFill>
                  <a:schemeClr val="tx1"/>
                </a:solidFill>
                <a:latin typeface="Times New Roman" panose="02020603050405020304" pitchFamily="18" charset="0"/>
              </a:rPr>
              <a:t>       ,        </a:t>
            </a:r>
            <a:r>
              <a:rPr lang="en-US" altLang="en-US" sz="2400" b="0" dirty="0">
                <a:solidFill>
                  <a:schemeClr val="tx1"/>
                </a:solidFill>
                <a:latin typeface="Times New Roman" panose="02020603050405020304" pitchFamily="18" charset="0"/>
              </a:rPr>
              <a:t>, we have</a:t>
            </a:r>
          </a:p>
        </p:txBody>
      </p:sp>
      <p:graphicFrame>
        <p:nvGraphicFramePr>
          <p:cNvPr id="48137" name="Object 1"/>
          <p:cNvGraphicFramePr>
            <a:graphicFrameLocks noChangeAspect="1"/>
          </p:cNvGraphicFramePr>
          <p:nvPr/>
        </p:nvGraphicFramePr>
        <p:xfrm>
          <a:off x="4505643" y="2804795"/>
          <a:ext cx="593725" cy="400050"/>
        </p:xfrm>
        <a:graphic>
          <a:graphicData uri="http://schemas.openxmlformats.org/presentationml/2006/ole">
            <mc:AlternateContent xmlns:mc="http://schemas.openxmlformats.org/markup-compatibility/2006">
              <mc:Choice xmlns:v="urn:schemas-microsoft-com:vml" Requires="v">
                <p:oleObj spid="_x0000_s88282" r:id="rId6" imgW="304800" imgH="203200" progId="Equation.DSMT4">
                  <p:embed/>
                </p:oleObj>
              </mc:Choice>
              <mc:Fallback>
                <p:oleObj r:id="rId6" imgW="304800" imgH="203200" progId="Equation.DSMT4">
                  <p:embed/>
                  <p:pic>
                    <p:nvPicPr>
                      <p:cNvPr id="48137" name="Object 1"/>
                      <p:cNvPicPr/>
                      <p:nvPr/>
                    </p:nvPicPr>
                    <p:blipFill>
                      <a:blip r:embed="rId7"/>
                      <a:stretch>
                        <a:fillRect/>
                      </a:stretch>
                    </p:blipFill>
                    <p:spPr>
                      <a:xfrm>
                        <a:off x="4505643" y="2804795"/>
                        <a:ext cx="593725" cy="400050"/>
                      </a:xfrm>
                      <a:prstGeom prst="rect">
                        <a:avLst/>
                      </a:prstGeom>
                      <a:noFill/>
                      <a:ln w="38100">
                        <a:noFill/>
                        <a:miter/>
                      </a:ln>
                    </p:spPr>
                  </p:pic>
                </p:oleObj>
              </mc:Fallback>
            </mc:AlternateContent>
          </a:graphicData>
        </a:graphic>
      </p:graphicFrame>
      <p:graphicFrame>
        <p:nvGraphicFramePr>
          <p:cNvPr id="48138" name="Object 3"/>
          <p:cNvGraphicFramePr>
            <a:graphicFrameLocks noChangeAspect="1"/>
          </p:cNvGraphicFramePr>
          <p:nvPr/>
        </p:nvGraphicFramePr>
        <p:xfrm>
          <a:off x="3769360" y="2795905"/>
          <a:ext cx="593725" cy="400050"/>
        </p:xfrm>
        <a:graphic>
          <a:graphicData uri="http://schemas.openxmlformats.org/presentationml/2006/ole">
            <mc:AlternateContent xmlns:mc="http://schemas.openxmlformats.org/markup-compatibility/2006">
              <mc:Choice xmlns:v="urn:schemas-microsoft-com:vml" Requires="v">
                <p:oleObj spid="_x0000_s88283" r:id="rId8" imgW="304800" imgH="203200" progId="Equation.DSMT4">
                  <p:embed/>
                </p:oleObj>
              </mc:Choice>
              <mc:Fallback>
                <p:oleObj r:id="rId8" imgW="304800" imgH="203200" progId="Equation.DSMT4">
                  <p:embed/>
                  <p:pic>
                    <p:nvPicPr>
                      <p:cNvPr id="48138" name="Object 3"/>
                      <p:cNvPicPr/>
                      <p:nvPr/>
                    </p:nvPicPr>
                    <p:blipFill>
                      <a:blip r:embed="rId9"/>
                      <a:stretch>
                        <a:fillRect/>
                      </a:stretch>
                    </p:blipFill>
                    <p:spPr>
                      <a:xfrm>
                        <a:off x="3769360" y="2795905"/>
                        <a:ext cx="593725" cy="400050"/>
                      </a:xfrm>
                      <a:prstGeom prst="rect">
                        <a:avLst/>
                      </a:prstGeom>
                      <a:noFill/>
                      <a:ln w="38100">
                        <a:noFill/>
                        <a:miter/>
                      </a:ln>
                    </p:spPr>
                  </p:pic>
                </p:oleObj>
              </mc:Fallback>
            </mc:AlternateContent>
          </a:graphicData>
        </a:graphic>
      </p:graphicFrame>
      <p:grpSp>
        <p:nvGrpSpPr>
          <p:cNvPr id="7" name="组合 6"/>
          <p:cNvGrpSpPr/>
          <p:nvPr/>
        </p:nvGrpSpPr>
        <p:grpSpPr>
          <a:xfrm>
            <a:off x="5683250" y="2423795"/>
            <a:ext cx="3133090" cy="2523490"/>
            <a:chOff x="8950" y="3817"/>
            <a:chExt cx="4934" cy="3974"/>
          </a:xfrm>
        </p:grpSpPr>
        <p:pic>
          <p:nvPicPr>
            <p:cNvPr id="48134" name="图片 1"/>
            <p:cNvPicPr>
              <a:picLocks noChangeAspect="1"/>
            </p:cNvPicPr>
            <p:nvPr/>
          </p:nvPicPr>
          <p:blipFill>
            <a:blip r:embed="rId10"/>
            <a:stretch>
              <a:fillRect/>
            </a:stretch>
          </p:blipFill>
          <p:spPr>
            <a:xfrm>
              <a:off x="8950" y="3817"/>
              <a:ext cx="4935" cy="3975"/>
            </a:xfrm>
            <a:prstGeom prst="rect">
              <a:avLst/>
            </a:prstGeom>
            <a:noFill/>
            <a:ln w="9525">
              <a:noFill/>
            </a:ln>
          </p:spPr>
        </p:pic>
        <p:pic>
          <p:nvPicPr>
            <p:cNvPr id="5" name="图片 4"/>
            <p:cNvPicPr>
              <a:picLocks noChangeAspect="1"/>
            </p:cNvPicPr>
            <p:nvPr/>
          </p:nvPicPr>
          <p:blipFill>
            <a:blip r:embed="rId11"/>
            <a:stretch>
              <a:fillRect/>
            </a:stretch>
          </p:blipFill>
          <p:spPr>
            <a:xfrm>
              <a:off x="10432" y="6962"/>
              <a:ext cx="348" cy="348"/>
            </a:xfrm>
            <a:prstGeom prst="rect">
              <a:avLst/>
            </a:prstGeom>
          </p:spPr>
        </p:pic>
        <p:pic>
          <p:nvPicPr>
            <p:cNvPr id="6" name="图片 5"/>
            <p:cNvPicPr>
              <a:picLocks noChangeAspect="1"/>
            </p:cNvPicPr>
            <p:nvPr/>
          </p:nvPicPr>
          <p:blipFill>
            <a:blip r:embed="rId11"/>
            <a:stretch>
              <a:fillRect/>
            </a:stretch>
          </p:blipFill>
          <p:spPr>
            <a:xfrm>
              <a:off x="12314" y="5574"/>
              <a:ext cx="348" cy="348"/>
            </a:xfrm>
            <a:prstGeom prst="rect">
              <a:avLst/>
            </a:prstGeom>
          </p:spPr>
        </p:pic>
        <p:graphicFrame>
          <p:nvGraphicFramePr>
            <p:cNvPr id="27" name="对象 26">
              <a:hlinkClick r:id="" action="ppaction://ole?verb=0"/>
            </p:cNvPr>
            <p:cNvGraphicFramePr>
              <a:graphicFrameLocks noChangeAspect="1"/>
            </p:cNvGraphicFramePr>
            <p:nvPr/>
          </p:nvGraphicFramePr>
          <p:xfrm>
            <a:off x="12387" y="5243"/>
            <a:ext cx="480" cy="553"/>
          </p:xfrm>
          <a:graphic>
            <a:graphicData uri="http://schemas.openxmlformats.org/presentationml/2006/ole">
              <mc:AlternateContent xmlns:mc="http://schemas.openxmlformats.org/markup-compatibility/2006">
                <mc:Choice xmlns:v="urn:schemas-microsoft-com:vml" Requires="v">
                  <p:oleObj spid="_x0000_s88284" r:id="rId12" imgW="177165" imgH="215900" progId="Equation.KSEE3">
                    <p:embed/>
                  </p:oleObj>
                </mc:Choice>
                <mc:Fallback>
                  <p:oleObj r:id="rId12" imgW="177165" imgH="215900" progId="Equation.KSEE3">
                    <p:embed/>
                    <p:pic>
                      <p:nvPicPr>
                        <p:cNvPr id="27" name="对象 26">
                          <a:hlinkClick r:id="" action="ppaction://ole?verb=0"/>
                        </p:cNvPr>
                        <p:cNvPicPr/>
                        <p:nvPr/>
                      </p:nvPicPr>
                      <p:blipFill>
                        <a:blip r:embed="rId13"/>
                        <a:stretch>
                          <a:fillRect/>
                        </a:stretch>
                      </p:blipFill>
                      <p:spPr>
                        <a:xfrm>
                          <a:off x="12387" y="5243"/>
                          <a:ext cx="480" cy="553"/>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10493" y="6726"/>
            <a:ext cx="510" cy="556"/>
          </p:xfrm>
          <a:graphic>
            <a:graphicData uri="http://schemas.openxmlformats.org/presentationml/2006/ole">
              <mc:AlternateContent xmlns:mc="http://schemas.openxmlformats.org/markup-compatibility/2006">
                <mc:Choice xmlns:v="urn:schemas-microsoft-com:vml" Requires="v">
                  <p:oleObj spid="_x0000_s88285" r:id="rId14" imgW="304800" imgH="351155" progId="Equation.KSEE3">
                    <p:embed/>
                  </p:oleObj>
                </mc:Choice>
                <mc:Fallback>
                  <p:oleObj r:id="rId14" imgW="304800" imgH="351155" progId="Equation.KSEE3">
                    <p:embed/>
                    <p:pic>
                      <p:nvPicPr>
                        <p:cNvPr id="2" name="对象 1">
                          <a:hlinkClick r:id="" action="ppaction://ole?verb=0"/>
                        </p:cNvPr>
                        <p:cNvPicPr/>
                        <p:nvPr/>
                      </p:nvPicPr>
                      <p:blipFill>
                        <a:blip r:embed="rId15"/>
                        <a:stretch>
                          <a:fillRect/>
                        </a:stretch>
                      </p:blipFill>
                      <p:spPr>
                        <a:xfrm>
                          <a:off x="10493" y="6726"/>
                          <a:ext cx="510" cy="556"/>
                        </a:xfrm>
                        <a:prstGeom prst="rect">
                          <a:avLst/>
                        </a:prstGeom>
                      </p:spPr>
                    </p:pic>
                  </p:oleObj>
                </mc:Fallback>
              </mc:AlternateContent>
            </a:graphicData>
          </a:graphic>
        </p:graphicFrame>
      </p:grpSp>
      <p:sp>
        <p:nvSpPr>
          <p:cNvPr id="17"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8" name="Rectangle 9">
            <a:extLst>
              <a:ext uri="{FF2B5EF4-FFF2-40B4-BE49-F238E27FC236}">
                <a16:creationId xmlns:a16="http://schemas.microsoft.com/office/drawing/2014/main" id="{B7920724-D10A-4892-BED3-F186B42F8DE6}"/>
              </a:ext>
            </a:extLst>
          </p:cNvPr>
          <p:cNvSpPr/>
          <p:nvPr/>
        </p:nvSpPr>
        <p:spPr>
          <a:xfrm>
            <a:off x="6873557" y="5111867"/>
            <a:ext cx="114458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7</a:t>
            </a:r>
            <a:endParaRPr lang="en-SG" altLang="en-US" sz="2000" b="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86782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50179"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3" name="文本框 2"/>
          <p:cNvSpPr txBox="1"/>
          <p:nvPr/>
        </p:nvSpPr>
        <p:spPr>
          <a:xfrm>
            <a:off x="433388" y="1291590"/>
            <a:ext cx="7777163" cy="460375"/>
          </a:xfrm>
          <a:prstGeom prst="rect">
            <a:avLst/>
          </a:prstGeom>
          <a:noFill/>
        </p:spPr>
        <p:txBody>
          <a:bodyPr wrap="square" rtlCol="0" anchor="t">
            <a:spAutoFit/>
          </a:bodyPr>
          <a:lstStyle/>
          <a:p>
            <a:pPr>
              <a:spcBef>
                <a:spcPct val="20000"/>
              </a:spcBef>
              <a:buFont typeface="Wingdings" panose="05000000000000000000" charset="0"/>
              <a:buNone/>
            </a:pPr>
            <a:r>
              <a:rPr lang="en-US" sz="2400" b="0" noProof="0">
                <a:solidFill>
                  <a:schemeClr val="tx1"/>
                </a:solidFill>
                <a:latin typeface="Times New Roman" panose="02020603050405020304" pitchFamily="18" charset="0"/>
                <a:ea typeface="+mn-ea"/>
                <a:cs typeface="Times New Roman" panose="02020603050405020304" pitchFamily="18" charset="0"/>
                <a:sym typeface="+mn-ea"/>
              </a:rPr>
              <a:t>Main code for simulation</a:t>
            </a:r>
            <a:endParaRPr lang="en-US" sz="2400" b="0" i="1" noProof="0">
              <a:solidFill>
                <a:schemeClr val="tx1"/>
              </a:solidFill>
              <a:latin typeface="Times New Roman" panose="02020603050405020304" pitchFamily="18" charset="0"/>
              <a:cs typeface="Times New Roman" panose="02020603050405020304" pitchFamily="18" charset="0"/>
              <a:sym typeface="+mn-ea"/>
            </a:endParaRPr>
          </a:p>
        </p:txBody>
      </p:sp>
      <p:sp>
        <p:nvSpPr>
          <p:cNvPr id="50182" name="文本框 1"/>
          <p:cNvSpPr txBox="1"/>
          <p:nvPr/>
        </p:nvSpPr>
        <p:spPr>
          <a:xfrm>
            <a:off x="942023" y="1837690"/>
            <a:ext cx="7583487" cy="4400550"/>
          </a:xfrm>
          <a:prstGeom prst="rect">
            <a:avLst/>
          </a:prstGeom>
          <a:noFill/>
          <a:ln w="9525">
            <a:noFill/>
          </a:ln>
        </p:spPr>
        <p:txBody>
          <a:bodyPr wrap="square" anchor="t">
            <a:spAutoFit/>
          </a:bodyPr>
          <a:lstStyle/>
          <a:p>
            <a:r>
              <a:rPr lang="zh-CN" altLang="en-US" sz="2000" b="0" dirty="0">
                <a:solidFill>
                  <a:schemeClr val="tx1"/>
                </a:solidFill>
                <a:latin typeface="Times New Roman" panose="02020603050405020304" pitchFamily="18" charset="0"/>
              </a:rPr>
              <a:t>clc; clear all; format long; n=2;</a:t>
            </a:r>
          </a:p>
          <a:p>
            <a:r>
              <a:rPr lang="zh-CN" altLang="en-US" sz="2000" b="0" dirty="0">
                <a:solidFill>
                  <a:schemeClr val="tx1"/>
                </a:solidFill>
                <a:latin typeface="Times New Roman" panose="02020603050405020304" pitchFamily="18" charset="0"/>
              </a:rPr>
              <a:t>q0=[pi/3;pi/6]; % initial position</a:t>
            </a:r>
          </a:p>
          <a:p>
            <a:r>
              <a:rPr lang="zh-CN" altLang="en-US" sz="2000" b="0" dirty="0">
                <a:solidFill>
                  <a:schemeClr val="tx1"/>
                </a:solidFill>
                <a:latin typeface="Times New Roman" panose="02020603050405020304" pitchFamily="18" charset="0"/>
              </a:rPr>
              <a:t>dq0=zeros(n,1);  %zero initial velocity</a:t>
            </a:r>
          </a:p>
          <a:p>
            <a:r>
              <a:rPr lang="zh-CN" altLang="en-US" sz="2000" b="0" dirty="0">
                <a:solidFill>
                  <a:schemeClr val="tx1"/>
                </a:solidFill>
                <a:latin typeface="Times New Roman" panose="02020603050405020304" pitchFamily="18" charset="0"/>
              </a:rPr>
              <a:t>T=10; q(:,1)=q0; dq(:,1)=dq0;</a:t>
            </a:r>
          </a:p>
          <a:p>
            <a:r>
              <a:rPr lang="zh-CN" altLang="en-US" sz="2000" b="0" dirty="0">
                <a:solidFill>
                  <a:schemeClr val="tx1"/>
                </a:solidFill>
                <a:latin typeface="Times New Roman" panose="02020603050405020304" pitchFamily="18" charset="0"/>
              </a:rPr>
              <a:t>h=0.01; %%%sampling gap</a:t>
            </a:r>
          </a:p>
          <a:p>
            <a:r>
              <a:rPr lang="zh-CN" altLang="en-US" sz="2000" b="0" dirty="0">
                <a:solidFill>
                  <a:schemeClr val="tx1"/>
                </a:solidFill>
                <a:latin typeface="Times New Roman" panose="02020603050405020304" pitchFamily="18" charset="0"/>
              </a:rPr>
              <a:t>i=1;</a:t>
            </a:r>
          </a:p>
          <a:p>
            <a:r>
              <a:rPr lang="zh-CN" altLang="en-US" sz="2000" b="0" dirty="0">
                <a:solidFill>
                  <a:schemeClr val="tx1"/>
                </a:solidFill>
                <a:latin typeface="Times New Roman" panose="02020603050405020304" pitchFamily="18" charset="0"/>
              </a:rPr>
              <a:t>for t=0:h:T    </a:t>
            </a:r>
          </a:p>
          <a:p>
            <a:r>
              <a:rPr lang="zh-CN" altLang="en-US" sz="2000" b="0" dirty="0">
                <a:solidFill>
                  <a:schemeClr val="tx1"/>
                </a:solidFill>
                <a:latin typeface="Times New Roman" panose="02020603050405020304" pitchFamily="18" charset="0"/>
              </a:rPr>
              <a:t>    tao = [0.01 + 0.01 * sin(2*t); 0.02 + 0.01 * cos(t)];  % given torque</a:t>
            </a:r>
          </a:p>
          <a:p>
            <a:r>
              <a:rPr lang="zh-CN" altLang="en-US" sz="2000" b="0" dirty="0">
                <a:solidFill>
                  <a:schemeClr val="tx1"/>
                </a:solidFill>
                <a:latin typeface="Times New Roman" panose="02020603050405020304" pitchFamily="18" charset="0"/>
              </a:rPr>
              <a:t>    </a:t>
            </a:r>
            <a:r>
              <a:rPr lang="zh-CN" altLang="en-US" sz="2000" b="0" dirty="0">
                <a:solidFill>
                  <a:srgbClr val="FF0000"/>
                </a:solidFill>
                <a:latin typeface="Times New Roman" panose="02020603050405020304" pitchFamily="18" charset="0"/>
              </a:rPr>
              <a:t>[D,C,G] = Dynamic_model(q(:,i),dq(:,i))</a:t>
            </a:r>
            <a:r>
              <a:rPr lang="zh-CN" altLang="en-US" sz="2000" b="0" dirty="0">
                <a:solidFill>
                  <a:schemeClr val="tx1"/>
                </a:solidFill>
                <a:latin typeface="Times New Roman" panose="02020603050405020304" pitchFamily="18" charset="0"/>
              </a:rPr>
              <a:t>; ID = inv(D);</a:t>
            </a:r>
          </a:p>
          <a:p>
            <a:r>
              <a:rPr lang="zh-CN" altLang="en-US" sz="2000" b="0" dirty="0">
                <a:solidFill>
                  <a:schemeClr val="tx1"/>
                </a:solidFill>
                <a:latin typeface="Times New Roman" panose="02020603050405020304" pitchFamily="18" charset="0"/>
              </a:rPr>
              <a:t>    ddq(:,i) = ID * (tao - C * dq(:,i) -G);</a:t>
            </a:r>
          </a:p>
          <a:p>
            <a:r>
              <a:rPr lang="zh-CN" altLang="en-US" sz="2000" b="0" dirty="0">
                <a:solidFill>
                  <a:schemeClr val="tx1"/>
                </a:solidFill>
                <a:latin typeface="Times New Roman" panose="02020603050405020304" pitchFamily="18" charset="0"/>
              </a:rPr>
              <a:t>    dq(:,i+1) = dq(:,i) + ddq(:,i) * h;</a:t>
            </a:r>
          </a:p>
          <a:p>
            <a:r>
              <a:rPr lang="zh-CN" altLang="en-US" sz="2000" b="0" dirty="0">
                <a:solidFill>
                  <a:schemeClr val="tx1"/>
                </a:solidFill>
                <a:latin typeface="Times New Roman" panose="02020603050405020304" pitchFamily="18" charset="0"/>
              </a:rPr>
              <a:t>    q(:,i+1) = q(:,i) + dq(:,i) * h + (1/2) * ddq(:,i) * h * h;    </a:t>
            </a:r>
          </a:p>
          <a:p>
            <a:r>
              <a:rPr lang="zh-CN" altLang="en-US" sz="2000" b="0" dirty="0">
                <a:solidFill>
                  <a:schemeClr val="tx1"/>
                </a:solidFill>
                <a:latin typeface="Times New Roman" panose="02020603050405020304" pitchFamily="18" charset="0"/>
              </a:rPr>
              <a:t>     i=i+1;    </a:t>
            </a:r>
          </a:p>
          <a:p>
            <a:r>
              <a:rPr lang="zh-CN" altLang="en-US" sz="2000" b="0" dirty="0">
                <a:solidFill>
                  <a:schemeClr val="tx1"/>
                </a:solidFill>
                <a:latin typeface="Times New Roman" panose="02020603050405020304" pitchFamily="18" charset="0"/>
              </a:rPr>
              <a:t>end</a:t>
            </a:r>
          </a:p>
        </p:txBody>
      </p:sp>
      <p:sp>
        <p:nvSpPr>
          <p:cNvPr id="8"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Title 1"/>
          <p:cNvSpPr txBox="1">
            <a:spLocks/>
          </p:cNvSpPr>
          <p:nvPr/>
        </p:nvSpPr>
        <p:spPr bwMode="auto">
          <a:xfrm>
            <a:off x="238125" y="279400"/>
            <a:ext cx="668609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a:lstStyle>
          <a:p>
            <a:r>
              <a:rPr lang="en-US" altLang="zh-CN" sz="3600" b="1" kern="1200">
                <a:latin typeface="Times New Roman" panose="02020603050405020304" pitchFamily="18" charset="0"/>
                <a:ea typeface="+mn-ea"/>
                <a:cs typeface="Times New Roman" panose="02020603050405020304" pitchFamily="18" charset="0"/>
              </a:rPr>
              <a:t>2.4.3 Simulation Example 1</a:t>
            </a:r>
            <a:endParaRPr lang="en-US" altLang="zh-CN" sz="3600" b="1" kern="1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981886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95248" y="1171111"/>
            <a:ext cx="8229600" cy="4525963"/>
          </a:xfrm>
        </p:spPr>
        <p:txBody>
          <a:bodyPr vert="horz" wrap="square" lIns="91440" tIns="45720" rIns="91440" bIns="45720" anchor="t"/>
          <a:lstStyle/>
          <a:p>
            <a:pPr>
              <a:buNone/>
            </a:pPr>
            <a:r>
              <a:rPr lang="en-US" altLang="en-US" sz="2800" b="1" dirty="0">
                <a:solidFill>
                  <a:srgbClr val="0033CC"/>
                </a:solidFill>
                <a:latin typeface="Times New Roman" panose="02020603050405020304" pitchFamily="18" charset="0"/>
              </a:rPr>
              <a:t>Hint:</a:t>
            </a:r>
          </a:p>
          <a:p>
            <a:pPr>
              <a:buAutoNum type="alphaLcParenR"/>
            </a:pPr>
            <a:r>
              <a:rPr lang="en-US" altLang="en-US" sz="2400" dirty="0">
                <a:latin typeface="Times New Roman" panose="02020603050405020304" pitchFamily="18" charset="0"/>
              </a:rPr>
              <a:t>Find the positions and velocities of       and       with respect  to the base </a:t>
            </a:r>
            <a:r>
              <a:rPr lang="en-US" altLang="en-US" sz="2400" i="1" dirty="0">
                <a:latin typeface="Times New Roman" panose="02020603050405020304" pitchFamily="18" charset="0"/>
              </a:rPr>
              <a:t>xyz</a:t>
            </a:r>
            <a:endParaRPr lang="en-SG" altLang="en-US" sz="2400" i="1" dirty="0">
              <a:latin typeface="Times New Roman" panose="02020603050405020304" pitchFamily="18" charset="0"/>
            </a:endParaRPr>
          </a:p>
          <a:p>
            <a:pPr>
              <a:buNone/>
            </a:pPr>
            <a:r>
              <a:rPr lang="en-US" altLang="en-US" sz="2400" dirty="0">
                <a:latin typeface="Times New Roman" panose="02020603050405020304" pitchFamily="18" charset="0"/>
              </a:rPr>
              <a:t>b) Find the kinetic energy </a:t>
            </a:r>
            <a:r>
              <a:rPr lang="en-US" altLang="en-US" sz="2400" i="1" dirty="0">
                <a:latin typeface="Times New Roman" panose="02020603050405020304" pitchFamily="18" charset="0"/>
              </a:rPr>
              <a:t>K</a:t>
            </a:r>
            <a:r>
              <a:rPr lang="en-US" altLang="en-US" sz="2400" dirty="0">
                <a:latin typeface="Times New Roman" panose="02020603050405020304" pitchFamily="18" charset="0"/>
              </a:rPr>
              <a:t> and the potential energy </a:t>
            </a:r>
            <a:r>
              <a:rPr lang="en-US" altLang="en-US" sz="2400" i="1" dirty="0">
                <a:latin typeface="Times New Roman" panose="02020603050405020304" pitchFamily="18" charset="0"/>
              </a:rPr>
              <a:t>P</a:t>
            </a:r>
            <a:endParaRPr lang="en-SG" altLang="en-US" sz="2400" i="1" dirty="0">
              <a:latin typeface="Times New Roman" panose="02020603050405020304" pitchFamily="18" charset="0"/>
            </a:endParaRPr>
          </a:p>
          <a:p>
            <a:pPr>
              <a:buAutoNum type="alphaLcParenR" startAt="3"/>
            </a:pPr>
            <a:r>
              <a:rPr lang="en-US" altLang="en-US" sz="2400" dirty="0">
                <a:latin typeface="Times New Roman" panose="02020603050405020304" pitchFamily="18" charset="0"/>
              </a:rPr>
              <a:t>Find the expression for matrix            from </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AutoNum type="alphaLcParenR" startAt="3"/>
            </a:pPr>
            <a:r>
              <a:rPr lang="en-US" altLang="en-US" sz="2400" dirty="0">
                <a:latin typeface="Times New Roman" panose="02020603050405020304" pitchFamily="18" charset="0"/>
              </a:rPr>
              <a:t>Find the Lagrange-Euler Equations</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None/>
            </a:pPr>
            <a:r>
              <a:rPr lang="en-US" altLang="en-US" sz="2400" dirty="0">
                <a:latin typeface="Times New Roman" panose="02020603050405020304" pitchFamily="18" charset="0"/>
              </a:rPr>
              <a:t>where</a:t>
            </a:r>
            <a:endParaRPr lang="en-SG" altLang="en-US" sz="2400" dirty="0">
              <a:latin typeface="Times New Roman" panose="02020603050405020304" pitchFamily="18" charset="0"/>
            </a:endParaRPr>
          </a:p>
          <a:p>
            <a:pPr>
              <a:buNone/>
            </a:pPr>
            <a:endParaRPr lang="en-SG" altLang="en-US" dirty="0">
              <a:latin typeface="Arial" panose="020B0604020202020204" pitchFamily="34" charset="0"/>
            </a:endParaRPr>
          </a:p>
        </p:txBody>
      </p:sp>
      <p:graphicFrame>
        <p:nvGraphicFramePr>
          <p:cNvPr id="13" name="Object 1"/>
          <p:cNvGraphicFramePr>
            <a:graphicFrameLocks noChangeAspect="1"/>
          </p:cNvGraphicFramePr>
          <p:nvPr>
            <p:extLst>
              <p:ext uri="{D42A27DB-BD31-4B8C-83A1-F6EECF244321}">
                <p14:modId xmlns:p14="http://schemas.microsoft.com/office/powerpoint/2010/main" val="3116361820"/>
              </p:ext>
            </p:extLst>
          </p:nvPr>
        </p:nvGraphicFramePr>
        <p:xfrm>
          <a:off x="5197436" y="1709274"/>
          <a:ext cx="352425" cy="444500"/>
        </p:xfrm>
        <a:graphic>
          <a:graphicData uri="http://schemas.openxmlformats.org/presentationml/2006/ole">
            <mc:AlternateContent xmlns:mc="http://schemas.openxmlformats.org/markup-compatibility/2006">
              <mc:Choice xmlns:v="urn:schemas-microsoft-com:vml" Requires="v">
                <p:oleObj spid="_x0000_s65886" r:id="rId3" imgW="177800" imgH="228600" progId="Equation.DSMT4">
                  <p:embed/>
                </p:oleObj>
              </mc:Choice>
              <mc:Fallback>
                <p:oleObj r:id="rId3" imgW="177800" imgH="228600" progId="Equation.DSMT4">
                  <p:embed/>
                  <p:pic>
                    <p:nvPicPr>
                      <p:cNvPr id="0" name=""/>
                      <p:cNvPicPr/>
                      <p:nvPr/>
                    </p:nvPicPr>
                    <p:blipFill>
                      <a:blip r:embed="rId4"/>
                      <a:stretch>
                        <a:fillRect/>
                      </a:stretch>
                    </p:blipFill>
                    <p:spPr>
                      <a:xfrm>
                        <a:off x="5197436" y="1709274"/>
                        <a:ext cx="352425" cy="444500"/>
                      </a:xfrm>
                      <a:prstGeom prst="rect">
                        <a:avLst/>
                      </a:prstGeom>
                      <a:noFill/>
                      <a:ln w="38100">
                        <a:noFill/>
                        <a:miter/>
                      </a:ln>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1067266011"/>
              </p:ext>
            </p:extLst>
          </p:nvPr>
        </p:nvGraphicFramePr>
        <p:xfrm>
          <a:off x="6162636" y="1699749"/>
          <a:ext cx="377825" cy="444500"/>
        </p:xfrm>
        <a:graphic>
          <a:graphicData uri="http://schemas.openxmlformats.org/presentationml/2006/ole">
            <mc:AlternateContent xmlns:mc="http://schemas.openxmlformats.org/markup-compatibility/2006">
              <mc:Choice xmlns:v="urn:schemas-microsoft-com:vml" Requires="v">
                <p:oleObj spid="_x0000_s65887" r:id="rId5" imgW="190500" imgH="228600" progId="Equation.DSMT4">
                  <p:embed/>
                </p:oleObj>
              </mc:Choice>
              <mc:Fallback>
                <p:oleObj r:id="rId5" imgW="190500" imgH="228600" progId="Equation.DSMT4">
                  <p:embed/>
                  <p:pic>
                    <p:nvPicPr>
                      <p:cNvPr id="0" name=""/>
                      <p:cNvPicPr/>
                      <p:nvPr/>
                    </p:nvPicPr>
                    <p:blipFill>
                      <a:blip r:embed="rId6"/>
                      <a:stretch>
                        <a:fillRect/>
                      </a:stretch>
                    </p:blipFill>
                    <p:spPr>
                      <a:xfrm>
                        <a:off x="6162636" y="1699749"/>
                        <a:ext cx="377825" cy="444500"/>
                      </a:xfrm>
                      <a:prstGeom prst="rect">
                        <a:avLst/>
                      </a:prstGeom>
                      <a:noFill/>
                      <a:ln w="38100">
                        <a:noFill/>
                        <a:miter/>
                      </a:ln>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4090737422"/>
              </p:ext>
            </p:extLst>
          </p:nvPr>
        </p:nvGraphicFramePr>
        <p:xfrm>
          <a:off x="4616411" y="2985624"/>
          <a:ext cx="671512" cy="377825"/>
        </p:xfrm>
        <a:graphic>
          <a:graphicData uri="http://schemas.openxmlformats.org/presentationml/2006/ole">
            <mc:AlternateContent xmlns:mc="http://schemas.openxmlformats.org/markup-compatibility/2006">
              <mc:Choice xmlns:v="urn:schemas-microsoft-com:vml" Requires="v">
                <p:oleObj spid="_x0000_s65888" r:id="rId7" imgW="457200" imgH="254000" progId="Equation.DSMT4">
                  <p:embed/>
                </p:oleObj>
              </mc:Choice>
              <mc:Fallback>
                <p:oleObj r:id="rId7" imgW="457200" imgH="254000" progId="Equation.DSMT4">
                  <p:embed/>
                  <p:pic>
                    <p:nvPicPr>
                      <p:cNvPr id="0" name=""/>
                      <p:cNvPicPr/>
                      <p:nvPr/>
                    </p:nvPicPr>
                    <p:blipFill>
                      <a:blip r:embed="rId8"/>
                      <a:stretch>
                        <a:fillRect/>
                      </a:stretch>
                    </p:blipFill>
                    <p:spPr>
                      <a:xfrm>
                        <a:off x="4616411" y="2985624"/>
                        <a:ext cx="671512" cy="377825"/>
                      </a:xfrm>
                      <a:prstGeom prst="rect">
                        <a:avLst/>
                      </a:prstGeom>
                      <a:noFill/>
                      <a:ln w="38100">
                        <a:noFill/>
                        <a:miter/>
                      </a:ln>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115431984"/>
              </p:ext>
            </p:extLst>
          </p:nvPr>
        </p:nvGraphicFramePr>
        <p:xfrm>
          <a:off x="3867111" y="3333286"/>
          <a:ext cx="1909762" cy="758825"/>
        </p:xfrm>
        <a:graphic>
          <a:graphicData uri="http://schemas.openxmlformats.org/presentationml/2006/ole">
            <mc:AlternateContent xmlns:mc="http://schemas.openxmlformats.org/markup-compatibility/2006">
              <mc:Choice xmlns:v="urn:schemas-microsoft-com:vml" Requires="v">
                <p:oleObj spid="_x0000_s65889" r:id="rId9" imgW="977265" imgH="393700" progId="Equation.DSMT4">
                  <p:embed/>
                </p:oleObj>
              </mc:Choice>
              <mc:Fallback>
                <p:oleObj r:id="rId9" imgW="977265" imgH="393700" progId="Equation.DSMT4">
                  <p:embed/>
                  <p:pic>
                    <p:nvPicPr>
                      <p:cNvPr id="0" name=""/>
                      <p:cNvPicPr/>
                      <p:nvPr/>
                    </p:nvPicPr>
                    <p:blipFill>
                      <a:blip r:embed="rId10"/>
                      <a:stretch>
                        <a:fillRect/>
                      </a:stretch>
                    </p:blipFill>
                    <p:spPr>
                      <a:xfrm>
                        <a:off x="3867111" y="3333286"/>
                        <a:ext cx="1909762" cy="758825"/>
                      </a:xfrm>
                      <a:prstGeom prst="rect">
                        <a:avLst/>
                      </a:prstGeom>
                      <a:noFill/>
                      <a:ln w="38100">
                        <a:noFill/>
                        <a:miter/>
                      </a:ln>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688108333"/>
              </p:ext>
            </p:extLst>
          </p:nvPr>
        </p:nvGraphicFramePr>
        <p:xfrm>
          <a:off x="2927311" y="4608049"/>
          <a:ext cx="3789362" cy="495300"/>
        </p:xfrm>
        <a:graphic>
          <a:graphicData uri="http://schemas.openxmlformats.org/presentationml/2006/ole">
            <mc:AlternateContent xmlns:mc="http://schemas.openxmlformats.org/markup-compatibility/2006">
              <mc:Choice xmlns:v="urn:schemas-microsoft-com:vml" Requires="v">
                <p:oleObj spid="_x0000_s65890" r:id="rId11" imgW="1778000" imgH="228600" progId="Equation.DSMT4">
                  <p:embed/>
                </p:oleObj>
              </mc:Choice>
              <mc:Fallback>
                <p:oleObj r:id="rId11" imgW="1778000" imgH="228600" progId="Equation.DSMT4">
                  <p:embed/>
                  <p:pic>
                    <p:nvPicPr>
                      <p:cNvPr id="0" name=""/>
                      <p:cNvPicPr/>
                      <p:nvPr/>
                    </p:nvPicPr>
                    <p:blipFill>
                      <a:blip r:embed="rId12"/>
                      <a:stretch>
                        <a:fillRect/>
                      </a:stretch>
                    </p:blipFill>
                    <p:spPr>
                      <a:xfrm>
                        <a:off x="2927311" y="4608049"/>
                        <a:ext cx="3789362" cy="495300"/>
                      </a:xfrm>
                      <a:prstGeom prst="rect">
                        <a:avLst/>
                      </a:prstGeom>
                      <a:noFill/>
                      <a:ln w="38100">
                        <a:noFill/>
                        <a:miter/>
                      </a:ln>
                    </p:spPr>
                  </p:pic>
                </p:oleObj>
              </mc:Fallback>
            </mc:AlternateContent>
          </a:graphicData>
        </a:graphic>
      </p:graphicFrame>
      <p:sp>
        <p:nvSpPr>
          <p:cNvPr id="2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9"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pic>
        <p:nvPicPr>
          <p:cNvPr id="5" name="图片 4">
            <a:extLst>
              <a:ext uri="{FF2B5EF4-FFF2-40B4-BE49-F238E27FC236}">
                <a16:creationId xmlns:a16="http://schemas.microsoft.com/office/drawing/2014/main" id="{47018248-D371-4097-A3E1-5DA3F4E0ED1F}"/>
              </a:ext>
            </a:extLst>
          </p:cNvPr>
          <p:cNvPicPr>
            <a:picLocks noChangeAspect="1"/>
          </p:cNvPicPr>
          <p:nvPr/>
        </p:nvPicPr>
        <p:blipFill>
          <a:blip r:embed="rId14"/>
          <a:stretch>
            <a:fillRect/>
          </a:stretch>
        </p:blipFill>
        <p:spPr>
          <a:xfrm>
            <a:off x="3204132" y="5417469"/>
            <a:ext cx="1601471" cy="900000"/>
          </a:xfrm>
          <a:prstGeom prst="rect">
            <a:avLst/>
          </a:prstGeom>
        </p:spPr>
      </p:pic>
      <p:pic>
        <p:nvPicPr>
          <p:cNvPr id="11" name="图片 10">
            <a:extLst>
              <a:ext uri="{FF2B5EF4-FFF2-40B4-BE49-F238E27FC236}">
                <a16:creationId xmlns:a16="http://schemas.microsoft.com/office/drawing/2014/main" id="{043AAAEE-437A-4015-825C-80D4537D06D5}"/>
              </a:ext>
            </a:extLst>
          </p:cNvPr>
          <p:cNvPicPr>
            <a:picLocks noChangeAspect="1"/>
          </p:cNvPicPr>
          <p:nvPr/>
        </p:nvPicPr>
        <p:blipFill>
          <a:blip r:embed="rId15"/>
          <a:stretch>
            <a:fillRect/>
          </a:stretch>
        </p:blipFill>
        <p:spPr>
          <a:xfrm>
            <a:off x="5100893" y="5363469"/>
            <a:ext cx="3364199" cy="1008000"/>
          </a:xfrm>
          <a:prstGeom prst="rect">
            <a:avLst/>
          </a:prstGeom>
        </p:spPr>
      </p:pic>
      <p:pic>
        <p:nvPicPr>
          <p:cNvPr id="4" name="图片 3">
            <a:extLst>
              <a:ext uri="{FF2B5EF4-FFF2-40B4-BE49-F238E27FC236}">
                <a16:creationId xmlns:a16="http://schemas.microsoft.com/office/drawing/2014/main" id="{21415AEA-8ABA-4AC0-94CD-8A1B2F5D4011}"/>
              </a:ext>
            </a:extLst>
          </p:cNvPr>
          <p:cNvPicPr>
            <a:picLocks noChangeAspect="1"/>
          </p:cNvPicPr>
          <p:nvPr/>
        </p:nvPicPr>
        <p:blipFill>
          <a:blip r:embed="rId16"/>
          <a:stretch>
            <a:fillRect/>
          </a:stretch>
        </p:blipFill>
        <p:spPr>
          <a:xfrm>
            <a:off x="1575342" y="5504320"/>
            <a:ext cx="1469034" cy="806018"/>
          </a:xfrm>
          <a:prstGeom prst="rect">
            <a:avLst/>
          </a:prstGeom>
        </p:spPr>
      </p:pic>
    </p:spTree>
    <p:extLst>
      <p:ext uri="{BB962C8B-B14F-4D97-AF65-F5344CB8AC3E}">
        <p14:creationId xmlns:p14="http://schemas.microsoft.com/office/powerpoint/2010/main" val="12078731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50179"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50182" name="文本框 1"/>
          <p:cNvSpPr txBox="1"/>
          <p:nvPr/>
        </p:nvSpPr>
        <p:spPr>
          <a:xfrm>
            <a:off x="868998" y="1769745"/>
            <a:ext cx="7583487" cy="4399915"/>
          </a:xfrm>
          <a:prstGeom prst="rect">
            <a:avLst/>
          </a:prstGeom>
          <a:noFill/>
          <a:ln w="9525">
            <a:noFill/>
          </a:ln>
        </p:spPr>
        <p:txBody>
          <a:bodyPr wrap="square" anchor="t">
            <a:spAutoFit/>
          </a:bodyPr>
          <a:lstStyle/>
          <a:p>
            <a:r>
              <a:rPr lang="zh-CN" altLang="en-US" sz="2000" b="0" dirty="0">
                <a:solidFill>
                  <a:schemeClr val="tx1"/>
                </a:solidFill>
                <a:latin typeface="Times New Roman" panose="02020603050405020304" pitchFamily="18" charset="0"/>
              </a:rPr>
              <a:t>function [D,C,G]=Dynamic_model(q,dq) </a:t>
            </a:r>
          </a:p>
          <a:p>
            <a:r>
              <a:rPr lang="zh-CN" altLang="en-US" sz="2000" b="0" dirty="0">
                <a:solidFill>
                  <a:schemeClr val="tx1"/>
                </a:solidFill>
                <a:latin typeface="Times New Roman" panose="02020603050405020304" pitchFamily="18" charset="0"/>
              </a:rPr>
              <a:t>len=[0.5;0.7]; l1=len(1); l2=len(2);</a:t>
            </a:r>
          </a:p>
          <a:p>
            <a:r>
              <a:rPr lang="zh-CN" altLang="en-US" sz="2000" b="0" dirty="0">
                <a:solidFill>
                  <a:schemeClr val="tx1"/>
                </a:solidFill>
                <a:latin typeface="Times New Roman" panose="02020603050405020304" pitchFamily="18" charset="0"/>
              </a:rPr>
              <a:t>mass=[0.2,0.3]; m1=mass(1);m2=mass(2); g=9.8;</a:t>
            </a:r>
          </a:p>
          <a:p>
            <a:r>
              <a:rPr lang="zh-CN" altLang="en-US" sz="2000" b="0" dirty="0">
                <a:solidFill>
                  <a:schemeClr val="tx1"/>
                </a:solidFill>
                <a:latin typeface="Times New Roman" panose="02020603050405020304" pitchFamily="18" charset="0"/>
              </a:rPr>
              <a:t>D=zeros(2,2); C=zeros(2,2); G=zeros(2,1);</a:t>
            </a:r>
          </a:p>
          <a:p>
            <a:r>
              <a:rPr lang="zh-CN" altLang="en-US" sz="2000" b="0" dirty="0">
                <a:solidFill>
                  <a:schemeClr val="tx1"/>
                </a:solidFill>
                <a:latin typeface="Times New Roman" panose="02020603050405020304" pitchFamily="18" charset="0"/>
              </a:rPr>
              <a:t>D(1,1) = m1*l1*l1 + m2*l1*l1 + m2*l2*l2 + </a:t>
            </a:r>
            <a:r>
              <a:rPr lang="en-US" altLang="zh-CN" sz="2000" b="0" dirty="0">
                <a:solidFill>
                  <a:schemeClr val="tx1"/>
                </a:solidFill>
                <a:latin typeface="Times New Roman" panose="02020603050405020304" pitchFamily="18" charset="0"/>
              </a:rPr>
              <a:t>2</a:t>
            </a:r>
            <a:r>
              <a:rPr lang="zh-CN" altLang="en-US" sz="2000" b="0" dirty="0">
                <a:solidFill>
                  <a:schemeClr val="tx1"/>
                </a:solidFill>
                <a:latin typeface="Times New Roman" panose="02020603050405020304" pitchFamily="18" charset="0"/>
              </a:rPr>
              <a:t>*m2*l1*l2*cos(q(2));</a:t>
            </a:r>
          </a:p>
          <a:p>
            <a:r>
              <a:rPr lang="zh-CN" altLang="en-US" sz="2000" b="0" dirty="0">
                <a:solidFill>
                  <a:schemeClr val="tx1"/>
                </a:solidFill>
                <a:latin typeface="Times New Roman" panose="02020603050405020304" pitchFamily="18" charset="0"/>
              </a:rPr>
              <a:t>D(1,2) = m2*l2*l2 + m2*l1*l2*cos(q(2));</a:t>
            </a:r>
          </a:p>
          <a:p>
            <a:r>
              <a:rPr lang="zh-CN" altLang="en-US" sz="2000" b="0" dirty="0">
                <a:solidFill>
                  <a:schemeClr val="tx1"/>
                </a:solidFill>
                <a:latin typeface="Times New Roman" panose="02020603050405020304" pitchFamily="18" charset="0"/>
              </a:rPr>
              <a:t>D(2,1) = m2*l2*l2 + m2*l1*l2*cos(q(2));</a:t>
            </a:r>
          </a:p>
          <a:p>
            <a:r>
              <a:rPr lang="zh-CN" altLang="en-US" sz="2000" b="0" dirty="0">
                <a:solidFill>
                  <a:schemeClr val="tx1"/>
                </a:solidFill>
                <a:latin typeface="Times New Roman" panose="02020603050405020304" pitchFamily="18" charset="0"/>
              </a:rPr>
              <a:t>D(2,2) = m2*l2*l2;</a:t>
            </a:r>
          </a:p>
          <a:p>
            <a:r>
              <a:rPr lang="zh-CN" altLang="en-US" sz="2000" b="0" dirty="0">
                <a:solidFill>
                  <a:schemeClr val="tx1"/>
                </a:solidFill>
                <a:latin typeface="Times New Roman" panose="02020603050405020304" pitchFamily="18" charset="0"/>
              </a:rPr>
              <a:t>C(1,1) = </a:t>
            </a:r>
            <a:r>
              <a:rPr lang="en-US" altLang="zh-CN" sz="2000" b="0" dirty="0">
                <a:solidFill>
                  <a:schemeClr val="tx1"/>
                </a:solidFill>
                <a:latin typeface="Times New Roman" panose="02020603050405020304" pitchFamily="18" charset="0"/>
              </a:rPr>
              <a:t>-</a:t>
            </a:r>
            <a:r>
              <a:rPr lang="zh-CN" altLang="en-US" sz="2000" b="0" dirty="0">
                <a:solidFill>
                  <a:schemeClr val="tx1"/>
                </a:solidFill>
                <a:latin typeface="Times New Roman" panose="02020603050405020304" pitchFamily="18" charset="0"/>
              </a:rPr>
              <a:t>(m2*l1*l2*sin(q(2))*dq(2));</a:t>
            </a:r>
          </a:p>
          <a:p>
            <a:r>
              <a:rPr lang="zh-CN" altLang="en-US" sz="2000" b="0" dirty="0">
                <a:solidFill>
                  <a:schemeClr val="tx1"/>
                </a:solidFill>
                <a:latin typeface="Times New Roman" panose="02020603050405020304" pitchFamily="18" charset="0"/>
              </a:rPr>
              <a:t>C(1,2) =</a:t>
            </a:r>
            <a:r>
              <a:rPr lang="en-US" altLang="zh-CN" sz="2000" b="0" dirty="0">
                <a:solidFill>
                  <a:schemeClr val="tx1"/>
                </a:solidFill>
                <a:latin typeface="Times New Roman" panose="02020603050405020304" pitchFamily="18" charset="0"/>
              </a:rPr>
              <a:t>-</a:t>
            </a:r>
            <a:r>
              <a:rPr lang="zh-CN" altLang="en-US" sz="2000" b="0" dirty="0">
                <a:solidFill>
                  <a:schemeClr val="tx1"/>
                </a:solidFill>
                <a:latin typeface="Times New Roman" panose="02020603050405020304" pitchFamily="18" charset="0"/>
              </a:rPr>
              <a:t> (m2*l1*l2*sin(q(2))*dq(1))-(m2*l1*l2*sin(q(2))*dq(2));</a:t>
            </a:r>
          </a:p>
          <a:p>
            <a:r>
              <a:rPr lang="zh-CN" altLang="en-US" sz="2000" b="0" dirty="0">
                <a:solidFill>
                  <a:schemeClr val="tx1"/>
                </a:solidFill>
                <a:latin typeface="Times New Roman" panose="02020603050405020304" pitchFamily="18" charset="0"/>
              </a:rPr>
              <a:t>C(2,1) = (m2*l1*l2*sin(q(2))*dq(1));</a:t>
            </a:r>
          </a:p>
          <a:p>
            <a:r>
              <a:rPr lang="zh-CN" altLang="en-US" sz="2000" b="0" dirty="0">
                <a:solidFill>
                  <a:schemeClr val="tx1"/>
                </a:solidFill>
                <a:latin typeface="Times New Roman" panose="02020603050405020304" pitchFamily="18" charset="0"/>
              </a:rPr>
              <a:t>C(2,2) = 0;</a:t>
            </a:r>
          </a:p>
          <a:p>
            <a:r>
              <a:rPr lang="zh-CN" altLang="en-US" sz="2000" b="0" dirty="0">
                <a:solidFill>
                  <a:schemeClr val="tx1"/>
                </a:solidFill>
                <a:latin typeface="Times New Roman" panose="02020603050405020304" pitchFamily="18" charset="0"/>
              </a:rPr>
              <a:t>G(1) = (m1*l1+m2*l1)*g*cos(q(1)) + m2*l2*g*cos(q(1)+q(2));</a:t>
            </a:r>
          </a:p>
          <a:p>
            <a:r>
              <a:rPr lang="zh-CN" altLang="en-US" sz="2000" b="0" dirty="0">
                <a:solidFill>
                  <a:schemeClr val="tx1"/>
                </a:solidFill>
                <a:latin typeface="Times New Roman" panose="02020603050405020304" pitchFamily="18" charset="0"/>
              </a:rPr>
              <a:t>G(2) = m2*l2*g*cos(q(1)+q(2));</a:t>
            </a:r>
          </a:p>
        </p:txBody>
      </p:sp>
      <p:sp>
        <p:nvSpPr>
          <p:cNvPr id="2" name="文本框 1"/>
          <p:cNvSpPr txBox="1"/>
          <p:nvPr/>
        </p:nvSpPr>
        <p:spPr>
          <a:xfrm>
            <a:off x="433388" y="1291590"/>
            <a:ext cx="7777163" cy="460375"/>
          </a:xfrm>
          <a:prstGeom prst="rect">
            <a:avLst/>
          </a:prstGeom>
          <a:noFill/>
        </p:spPr>
        <p:txBody>
          <a:bodyPr wrap="square" rtlCol="0" anchor="t">
            <a:spAutoFit/>
          </a:bodyPr>
          <a:lstStyle/>
          <a:p>
            <a:pPr>
              <a:spcBef>
                <a:spcPct val="20000"/>
              </a:spcBef>
              <a:buFont typeface="Wingdings" panose="05000000000000000000" charset="0"/>
              <a:buNone/>
            </a:pPr>
            <a:r>
              <a:rPr lang="en-US" sz="2400" b="0" noProof="0">
                <a:solidFill>
                  <a:schemeClr val="tx1"/>
                </a:solidFill>
                <a:latin typeface="Times New Roman" panose="02020603050405020304" pitchFamily="18" charset="0"/>
                <a:cs typeface="Times New Roman" panose="02020603050405020304" pitchFamily="18" charset="0"/>
                <a:sym typeface="+mn-ea"/>
              </a:rPr>
              <a:t>Code for dynamic model</a:t>
            </a:r>
            <a:endParaRPr lang="en-US" sz="2400" b="0" i="1" noProof="0">
              <a:solidFill>
                <a:schemeClr val="tx1"/>
              </a:solidFill>
              <a:latin typeface="Times New Roman" panose="02020603050405020304" pitchFamily="18" charset="0"/>
              <a:cs typeface="Times New Roman" panose="02020603050405020304" pitchFamily="18" charset="0"/>
              <a:sym typeface="+mn-ea"/>
            </a:endParaRPr>
          </a:p>
        </p:txBody>
      </p:sp>
      <p:sp>
        <p:nvSpPr>
          <p:cNvPr id="8"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Title 1"/>
          <p:cNvSpPr>
            <a:spLocks noGrp="1"/>
          </p:cNvSpPr>
          <p:nvPr>
            <p:ph type="title"/>
          </p:nvPr>
        </p:nvSpPr>
        <p:spPr>
          <a:xfrm>
            <a:off x="238125" y="279400"/>
            <a:ext cx="6686090" cy="609600"/>
          </a:xfrm>
        </p:spPr>
        <p:txBody>
          <a:bodyPr vert="horz" wrap="square" lIns="91440" tIns="45720" rIns="91440" bIns="45720" anchor="ctr"/>
          <a:lstStyle/>
          <a:p>
            <a:r>
              <a:rPr lang="en-US" altLang="zh-CN" sz="3600" b="1" kern="1200" dirty="0">
                <a:latin typeface="Times New Roman" panose="02020603050405020304" pitchFamily="18" charset="0"/>
                <a:ea typeface="+mn-ea"/>
                <a:cs typeface="Times New Roman" panose="02020603050405020304" pitchFamily="18" charset="0"/>
              </a:rPr>
              <a:t>2.4.3 Simulation Example 1</a:t>
            </a:r>
          </a:p>
        </p:txBody>
      </p:sp>
    </p:spTree>
    <p:extLst>
      <p:ext uri="{BB962C8B-B14F-4D97-AF65-F5344CB8AC3E}">
        <p14:creationId xmlns:p14="http://schemas.microsoft.com/office/powerpoint/2010/main" val="24894164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52227" name="Rectangle 4"/>
          <p:cNvSpPr/>
          <p:nvPr/>
        </p:nvSpPr>
        <p:spPr>
          <a:xfrm>
            <a:off x="0" y="0"/>
            <a:ext cx="9144000" cy="45720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pic>
        <p:nvPicPr>
          <p:cNvPr id="52229" name="图片 3"/>
          <p:cNvPicPr>
            <a:picLocks noChangeAspect="1"/>
          </p:cNvPicPr>
          <p:nvPr/>
        </p:nvPicPr>
        <p:blipFill>
          <a:blip r:embed="rId3"/>
          <a:stretch>
            <a:fillRect/>
          </a:stretch>
        </p:blipFill>
        <p:spPr>
          <a:xfrm>
            <a:off x="673100" y="933450"/>
            <a:ext cx="3840163" cy="2881313"/>
          </a:xfrm>
          <a:prstGeom prst="rect">
            <a:avLst/>
          </a:prstGeom>
          <a:noFill/>
          <a:ln w="9525">
            <a:noFill/>
          </a:ln>
        </p:spPr>
      </p:pic>
      <p:sp>
        <p:nvSpPr>
          <p:cNvPr id="10"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Title 1"/>
          <p:cNvSpPr>
            <a:spLocks noGrp="1"/>
          </p:cNvSpPr>
          <p:nvPr>
            <p:ph type="title"/>
          </p:nvPr>
        </p:nvSpPr>
        <p:spPr>
          <a:xfrm>
            <a:off x="238125" y="279400"/>
            <a:ext cx="6686090" cy="609600"/>
          </a:xfrm>
        </p:spPr>
        <p:txBody>
          <a:bodyPr vert="horz" wrap="square" lIns="91440" tIns="45720" rIns="91440" bIns="45720" anchor="ctr"/>
          <a:lstStyle/>
          <a:p>
            <a:r>
              <a:rPr lang="en-US" altLang="zh-CN" sz="3600" b="1" kern="1200" dirty="0">
                <a:latin typeface="Times New Roman" panose="02020603050405020304" pitchFamily="18" charset="0"/>
                <a:ea typeface="+mn-ea"/>
                <a:cs typeface="Times New Roman" panose="02020603050405020304" pitchFamily="18" charset="0"/>
              </a:rPr>
              <a:t>2.4.3 Simulation Example 1</a:t>
            </a:r>
          </a:p>
        </p:txBody>
      </p:sp>
      <p:pic>
        <p:nvPicPr>
          <p:cNvPr id="9" name="图片 8"/>
          <p:cNvPicPr>
            <a:picLocks noChangeAspect="1"/>
          </p:cNvPicPr>
          <p:nvPr/>
        </p:nvPicPr>
        <p:blipFill>
          <a:blip r:embed="rId5"/>
          <a:stretch>
            <a:fillRect/>
          </a:stretch>
        </p:blipFill>
        <p:spPr>
          <a:xfrm>
            <a:off x="673100" y="3646488"/>
            <a:ext cx="3836911" cy="2688300"/>
          </a:xfrm>
          <a:prstGeom prst="rect">
            <a:avLst/>
          </a:prstGeom>
        </p:spPr>
      </p:pic>
      <p:pic>
        <p:nvPicPr>
          <p:cNvPr id="12" name="图片 11"/>
          <p:cNvPicPr>
            <a:picLocks noChangeAspect="1"/>
          </p:cNvPicPr>
          <p:nvPr/>
        </p:nvPicPr>
        <p:blipFill>
          <a:blip r:embed="rId6"/>
          <a:stretch>
            <a:fillRect/>
          </a:stretch>
        </p:blipFill>
        <p:spPr>
          <a:xfrm>
            <a:off x="4707496" y="3610054"/>
            <a:ext cx="3650063" cy="2740500"/>
          </a:xfrm>
          <a:prstGeom prst="rect">
            <a:avLst/>
          </a:prstGeom>
        </p:spPr>
      </p:pic>
      <p:pic>
        <p:nvPicPr>
          <p:cNvPr id="13" name="图片 12"/>
          <p:cNvPicPr>
            <a:picLocks noChangeAspect="1"/>
          </p:cNvPicPr>
          <p:nvPr/>
        </p:nvPicPr>
        <p:blipFill>
          <a:blip r:embed="rId7"/>
          <a:stretch>
            <a:fillRect/>
          </a:stretch>
        </p:blipFill>
        <p:spPr>
          <a:xfrm>
            <a:off x="4704244" y="933450"/>
            <a:ext cx="3650063" cy="2740500"/>
          </a:xfrm>
          <a:prstGeom prst="rect">
            <a:avLst/>
          </a:prstGeom>
        </p:spPr>
      </p:pic>
    </p:spTree>
    <p:extLst>
      <p:ext uri="{BB962C8B-B14F-4D97-AF65-F5344CB8AC3E}">
        <p14:creationId xmlns:p14="http://schemas.microsoft.com/office/powerpoint/2010/main" val="4253932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26060" y="1125855"/>
            <a:ext cx="8572500" cy="4525645"/>
          </a:xfrm>
        </p:spPr>
        <p:txBody>
          <a:bodyPr vert="horz" wrap="square" lIns="91440" tIns="45720" rIns="91440" bIns="45720" anchor="t"/>
          <a:lstStyle/>
          <a:p>
            <a:pPr marL="457200" indent="-457200" algn="just">
              <a:buNone/>
            </a:pPr>
            <a:r>
              <a:rPr lang="en-US" altLang="en-US" sz="2400" dirty="0">
                <a:latin typeface="Times New Roman" panose="02020603050405020304" pitchFamily="18" charset="0"/>
              </a:rPr>
              <a:t>3.	Suppose that the robot is under the influence of gravitational acceleration. </a:t>
            </a:r>
            <a:r>
              <a:rPr lang="en-US" altLang="zh-CN" sz="2400" dirty="0">
                <a:latin typeface="Times New Roman" panose="02020603050405020304" pitchFamily="18" charset="0"/>
                <a:ea typeface="宋体" panose="02010600030101010101" pitchFamily="2" charset="-122"/>
                <a:sym typeface="+mn-ea"/>
              </a:rPr>
              <a:t>Assume the mass of each link is lumped at the centre of the link. </a:t>
            </a:r>
            <a:r>
              <a:rPr lang="en-US" altLang="zh-CN" sz="2400" i="1" dirty="0">
                <a:latin typeface="Times New Roman" panose="02020603050405020304" pitchFamily="18" charset="0"/>
                <a:ea typeface="宋体" panose="02010600030101010101" pitchFamily="2" charset="-122"/>
                <a:sym typeface="+mn-ea"/>
              </a:rPr>
              <a:t>r</a:t>
            </a:r>
            <a:r>
              <a:rPr lang="en-US" altLang="zh-CN" sz="2400" i="1" baseline="-25000" dirty="0">
                <a:uFillTx/>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denotes the distance from joint </a:t>
            </a:r>
            <a:r>
              <a:rPr lang="en-US" altLang="zh-CN" sz="2400" i="1" dirty="0">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to the centre of mass of link, and </a:t>
            </a:r>
            <a:r>
              <a:rPr lang="en-US" altLang="zh-CN" sz="2400" i="1" dirty="0">
                <a:latin typeface="Times New Roman" panose="02020603050405020304" pitchFamily="18" charset="0"/>
                <a:ea typeface="宋体" panose="02010600030101010101" pitchFamily="2" charset="-122"/>
                <a:sym typeface="+mn-ea"/>
              </a:rPr>
              <a:t>l</a:t>
            </a:r>
            <a:r>
              <a:rPr lang="en-US" altLang="zh-CN" sz="2400" i="1" baseline="-25000" dirty="0">
                <a:solidFill>
                  <a:schemeClr val="tx1"/>
                </a:solidFill>
                <a:uFillTx/>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denotes the length of link </a:t>
            </a:r>
            <a:r>
              <a:rPr lang="en-US" altLang="zh-CN" sz="2400" i="1" dirty="0">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a:t>
            </a:r>
            <a:r>
              <a:rPr lang="en-US" altLang="en-US" sz="2400" dirty="0">
                <a:latin typeface="Times New Roman" panose="02020603050405020304" pitchFamily="18" charset="0"/>
              </a:rPr>
              <a:t> 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grpSp>
        <p:nvGrpSpPr>
          <p:cNvPr id="7" name="组合 6"/>
          <p:cNvGrpSpPr/>
          <p:nvPr/>
        </p:nvGrpSpPr>
        <p:grpSpPr>
          <a:xfrm>
            <a:off x="3048000" y="3596640"/>
            <a:ext cx="3709035" cy="2785110"/>
            <a:chOff x="6114" y="2593"/>
            <a:chExt cx="5216" cy="4131"/>
          </a:xfrm>
        </p:grpSpPr>
        <p:cxnSp>
          <p:nvCxnSpPr>
            <p:cNvPr id="8" name="直接连接符 7"/>
            <p:cNvCxnSpPr/>
            <p:nvPr/>
          </p:nvCxnSpPr>
          <p:spPr>
            <a:xfrm>
              <a:off x="6683" y="6014"/>
              <a:ext cx="3969" cy="0"/>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flipV="1">
              <a:off x="6683" y="2612"/>
              <a:ext cx="0" cy="3402"/>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9"/>
            <p:cNvSpPr/>
            <p:nvPr/>
          </p:nvSpPr>
          <p:spPr>
            <a:xfrm>
              <a:off x="6527" y="5823"/>
              <a:ext cx="340" cy="340"/>
            </a:xfrm>
            <a:prstGeom prst="ellipse">
              <a:avLst/>
            </a:prstGeom>
            <a:noFill/>
            <a:ln w="635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cxnSp>
          <p:nvCxnSpPr>
            <p:cNvPr id="11" name="直接连接符 10"/>
            <p:cNvCxnSpPr/>
            <p:nvPr/>
          </p:nvCxnSpPr>
          <p:spPr>
            <a:xfrm flipV="1">
              <a:off x="6811" y="5017"/>
              <a:ext cx="2249" cy="862"/>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V="1">
              <a:off x="9060" y="4425"/>
              <a:ext cx="1522" cy="586"/>
            </a:xfrm>
            <a:prstGeom prst="line">
              <a:avLst/>
            </a:prstGeom>
            <a:ln w="127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V="1">
              <a:off x="9060" y="3130"/>
              <a:ext cx="996" cy="1881"/>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4" name="对象 13">
              <a:hlinkClick r:id="" action="ppaction://ole?verb=0"/>
            </p:cNvPr>
            <p:cNvGraphicFramePr>
              <a:graphicFrameLocks noChangeAspect="1"/>
            </p:cNvGraphicFramePr>
            <p:nvPr/>
          </p:nvGraphicFramePr>
          <p:xfrm>
            <a:off x="6122" y="2593"/>
            <a:ext cx="336" cy="397"/>
          </p:xfrm>
          <a:graphic>
            <a:graphicData uri="http://schemas.openxmlformats.org/presentationml/2006/ole">
              <mc:AlternateContent xmlns:mc="http://schemas.openxmlformats.org/markup-compatibility/2006">
                <mc:Choice xmlns:v="urn:schemas-microsoft-com:vml" Requires="v">
                  <p:oleObj spid="_x0000_s67212" r:id="rId3" imgW="139700" imgH="165100" progId="Equation.KSEE3">
                    <p:embed/>
                  </p:oleObj>
                </mc:Choice>
                <mc:Fallback>
                  <p:oleObj r:id="rId3" imgW="139700" imgH="165100" progId="Equation.KSEE3">
                    <p:embed/>
                    <p:pic>
                      <p:nvPicPr>
                        <p:cNvPr id="0" name=""/>
                        <p:cNvPicPr/>
                        <p:nvPr/>
                      </p:nvPicPr>
                      <p:blipFill>
                        <a:blip r:embed="rId4"/>
                        <a:stretch>
                          <a:fillRect/>
                        </a:stretch>
                      </p:blipFill>
                      <p:spPr>
                        <a:xfrm>
                          <a:off x="6122" y="2593"/>
                          <a:ext cx="336" cy="39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346" y="6163"/>
            <a:ext cx="306" cy="336"/>
          </p:xfrm>
          <a:graphic>
            <a:graphicData uri="http://schemas.openxmlformats.org/presentationml/2006/ole">
              <mc:AlternateContent xmlns:mc="http://schemas.openxmlformats.org/markup-compatibility/2006">
                <mc:Choice xmlns:v="urn:schemas-microsoft-com:vml" Requires="v">
                  <p:oleObj spid="_x0000_s67213" r:id="rId5" imgW="127000" imgH="139700" progId="Equation.KSEE3">
                    <p:embed/>
                  </p:oleObj>
                </mc:Choice>
                <mc:Fallback>
                  <p:oleObj r:id="rId5" imgW="127000" imgH="139700" progId="Equation.KSEE3">
                    <p:embed/>
                    <p:pic>
                      <p:nvPicPr>
                        <p:cNvPr id="0" name=""/>
                        <p:cNvPicPr/>
                        <p:nvPr/>
                      </p:nvPicPr>
                      <p:blipFill>
                        <a:blip r:embed="rId6"/>
                        <a:stretch>
                          <a:fillRect/>
                        </a:stretch>
                      </p:blipFill>
                      <p:spPr>
                        <a:xfrm>
                          <a:off x="10346" y="6163"/>
                          <a:ext cx="306" cy="336"/>
                        </a:xfrm>
                        <a:prstGeom prst="rect">
                          <a:avLst/>
                        </a:prstGeom>
                      </p:spPr>
                    </p:pic>
                  </p:oleObj>
                </mc:Fallback>
              </mc:AlternateContent>
            </a:graphicData>
          </a:graphic>
        </p:graphicFrame>
        <p:cxnSp>
          <p:nvCxnSpPr>
            <p:cNvPr id="16" name="直接连接符 15"/>
            <p:cNvCxnSpPr/>
            <p:nvPr/>
          </p:nvCxnSpPr>
          <p:spPr>
            <a:xfrm flipH="1">
              <a:off x="6342" y="6113"/>
              <a:ext cx="227" cy="26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6796" y="6135"/>
              <a:ext cx="228" cy="25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114" y="6388"/>
              <a:ext cx="116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6143" y="6388"/>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6314"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6513" y="6384"/>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6669"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6841" y="6390"/>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flipH="1">
              <a:off x="7000"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弧形 24"/>
            <p:cNvSpPr/>
            <p:nvPr/>
          </p:nvSpPr>
          <p:spPr>
            <a:xfrm rot="1260000">
              <a:off x="6859" y="5552"/>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6" name="对象 25">
              <a:hlinkClick r:id="" action="ppaction://ole?verb=0"/>
            </p:cNvPr>
            <p:cNvGraphicFramePr>
              <a:graphicFrameLocks noChangeAspect="1"/>
            </p:cNvGraphicFramePr>
            <p:nvPr/>
          </p:nvGraphicFramePr>
          <p:xfrm>
            <a:off x="7931" y="5494"/>
            <a:ext cx="368" cy="520"/>
          </p:xfrm>
          <a:graphic>
            <a:graphicData uri="http://schemas.openxmlformats.org/presentationml/2006/ole">
              <mc:AlternateContent xmlns:mc="http://schemas.openxmlformats.org/markup-compatibility/2006">
                <mc:Choice xmlns:v="urn:schemas-microsoft-com:vml" Requires="v">
                  <p:oleObj spid="_x0000_s67214" r:id="rId7" imgW="152400" imgH="215900" progId="Equation.KSEE3">
                    <p:embed/>
                  </p:oleObj>
                </mc:Choice>
                <mc:Fallback>
                  <p:oleObj r:id="rId7" imgW="152400" imgH="215900" progId="Equation.KSEE3">
                    <p:embed/>
                    <p:pic>
                      <p:nvPicPr>
                        <p:cNvPr id="0" name=""/>
                        <p:cNvPicPr/>
                        <p:nvPr/>
                      </p:nvPicPr>
                      <p:blipFill>
                        <a:blip r:embed="rId8"/>
                        <a:stretch>
                          <a:fillRect/>
                        </a:stretch>
                      </p:blipFill>
                      <p:spPr>
                        <a:xfrm>
                          <a:off x="7931" y="5494"/>
                          <a:ext cx="368" cy="520"/>
                        </a:xfrm>
                        <a:prstGeom prst="rect">
                          <a:avLst/>
                        </a:prstGeom>
                      </p:spPr>
                    </p:pic>
                  </p:oleObj>
                </mc:Fallback>
              </mc:AlternateContent>
            </a:graphicData>
          </a:graphic>
        </p:graphicFrame>
        <p:sp>
          <p:nvSpPr>
            <p:cNvPr id="27" name="弧形 26"/>
            <p:cNvSpPr/>
            <p:nvPr/>
          </p:nvSpPr>
          <p:spPr>
            <a:xfrm rot="1260000">
              <a:off x="8695" y="4286"/>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8" name="对象 27">
              <a:hlinkClick r:id="" action="ppaction://ole?verb=0"/>
            </p:cNvPr>
            <p:cNvGraphicFramePr>
              <a:graphicFrameLocks noChangeAspect="1"/>
            </p:cNvGraphicFramePr>
            <p:nvPr/>
          </p:nvGraphicFramePr>
          <p:xfrm>
            <a:off x="9662" y="4123"/>
            <a:ext cx="399" cy="520"/>
          </p:xfrm>
          <a:graphic>
            <a:graphicData uri="http://schemas.openxmlformats.org/presentationml/2006/ole">
              <mc:AlternateContent xmlns:mc="http://schemas.openxmlformats.org/markup-compatibility/2006">
                <mc:Choice xmlns:v="urn:schemas-microsoft-com:vml" Requires="v">
                  <p:oleObj spid="_x0000_s67215" r:id="rId9" imgW="165100" imgH="215900" progId="Equation.KSEE3">
                    <p:embed/>
                  </p:oleObj>
                </mc:Choice>
                <mc:Fallback>
                  <p:oleObj r:id="rId9" imgW="165100" imgH="215900" progId="Equation.KSEE3">
                    <p:embed/>
                    <p:pic>
                      <p:nvPicPr>
                        <p:cNvPr id="0" name=""/>
                        <p:cNvPicPr/>
                        <p:nvPr/>
                      </p:nvPicPr>
                      <p:blipFill>
                        <a:blip r:embed="rId10"/>
                        <a:stretch>
                          <a:fillRect/>
                        </a:stretch>
                      </p:blipFill>
                      <p:spPr>
                        <a:xfrm>
                          <a:off x="9662" y="4123"/>
                          <a:ext cx="399" cy="520"/>
                        </a:xfrm>
                        <a:prstGeom prst="rect">
                          <a:avLst/>
                        </a:prstGeom>
                      </p:spPr>
                    </p:pic>
                  </p:oleObj>
                </mc:Fallback>
              </mc:AlternateContent>
            </a:graphicData>
          </a:graphic>
        </p:graphicFrame>
        <p:sp>
          <p:nvSpPr>
            <p:cNvPr id="29" name="椭圆 28"/>
            <p:cNvSpPr/>
            <p:nvPr/>
          </p:nvSpPr>
          <p:spPr>
            <a:xfrm>
              <a:off x="7959" y="5357"/>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sp>
          <p:nvSpPr>
            <p:cNvPr id="30" name="椭圆 29"/>
            <p:cNvSpPr/>
            <p:nvPr/>
          </p:nvSpPr>
          <p:spPr>
            <a:xfrm>
              <a:off x="9516" y="3989"/>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31" name="对象 30">
              <a:hlinkClick r:id="" action="ppaction://ole?verb=0"/>
            </p:cNvPr>
            <p:cNvGraphicFramePr>
              <a:graphicFrameLocks noChangeAspect="1"/>
            </p:cNvGraphicFramePr>
            <p:nvPr/>
          </p:nvGraphicFramePr>
          <p:xfrm>
            <a:off x="7066" y="5153"/>
            <a:ext cx="307" cy="520"/>
          </p:xfrm>
          <a:graphic>
            <a:graphicData uri="http://schemas.openxmlformats.org/presentationml/2006/ole">
              <mc:AlternateContent xmlns:mc="http://schemas.openxmlformats.org/markup-compatibility/2006">
                <mc:Choice xmlns:v="urn:schemas-microsoft-com:vml" Requires="v">
                  <p:oleObj spid="_x0000_s67216" r:id="rId11" imgW="127000" imgH="215900" progId="Equation.KSEE3">
                    <p:embed/>
                  </p:oleObj>
                </mc:Choice>
                <mc:Fallback>
                  <p:oleObj r:id="rId11" imgW="127000" imgH="215900" progId="Equation.KSEE3">
                    <p:embed/>
                    <p:pic>
                      <p:nvPicPr>
                        <p:cNvPr id="0" name=""/>
                        <p:cNvPicPr/>
                        <p:nvPr/>
                      </p:nvPicPr>
                      <p:blipFill>
                        <a:blip r:embed="rId12"/>
                        <a:stretch>
                          <a:fillRect/>
                        </a:stretch>
                      </p:blipFill>
                      <p:spPr>
                        <a:xfrm>
                          <a:off x="7066" y="5153"/>
                          <a:ext cx="307" cy="52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8919" y="4111"/>
            <a:ext cx="338" cy="520"/>
          </p:xfrm>
          <a:graphic>
            <a:graphicData uri="http://schemas.openxmlformats.org/presentationml/2006/ole">
              <mc:AlternateContent xmlns:mc="http://schemas.openxmlformats.org/markup-compatibility/2006">
                <mc:Choice xmlns:v="urn:schemas-microsoft-com:vml" Requires="v">
                  <p:oleObj spid="_x0000_s67217" r:id="rId13" imgW="139700" imgH="215900" progId="Equation.KSEE3">
                    <p:embed/>
                  </p:oleObj>
                </mc:Choice>
                <mc:Fallback>
                  <p:oleObj r:id="rId13" imgW="139700" imgH="215900" progId="Equation.KSEE3">
                    <p:embed/>
                    <p:pic>
                      <p:nvPicPr>
                        <p:cNvPr id="0" name=""/>
                        <p:cNvPicPr/>
                        <p:nvPr/>
                      </p:nvPicPr>
                      <p:blipFill>
                        <a:blip r:embed="rId14"/>
                        <a:stretch>
                          <a:fillRect/>
                        </a:stretch>
                      </p:blipFill>
                      <p:spPr>
                        <a:xfrm>
                          <a:off x="8919" y="4111"/>
                          <a:ext cx="338" cy="520"/>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7931" y="4631"/>
            <a:ext cx="277" cy="520"/>
          </p:xfrm>
          <a:graphic>
            <a:graphicData uri="http://schemas.openxmlformats.org/presentationml/2006/ole">
              <mc:AlternateContent xmlns:mc="http://schemas.openxmlformats.org/markup-compatibility/2006">
                <mc:Choice xmlns:v="urn:schemas-microsoft-com:vml" Requires="v">
                  <p:oleObj spid="_x0000_s67218" r:id="rId15" imgW="114300" imgH="215900" progId="Equation.KSEE3">
                    <p:embed/>
                  </p:oleObj>
                </mc:Choice>
                <mc:Fallback>
                  <p:oleObj r:id="rId15" imgW="114300" imgH="215900" progId="Equation.KSEE3">
                    <p:embed/>
                    <p:pic>
                      <p:nvPicPr>
                        <p:cNvPr id="0" name=""/>
                        <p:cNvPicPr/>
                        <p:nvPr/>
                      </p:nvPicPr>
                      <p:blipFill>
                        <a:blip r:embed="rId16"/>
                        <a:stretch>
                          <a:fillRect/>
                        </a:stretch>
                      </p:blipFill>
                      <p:spPr>
                        <a:xfrm>
                          <a:off x="7931" y="4631"/>
                          <a:ext cx="277" cy="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9177" y="3237"/>
            <a:ext cx="339" cy="520"/>
          </p:xfrm>
          <a:graphic>
            <a:graphicData uri="http://schemas.openxmlformats.org/presentationml/2006/ole">
              <mc:AlternateContent xmlns:mc="http://schemas.openxmlformats.org/markup-compatibility/2006">
                <mc:Choice xmlns:v="urn:schemas-microsoft-com:vml" Requires="v">
                  <p:oleObj spid="_x0000_s67219" r:id="rId17" imgW="139700" imgH="215900" progId="Equation.KSEE3">
                    <p:embed/>
                  </p:oleObj>
                </mc:Choice>
                <mc:Fallback>
                  <p:oleObj r:id="rId17" imgW="139700" imgH="215900" progId="Equation.KSEE3">
                    <p:embed/>
                    <p:pic>
                      <p:nvPicPr>
                        <p:cNvPr id="0" name=""/>
                        <p:cNvPicPr/>
                        <p:nvPr/>
                      </p:nvPicPr>
                      <p:blipFill>
                        <a:blip r:embed="rId18"/>
                        <a:stretch>
                          <a:fillRect/>
                        </a:stretch>
                      </p:blipFill>
                      <p:spPr>
                        <a:xfrm>
                          <a:off x="9177" y="3237"/>
                          <a:ext cx="339" cy="520"/>
                        </a:xfrm>
                        <a:prstGeom prst="rect">
                          <a:avLst/>
                        </a:prstGeom>
                      </p:spPr>
                    </p:pic>
                  </p:oleObj>
                </mc:Fallback>
              </mc:AlternateContent>
            </a:graphicData>
          </a:graphic>
        </p:graphicFrame>
        <p:cxnSp>
          <p:nvCxnSpPr>
            <p:cNvPr id="35" name="直接连接符 34"/>
            <p:cNvCxnSpPr/>
            <p:nvPr/>
          </p:nvCxnSpPr>
          <p:spPr>
            <a:xfrm flipH="1">
              <a:off x="8154" y="5429"/>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8905" y="5156"/>
            <a:ext cx="799" cy="520"/>
          </p:xfrm>
          <a:graphic>
            <a:graphicData uri="http://schemas.openxmlformats.org/presentationml/2006/ole">
              <mc:AlternateContent xmlns:mc="http://schemas.openxmlformats.org/markup-compatibility/2006">
                <mc:Choice xmlns:v="urn:schemas-microsoft-com:vml" Requires="v">
                  <p:oleObj spid="_x0000_s67220" r:id="rId19" imgW="330200" imgH="215900" progId="Equation.KSEE3">
                    <p:embed/>
                  </p:oleObj>
                </mc:Choice>
                <mc:Fallback>
                  <p:oleObj r:id="rId19" imgW="330200" imgH="215900" progId="Equation.KSEE3">
                    <p:embed/>
                    <p:pic>
                      <p:nvPicPr>
                        <p:cNvPr id="0" name=""/>
                        <p:cNvPicPr/>
                        <p:nvPr/>
                      </p:nvPicPr>
                      <p:blipFill>
                        <a:blip r:embed="rId20"/>
                        <a:stretch>
                          <a:fillRect/>
                        </a:stretch>
                      </p:blipFill>
                      <p:spPr>
                        <a:xfrm>
                          <a:off x="8905" y="5156"/>
                          <a:ext cx="799" cy="520"/>
                        </a:xfrm>
                        <a:prstGeom prst="rect">
                          <a:avLst/>
                        </a:prstGeom>
                      </p:spPr>
                    </p:pic>
                  </p:oleObj>
                </mc:Fallback>
              </mc:AlternateContent>
            </a:graphicData>
          </a:graphic>
        </p:graphicFrame>
        <p:cxnSp>
          <p:nvCxnSpPr>
            <p:cNvPr id="37" name="直接连接符 36"/>
            <p:cNvCxnSpPr/>
            <p:nvPr/>
          </p:nvCxnSpPr>
          <p:spPr>
            <a:xfrm flipH="1">
              <a:off x="9690" y="4045"/>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8" name="对象 37">
              <a:hlinkClick r:id="" action="ppaction://ole?verb=0"/>
            </p:cNvPr>
            <p:cNvGraphicFramePr>
              <a:graphicFrameLocks noChangeAspect="1"/>
            </p:cNvGraphicFramePr>
            <p:nvPr/>
          </p:nvGraphicFramePr>
          <p:xfrm>
            <a:off x="10438" y="3757"/>
            <a:ext cx="892" cy="520"/>
          </p:xfrm>
          <a:graphic>
            <a:graphicData uri="http://schemas.openxmlformats.org/presentationml/2006/ole">
              <mc:AlternateContent xmlns:mc="http://schemas.openxmlformats.org/markup-compatibility/2006">
                <mc:Choice xmlns:v="urn:schemas-microsoft-com:vml" Requires="v">
                  <p:oleObj spid="_x0000_s67221" r:id="rId21" imgW="368300" imgH="215900" progId="Equation.KSEE3">
                    <p:embed/>
                  </p:oleObj>
                </mc:Choice>
                <mc:Fallback>
                  <p:oleObj r:id="rId21" imgW="368300" imgH="215900" progId="Equation.KSEE3">
                    <p:embed/>
                    <p:pic>
                      <p:nvPicPr>
                        <p:cNvPr id="0" name=""/>
                        <p:cNvPicPr/>
                        <p:nvPr/>
                      </p:nvPicPr>
                      <p:blipFill>
                        <a:blip r:embed="rId22"/>
                        <a:stretch>
                          <a:fillRect/>
                        </a:stretch>
                      </p:blipFill>
                      <p:spPr>
                        <a:xfrm>
                          <a:off x="10438" y="3757"/>
                          <a:ext cx="892" cy="520"/>
                        </a:xfrm>
                        <a:prstGeom prst="rect">
                          <a:avLst/>
                        </a:prstGeom>
                      </p:spPr>
                    </p:pic>
                  </p:oleObj>
                </mc:Fallback>
              </mc:AlternateContent>
            </a:graphicData>
          </a:graphic>
        </p:graphicFrame>
      </p:grpSp>
      <p:sp>
        <p:nvSpPr>
          <p:cNvPr id="39" name="Rectangle 12"/>
          <p:cNvSpPr/>
          <p:nvPr/>
        </p:nvSpPr>
        <p:spPr>
          <a:xfrm>
            <a:off x="2010410" y="5773738"/>
            <a:ext cx="110013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3</a:t>
            </a:r>
            <a:endParaRPr lang="en-SG" altLang="en-US" sz="2000" b="0" dirty="0">
              <a:latin typeface="Times New Roman" panose="02020603050405020304" pitchFamily="18" charset="0"/>
              <a:ea typeface="Times New Roman" panose="02020603050405020304" pitchFamily="18" charset="0"/>
            </a:endParaRPr>
          </a:p>
        </p:txBody>
      </p:sp>
      <p:sp>
        <p:nvSpPr>
          <p:cNvPr id="4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0"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37836102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38125" y="1125538"/>
            <a:ext cx="8858250" cy="4525962"/>
          </a:xfrm>
        </p:spPr>
        <p:txBody>
          <a:bodyPr vert="horz" wrap="square" lIns="91440" tIns="45720" rIns="91440" bIns="45720" anchor="t"/>
          <a:lstStyle/>
          <a:p>
            <a:pPr>
              <a:buNone/>
            </a:pPr>
            <a:r>
              <a:rPr lang="en-US" altLang="en-US" sz="2400" dirty="0">
                <a:latin typeface="Times New Roman" panose="02020603050405020304" pitchFamily="18" charset="0"/>
              </a:rPr>
              <a:t>4. Consider the 2 link robot in 3D space, assume that the mass of each link is lumped at end of the link. </a:t>
            </a:r>
            <a:endParaRPr lang="en-SG" altLang="en-US" sz="2400" dirty="0">
              <a:latin typeface="Times New Roman" panose="02020603050405020304" pitchFamily="18" charset="0"/>
            </a:endParaRPr>
          </a:p>
          <a:p>
            <a:pPr>
              <a:buNone/>
            </a:pPr>
            <a:r>
              <a:rPr lang="en-US" altLang="en-US" sz="2200" dirty="0">
                <a:latin typeface="Times New Roman" panose="02020603050405020304" pitchFamily="18" charset="0"/>
              </a:rPr>
              <a:t>     i)   Under the assumption of lumped equivalent masses, derive the   </a:t>
            </a:r>
          </a:p>
          <a:p>
            <a:pPr>
              <a:buNone/>
            </a:pPr>
            <a:r>
              <a:rPr lang="en-US" altLang="en-US" sz="2200" dirty="0">
                <a:latin typeface="Times New Roman" panose="02020603050405020304" pitchFamily="18" charset="0"/>
              </a:rPr>
              <a:t>           dynamics of equation.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  Is there any possible configurations for 2 link robots?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iii) Can you imag</a:t>
            </a:r>
            <a:r>
              <a:rPr lang="en-US" altLang="zh-CN" sz="2200" dirty="0">
                <a:latin typeface="Times New Roman" panose="02020603050405020304" pitchFamily="18" charset="0"/>
                <a:ea typeface="宋体" panose="02010600030101010101" pitchFamily="2" charset="-122"/>
              </a:rPr>
              <a:t>e</a:t>
            </a:r>
            <a:r>
              <a:rPr lang="en-US" altLang="en-US" sz="2200" dirty="0">
                <a:latin typeface="Times New Roman" panose="02020603050405020304" pitchFamily="18" charset="0"/>
              </a:rPr>
              <a:t> the complexity of higher degree of freedom robots?</a:t>
            </a:r>
            <a:endParaRPr lang="en-SG" altLang="en-US" sz="2200" dirty="0">
              <a:latin typeface="Times New Roman" panose="02020603050405020304" pitchFamily="18" charset="0"/>
              <a:ea typeface="Times New Roman" panose="02020603050405020304" pitchFamily="18" charset="0"/>
            </a:endParaRPr>
          </a:p>
        </p:txBody>
      </p:sp>
      <p:sp>
        <p:nvSpPr>
          <p:cNvPr id="7" name="Rectangle 9"/>
          <p:cNvSpPr/>
          <p:nvPr/>
        </p:nvSpPr>
        <p:spPr>
          <a:xfrm>
            <a:off x="2245345" y="5940425"/>
            <a:ext cx="114458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4</a:t>
            </a:r>
            <a:endParaRPr lang="en-SG" altLang="en-US" sz="2000" b="0" dirty="0">
              <a:latin typeface="Times New Roman" panose="02020603050405020304" pitchFamily="18" charset="0"/>
              <a:ea typeface="Times New Roman" panose="02020603050405020304" pitchFamily="18" charset="0"/>
            </a:endParaRPr>
          </a:p>
        </p:txBody>
      </p:sp>
      <p:pic>
        <p:nvPicPr>
          <p:cNvPr id="8" name="图片 1"/>
          <p:cNvPicPr>
            <a:picLocks noChangeAspect="1"/>
          </p:cNvPicPr>
          <p:nvPr/>
        </p:nvPicPr>
        <p:blipFill>
          <a:blip r:embed="rId2"/>
          <a:stretch>
            <a:fillRect/>
          </a:stretch>
        </p:blipFill>
        <p:spPr>
          <a:xfrm>
            <a:off x="3389933" y="3616325"/>
            <a:ext cx="2760663" cy="2724150"/>
          </a:xfrm>
          <a:prstGeom prst="rect">
            <a:avLst/>
          </a:prstGeom>
          <a:noFill/>
          <a:ln w="9525">
            <a:noFill/>
          </a:ln>
        </p:spPr>
      </p:pic>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16534326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Rectangle 9">
            <a:extLst>
              <a:ext uri="{FF2B5EF4-FFF2-40B4-BE49-F238E27FC236}">
                <a16:creationId xmlns:a16="http://schemas.microsoft.com/office/drawing/2014/main" id="{A879F6D2-3BCB-4B7A-916C-4AE81B37380B}"/>
              </a:ext>
            </a:extLst>
          </p:cNvPr>
          <p:cNvSpPr/>
          <p:nvPr/>
        </p:nvSpPr>
        <p:spPr>
          <a:xfrm>
            <a:off x="6647088" y="5504691"/>
            <a:ext cx="838994" cy="400050"/>
          </a:xfrm>
          <a:prstGeom prst="rect">
            <a:avLst/>
          </a:prstGeom>
          <a:noFill/>
          <a:ln w="9525">
            <a:noFill/>
          </a:ln>
        </p:spPr>
        <p:txBody>
          <a:bodyPr wrap="square" anchor="t">
            <a:spAutoFit/>
          </a:bodyPr>
          <a:lstStyle/>
          <a:p>
            <a:r>
              <a:rPr lang="en-US" altLang="en-US" sz="2000" b="0" dirty="0">
                <a:solidFill>
                  <a:schemeClr val="tx1"/>
                </a:solidFill>
                <a:latin typeface="Times New Roman" panose="02020603050405020304" pitchFamily="18" charset="0"/>
              </a:rPr>
              <a:t>Fig. 5</a:t>
            </a:r>
            <a:endParaRPr lang="en-SG" altLang="en-US" sz="2000" b="0" dirty="0">
              <a:latin typeface="Times New Roman" panose="02020603050405020304" pitchFamily="18" charset="0"/>
              <a:ea typeface="Times New Roman" panose="02020603050405020304" pitchFamily="18" charset="0"/>
            </a:endParaRPr>
          </a:p>
        </p:txBody>
      </p:sp>
      <p:sp>
        <p:nvSpPr>
          <p:cNvPr id="26" name="Content Placeholder 2">
            <a:extLst>
              <a:ext uri="{FF2B5EF4-FFF2-40B4-BE49-F238E27FC236}">
                <a16:creationId xmlns:a16="http://schemas.microsoft.com/office/drawing/2014/main" id="{BCDE4867-B987-48D3-8F7D-11CC21C5E66D}"/>
              </a:ext>
            </a:extLst>
          </p:cNvPr>
          <p:cNvSpPr>
            <a:spLocks noGrp="1"/>
          </p:cNvSpPr>
          <p:nvPr>
            <p:ph idx="1"/>
          </p:nvPr>
        </p:nvSpPr>
        <p:spPr>
          <a:xfrm>
            <a:off x="43694" y="3268140"/>
            <a:ext cx="3661632" cy="1436708"/>
          </a:xfrm>
        </p:spPr>
        <p:txBody>
          <a:bodyPr vert="horz" wrap="square" lIns="91440" tIns="45720" rIns="91440" bIns="45720" anchor="t"/>
          <a:lstStyle/>
          <a:p>
            <a:pPr marL="0" indent="0" algn="just">
              <a:spcBef>
                <a:spcPts val="0"/>
              </a:spcBef>
              <a:buNone/>
            </a:pPr>
            <a:r>
              <a:rPr lang="en-US" altLang="en-US" sz="2400" dirty="0">
                <a:latin typeface="Times New Roman" panose="02020603050405020304" pitchFamily="18" charset="0"/>
              </a:rPr>
              <a:t>(</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 Give two different sets of generalized coordinates for the robot, and clearly indicate the type of joints. </a:t>
            </a:r>
          </a:p>
        </p:txBody>
      </p:sp>
      <p:sp>
        <p:nvSpPr>
          <p:cNvPr id="28" name="Content Placeholder 2">
            <a:extLst>
              <a:ext uri="{FF2B5EF4-FFF2-40B4-BE49-F238E27FC236}">
                <a16:creationId xmlns:a16="http://schemas.microsoft.com/office/drawing/2014/main" id="{CBF9CA0E-F232-40BD-A959-C7E0DF14A7DC}"/>
              </a:ext>
            </a:extLst>
          </p:cNvPr>
          <p:cNvSpPr txBox="1">
            <a:spLocks/>
          </p:cNvSpPr>
          <p:nvPr/>
        </p:nvSpPr>
        <p:spPr bwMode="auto">
          <a:xfrm>
            <a:off x="-349977" y="5765732"/>
            <a:ext cx="7836059" cy="75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0" algn="just">
              <a:buNone/>
            </a:pPr>
            <a:r>
              <a:rPr lang="en-US" altLang="en-US" sz="2400" kern="0" dirty="0">
                <a:latin typeface="Times New Roman" panose="02020603050405020304" pitchFamily="18" charset="0"/>
              </a:rPr>
              <a:t>(ii) Find its kinetic energy, and </a:t>
            </a:r>
            <a:r>
              <a:rPr lang="en-US" altLang="en-US" sz="2400" kern="0" dirty="0" err="1">
                <a:latin typeface="Times New Roman" panose="02020603050405020304" pitchFamily="18" charset="0"/>
              </a:rPr>
              <a:t>Langrange</a:t>
            </a:r>
            <a:r>
              <a:rPr lang="en-US" altLang="en-US" sz="2400" kern="0" dirty="0">
                <a:latin typeface="Times New Roman" panose="02020603050405020304" pitchFamily="18" charset="0"/>
              </a:rPr>
              <a:t>-Euler equations.</a:t>
            </a:r>
            <a:endParaRPr lang="en-SG" altLang="en-US" sz="2200" kern="0" dirty="0">
              <a:latin typeface="Times New Roman" panose="02020603050405020304" pitchFamily="18" charset="0"/>
              <a:ea typeface="Times New Roman" panose="02020603050405020304" pitchFamily="18" charset="0"/>
            </a:endParaRPr>
          </a:p>
        </p:txBody>
      </p:sp>
      <p:sp>
        <p:nvSpPr>
          <p:cNvPr id="11" name="Content Placeholder 2">
            <a:extLst>
              <a:ext uri="{FF2B5EF4-FFF2-40B4-BE49-F238E27FC236}">
                <a16:creationId xmlns:a16="http://schemas.microsoft.com/office/drawing/2014/main" id="{A4AB7C15-FFE5-459B-8A06-5E28D4D3AF95}"/>
              </a:ext>
            </a:extLst>
          </p:cNvPr>
          <p:cNvSpPr txBox="1">
            <a:spLocks/>
          </p:cNvSpPr>
          <p:nvPr/>
        </p:nvSpPr>
        <p:spPr bwMode="auto">
          <a:xfrm>
            <a:off x="120894" y="1340813"/>
            <a:ext cx="8902212" cy="143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buFontTx/>
              <a:buNone/>
            </a:pPr>
            <a:r>
              <a:rPr lang="en-US" altLang="en-US" sz="2400" kern="0" dirty="0">
                <a:latin typeface="Times New Roman" panose="02020603050405020304" pitchFamily="18" charset="0"/>
              </a:rPr>
              <a:t>5. For the differential driven wheeled robot shown in Figure 5, where each wheel is driven independently. Forward/backward motion is produced by driving both wheels at the same rate, and turning right/left is achieved by driving the wheels at different rates. </a:t>
            </a:r>
            <a:endParaRPr lang="en-SG" altLang="en-US" sz="2200" kern="0" dirty="0">
              <a:latin typeface="Times New Roman" panose="02020603050405020304" pitchFamily="18" charset="0"/>
              <a:ea typeface="Times New Roman" panose="02020603050405020304" pitchFamily="18" charset="0"/>
            </a:endParaRPr>
          </a:p>
        </p:txBody>
      </p:sp>
      <p:sp>
        <p:nvSpPr>
          <p:cNvPr id="9"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grpSp>
        <p:nvGrpSpPr>
          <p:cNvPr id="2" name="组合 1">
            <a:extLst>
              <a:ext uri="{FF2B5EF4-FFF2-40B4-BE49-F238E27FC236}">
                <a16:creationId xmlns:a16="http://schemas.microsoft.com/office/drawing/2014/main" id="{DCC02527-98B0-4D45-A8DD-8AB1095B7056}"/>
              </a:ext>
            </a:extLst>
          </p:cNvPr>
          <p:cNvGrpSpPr/>
          <p:nvPr/>
        </p:nvGrpSpPr>
        <p:grpSpPr>
          <a:xfrm>
            <a:off x="3757546" y="3127423"/>
            <a:ext cx="2889253" cy="2246747"/>
            <a:chOff x="5386691" y="2938910"/>
            <a:chExt cx="3505200" cy="2636123"/>
          </a:xfrm>
        </p:grpSpPr>
        <p:pic>
          <p:nvPicPr>
            <p:cNvPr id="3" name="图片 2">
              <a:extLst>
                <a:ext uri="{FF2B5EF4-FFF2-40B4-BE49-F238E27FC236}">
                  <a16:creationId xmlns:a16="http://schemas.microsoft.com/office/drawing/2014/main" id="{452C022C-5299-4B43-AE39-C71FDF20C11F}"/>
                </a:ext>
              </a:extLst>
            </p:cNvPr>
            <p:cNvPicPr>
              <a:picLocks noChangeAspect="1"/>
            </p:cNvPicPr>
            <p:nvPr/>
          </p:nvPicPr>
          <p:blipFill>
            <a:blip r:embed="rId3"/>
            <a:stretch>
              <a:fillRect/>
            </a:stretch>
          </p:blipFill>
          <p:spPr>
            <a:xfrm>
              <a:off x="5386691" y="3079483"/>
              <a:ext cx="3505200" cy="2495550"/>
            </a:xfrm>
            <a:prstGeom prst="rect">
              <a:avLst/>
            </a:prstGeom>
          </p:spPr>
        </p:pic>
        <p:sp>
          <p:nvSpPr>
            <p:cNvPr id="4" name="弧形 3">
              <a:extLst>
                <a:ext uri="{FF2B5EF4-FFF2-40B4-BE49-F238E27FC236}">
                  <a16:creationId xmlns:a16="http://schemas.microsoft.com/office/drawing/2014/main" id="{2B4E2253-DD27-43F6-9E4A-475FE368E86E}"/>
                </a:ext>
              </a:extLst>
            </p:cNvPr>
            <p:cNvSpPr/>
            <p:nvPr/>
          </p:nvSpPr>
          <p:spPr bwMode="auto">
            <a:xfrm>
              <a:off x="6647088" y="413299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0D49DB9-6A72-412B-A78B-12E591EFB861}"/>
                    </a:ext>
                  </a:extLst>
                </p:cNvPr>
                <p:cNvSpPr txBox="1"/>
                <p:nvPr/>
              </p:nvSpPr>
              <p:spPr>
                <a:xfrm>
                  <a:off x="6592439" y="4015088"/>
                  <a:ext cx="2535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oMath>
                    </m:oMathPara>
                  </a14:m>
                  <a:endParaRPr lang="zh-CN" altLang="en-US" dirty="0"/>
                </a:p>
              </p:txBody>
            </p:sp>
          </mc:Choice>
          <mc:Fallback xmlns="">
            <p:sp>
              <p:nvSpPr>
                <p:cNvPr id="5" name="文本框 4">
                  <a:extLst>
                    <a:ext uri="{FF2B5EF4-FFF2-40B4-BE49-F238E27FC236}">
                      <a16:creationId xmlns:a16="http://schemas.microsoft.com/office/drawing/2014/main" id="{40D49DB9-6A72-412B-A78B-12E591EFB861}"/>
                    </a:ext>
                  </a:extLst>
                </p:cNvPr>
                <p:cNvSpPr txBox="1">
                  <a:spLocks noRot="1" noChangeAspect="1" noMove="1" noResize="1" noEditPoints="1" noAdjustHandles="1" noChangeArrowheads="1" noChangeShapeType="1" noTextEdit="1"/>
                </p:cNvSpPr>
                <p:nvPr/>
              </p:nvSpPr>
              <p:spPr>
                <a:xfrm>
                  <a:off x="6592439" y="4015088"/>
                  <a:ext cx="253531" cy="276999"/>
                </a:xfrm>
                <a:prstGeom prst="rect">
                  <a:avLst/>
                </a:prstGeom>
                <a:blipFill>
                  <a:blip r:embed="rId4"/>
                  <a:stretch>
                    <a:fillRect l="-7317" r="-9756" b="-2174"/>
                  </a:stretch>
                </a:blipFill>
              </p:spPr>
              <p:txBody>
                <a:bodyPr/>
                <a:lstStyle/>
                <a:p>
                  <a:r>
                    <a:rPr lang="zh-CN" altLang="en-US">
                      <a:noFill/>
                    </a:rPr>
                    <a:t> </a:t>
                  </a:r>
                </a:p>
              </p:txBody>
            </p:sp>
          </mc:Fallback>
        </mc:AlternateContent>
        <p:sp>
          <p:nvSpPr>
            <p:cNvPr id="13" name="弧形 12">
              <a:extLst>
                <a:ext uri="{FF2B5EF4-FFF2-40B4-BE49-F238E27FC236}">
                  <a16:creationId xmlns:a16="http://schemas.microsoft.com/office/drawing/2014/main" id="{C180B36D-08ED-46E5-B5C0-BF640F6DD8BB}"/>
                </a:ext>
              </a:extLst>
            </p:cNvPr>
            <p:cNvSpPr/>
            <p:nvPr/>
          </p:nvSpPr>
          <p:spPr bwMode="auto">
            <a:xfrm>
              <a:off x="5921664" y="312715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84FA1B6-6421-49FF-896A-C2BE1102288B}"/>
                    </a:ext>
                  </a:extLst>
                </p:cNvPr>
                <p:cNvSpPr txBox="1"/>
                <p:nvPr/>
              </p:nvSpPr>
              <p:spPr>
                <a:xfrm>
                  <a:off x="5815132" y="2942820"/>
                  <a:ext cx="3504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84FA1B6-6421-49FF-896A-C2BE1102288B}"/>
                    </a:ext>
                  </a:extLst>
                </p:cNvPr>
                <p:cNvSpPr txBox="1">
                  <a:spLocks noRot="1" noChangeAspect="1" noMove="1" noResize="1" noEditPoints="1" noAdjustHandles="1" noChangeArrowheads="1" noChangeShapeType="1" noTextEdit="1"/>
                </p:cNvSpPr>
                <p:nvPr/>
              </p:nvSpPr>
              <p:spPr>
                <a:xfrm>
                  <a:off x="5815132" y="2942820"/>
                  <a:ext cx="350481" cy="276999"/>
                </a:xfrm>
                <a:prstGeom prst="rect">
                  <a:avLst/>
                </a:prstGeom>
                <a:blipFill>
                  <a:blip r:embed="rId5"/>
                  <a:stretch>
                    <a:fillRect l="-5172" r="-3448" b="-19565"/>
                  </a:stretch>
                </a:blipFill>
              </p:spPr>
              <p:txBody>
                <a:bodyPr/>
                <a:lstStyle/>
                <a:p>
                  <a:r>
                    <a:rPr lang="zh-CN" altLang="en-US">
                      <a:noFill/>
                    </a:rPr>
                    <a:t> </a:t>
                  </a:r>
                </a:p>
              </p:txBody>
            </p:sp>
          </mc:Fallback>
        </mc:AlternateContent>
        <p:sp>
          <p:nvSpPr>
            <p:cNvPr id="15" name="弧形 14">
              <a:extLst>
                <a:ext uri="{FF2B5EF4-FFF2-40B4-BE49-F238E27FC236}">
                  <a16:creationId xmlns:a16="http://schemas.microsoft.com/office/drawing/2014/main" id="{DC6D34A8-0D06-43E8-9597-E31CC464DD0D}"/>
                </a:ext>
              </a:extLst>
            </p:cNvPr>
            <p:cNvSpPr/>
            <p:nvPr/>
          </p:nvSpPr>
          <p:spPr bwMode="auto">
            <a:xfrm>
              <a:off x="7604160" y="3094267"/>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17" name="弧形 16">
              <a:extLst>
                <a:ext uri="{FF2B5EF4-FFF2-40B4-BE49-F238E27FC236}">
                  <a16:creationId xmlns:a16="http://schemas.microsoft.com/office/drawing/2014/main" id="{8E21F8BC-000B-4DAB-9289-017622589169}"/>
                </a:ext>
              </a:extLst>
            </p:cNvPr>
            <p:cNvSpPr/>
            <p:nvPr/>
          </p:nvSpPr>
          <p:spPr bwMode="auto">
            <a:xfrm>
              <a:off x="7607917" y="4715373"/>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1" name="弧形 20">
              <a:extLst>
                <a:ext uri="{FF2B5EF4-FFF2-40B4-BE49-F238E27FC236}">
                  <a16:creationId xmlns:a16="http://schemas.microsoft.com/office/drawing/2014/main" id="{C85FF837-0FF4-4ACA-86B2-D8DAAEB8E4F7}"/>
                </a:ext>
              </a:extLst>
            </p:cNvPr>
            <p:cNvSpPr/>
            <p:nvPr/>
          </p:nvSpPr>
          <p:spPr bwMode="auto">
            <a:xfrm>
              <a:off x="5966731" y="4728068"/>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E0C3747-EB97-4050-8AF3-8084F0CE2527}"/>
                    </a:ext>
                  </a:extLst>
                </p:cNvPr>
                <p:cNvSpPr txBox="1"/>
                <p:nvPr/>
              </p:nvSpPr>
              <p:spPr>
                <a:xfrm>
                  <a:off x="7499027" y="2938910"/>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7E0C3747-EB97-4050-8AF3-8084F0CE2527}"/>
                    </a:ext>
                  </a:extLst>
                </p:cNvPr>
                <p:cNvSpPr txBox="1">
                  <a:spLocks noRot="1" noChangeAspect="1" noMove="1" noResize="1" noEditPoints="1" noAdjustHandles="1" noChangeArrowheads="1" noChangeShapeType="1" noTextEdit="1"/>
                </p:cNvSpPr>
                <p:nvPr/>
              </p:nvSpPr>
              <p:spPr>
                <a:xfrm>
                  <a:off x="7499027" y="2938910"/>
                  <a:ext cx="355802" cy="276999"/>
                </a:xfrm>
                <a:prstGeom prst="rect">
                  <a:avLst/>
                </a:prstGeom>
                <a:blipFill>
                  <a:blip r:embed="rId6"/>
                  <a:stretch>
                    <a:fillRect l="-5085" r="-339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8561EF7-8B7F-4A09-B3F1-0EBB01EB9404}"/>
                    </a:ext>
                  </a:extLst>
                </p:cNvPr>
                <p:cNvSpPr txBox="1"/>
                <p:nvPr/>
              </p:nvSpPr>
              <p:spPr>
                <a:xfrm>
                  <a:off x="5830922" y="4576873"/>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4" name="文本框 23">
                  <a:extLst>
                    <a:ext uri="{FF2B5EF4-FFF2-40B4-BE49-F238E27FC236}">
                      <a16:creationId xmlns:a16="http://schemas.microsoft.com/office/drawing/2014/main" id="{78561EF7-8B7F-4A09-B3F1-0EBB01EB9404}"/>
                    </a:ext>
                  </a:extLst>
                </p:cNvPr>
                <p:cNvSpPr txBox="1">
                  <a:spLocks noRot="1" noChangeAspect="1" noMove="1" noResize="1" noEditPoints="1" noAdjustHandles="1" noChangeArrowheads="1" noChangeShapeType="1" noTextEdit="1"/>
                </p:cNvSpPr>
                <p:nvPr/>
              </p:nvSpPr>
              <p:spPr>
                <a:xfrm>
                  <a:off x="5830922" y="4576873"/>
                  <a:ext cx="355802" cy="276999"/>
                </a:xfrm>
                <a:prstGeom prst="rect">
                  <a:avLst/>
                </a:prstGeom>
                <a:blipFill>
                  <a:blip r:embed="rId7"/>
                  <a:stretch>
                    <a:fillRect l="-5172" r="-344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A6422ED-2465-44B8-8F27-64D31F22D02D}"/>
                    </a:ext>
                  </a:extLst>
                </p:cNvPr>
                <p:cNvSpPr txBox="1"/>
                <p:nvPr/>
              </p:nvSpPr>
              <p:spPr>
                <a:xfrm>
                  <a:off x="7488471" y="4544223"/>
                  <a:ext cx="3467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2A6422ED-2465-44B8-8F27-64D31F22D02D}"/>
                    </a:ext>
                  </a:extLst>
                </p:cNvPr>
                <p:cNvSpPr txBox="1">
                  <a:spLocks noRot="1" noChangeAspect="1" noMove="1" noResize="1" noEditPoints="1" noAdjustHandles="1" noChangeArrowheads="1" noChangeShapeType="1" noTextEdit="1"/>
                </p:cNvSpPr>
                <p:nvPr/>
              </p:nvSpPr>
              <p:spPr>
                <a:xfrm>
                  <a:off x="7488471" y="4544223"/>
                  <a:ext cx="346762" cy="276999"/>
                </a:xfrm>
                <a:prstGeom prst="rect">
                  <a:avLst/>
                </a:prstGeom>
                <a:blipFill>
                  <a:blip r:embed="rId8"/>
                  <a:stretch>
                    <a:fillRect l="-5263" r="-1754" b="-19565"/>
                  </a:stretch>
                </a:blipFill>
              </p:spPr>
              <p:txBody>
                <a:bodyPr/>
                <a:lstStyle/>
                <a:p>
                  <a:r>
                    <a:rPr lang="zh-CN" altLang="en-US">
                      <a:noFill/>
                    </a:rPr>
                    <a:t> </a:t>
                  </a:r>
                </a:p>
              </p:txBody>
            </p:sp>
          </mc:Fallback>
        </mc:AlternateContent>
      </p:grpSp>
      <p:pic>
        <p:nvPicPr>
          <p:cNvPr id="20" name="图片 19">
            <a:extLst>
              <a:ext uri="{FF2B5EF4-FFF2-40B4-BE49-F238E27FC236}">
                <a16:creationId xmlns:a16="http://schemas.microsoft.com/office/drawing/2014/main" id="{94340964-0D7F-4702-8277-9A63F8EDE9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8743" y="3259833"/>
            <a:ext cx="2355565" cy="1898770"/>
          </a:xfrm>
          <a:prstGeom prst="rect">
            <a:avLst/>
          </a:prstGeom>
        </p:spPr>
      </p:pic>
    </p:spTree>
    <p:extLst>
      <p:ext uri="{BB962C8B-B14F-4D97-AF65-F5344CB8AC3E}">
        <p14:creationId xmlns:p14="http://schemas.microsoft.com/office/powerpoint/2010/main" val="23856579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66816F-478F-4B87-AF18-E67D88A0887E}"/>
                  </a:ext>
                </a:extLst>
              </p:cNvPr>
              <p:cNvSpPr txBox="1"/>
              <p:nvPr/>
            </p:nvSpPr>
            <p:spPr>
              <a:xfrm>
                <a:off x="446232" y="1497262"/>
                <a:ext cx="8422561" cy="4727576"/>
              </a:xfrm>
              <a:prstGeom prst="rect">
                <a:avLst/>
              </a:prstGeom>
              <a:noFill/>
            </p:spPr>
            <p:txBody>
              <a:bodyPr wrap="square">
                <a:spAutoFit/>
              </a:bodyPr>
              <a:lstStyle/>
              <a:p>
                <a:pPr algn="just"/>
                <a:r>
                  <a:rPr lang="en-US" altLang="zh-CN" sz="2400" dirty="0">
                    <a:latin typeface="Times New Roman" panose="02020603050405020304" pitchFamily="18" charset="0"/>
                  </a:rPr>
                  <a:t>In Fig 5, a</a:t>
                </a:r>
                <a:r>
                  <a:rPr lang="en-US" altLang="zh-CN" sz="2400" dirty="0">
                    <a:latin typeface="Times New Roman" panose="02020603050405020304" pitchFamily="18" charset="0"/>
                    <a:cs typeface="Times New Roman" panose="02020603050405020304" pitchFamily="18" charset="0"/>
                  </a:rPr>
                  <a:t>ssume that the local coordinate system origin O is placed in the center of the robot and coincides with the center of gravity. </a:t>
                </a:r>
              </a:p>
              <a:p>
                <a:pPr algn="just"/>
                <a:endParaRPr lang="en-US" altLang="zh-CN" sz="900" dirty="0">
                  <a:latin typeface="Times New Roman" panose="02020603050405020304" pitchFamily="18" charset="0"/>
                  <a:cs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Set parameters as follows: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Drive roller’s offset angle is 45°;</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initial angles between four wheels and the X axis are 60°, 120°, 240°and 300°;</a:t>
                </a:r>
              </a:p>
              <a:p>
                <a:pPr marL="342900" indent="-342900" algn="just">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xoy</a:t>
                </a:r>
                <a:r>
                  <a:rPr lang="en-US" altLang="zh-CN" sz="2400" dirty="0">
                    <a:latin typeface="Times New Roman" panose="02020603050405020304" pitchFamily="18" charset="0"/>
                    <a:cs typeface="Times New Roman" panose="02020603050405020304" pitchFamily="18" charset="0"/>
                  </a:rPr>
                  <a:t>—Local rectangular coordinate system with the center point O of the platform;</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L—Distance from the center point O of the platform to the center of the wheel rotary shaft;</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r—Wheel action radius;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𝑥</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m:rPr>
                            <m:sty m:val="p"/>
                          </m:rPr>
                          <a:rPr lang="en-US" altLang="zh-CN" sz="2400" i="1" smtClean="0">
                            <a:latin typeface="Cambria Math" panose="02040503050406030204" pitchFamily="18" charset="0"/>
                          </a:rPr>
                          <m:t>y</m:t>
                        </m:r>
                      </m:sub>
                    </m:sSub>
                  </m:oMath>
                </a14:m>
                <a:r>
                  <a:rPr lang="en-US" altLang="zh-CN" sz="2400" dirty="0">
                    <a:latin typeface="Times New Roman" panose="02020603050405020304" pitchFamily="18" charset="0"/>
                    <a:cs typeface="Times New Roman" panose="02020603050405020304" pitchFamily="18" charset="0"/>
                  </a:rPr>
                  <a:t> ω]T—Generalized velocity of the point O;</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766816F-478F-4B87-AF18-E67D88A0887E}"/>
                  </a:ext>
                </a:extLst>
              </p:cNvPr>
              <p:cNvSpPr txBox="1">
                <a:spLocks noRot="1" noChangeAspect="1" noMove="1" noResize="1" noEditPoints="1" noAdjustHandles="1" noChangeArrowheads="1" noChangeShapeType="1" noTextEdit="1"/>
              </p:cNvSpPr>
              <p:nvPr/>
            </p:nvSpPr>
            <p:spPr>
              <a:xfrm>
                <a:off x="446232" y="1497262"/>
                <a:ext cx="8422561" cy="4727576"/>
              </a:xfrm>
              <a:prstGeom prst="rect">
                <a:avLst/>
              </a:prstGeom>
              <a:blipFill>
                <a:blip r:embed="rId3"/>
                <a:stretch>
                  <a:fillRect l="-1085" t="-1032" r="-1158" b="-645"/>
                </a:stretch>
              </a:blipFill>
            </p:spPr>
            <p:txBody>
              <a:bodyPr/>
              <a:lstStyle/>
              <a:p>
                <a:r>
                  <a:rPr lang="zh-CN" altLang="en-US">
                    <a:noFill/>
                  </a:rPr>
                  <a:t> </a:t>
                </a:r>
              </a:p>
            </p:txBody>
          </p:sp>
        </mc:Fallback>
      </mc:AlternateContent>
      <p:sp>
        <p:nvSpPr>
          <p:cNvPr id="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15245532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06400" y="1447800"/>
            <a:ext cx="8566150" cy="4525963"/>
          </a:xfrm>
        </p:spPr>
        <p:txBody>
          <a:bodyPr vert="horz" wrap="square" lIns="91440" tIns="45720" rIns="91440" bIns="45720" anchor="t"/>
          <a:lstStyle/>
          <a:p>
            <a:pPr marL="457200" indent="-457200">
              <a:buAutoNum type="arabicPeriod"/>
            </a:pPr>
            <a:r>
              <a:rPr lang="en-US" altLang="en-US" sz="2400" dirty="0">
                <a:latin typeface="Times New Roman" panose="02020603050405020304" pitchFamily="18" charset="0"/>
              </a:rPr>
              <a:t>Derive the dynamics for the robot shown in Fig.1 using any method that you are comfortable with and compare.</a:t>
            </a:r>
            <a:endParaRPr lang="en-SG" altLang="en-US" sz="2400" dirty="0">
              <a:latin typeface="Times New Roman" panose="02020603050405020304" pitchFamily="18" charset="0"/>
              <a:ea typeface="Times New Roman" panose="02020603050405020304" pitchFamily="18" charset="0"/>
            </a:endParaRPr>
          </a:p>
        </p:txBody>
      </p:sp>
      <p:sp>
        <p:nvSpPr>
          <p:cNvPr id="20484" name="Rectangle 2"/>
          <p:cNvSpPr/>
          <p:nvPr/>
        </p:nvSpPr>
        <p:spPr>
          <a:xfrm>
            <a:off x="0" y="0"/>
            <a:ext cx="9144000" cy="0"/>
          </a:xfrm>
          <a:prstGeom prst="rect">
            <a:avLst/>
          </a:prstGeom>
          <a:noFill/>
          <a:ln w="9525">
            <a:noFill/>
          </a:ln>
        </p:spPr>
        <p:txBody>
          <a:bodyPr wrap="none" anchor="ctr">
            <a:spAutoFit/>
          </a:bodyPr>
          <a:lstStyle/>
          <a:p>
            <a:endParaRPr lang="en-SG" altLang="en-US" dirty="0">
              <a:latin typeface="Georgia" panose="02040502050405020303" pitchFamily="18" charset="0"/>
            </a:endParaRPr>
          </a:p>
        </p:txBody>
      </p:sp>
      <p:sp>
        <p:nvSpPr>
          <p:cNvPr id="20485" name="Rectangle 6"/>
          <p:cNvSpPr/>
          <p:nvPr/>
        </p:nvSpPr>
        <p:spPr>
          <a:xfrm>
            <a:off x="1747520" y="5426075"/>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1</a:t>
            </a:r>
            <a:endParaRPr lang="en-SG" altLang="en-US" sz="2000" b="0" dirty="0">
              <a:latin typeface="Times New Roman" panose="02020603050405020304" pitchFamily="18" charset="0"/>
              <a:ea typeface="Times New Roman" panose="02020603050405020304" pitchFamily="18" charset="0"/>
            </a:endParaRPr>
          </a:p>
        </p:txBody>
      </p:sp>
      <p:sp>
        <p:nvSpPr>
          <p:cNvPr id="20486" name="Rectangle 7"/>
          <p:cNvSpPr/>
          <p:nvPr/>
        </p:nvSpPr>
        <p:spPr>
          <a:xfrm>
            <a:off x="4829175" y="3167063"/>
            <a:ext cx="3467100" cy="1938337"/>
          </a:xfrm>
          <a:prstGeom prst="rect">
            <a:avLst/>
          </a:prstGeom>
          <a:noFill/>
          <a:ln w="28575" cap="flat" cmpd="sng">
            <a:solidFill>
              <a:srgbClr val="C00000"/>
            </a:solidFill>
            <a:prstDash val="solid"/>
            <a:miter/>
            <a:headEnd type="none" w="med" len="med"/>
            <a:tailEnd type="none" w="med" len="med"/>
          </a:ln>
        </p:spPr>
        <p:txBody>
          <a:bodyPr anchor="t">
            <a:spAutoFit/>
          </a:bodyPr>
          <a:lstStyle/>
          <a:p>
            <a:r>
              <a:rPr lang="en-US" altLang="en-US" sz="2400" b="0" dirty="0">
                <a:solidFill>
                  <a:schemeClr val="tx1"/>
                </a:solidFill>
                <a:latin typeface="Times New Roman" panose="02020603050405020304" pitchFamily="18" charset="0"/>
              </a:rPr>
              <a:t>Displacements:  </a:t>
            </a:r>
            <a:r>
              <a:rPr lang="en-US" altLang="en-US" sz="2400" b="0" i="1" dirty="0">
                <a:solidFill>
                  <a:schemeClr val="tx1"/>
                </a:solidFill>
                <a:latin typeface="Times New Roman" panose="02020603050405020304" pitchFamily="18" charset="0"/>
              </a:rPr>
              <a:t>    </a:t>
            </a:r>
            <a:r>
              <a:rPr lang="en-US" altLang="en-US" sz="2400" b="0" dirty="0">
                <a:solidFill>
                  <a:schemeClr val="tx1"/>
                </a:solidFill>
                <a:latin typeface="Times New Roman" panose="02020603050405020304" pitchFamily="18" charset="0"/>
              </a:rPr>
              <a:t>and </a:t>
            </a:r>
            <a:endParaRPr lang="en-US" altLang="en-US" sz="2400" b="0" i="1" dirty="0">
              <a:solidFill>
                <a:schemeClr val="tx1"/>
              </a:solidFill>
              <a:latin typeface="Times New Roman" panose="02020603050405020304" pitchFamily="18" charset="0"/>
            </a:endParaRP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Forces:      and  </a:t>
            </a: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Masses:      and </a:t>
            </a:r>
            <a:endParaRPr lang="en-SG" alt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20487" name="Object 3"/>
          <p:cNvGraphicFramePr>
            <a:graphicFrameLocks noChangeAspect="1"/>
          </p:cNvGraphicFramePr>
          <p:nvPr/>
        </p:nvGraphicFramePr>
        <p:xfrm>
          <a:off x="6942138" y="3216275"/>
          <a:ext cx="296862" cy="449263"/>
        </p:xfrm>
        <a:graphic>
          <a:graphicData uri="http://schemas.openxmlformats.org/presentationml/2006/ole">
            <mc:AlternateContent xmlns:mc="http://schemas.openxmlformats.org/markup-compatibility/2006">
              <mc:Choice xmlns:v="urn:schemas-microsoft-com:vml" Requires="v">
                <p:oleObj spid="_x0000_s67844" r:id="rId3" imgW="152400" imgH="228600" progId="Equation.DSMT4">
                  <p:embed/>
                </p:oleObj>
              </mc:Choice>
              <mc:Fallback>
                <p:oleObj r:id="rId3" imgW="152400" imgH="228600" progId="Equation.DSMT4">
                  <p:embed/>
                  <p:pic>
                    <p:nvPicPr>
                      <p:cNvPr id="20487" name="Object 3"/>
                      <p:cNvPicPr/>
                      <p:nvPr/>
                    </p:nvPicPr>
                    <p:blipFill>
                      <a:blip r:embed="rId4"/>
                      <a:stretch>
                        <a:fillRect/>
                      </a:stretch>
                    </p:blipFill>
                    <p:spPr>
                      <a:xfrm>
                        <a:off x="6942138" y="3216275"/>
                        <a:ext cx="296862" cy="449263"/>
                      </a:xfrm>
                      <a:prstGeom prst="rect">
                        <a:avLst/>
                      </a:prstGeom>
                      <a:noFill/>
                      <a:ln w="38100">
                        <a:noFill/>
                        <a:miter/>
                      </a:ln>
                    </p:spPr>
                  </p:pic>
                </p:oleObj>
              </mc:Fallback>
            </mc:AlternateContent>
          </a:graphicData>
        </a:graphic>
      </p:graphicFrame>
      <p:graphicFrame>
        <p:nvGraphicFramePr>
          <p:cNvPr id="20488" name="Object 4"/>
          <p:cNvGraphicFramePr>
            <a:graphicFrameLocks noChangeAspect="1"/>
          </p:cNvGraphicFramePr>
          <p:nvPr/>
        </p:nvGraphicFramePr>
        <p:xfrm>
          <a:off x="7697568" y="3216275"/>
          <a:ext cx="320675" cy="449263"/>
        </p:xfrm>
        <a:graphic>
          <a:graphicData uri="http://schemas.openxmlformats.org/presentationml/2006/ole">
            <mc:AlternateContent xmlns:mc="http://schemas.openxmlformats.org/markup-compatibility/2006">
              <mc:Choice xmlns:v="urn:schemas-microsoft-com:vml" Requires="v">
                <p:oleObj spid="_x0000_s67845" r:id="rId5" imgW="165100" imgH="228600" progId="Equation.DSMT4">
                  <p:embed/>
                </p:oleObj>
              </mc:Choice>
              <mc:Fallback>
                <p:oleObj r:id="rId5" imgW="165100" imgH="228600" progId="Equation.DSMT4">
                  <p:embed/>
                  <p:pic>
                    <p:nvPicPr>
                      <p:cNvPr id="20488" name="Object 4"/>
                      <p:cNvPicPr/>
                      <p:nvPr/>
                    </p:nvPicPr>
                    <p:blipFill>
                      <a:blip r:embed="rId6"/>
                      <a:stretch>
                        <a:fillRect/>
                      </a:stretch>
                    </p:blipFill>
                    <p:spPr>
                      <a:xfrm>
                        <a:off x="7697568" y="3216275"/>
                        <a:ext cx="320675" cy="449263"/>
                      </a:xfrm>
                      <a:prstGeom prst="rect">
                        <a:avLst/>
                      </a:prstGeom>
                      <a:noFill/>
                      <a:ln w="38100">
                        <a:noFill/>
                        <a:miter/>
                      </a:ln>
                    </p:spPr>
                  </p:pic>
                </p:oleObj>
              </mc:Fallback>
            </mc:AlternateContent>
          </a:graphicData>
        </a:graphic>
      </p:graphicFrame>
      <p:graphicFrame>
        <p:nvGraphicFramePr>
          <p:cNvPr id="20489" name="Object 5"/>
          <p:cNvGraphicFramePr>
            <a:graphicFrameLocks noChangeAspect="1"/>
          </p:cNvGraphicFramePr>
          <p:nvPr/>
        </p:nvGraphicFramePr>
        <p:xfrm>
          <a:off x="5945188" y="3932238"/>
          <a:ext cx="273050" cy="449262"/>
        </p:xfrm>
        <a:graphic>
          <a:graphicData uri="http://schemas.openxmlformats.org/presentationml/2006/ole">
            <mc:AlternateContent xmlns:mc="http://schemas.openxmlformats.org/markup-compatibility/2006">
              <mc:Choice xmlns:v="urn:schemas-microsoft-com:vml" Requires="v">
                <p:oleObj spid="_x0000_s67846" r:id="rId7" imgW="139700" imgH="228600" progId="Equation.DSMT4">
                  <p:embed/>
                </p:oleObj>
              </mc:Choice>
              <mc:Fallback>
                <p:oleObj r:id="rId7" imgW="139700" imgH="228600" progId="Equation.DSMT4">
                  <p:embed/>
                  <p:pic>
                    <p:nvPicPr>
                      <p:cNvPr id="20489" name="Object 5"/>
                      <p:cNvPicPr/>
                      <p:nvPr/>
                    </p:nvPicPr>
                    <p:blipFill>
                      <a:blip r:embed="rId8"/>
                      <a:stretch>
                        <a:fillRect/>
                      </a:stretch>
                    </p:blipFill>
                    <p:spPr>
                      <a:xfrm>
                        <a:off x="5945188" y="3932238"/>
                        <a:ext cx="273050" cy="449262"/>
                      </a:xfrm>
                      <a:prstGeom prst="rect">
                        <a:avLst/>
                      </a:prstGeom>
                      <a:noFill/>
                      <a:ln w="38100">
                        <a:noFill/>
                        <a:miter/>
                      </a:ln>
                    </p:spPr>
                  </p:pic>
                </p:oleObj>
              </mc:Fallback>
            </mc:AlternateContent>
          </a:graphicData>
        </a:graphic>
      </p:graphicFrame>
      <p:graphicFrame>
        <p:nvGraphicFramePr>
          <p:cNvPr id="20490" name="Object 6"/>
          <p:cNvGraphicFramePr>
            <a:graphicFrameLocks noChangeAspect="1"/>
          </p:cNvGraphicFramePr>
          <p:nvPr/>
        </p:nvGraphicFramePr>
        <p:xfrm>
          <a:off x="6745288" y="3921125"/>
          <a:ext cx="296862" cy="449263"/>
        </p:xfrm>
        <a:graphic>
          <a:graphicData uri="http://schemas.openxmlformats.org/presentationml/2006/ole">
            <mc:AlternateContent xmlns:mc="http://schemas.openxmlformats.org/markup-compatibility/2006">
              <mc:Choice xmlns:v="urn:schemas-microsoft-com:vml" Requires="v">
                <p:oleObj spid="_x0000_s67847" r:id="rId9" imgW="152400" imgH="228600" progId="Equation.DSMT4">
                  <p:embed/>
                </p:oleObj>
              </mc:Choice>
              <mc:Fallback>
                <p:oleObj r:id="rId9" imgW="152400" imgH="228600" progId="Equation.DSMT4">
                  <p:embed/>
                  <p:pic>
                    <p:nvPicPr>
                      <p:cNvPr id="20490" name="Object 6"/>
                      <p:cNvPicPr/>
                      <p:nvPr/>
                    </p:nvPicPr>
                    <p:blipFill>
                      <a:blip r:embed="rId10"/>
                      <a:stretch>
                        <a:fillRect/>
                      </a:stretch>
                    </p:blipFill>
                    <p:spPr>
                      <a:xfrm>
                        <a:off x="6745288" y="3921125"/>
                        <a:ext cx="296862" cy="449263"/>
                      </a:xfrm>
                      <a:prstGeom prst="rect">
                        <a:avLst/>
                      </a:prstGeom>
                      <a:noFill/>
                      <a:ln w="38100">
                        <a:noFill/>
                        <a:miter/>
                      </a:ln>
                    </p:spPr>
                  </p:pic>
                </p:oleObj>
              </mc:Fallback>
            </mc:AlternateContent>
          </a:graphicData>
        </a:graphic>
      </p:graphicFrame>
      <p:graphicFrame>
        <p:nvGraphicFramePr>
          <p:cNvPr id="20491" name="Object 7"/>
          <p:cNvGraphicFramePr>
            <a:graphicFrameLocks noChangeAspect="1"/>
          </p:cNvGraphicFramePr>
          <p:nvPr/>
        </p:nvGraphicFramePr>
        <p:xfrm>
          <a:off x="6005513" y="4667250"/>
          <a:ext cx="346075" cy="449263"/>
        </p:xfrm>
        <a:graphic>
          <a:graphicData uri="http://schemas.openxmlformats.org/presentationml/2006/ole">
            <mc:AlternateContent xmlns:mc="http://schemas.openxmlformats.org/markup-compatibility/2006">
              <mc:Choice xmlns:v="urn:schemas-microsoft-com:vml" Requires="v">
                <p:oleObj spid="_x0000_s67848" r:id="rId11" imgW="177800" imgH="228600" progId="Equation.DSMT4">
                  <p:embed/>
                </p:oleObj>
              </mc:Choice>
              <mc:Fallback>
                <p:oleObj r:id="rId11" imgW="177800" imgH="228600" progId="Equation.DSMT4">
                  <p:embed/>
                  <p:pic>
                    <p:nvPicPr>
                      <p:cNvPr id="20491" name="Object 7"/>
                      <p:cNvPicPr/>
                      <p:nvPr/>
                    </p:nvPicPr>
                    <p:blipFill>
                      <a:blip r:embed="rId12"/>
                      <a:stretch>
                        <a:fillRect/>
                      </a:stretch>
                    </p:blipFill>
                    <p:spPr>
                      <a:xfrm>
                        <a:off x="6005513" y="4667250"/>
                        <a:ext cx="346075" cy="449263"/>
                      </a:xfrm>
                      <a:prstGeom prst="rect">
                        <a:avLst/>
                      </a:prstGeom>
                      <a:noFill/>
                      <a:ln w="38100">
                        <a:noFill/>
                        <a:miter/>
                      </a:ln>
                    </p:spPr>
                  </p:pic>
                </p:oleObj>
              </mc:Fallback>
            </mc:AlternateContent>
          </a:graphicData>
        </a:graphic>
      </p:graphicFrame>
      <p:graphicFrame>
        <p:nvGraphicFramePr>
          <p:cNvPr id="20492" name="Object 8"/>
          <p:cNvGraphicFramePr>
            <a:graphicFrameLocks noChangeAspect="1"/>
          </p:cNvGraphicFramePr>
          <p:nvPr/>
        </p:nvGraphicFramePr>
        <p:xfrm>
          <a:off x="6832600" y="4657725"/>
          <a:ext cx="371475" cy="449263"/>
        </p:xfrm>
        <a:graphic>
          <a:graphicData uri="http://schemas.openxmlformats.org/presentationml/2006/ole">
            <mc:AlternateContent xmlns:mc="http://schemas.openxmlformats.org/markup-compatibility/2006">
              <mc:Choice xmlns:v="urn:schemas-microsoft-com:vml" Requires="v">
                <p:oleObj spid="_x0000_s67849" r:id="rId13" imgW="190500" imgH="228600" progId="Equation.DSMT4">
                  <p:embed/>
                </p:oleObj>
              </mc:Choice>
              <mc:Fallback>
                <p:oleObj r:id="rId13" imgW="190500" imgH="228600" progId="Equation.DSMT4">
                  <p:embed/>
                  <p:pic>
                    <p:nvPicPr>
                      <p:cNvPr id="20492" name="Object 8"/>
                      <p:cNvPicPr/>
                      <p:nvPr/>
                    </p:nvPicPr>
                    <p:blipFill>
                      <a:blip r:embed="rId14"/>
                      <a:stretch>
                        <a:fillRect/>
                      </a:stretch>
                    </p:blipFill>
                    <p:spPr>
                      <a:xfrm>
                        <a:off x="6832600" y="4657725"/>
                        <a:ext cx="371475" cy="449263"/>
                      </a:xfrm>
                      <a:prstGeom prst="rect">
                        <a:avLst/>
                      </a:prstGeom>
                      <a:noFill/>
                      <a:ln w="38100">
                        <a:noFill/>
                        <a:miter/>
                      </a:ln>
                    </p:spPr>
                  </p:pic>
                </p:oleObj>
              </mc:Fallback>
            </mc:AlternateContent>
          </a:graphicData>
        </a:graphic>
      </p:graphicFrame>
      <p:pic>
        <p:nvPicPr>
          <p:cNvPr id="20493" name="图片 1"/>
          <p:cNvPicPr>
            <a:picLocks noChangeAspect="1"/>
          </p:cNvPicPr>
          <p:nvPr/>
        </p:nvPicPr>
        <p:blipFill>
          <a:blip r:embed="rId15"/>
          <a:stretch>
            <a:fillRect/>
          </a:stretch>
        </p:blipFill>
        <p:spPr>
          <a:xfrm>
            <a:off x="560388" y="2525713"/>
            <a:ext cx="3824287" cy="2900362"/>
          </a:xfrm>
          <a:prstGeom prst="rect">
            <a:avLst/>
          </a:prstGeom>
          <a:noFill/>
          <a:ln w="9525">
            <a:noFill/>
          </a:ln>
        </p:spPr>
      </p:pic>
      <p:sp>
        <p:nvSpPr>
          <p:cNvPr id="15"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2.4.2  Dynamic Tutorials: Solution </a:t>
            </a:r>
          </a:p>
        </p:txBody>
      </p:sp>
    </p:spTree>
    <p:extLst>
      <p:ext uri="{BB962C8B-B14F-4D97-AF65-F5344CB8AC3E}">
        <p14:creationId xmlns:p14="http://schemas.microsoft.com/office/powerpoint/2010/main" val="121909855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heme/theme1.xml><?xml version="1.0" encoding="utf-8"?>
<a:theme xmlns:a="http://schemas.openxmlformats.org/drawingml/2006/main" name="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4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9649</TotalTime>
  <Words>2813</Words>
  <Application>Microsoft Office PowerPoint</Application>
  <PresentationFormat>On-screen Show (4:3)</PresentationFormat>
  <Paragraphs>341</Paragraphs>
  <Slides>41</Slides>
  <Notes>12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5</vt:i4>
      </vt:variant>
      <vt:variant>
        <vt:lpstr>Slide Titles</vt:lpstr>
      </vt:variant>
      <vt:variant>
        <vt:i4>41</vt:i4>
      </vt:variant>
    </vt:vector>
  </HeadingPairs>
  <TitlesOfParts>
    <vt:vector size="58" baseType="lpstr">
      <vt:lpstr>等线</vt:lpstr>
      <vt:lpstr>Arial</vt:lpstr>
      <vt:lpstr>Calibri</vt:lpstr>
      <vt:lpstr>Cambria Math</vt:lpstr>
      <vt:lpstr>Garamond</vt:lpstr>
      <vt:lpstr>Georgia</vt:lpstr>
      <vt:lpstr>Tahoma</vt:lpstr>
      <vt:lpstr>Times New Roman</vt:lpstr>
      <vt:lpstr>Verdana</vt:lpstr>
      <vt:lpstr>Wingdings</vt:lpstr>
      <vt:lpstr>Model1</vt:lpstr>
      <vt:lpstr>24_Model1</vt:lpstr>
      <vt:lpstr>Equation.DSMT4</vt:lpstr>
      <vt:lpstr>Equation.KSEE3</vt:lpstr>
      <vt:lpstr>Equation</vt:lpstr>
      <vt:lpstr>Equation.3</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2.4.3 Simulation Example 1</vt:lpstr>
      <vt:lpstr>PowerPoint Presentation</vt:lpstr>
      <vt:lpstr>2.4.3 Simulation Example 1</vt:lpstr>
      <vt:lpstr>2.4.3 Simulation 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2</dc:title>
  <dc:creator>liuxing</dc:creator>
  <cp:lastModifiedBy>Ge, Shuzhi Sam</cp:lastModifiedBy>
  <cp:revision>618</cp:revision>
  <dcterms:created xsi:type="dcterms:W3CDTF">2018-03-13T07:34:00Z</dcterms:created>
  <dcterms:modified xsi:type="dcterms:W3CDTF">2022-03-07T09:41:50Z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