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95" r:id="rId2"/>
    <p:sldId id="593" r:id="rId3"/>
    <p:sldId id="596" r:id="rId4"/>
    <p:sldId id="597" r:id="rId5"/>
    <p:sldId id="59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76419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3145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37BB-E447-435B-B639-0C33B1B323D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33024-5D47-42D7-BB53-2048839CE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6BD9-753F-496E-99CF-AF1C0ABFB82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2884-F1E9-414E-A28E-6C5F3A007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ADVANCED ROBOTICS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8AA75A-C9D7-4C51-92CA-BD1C34E5966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F00B68-8DA0-4A87-985C-57487EA9FB1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4DE45A-8F4D-4B21-AB92-A5C8A5B22C8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8A5574-17F2-43CB-8D1B-B827B88F8F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AA1658-66AC-41D6-A969-856149B887A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EBFA1A-2C89-4CC1-B6C2-FFD91249CDB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7CF007-CAF8-4D00-A61E-3873EC5528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69EDA-ADA1-48A0-9709-55D272FFE3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A07B7D-245C-4350-96A6-BFCBB174AA8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E9230D-1BE6-429A-97CB-B4C923B8162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B7207A-0156-4BA6-92A9-0554CA621E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96A99F-0825-4350-B2C7-91E6CA6155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5F1066-8910-4EBA-9435-39BF966425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E7F33-74F8-49BD-B20E-47AFECA69D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A5885C-17C6-4851-9E84-45342EE4F50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62725"/>
            <a:ext cx="9144000" cy="295275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B035E6-78F7-4E11-97D2-6330D6E7181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.png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5.png"/><Relationship Id="rId9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197BCDB-EF82-44F8-AF64-C48A5C01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Q&amp;A.1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381CED-D79F-4C76-8CF1-5DAF972D1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2" y="1046922"/>
            <a:ext cx="7131378" cy="5610018"/>
          </a:xfrm>
          <a:prstGeom prst="rect">
            <a:avLst/>
          </a:prstGeom>
        </p:spPr>
      </p:pic>
      <p:pic>
        <p:nvPicPr>
          <p:cNvPr id="44036" name="Picture 1">
            <a:extLst>
              <a:ext uri="{FF2B5EF4-FFF2-40B4-BE49-F238E27FC236}">
                <a16:creationId xmlns:a16="http://schemas.microsoft.com/office/drawing/2014/main" id="{618C6AE2-800A-443E-8D87-B8AD0BB7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92" y="3255962"/>
            <a:ext cx="3718008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74013C-214E-4F97-9AF2-9787CF496998}"/>
              </a:ext>
            </a:extLst>
          </p:cNvPr>
          <p:cNvSpPr txBox="1"/>
          <p:nvPr/>
        </p:nvSpPr>
        <p:spPr>
          <a:xfrm>
            <a:off x="-73524" y="104692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118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0F27F1-13E3-4533-903F-5495E3CD522C}"/>
              </a:ext>
            </a:extLst>
          </p:cNvPr>
          <p:cNvSpPr txBox="1"/>
          <p:nvPr/>
        </p:nvSpPr>
        <p:spPr>
          <a:xfrm>
            <a:off x="150407" y="2126735"/>
            <a:ext cx="6132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 2.1 Newton-Euler formulation p19</a:t>
            </a:r>
            <a:endParaRPr lang="zh-CN" altLang="en-US" sz="2000" dirty="0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18123"/>
              </p:ext>
            </p:extLst>
          </p:nvPr>
        </p:nvGraphicFramePr>
        <p:xfrm>
          <a:off x="355459" y="2965059"/>
          <a:ext cx="33162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1447560" imgH="507960" progId="Equation.DSMT4">
                  <p:embed/>
                </p:oleObj>
              </mc:Choice>
              <mc:Fallback>
                <p:oleObj name="Equation" r:id="rId3" imgW="1447560" imgH="507960" progId="Equation.DSMT4">
                  <p:embed/>
                  <p:pic>
                    <p:nvPicPr>
                      <p:cNvPr id="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59" y="2965059"/>
                        <a:ext cx="331628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5938" y="2547650"/>
            <a:ext cx="367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3" name="矩形 2"/>
          <p:cNvSpPr/>
          <p:nvPr/>
        </p:nvSpPr>
        <p:spPr>
          <a:xfrm>
            <a:off x="673627" y="4180787"/>
            <a:ext cx="822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direction vector of the rotation axis of the joint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in the coordinate system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780927"/>
              </p:ext>
            </p:extLst>
          </p:nvPr>
        </p:nvGraphicFramePr>
        <p:xfrm>
          <a:off x="288640" y="4161634"/>
          <a:ext cx="4365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5" imgW="190440" imgH="190440" progId="Equation.DSMT4">
                  <p:embed/>
                </p:oleObj>
              </mc:Choice>
              <mc:Fallback>
                <p:oleObj name="Equation" r:id="rId5" imgW="190440" imgH="190440" progId="Equation.DSMT4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40" y="4161634"/>
                        <a:ext cx="4365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1771"/>
              </p:ext>
            </p:extLst>
          </p:nvPr>
        </p:nvGraphicFramePr>
        <p:xfrm>
          <a:off x="288640" y="4518833"/>
          <a:ext cx="4365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7" imgW="190440" imgH="190440" progId="Equation.DSMT4">
                  <p:embed/>
                </p:oleObj>
              </mc:Choice>
              <mc:Fallback>
                <p:oleObj name="Equation" r:id="rId7" imgW="190440" imgH="190440" progId="Equation.DSMT4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40" y="4518833"/>
                        <a:ext cx="4365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73627" y="4559363"/>
            <a:ext cx="822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transformation matrix of the coordinate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35438" y="3179115"/>
                <a:ext cx="4647421" cy="672620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changes, it means that the joint (i+1) rotates, then the rotation axis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438" y="3179115"/>
                <a:ext cx="4647421" cy="672620"/>
              </a:xfrm>
              <a:prstGeom prst="rect">
                <a:avLst/>
              </a:prstGeom>
              <a:blipFill>
                <a:blip r:embed="rId9"/>
                <a:stretch>
                  <a:fillRect l="-1047" t="-5405" b="-12613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8">
            <a:extLst>
              <a:ext uri="{FF2B5EF4-FFF2-40B4-BE49-F238E27FC236}">
                <a16:creationId xmlns:a16="http://schemas.microsoft.com/office/drawing/2014/main" id="{E64A8009-9BDE-4D08-AC96-574CBAB6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Q&amp;A.1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3C413A-A65F-4E4D-A21F-503B05AF9FE4}"/>
              </a:ext>
            </a:extLst>
          </p:cNvPr>
          <p:cNvSpPr txBox="1"/>
          <p:nvPr/>
        </p:nvSpPr>
        <p:spPr>
          <a:xfrm>
            <a:off x="-73524" y="1046922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864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92ECE5A-9D35-4EE6-A619-4CD81F17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"/>
          <a:stretch/>
        </p:blipFill>
        <p:spPr>
          <a:xfrm>
            <a:off x="271508" y="1451100"/>
            <a:ext cx="8872492" cy="1820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A09227-B20A-4F86-B508-A98D7D69B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t="20155" b="4991"/>
          <a:stretch/>
        </p:blipFill>
        <p:spPr>
          <a:xfrm>
            <a:off x="2209800" y="2285999"/>
            <a:ext cx="6934200" cy="4013201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83DA2AD0-504E-449D-8FE2-C068B096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Q&amp;A.2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F9C2E6-9820-4C20-8943-8220CD5EFC80}"/>
              </a:ext>
            </a:extLst>
          </p:cNvPr>
          <p:cNvSpPr txBox="1"/>
          <p:nvPr/>
        </p:nvSpPr>
        <p:spPr>
          <a:xfrm>
            <a:off x="-88900" y="959630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322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A5B6CB-1F2E-4C66-B59D-CB6094D9B5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" t="20029" r="6252" b="6632"/>
          <a:stretch/>
        </p:blipFill>
        <p:spPr>
          <a:xfrm>
            <a:off x="993234" y="1409699"/>
            <a:ext cx="7931692" cy="4725735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2599934-5CBE-49FF-BF0C-5C965D99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Q&amp;A.2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13D0C-580A-4023-8BBB-BAD33D725707}"/>
              </a:ext>
            </a:extLst>
          </p:cNvPr>
          <p:cNvSpPr txBox="1"/>
          <p:nvPr/>
        </p:nvSpPr>
        <p:spPr>
          <a:xfrm>
            <a:off x="0" y="103422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50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8E881EE-46AF-418A-8151-5D21EB976A5F}"/>
              </a:ext>
            </a:extLst>
          </p:cNvPr>
          <p:cNvSpPr txBox="1"/>
          <p:nvPr/>
        </p:nvSpPr>
        <p:spPr>
          <a:xfrm>
            <a:off x="281273" y="1545661"/>
            <a:ext cx="6132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 2.1 Newton-Euler formulation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p19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2">
                <a:extLst>
                  <a:ext uri="{FF2B5EF4-FFF2-40B4-BE49-F238E27FC236}">
                    <a16:creationId xmlns:a16="http://schemas.microsoft.com/office/drawing/2014/main" id="{CA8C74E8-6FB3-4979-9B73-205499FB2D23}"/>
                  </a:ext>
                </a:extLst>
              </p:cNvPr>
              <p:cNvSpPr txBox="1"/>
              <p:nvPr/>
            </p:nvSpPr>
            <p:spPr>
              <a:xfrm>
                <a:off x="1739938" y="4461543"/>
                <a:ext cx="6914023" cy="9540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对象 2">
                <a:extLst>
                  <a:ext uri="{FF2B5EF4-FFF2-40B4-BE49-F238E27FC236}">
                    <a16:creationId xmlns:a16="http://schemas.microsoft.com/office/drawing/2014/main" id="{CA8C74E8-6FB3-4979-9B73-205499FB2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8" y="4461543"/>
                <a:ext cx="6914023" cy="95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象 13">
                <a:extLst>
                  <a:ext uri="{FF2B5EF4-FFF2-40B4-BE49-F238E27FC236}">
                    <a16:creationId xmlns:a16="http://schemas.microsoft.com/office/drawing/2014/main" id="{ED5120F6-CC2A-4370-B2D0-96A2F2536393}"/>
                  </a:ext>
                </a:extLst>
              </p:cNvPr>
              <p:cNvSpPr txBox="1"/>
              <p:nvPr/>
            </p:nvSpPr>
            <p:spPr>
              <a:xfrm>
                <a:off x="949364" y="5189734"/>
                <a:ext cx="8475910" cy="9540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对象 13">
                <a:extLst>
                  <a:ext uri="{FF2B5EF4-FFF2-40B4-BE49-F238E27FC236}">
                    <a16:creationId xmlns:a16="http://schemas.microsoft.com/office/drawing/2014/main" id="{ED5120F6-CC2A-4370-B2D0-96A2F253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4" y="5189734"/>
                <a:ext cx="8475910" cy="95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14">
                <a:extLst>
                  <a:ext uri="{FF2B5EF4-FFF2-40B4-BE49-F238E27FC236}">
                    <a16:creationId xmlns:a16="http://schemas.microsoft.com/office/drawing/2014/main" id="{E30BB413-B0EE-4304-BA43-7A1416FF7BE2}"/>
                  </a:ext>
                </a:extLst>
              </p:cNvPr>
              <p:cNvSpPr txBox="1"/>
              <p:nvPr/>
            </p:nvSpPr>
            <p:spPr>
              <a:xfrm>
                <a:off x="2568800" y="5905500"/>
                <a:ext cx="4238739" cy="952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对象 14">
                <a:extLst>
                  <a:ext uri="{FF2B5EF4-FFF2-40B4-BE49-F238E27FC236}">
                    <a16:creationId xmlns:a16="http://schemas.microsoft.com/office/drawing/2014/main" id="{E30BB413-B0EE-4304-BA43-7A1416FF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00" y="5905500"/>
                <a:ext cx="4238739" cy="952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96AE5388-ADCC-408F-BA6B-E61512ADF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23224"/>
              </p:ext>
            </p:extLst>
          </p:nvPr>
        </p:nvGraphicFramePr>
        <p:xfrm>
          <a:off x="3014562" y="4166036"/>
          <a:ext cx="3358078" cy="37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6" imgW="2120760" imgH="228600" progId="Equation.DSMT4">
                  <p:embed/>
                </p:oleObj>
              </mc:Choice>
              <mc:Fallback>
                <p:oleObj name="Equation" r:id="rId6" imgW="2120760" imgH="228600" progId="Equation.DSMT4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96AE5388-ADCC-408F-BA6B-E61512ADF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62" y="4166036"/>
                        <a:ext cx="3358078" cy="372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2546" y="3817694"/>
            <a:ext cx="31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equation should be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>
            <a:extLst>
              <a:ext uri="{FF2B5EF4-FFF2-40B4-BE49-F238E27FC236}">
                <a16:creationId xmlns:a16="http://schemas.microsoft.com/office/drawing/2014/main" id="{56C6B94D-B895-4638-8646-E1D8E499D7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66" y="3005422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>
            <a:extLst>
              <a:ext uri="{FF2B5EF4-FFF2-40B4-BE49-F238E27FC236}">
                <a16:creationId xmlns:a16="http://schemas.microsoft.com/office/drawing/2014/main" id="{710F8B5A-D7D5-4DED-A6E9-3B99A4E1B5A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09" y="2222463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01821B-139A-412D-B657-71DD70EBC32A}"/>
              </a:ext>
            </a:extLst>
          </p:cNvPr>
          <p:cNvSpPr txBox="1"/>
          <p:nvPr/>
        </p:nvSpPr>
        <p:spPr>
          <a:xfrm>
            <a:off x="7839862" y="2829848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(2.1.3)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613178-17AC-4161-95D0-C7C37BDA8395}"/>
              </a:ext>
            </a:extLst>
          </p:cNvPr>
          <p:cNvSpPr txBox="1"/>
          <p:nvPr/>
        </p:nvSpPr>
        <p:spPr>
          <a:xfrm>
            <a:off x="458710" y="1945771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Eq. (2.1.3) should be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5663025A-21CF-4673-B486-D3AC0A907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01308"/>
              </p:ext>
            </p:extLst>
          </p:nvPr>
        </p:nvGraphicFramePr>
        <p:xfrm>
          <a:off x="458710" y="2444936"/>
          <a:ext cx="6618780" cy="1120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10" imgW="2997000" imgH="507960" progId="Equation.DSMT4">
                  <p:embed/>
                </p:oleObj>
              </mc:Choice>
              <mc:Fallback>
                <p:oleObj name="Equation" r:id="rId10" imgW="2997000" imgH="507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F629DBE-A16B-4E41-B121-20EE9A9DE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10" y="2444936"/>
                        <a:ext cx="6618780" cy="1120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53D93086-E88D-454F-BC37-C6C0C6FEFB83}"/>
              </a:ext>
            </a:extLst>
          </p:cNvPr>
          <p:cNvSpPr txBox="1"/>
          <p:nvPr/>
        </p:nvSpPr>
        <p:spPr>
          <a:xfrm>
            <a:off x="281273" y="3434663"/>
            <a:ext cx="6132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 2.1 Newton-Euler formulation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p30</a:t>
            </a:r>
            <a:endParaRPr lang="zh-CN" altLang="en-US" sz="2000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C08CD7F-98EC-4EF8-8425-C2C38B2A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Q&amp;A.2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1E1968-4AF7-4539-9DF4-C146B4EE577C}"/>
              </a:ext>
            </a:extLst>
          </p:cNvPr>
          <p:cNvSpPr txBox="1"/>
          <p:nvPr/>
        </p:nvSpPr>
        <p:spPr>
          <a:xfrm>
            <a:off x="-73524" y="1046922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040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9175</TotalTime>
  <Words>149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等线</vt:lpstr>
      <vt:lpstr>Arial</vt:lpstr>
      <vt:lpstr>Calibri</vt:lpstr>
      <vt:lpstr>Cambria Math</vt:lpstr>
      <vt:lpstr>Garamond</vt:lpstr>
      <vt:lpstr>Georgia</vt:lpstr>
      <vt:lpstr>Tahoma</vt:lpstr>
      <vt:lpstr>Times New Roman</vt:lpstr>
      <vt:lpstr>Verdana</vt:lpstr>
      <vt:lpstr>Wingdings</vt:lpstr>
      <vt:lpstr>Model1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2</dc:title>
  <dc:creator>liuxing</dc:creator>
  <cp:lastModifiedBy>Ge, Shuzhi Sam</cp:lastModifiedBy>
  <cp:revision>600</cp:revision>
  <dcterms:created xsi:type="dcterms:W3CDTF">2018-03-13T07:34:00Z</dcterms:created>
  <dcterms:modified xsi:type="dcterms:W3CDTF">2022-03-07T09:31:35Z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