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801" r:id="rId1"/>
    <p:sldMasterId id="2147483818" r:id="rId2"/>
  </p:sldMasterIdLst>
  <p:notesMasterIdLst>
    <p:notesMasterId r:id="rId17"/>
  </p:notesMasterIdLst>
  <p:sldIdLst>
    <p:sldId id="1225" r:id="rId3"/>
    <p:sldId id="1146" r:id="rId4"/>
    <p:sldId id="1147" r:id="rId5"/>
    <p:sldId id="1148" r:id="rId6"/>
    <p:sldId id="1149" r:id="rId7"/>
    <p:sldId id="1150" r:id="rId8"/>
    <p:sldId id="1191" r:id="rId9"/>
    <p:sldId id="1151" r:id="rId10"/>
    <p:sldId id="1162" r:id="rId11"/>
    <p:sldId id="1152" r:id="rId12"/>
    <p:sldId id="1153" r:id="rId13"/>
    <p:sldId id="1154" r:id="rId14"/>
    <p:sldId id="1155" r:id="rId15"/>
    <p:sldId id="115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86E"/>
    <a:srgbClr val="3366FF"/>
    <a:srgbClr val="A16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2872-03E1-44DE-B79A-F833C59F531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FFF8E-E443-4442-89E0-F739F21A6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5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77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31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0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984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40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20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8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36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61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4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44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2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77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94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6.wmf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8.wmf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1.wmf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35.bin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4.wmf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6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38.bin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0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6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9.wmf"/><Relationship Id="rId5" Type="http://schemas.openxmlformats.org/officeDocument/2006/relationships/image" Target="../media/image2.png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1.bin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.w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tags" Target="../tags/tag4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2.png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.w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slideLayout" Target="../slideLayouts/slideLayout12.xml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tags" Target="../tags/tag6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22.wmf"/><Relationship Id="rId5" Type="http://schemas.openxmlformats.org/officeDocument/2006/relationships/image" Target="../media/image2.png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4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5.bin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9.wmf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3.bin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8.wmf"/><Relationship Id="rId5" Type="http://schemas.openxmlformats.org/officeDocument/2006/relationships/image" Target="../media/image2.png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2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4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8.bin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3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27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5.wmf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Robot Control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Content Placeholder 8"/>
          <p:cNvSpPr>
            <a:spLocks noGrp="1"/>
          </p:cNvSpPr>
          <p:nvPr/>
        </p:nvSpPr>
        <p:spPr>
          <a:xfrm>
            <a:off x="613003" y="1539944"/>
            <a:ext cx="6775101" cy="316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Single-joint Control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3.3 Computed Torque</a:t>
            </a: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3.4 Lyapunov Stability Analysis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Control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44586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165" y="1361235"/>
            <a:ext cx="8514715" cy="4535805"/>
            <a:chOff x="273606" y="1285035"/>
            <a:chExt cx="8729560" cy="4535805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273606" y="1285035"/>
              <a:ext cx="8729560" cy="4535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rule of thumb is that if the lowest structural resonance is          </a:t>
              </a:r>
            </a:p>
            <a:p>
              <a:pPr marL="0" indent="0"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, then we must limit the closed-loop natural frequency    </a:t>
              </a:r>
            </a:p>
            <a:p>
              <a:pPr marL="0" indent="0"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according to</a:t>
              </a:r>
            </a:p>
            <a:p>
              <a:pPr>
                <a:buFont typeface="Wingdings" panose="05000000000000000000" pitchFamily="2" charset="2"/>
                <a:buChar char="§"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§"/>
              </a:pPr>
              <a:endParaRPr lang="en-US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Typical industrial manipulators have structural resonances in the range of </a:t>
              </a:r>
              <a:r>
                <a:rPr lang="en-US" altLang="zh-CN" sz="2600" kern="0" dirty="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5Hz-25Hz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§"/>
              </a:pPr>
              <a:endParaRPr lang="en-US" altLang="zh-CN" sz="1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Direct Drive robots can have the lowest structural resonance as high as </a:t>
              </a:r>
              <a:r>
                <a:rPr lang="en-US" altLang="zh-CN" sz="2600" kern="0" dirty="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70Hz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8256786"/>
                </p:ext>
              </p:extLst>
            </p:nvPr>
          </p:nvGraphicFramePr>
          <p:xfrm>
            <a:off x="732577" y="1862524"/>
            <a:ext cx="458860" cy="320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2" name="Equation" r:id="rId6" imgW="317500" imgH="228600" progId="Equation.DSMT4">
                    <p:embed/>
                  </p:oleObj>
                </mc:Choice>
                <mc:Fallback>
                  <p:oleObj name="Equation" r:id="rId6" imgW="3175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577" y="1862524"/>
                          <a:ext cx="458860" cy="320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839142"/>
                </p:ext>
              </p:extLst>
            </p:nvPr>
          </p:nvGraphicFramePr>
          <p:xfrm>
            <a:off x="3942743" y="2559481"/>
            <a:ext cx="1391285" cy="822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3" name="Equation" r:id="rId8" imgW="647700" imgH="393700" progId="Equation.DSMT4">
                    <p:embed/>
                  </p:oleObj>
                </mc:Choice>
                <mc:Fallback>
                  <p:oleObj name="Equation" r:id="rId8" imgW="647700" imgH="393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743" y="2559481"/>
                          <a:ext cx="1391285" cy="822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55275" y="1150163"/>
            <a:ext cx="8904270" cy="5244674"/>
            <a:chOff x="155275" y="1150163"/>
            <a:chExt cx="8904270" cy="5244674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305752" y="1150163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7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3.2.4 Estimating Resonant Frequency</a:t>
              </a:r>
            </a:p>
            <a:p>
              <a:pPr>
                <a:buFontTx/>
                <a:buNone/>
              </a:pPr>
              <a:endParaRPr lang="en-SG" altLang="zh-CN" sz="2800" b="1" kern="0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SG" altLang="zh-CN" kern="0" dirty="0">
                <a:ea typeface="宋体" panose="02010600030101010101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55275" y="1802055"/>
              <a:ext cx="8904270" cy="4592782"/>
              <a:chOff x="155275" y="1802055"/>
              <a:chExt cx="8904270" cy="4592782"/>
            </a:xfrm>
          </p:grpSpPr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155275" y="1802055"/>
                <a:ext cx="5184476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sz="1400" i="1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 a rough </a:t>
                </a:r>
                <a:r>
                  <a:rPr lang="en-US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estimation </a:t>
                </a:r>
                <a:r>
                  <a:rPr lang="en-US" altLang="zh-CN" sz="2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of the stiffness, a single link can be modeled as a cantilever beam, and calculate the stiffness at the end point. 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2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 a </a:t>
                </a:r>
                <a:r>
                  <a:rPr lang="en-US" altLang="zh-CN" sz="2600" b="1" kern="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round hollow beam</a:t>
                </a:r>
                <a:r>
                  <a:rPr lang="en-US" altLang="zh-CN" sz="2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en-SG" altLang="zh-CN" sz="26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4119498"/>
                  </p:ext>
                </p:extLst>
              </p:nvPr>
            </p:nvGraphicFramePr>
            <p:xfrm>
              <a:off x="1382851" y="4369113"/>
              <a:ext cx="2207895" cy="774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51" name="Equation" r:id="rId6" imgW="1116965" imgH="393700" progId="Equation.DSMT4">
                      <p:embed/>
                    </p:oleObj>
                  </mc:Choice>
                  <mc:Fallback>
                    <p:oleObj name="Equation" r:id="rId6" imgW="1116965" imgH="393700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2851" y="4369113"/>
                            <a:ext cx="2207895" cy="774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422732" y="1940943"/>
                <a:ext cx="3636813" cy="1945616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7" name="Down Arrow 8"/>
              <p:cNvSpPr/>
              <p:nvPr/>
            </p:nvSpPr>
            <p:spPr bwMode="auto">
              <a:xfrm>
                <a:off x="7077075" y="4016318"/>
                <a:ext cx="238125" cy="295275"/>
              </a:xfrm>
              <a:prstGeom prst="downArrow">
                <a:avLst/>
              </a:prstGeom>
              <a:solidFill>
                <a:srgbClr val="FFFF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3200" b="1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defRPr sz="3200" b="1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defRPr sz="3200" b="1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defRPr sz="3200" b="1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defRPr sz="3200" b="1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SG" altLang="zh-CN">
                  <a:ea typeface="宋体" panose="02010600030101010101" pitchFamily="2" charset="-122"/>
                </a:endParaRPr>
              </a:p>
            </p:txBody>
          </p:sp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773295" y="4451985"/>
                <a:ext cx="4286250" cy="176688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cxnSp>
            <p:nvCxnSpPr>
              <p:cNvPr id="9" name="Straight Connector 11"/>
              <p:cNvCxnSpPr/>
              <p:nvPr/>
            </p:nvCxnSpPr>
            <p:spPr bwMode="auto">
              <a:xfrm>
                <a:off x="3127081" y="4760762"/>
                <a:ext cx="255602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13"/>
              <p:cNvCxnSpPr/>
              <p:nvPr/>
            </p:nvCxnSpPr>
            <p:spPr bwMode="auto">
              <a:xfrm>
                <a:off x="2568138" y="4755268"/>
                <a:ext cx="255602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258036" y="5488779"/>
                <a:ext cx="2427652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sz="1400" i="1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inner diameters</a:t>
                </a:r>
                <a:endParaRPr lang="en-SG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6"/>
              <p:cNvCxnSpPr>
                <a:cxnSpLocks noChangeShapeType="1"/>
              </p:cNvCxnSpPr>
              <p:nvPr/>
            </p:nvCxnSpPr>
            <p:spPr bwMode="auto">
              <a:xfrm>
                <a:off x="3283608" y="4797178"/>
                <a:ext cx="201295" cy="788670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217626" y="5902394"/>
                <a:ext cx="242604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b="1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sz="1400" i="1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rgbClr val="FF66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outer diameters</a:t>
                </a:r>
                <a:endParaRPr lang="en-SG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Arrow Connector 19"/>
              <p:cNvCxnSpPr>
                <a:cxnSpLocks noChangeShapeType="1"/>
                <a:endCxn id="13" idx="0"/>
              </p:cNvCxnSpPr>
              <p:nvPr/>
            </p:nvCxnSpPr>
            <p:spPr bwMode="auto">
              <a:xfrm flipH="1">
                <a:off x="1430651" y="4790193"/>
                <a:ext cx="1137313" cy="1112201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361950" y="1112043"/>
            <a:ext cx="8616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a </a:t>
            </a:r>
            <a:r>
              <a:rPr lang="en-US" altLang="zh-CN" sz="26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square-cross-section hollow beam</a:t>
            </a: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Approximate natural frequency can be obtained by a equivalent simple spring mass system</a:t>
            </a: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W. Book suggested to use a lumped model of mass to roughly estimate the lowest resonance frequency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SG" altLang="zh-CN" kern="0" dirty="0">
              <a:ea typeface="宋体" panose="02010600030101010101" pitchFamily="2" charset="-122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878262" y="1634279"/>
          <a:ext cx="181993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6" imgW="965200" imgH="393700" progId="Equation.DSMT4">
                  <p:embed/>
                </p:oleObj>
              </mc:Choice>
              <mc:Fallback>
                <p:oleObj name="Equation" r:id="rId6" imgW="9652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2" y="1634279"/>
                        <a:ext cx="181993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73282" y="2554394"/>
            <a:ext cx="1936998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inner widths</a:t>
            </a:r>
            <a:endParaRPr lang="en-SG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9"/>
          <p:cNvCxnSpPr>
            <a:cxnSpLocks noChangeShapeType="1"/>
            <a:endCxn id="5" idx="0"/>
          </p:cNvCxnSpPr>
          <p:nvPr/>
        </p:nvCxnSpPr>
        <p:spPr bwMode="auto">
          <a:xfrm>
            <a:off x="5359400" y="1972735"/>
            <a:ext cx="282381" cy="581659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05177" y="2554393"/>
            <a:ext cx="17166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outer widths</a:t>
            </a:r>
            <a:endParaRPr lang="en-SG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 flipH="1">
            <a:off x="3778370" y="1972735"/>
            <a:ext cx="992040" cy="581659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235325" y="4004945"/>
          <a:ext cx="1885950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8" imgW="799465" imgH="266700" progId="Equation.DSMT4">
                  <p:embed/>
                </p:oleObj>
              </mc:Choice>
              <mc:Fallback>
                <p:oleObj name="Equation" r:id="rId8" imgW="799465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4004945"/>
                        <a:ext cx="1885950" cy="62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14"/>
          <p:cNvSpPr/>
          <p:nvPr/>
        </p:nvSpPr>
        <p:spPr bwMode="auto">
          <a:xfrm>
            <a:off x="4584065" y="4134485"/>
            <a:ext cx="523240" cy="451485"/>
          </a:xfrm>
          <a:prstGeom prst="ellipse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ea typeface="宋体" panose="02010600030101010101" pitchFamily="2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742090" y="3947795"/>
            <a:ext cx="289179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equivalent mass displaced in vibration</a:t>
            </a:r>
            <a:endParaRPr lang="en-SG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6"/>
          <p:cNvCxnSpPr>
            <a:cxnSpLocks noChangeShapeType="1"/>
          </p:cNvCxnSpPr>
          <p:nvPr/>
        </p:nvCxnSpPr>
        <p:spPr bwMode="auto">
          <a:xfrm>
            <a:off x="5167630" y="4359910"/>
            <a:ext cx="572404" cy="31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8071"/>
              </p:ext>
            </p:extLst>
          </p:nvPr>
        </p:nvGraphicFramePr>
        <p:xfrm>
          <a:off x="3285750" y="5820001"/>
          <a:ext cx="2157095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10" imgW="1015365" imgH="254000" progId="Equation.DSMT4">
                  <p:embed/>
                </p:oleObj>
              </mc:Choice>
              <mc:Fallback>
                <p:oleObj name="Equation" r:id="rId10" imgW="1015365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750" y="5820001"/>
                        <a:ext cx="2157095" cy="535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817" y="1176813"/>
            <a:ext cx="8569960" cy="4224655"/>
            <a:chOff x="263787" y="1284128"/>
            <a:chExt cx="8569960" cy="4224655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263787" y="1284128"/>
              <a:ext cx="8569960" cy="422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7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3.2.5 Control of a Single Joint</a:t>
              </a:r>
              <a:endParaRPr lang="en-SG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Usually, we have the following assumptions: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2" indent="-457200">
                <a:buFont typeface="+mj-lt"/>
                <a:buAutoNum type="alphaLcParenR"/>
              </a:pPr>
              <a:r>
                <a:rPr lang="en-US" altLang="zh-CN" sz="2400" b="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motor inductance can be neglected, i.e., the motor is a pure torque source.</a:t>
              </a:r>
              <a:endParaRPr lang="en-SG" altLang="zh-CN" sz="2400" b="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2" indent="-457200">
                <a:buFont typeface="+mj-lt"/>
                <a:buAutoNum type="alphaLcParenR"/>
              </a:pPr>
              <a:r>
                <a:rPr lang="en-US" altLang="zh-CN" sz="2400" b="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Taking into account high gearing, the effective inertia is modeled as a constant</a:t>
              </a:r>
            </a:p>
            <a:p>
              <a:pPr lvl="2" indent="-457200">
                <a:buFont typeface="+mj-lt"/>
                <a:buAutoNum type="alphaLcParenR"/>
              </a:pPr>
              <a:r>
                <a:rPr lang="en-US" altLang="zh-CN" sz="2400" b="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Structural flexibilities are neglected except that the lowest structural resonance          is used in setting the servo gains.</a:t>
              </a:r>
            </a:p>
          </p:txBody>
        </p:sp>
        <p:graphicFrame>
          <p:nvGraphicFramePr>
            <p:cNvPr id="4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306488"/>
                </p:ext>
              </p:extLst>
            </p:nvPr>
          </p:nvGraphicFramePr>
          <p:xfrm>
            <a:off x="4231234" y="3463016"/>
            <a:ext cx="1256994" cy="457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9" name="Equation" r:id="rId6" imgW="622300" imgH="228600" progId="Equation.DSMT4">
                    <p:embed/>
                  </p:oleObj>
                </mc:Choice>
                <mc:Fallback>
                  <p:oleObj name="Equation" r:id="rId6" imgW="62230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234" y="3463016"/>
                          <a:ext cx="1256994" cy="457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0613386"/>
                </p:ext>
              </p:extLst>
            </p:nvPr>
          </p:nvGraphicFramePr>
          <p:xfrm>
            <a:off x="4045776" y="4299938"/>
            <a:ext cx="578986" cy="375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0" name="Equation" r:id="rId8" imgW="355600" imgH="228600" progId="Equation.DSMT4">
                    <p:embed/>
                  </p:oleObj>
                </mc:Choice>
                <mc:Fallback>
                  <p:oleObj name="Equation" r:id="rId8" imgW="3556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5776" y="4299938"/>
                          <a:ext cx="578986" cy="375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Content Placeholder 2"/>
          <p:cNvSpPr txBox="1">
            <a:spLocks noChangeArrowheads="1"/>
          </p:cNvSpPr>
          <p:nvPr/>
        </p:nvSpPr>
        <p:spPr bwMode="auto">
          <a:xfrm>
            <a:off x="931543" y="5862955"/>
            <a:ext cx="7702335" cy="48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altLang="zh-CN" sz="26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 design </a:t>
            </a:r>
            <a:r>
              <a: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carried out for the system</a:t>
            </a:r>
            <a:r>
              <a:rPr lang="en-US" altLang="en-SG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kern="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endParaRPr lang="en-SG" altLang="zh-CN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SG" altLang="zh-CN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kern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SG" altLang="zh-CN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SG" altLang="zh-CN" kern="0" dirty="0">
              <a:ea typeface="宋体" panose="02010600030101010101" pitchFamily="2" charset="-122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534796" y="4833645"/>
            <a:ext cx="310964" cy="448166"/>
          </a:xfrm>
          <a:prstGeom prst="downArrow">
            <a:avLst/>
          </a:prstGeom>
          <a:solidFill>
            <a:srgbClr val="3366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ea typeface="宋体" panose="02010600030101010101" pitchFamily="2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357091"/>
              </p:ext>
            </p:extLst>
          </p:nvPr>
        </p:nvGraphicFramePr>
        <p:xfrm>
          <a:off x="2996564" y="5441315"/>
          <a:ext cx="3410585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10" imgW="1854200" imgH="241300" progId="Equation.DSMT4">
                  <p:embed/>
                </p:oleObj>
              </mc:Choice>
              <mc:Fallback>
                <p:oleObj name="Equation" r:id="rId10" imgW="1854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564" y="5441315"/>
                        <a:ext cx="3410585" cy="440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186" y="1277927"/>
            <a:ext cx="8229600" cy="5040471"/>
            <a:chOff x="262636" y="1232693"/>
            <a:chExt cx="8229600" cy="5040471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262636" y="1232693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Using the partitioned control</a:t>
              </a:r>
            </a:p>
            <a:p>
              <a:pPr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resulting closed-loop dynamics are 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959806"/>
                </p:ext>
              </p:extLst>
            </p:nvPr>
          </p:nvGraphicFramePr>
          <p:xfrm>
            <a:off x="3451757" y="2310732"/>
            <a:ext cx="1851358" cy="917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8" name="Equation" r:id="rId6" imgW="965200" imgH="482600" progId="Equation.DSMT4">
                    <p:embed/>
                  </p:oleObj>
                </mc:Choice>
                <mc:Fallback>
                  <p:oleObj name="Equation" r:id="rId6" imgW="965200" imgH="482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757" y="2310732"/>
                          <a:ext cx="1851358" cy="917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76194"/>
                </p:ext>
              </p:extLst>
            </p:nvPr>
          </p:nvGraphicFramePr>
          <p:xfrm>
            <a:off x="3190222" y="3280920"/>
            <a:ext cx="2237441" cy="463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9" name="Equation" r:id="rId8" imgW="1612900" imgH="330200" progId="Equation.DSMT4">
                    <p:embed/>
                  </p:oleObj>
                </mc:Choice>
                <mc:Fallback>
                  <p:oleObj name="Equation" r:id="rId8" imgW="1612900" imgH="330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0222" y="3280920"/>
                          <a:ext cx="2237441" cy="463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475039"/>
                </p:ext>
              </p:extLst>
            </p:nvPr>
          </p:nvGraphicFramePr>
          <p:xfrm>
            <a:off x="3364429" y="4607719"/>
            <a:ext cx="2026014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0" name="Equation" r:id="rId10" imgW="1066800" imgH="241300" progId="Equation.DSMT4">
                    <p:embed/>
                  </p:oleObj>
                </mc:Choice>
                <mc:Fallback>
                  <p:oleObj name="Equation" r:id="rId10" imgW="10668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429" y="4607719"/>
                          <a:ext cx="2026014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ounded Rectangular Callout 9"/>
            <p:cNvSpPr>
              <a:spLocks noChangeArrowheads="1"/>
            </p:cNvSpPr>
            <p:nvPr/>
          </p:nvSpPr>
          <p:spPr bwMode="auto">
            <a:xfrm>
              <a:off x="5214387" y="5311611"/>
              <a:ext cx="2332588" cy="961553"/>
            </a:xfrm>
            <a:prstGeom prst="wedgeRoundRectCallout">
              <a:avLst>
                <a:gd name="adj1" fmla="val -68147"/>
                <a:gd name="adj2" fmla="val -80405"/>
                <a:gd name="adj3" fmla="val 16667"/>
              </a:avLst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SG" altLang="zh-CN" sz="3200">
                <a:solidFill>
                  <a:schemeClr val="accent2"/>
                </a:solidFill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269937"/>
                </p:ext>
              </p:extLst>
            </p:nvPr>
          </p:nvGraphicFramePr>
          <p:xfrm>
            <a:off x="5257016" y="5324263"/>
            <a:ext cx="2208869" cy="891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1" name="Equation" r:id="rId12" imgW="989965" imgH="393700" progId="Equation.DSMT4">
                    <p:embed/>
                  </p:oleObj>
                </mc:Choice>
                <mc:Fallback>
                  <p:oleObj name="Equation" r:id="rId12" imgW="989965" imgH="393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016" y="5324263"/>
                          <a:ext cx="2208869" cy="891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ular Callout 11"/>
            <p:cNvSpPr>
              <a:spLocks noChangeArrowheads="1"/>
            </p:cNvSpPr>
            <p:nvPr/>
          </p:nvSpPr>
          <p:spPr bwMode="auto">
            <a:xfrm>
              <a:off x="1517650" y="5499804"/>
              <a:ext cx="2281549" cy="773359"/>
            </a:xfrm>
            <a:prstGeom prst="wedgeRoundRectCallout">
              <a:avLst>
                <a:gd name="adj1" fmla="val 54796"/>
                <a:gd name="adj2" fmla="val -115903"/>
                <a:gd name="adj3" fmla="val 16667"/>
              </a:avLst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SG" altLang="zh-CN" sz="3200">
                <a:solidFill>
                  <a:schemeClr val="accent2"/>
                </a:solidFill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327610"/>
                </p:ext>
              </p:extLst>
            </p:nvPr>
          </p:nvGraphicFramePr>
          <p:xfrm>
            <a:off x="1549081" y="5591531"/>
            <a:ext cx="2218685" cy="589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2" name="Equation" r:id="rId14" imgW="1066800" imgH="279400" progId="Equation.DSMT4">
                    <p:embed/>
                  </p:oleObj>
                </mc:Choice>
                <mc:Fallback>
                  <p:oleObj name="Equation" r:id="rId14" imgW="1066800" imgH="279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081" y="5591531"/>
                          <a:ext cx="2218685" cy="5899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Down Arrow 13"/>
            <p:cNvSpPr/>
            <p:nvPr/>
          </p:nvSpPr>
          <p:spPr bwMode="auto">
            <a:xfrm rot="10800000" flipV="1">
              <a:off x="4292421" y="3757728"/>
              <a:ext cx="354222" cy="428705"/>
            </a:xfrm>
            <a:prstGeom prst="downArrow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endParaRPr lang="en-SG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145819"/>
              </p:ext>
            </p:extLst>
          </p:nvPr>
        </p:nvGraphicFramePr>
        <p:xfrm>
          <a:off x="2669995" y="1277927"/>
          <a:ext cx="34099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16" imgW="1854200" imgH="241300" progId="Equation.DSMT4">
                  <p:embed/>
                </p:oleObj>
              </mc:Choice>
              <mc:Fallback>
                <p:oleObj name="Equation" r:id="rId16" imgW="1854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995" y="1277927"/>
                        <a:ext cx="34099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ounded Rectangle 49"/>
          <p:cNvSpPr>
            <a:spLocks noChangeArrowheads="1"/>
          </p:cNvSpPr>
          <p:nvPr/>
        </p:nvSpPr>
        <p:spPr bwMode="auto">
          <a:xfrm>
            <a:off x="3370521" y="2285999"/>
            <a:ext cx="2115880" cy="1010097"/>
          </a:xfrm>
          <a:prstGeom prst="roundRect">
            <a:avLst>
              <a:gd name="adj" fmla="val 16667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4000" y="3244334"/>
            <a:ext cx="15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(See Eq. 3.1.1)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4000" y="4603022"/>
            <a:ext cx="15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(See Eq. 3.1.2)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95274" y="1203643"/>
            <a:ext cx="8683626" cy="191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3.2.1 Modeling of a Single Joint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Case Study: </a:t>
            </a:r>
            <a:r>
              <a:rPr lang="en-US" altLang="zh-CN" sz="24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 (Direct Current) Torque Motor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zh-CN" sz="500" b="1" kern="0" dirty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Many industrial robots use </a:t>
            </a:r>
            <a:r>
              <a:rPr lang="en-US" altLang="zh-CN" sz="24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(Direct Current) </a:t>
            </a:r>
            <a:r>
              <a:rPr lang="en-US" altLang="zh-CN" sz="24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Torque Motors 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which consist of stators, rotors and armatures (various windings):</a:t>
            </a: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sz="2800" b="1" kern="0" dirty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SG" altLang="zh-CN" kern="0" dirty="0">
              <a:ea typeface="宋体" panose="02010600030101010101" pitchFamily="2" charset="-122"/>
            </a:endParaRPr>
          </a:p>
        </p:txBody>
      </p:sp>
      <p:pic>
        <p:nvPicPr>
          <p:cNvPr id="39940" name="Picture 4" descr="http://hyperphysics.phy-astr.gsu.edu/hbase/magnetic/imgmag/dcmo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86" y="3034362"/>
            <a:ext cx="4413909" cy="343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âhow dc motors workâçå¾çæç´¢ç»æ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3250415"/>
            <a:ext cx="3930537" cy="29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7" name="Rounded Rectangle 49"/>
          <p:cNvSpPr>
            <a:spLocks noChangeArrowheads="1"/>
          </p:cNvSpPr>
          <p:nvPr/>
        </p:nvSpPr>
        <p:spPr bwMode="auto">
          <a:xfrm>
            <a:off x="76200" y="2190750"/>
            <a:ext cx="8902699" cy="4267200"/>
          </a:xfrm>
          <a:prstGeom prst="roundRect">
            <a:avLst>
              <a:gd name="adj" fmla="val 16667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7035" y="1242204"/>
            <a:ext cx="8455025" cy="4960189"/>
            <a:chOff x="406400" y="1447800"/>
            <a:chExt cx="8455025" cy="4744673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406400" y="1447800"/>
              <a:ext cx="8455025" cy="452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 marL="0"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Generally, the relationship between the current and the torque produced is </a:t>
              </a:r>
            </a:p>
            <a:p>
              <a:pPr marL="0">
                <a:buFontTx/>
                <a:buNone/>
              </a:pPr>
              <a:endParaRPr lang="en-US" altLang="zh-CN" sz="4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When a motor rotates, a voltage develops across the armature. The voltage generated for a given rotational velocity is 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endParaRPr lang="en-SG" altLang="zh-CN" kern="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Object 1"/>
            <p:cNvGraphicFramePr>
              <a:graphicFrameLocks noChangeAspect="1"/>
            </p:cNvGraphicFramePr>
            <p:nvPr/>
          </p:nvGraphicFramePr>
          <p:xfrm>
            <a:off x="3463925" y="2275840"/>
            <a:ext cx="1218565" cy="480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4" name="Equation" r:id="rId6" imgW="571500" imgH="228600" progId="Equation.DSMT4">
                    <p:embed/>
                  </p:oleObj>
                </mc:Choice>
                <mc:Fallback>
                  <p:oleObj name="Equation" r:id="rId6" imgW="57150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925" y="2275840"/>
                          <a:ext cx="1218565" cy="480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ounded Rectangle 6"/>
            <p:cNvSpPr/>
            <p:nvPr/>
          </p:nvSpPr>
          <p:spPr bwMode="auto">
            <a:xfrm>
              <a:off x="4105538" y="2306848"/>
              <a:ext cx="372481" cy="44497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endParaRPr lang="en-SG" altLang="zh-CN">
                <a:ea typeface="宋体" panose="02010600030101010101" pitchFamily="2" charset="-122"/>
              </a:endParaRPr>
            </a:p>
          </p:txBody>
        </p:sp>
        <p:sp>
          <p:nvSpPr>
            <p:cNvPr id="6" name="Rounded Rectangular Callout 7"/>
            <p:cNvSpPr/>
            <p:nvPr/>
          </p:nvSpPr>
          <p:spPr bwMode="auto">
            <a:xfrm>
              <a:off x="5495290" y="2751827"/>
              <a:ext cx="3366135" cy="543465"/>
            </a:xfrm>
            <a:prstGeom prst="wedgeRoundRectCallout">
              <a:avLst>
                <a:gd name="adj1" fmla="val -81557"/>
                <a:gd name="adj2" fmla="val -54844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Motor Torque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Constant</a:t>
              </a:r>
              <a:endParaRPr lang="en-SG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000526"/>
                </p:ext>
              </p:extLst>
            </p:nvPr>
          </p:nvGraphicFramePr>
          <p:xfrm>
            <a:off x="3516575" y="4442297"/>
            <a:ext cx="11779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5" name="Equation" r:id="rId8" imgW="786765" imgH="304800" progId="Equation.DSMT4">
                    <p:embed/>
                  </p:oleObj>
                </mc:Choice>
                <mc:Fallback>
                  <p:oleObj name="Equation" r:id="rId8" imgW="786765" imgH="304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575" y="4442297"/>
                          <a:ext cx="117792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ounded Rectangular Callout 11"/>
            <p:cNvSpPr/>
            <p:nvPr/>
          </p:nvSpPr>
          <p:spPr bwMode="auto">
            <a:xfrm>
              <a:off x="4291778" y="5331857"/>
              <a:ext cx="4569645" cy="860616"/>
            </a:xfrm>
            <a:prstGeom prst="wedgeRoundRectCallout">
              <a:avLst>
                <a:gd name="adj1" fmla="val -49707"/>
                <a:gd name="adj2" fmla="val -10432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Back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EMF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Electromotive Force</a:t>
              </a:r>
              <a:r>
                <a:rPr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Constant</a:t>
              </a:r>
              <a:endParaRPr lang="en-SG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12"/>
            <p:cNvSpPr/>
            <p:nvPr/>
          </p:nvSpPr>
          <p:spPr bwMode="auto">
            <a:xfrm>
              <a:off x="3973667" y="4481824"/>
              <a:ext cx="357027" cy="4172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endParaRPr lang="en-SG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190500" y="108659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3.2.2 Motor Armature Inductance</a:t>
            </a:r>
          </a:p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The electric circuit of the armature is shown in the figure.</a:t>
            </a: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4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12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The circuit is described by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sz="2800" b="1" kern="0" dirty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SG" altLang="zh-CN" kern="0" dirty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7298" y="2067651"/>
            <a:ext cx="8858916" cy="4374852"/>
            <a:chOff x="227298" y="1998643"/>
            <a:chExt cx="8858916" cy="4374852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4990465" y="2090910"/>
              <a:ext cx="4095749" cy="2219325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endParaRPr lang="en-SG" altLang="zh-CN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447675" y="2003213"/>
              <a:ext cx="4667249" cy="235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600"/>
                </a:spcBef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Source </a:t>
              </a:r>
              <a:r>
                <a:rPr lang="en-US" altLang="zh-CN" sz="22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voltage</a:t>
              </a:r>
              <a:endParaRPr lang="en-SG" altLang="zh-CN" sz="22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None/>
              </a:pPr>
              <a:r>
                <a:rPr lang="en-US" altLang="zh-CN" sz="22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Inductance of the </a:t>
              </a:r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Armature Windings</a:t>
              </a:r>
              <a:r>
                <a:rPr lang="en-US" altLang="zh-CN" sz="22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22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The Current</a:t>
              </a:r>
              <a:endParaRPr lang="en-SG" altLang="zh-CN" sz="22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22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Resistance of the Windings</a:t>
              </a:r>
              <a:endParaRPr lang="en-SG" altLang="zh-CN" sz="22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617833"/>
                </p:ext>
              </p:extLst>
            </p:nvPr>
          </p:nvGraphicFramePr>
          <p:xfrm>
            <a:off x="235816" y="1998643"/>
            <a:ext cx="380135" cy="557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3" name="Equation" r:id="rId6" imgW="152400" imgH="228600" progId="Equation.DSMT4">
                    <p:embed/>
                  </p:oleObj>
                </mc:Choice>
                <mc:Fallback>
                  <p:oleObj name="Equation" r:id="rId6" imgW="1524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16" y="1998643"/>
                          <a:ext cx="380135" cy="557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720605"/>
                </p:ext>
              </p:extLst>
            </p:nvPr>
          </p:nvGraphicFramePr>
          <p:xfrm>
            <a:off x="252698" y="2614753"/>
            <a:ext cx="317500" cy="557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4" name="Equation" r:id="rId8" imgW="127000" imgH="228600" progId="Equation.DSMT4">
                    <p:embed/>
                  </p:oleObj>
                </mc:Choice>
                <mc:Fallback>
                  <p:oleObj name="Equation" r:id="rId8" imgW="1270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98" y="2614753"/>
                          <a:ext cx="317500" cy="557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7944284"/>
                </p:ext>
              </p:extLst>
            </p:nvPr>
          </p:nvGraphicFramePr>
          <p:xfrm>
            <a:off x="243497" y="3210097"/>
            <a:ext cx="285101" cy="557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5" name="Equation" r:id="rId10" imgW="114300" imgH="228600" progId="Equation.DSMT4">
                    <p:embed/>
                  </p:oleObj>
                </mc:Choice>
                <mc:Fallback>
                  <p:oleObj name="Equation" r:id="rId10" imgW="1143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97" y="3210097"/>
                          <a:ext cx="285101" cy="557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7627487"/>
                </p:ext>
              </p:extLst>
            </p:nvPr>
          </p:nvGraphicFramePr>
          <p:xfrm>
            <a:off x="227298" y="3758724"/>
            <a:ext cx="317500" cy="557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6" name="Equation" r:id="rId12" imgW="127000" imgH="228600" progId="Equation.DSMT4">
                    <p:embed/>
                  </p:oleObj>
                </mc:Choice>
                <mc:Fallback>
                  <p:oleObj name="Equation" r:id="rId12" imgW="1270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98" y="3758724"/>
                          <a:ext cx="317500" cy="557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0109587"/>
                </p:ext>
              </p:extLst>
            </p:nvPr>
          </p:nvGraphicFramePr>
          <p:xfrm>
            <a:off x="3316446" y="4802129"/>
            <a:ext cx="2700338" cy="74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7" name="Equation" r:id="rId14" imgW="1396365" imgH="393700" progId="Equation.DSMT4">
                    <p:embed/>
                  </p:oleObj>
                </mc:Choice>
                <mc:Fallback>
                  <p:oleObj name="Equation" r:id="rId14" imgW="1396365" imgH="3937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446" y="4802129"/>
                          <a:ext cx="2700338" cy="741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8"/>
            <p:cNvSpPr/>
            <p:nvPr/>
          </p:nvSpPr>
          <p:spPr>
            <a:xfrm>
              <a:off x="696224" y="5543550"/>
              <a:ext cx="8076301" cy="829945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net effect 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is that of a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low pass filter 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between the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requested voltage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and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output torque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SG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0465" y="2091271"/>
              <a:ext cx="3991610" cy="209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7" name="Rounded Rectangle 49"/>
          <p:cNvSpPr>
            <a:spLocks noChangeArrowheads="1"/>
          </p:cNvSpPr>
          <p:nvPr/>
        </p:nvSpPr>
        <p:spPr bwMode="auto">
          <a:xfrm>
            <a:off x="104775" y="2072220"/>
            <a:ext cx="4810125" cy="2354491"/>
          </a:xfrm>
          <a:prstGeom prst="roundRect">
            <a:avLst>
              <a:gd name="adj" fmla="val 16667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06400" y="1466850"/>
            <a:ext cx="8229600" cy="4991419"/>
            <a:chOff x="406400" y="1466850"/>
            <a:chExt cx="8229600" cy="4991419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406400" y="1466850"/>
              <a:ext cx="8229600" cy="499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Assume that the motor inductance is negligible, then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SG" altLang="zh-CN" kern="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899601"/>
                </p:ext>
              </p:extLst>
            </p:nvPr>
          </p:nvGraphicFramePr>
          <p:xfrm>
            <a:off x="3173730" y="2419350"/>
            <a:ext cx="2338705" cy="1478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7" name="Equation" r:id="rId6" imgW="1079500" imgH="685800" progId="Equation.DSMT4">
                    <p:embed/>
                  </p:oleObj>
                </mc:Choice>
                <mc:Fallback>
                  <p:oleObj name="Equation" r:id="rId6" imgW="1079500" imgH="6858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730" y="2419350"/>
                          <a:ext cx="2338705" cy="14789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Straight Connector 6"/>
            <p:cNvCxnSpPr/>
            <p:nvPr/>
          </p:nvCxnSpPr>
          <p:spPr bwMode="auto">
            <a:xfrm flipH="1">
              <a:off x="3741490" y="3914479"/>
              <a:ext cx="82800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 bwMode="auto">
            <a:xfrm flipH="1">
              <a:off x="4871196" y="3682034"/>
              <a:ext cx="576004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1484852" y="4791394"/>
              <a:ext cx="275536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Pure torque source</a:t>
              </a:r>
              <a:endParaRPr lang="en-SG" altLang="zh-CN" sz="26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4946650" y="4823144"/>
              <a:ext cx="240210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Viscous friction</a:t>
              </a:r>
              <a:endParaRPr lang="en-SG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13"/>
            <p:cNvSpPr>
              <a:spLocks noChangeArrowheads="1"/>
            </p:cNvSpPr>
            <p:nvPr/>
          </p:nvSpPr>
          <p:spPr bwMode="auto">
            <a:xfrm flipH="1">
              <a:off x="4451766" y="4233863"/>
              <a:ext cx="260788" cy="44005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3200">
                <a:solidFill>
                  <a:schemeClr val="accent2"/>
                </a:solidFill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Cross 14"/>
            <p:cNvSpPr>
              <a:spLocks noChangeArrowheads="1"/>
            </p:cNvSpPr>
            <p:nvPr/>
          </p:nvSpPr>
          <p:spPr bwMode="auto">
            <a:xfrm>
              <a:off x="4377373" y="4858386"/>
              <a:ext cx="409575" cy="415608"/>
            </a:xfrm>
            <a:prstGeom prst="plus">
              <a:avLst>
                <a:gd name="adj" fmla="val 42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3200">
                <a:solidFill>
                  <a:srgbClr val="FF6600"/>
                </a:solidFill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Straight Arrow Connector 16"/>
            <p:cNvCxnSpPr/>
            <p:nvPr/>
          </p:nvCxnSpPr>
          <p:spPr bwMode="auto">
            <a:xfrm flipH="1">
              <a:off x="3181985" y="4049396"/>
              <a:ext cx="953770" cy="80899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21"/>
            <p:cNvCxnSpPr>
              <a:endCxn id="8" idx="0"/>
            </p:cNvCxnSpPr>
            <p:nvPr/>
          </p:nvCxnSpPr>
          <p:spPr bwMode="auto">
            <a:xfrm>
              <a:off x="5207635" y="3789681"/>
              <a:ext cx="940435" cy="103378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215265" y="1158769"/>
            <a:ext cx="88923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3.2.3 Effective Inertia</a:t>
            </a:r>
          </a:p>
          <a:p>
            <a:pPr marL="0">
              <a:buFontTx/>
              <a:buNone/>
            </a:pPr>
            <a:r>
              <a:rPr lang="en-US" altLang="zh-CN" sz="25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mechanical model of the rotor of a DC torque motor connected through a gear to an inertial load is shown in the following figure.</a:t>
            </a:r>
            <a:endParaRPr lang="en-SG" altLang="zh-CN" sz="25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SG" altLang="zh-CN" kern="0" dirty="0">
              <a:ea typeface="宋体" panose="02010600030101010101" pitchFamily="2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81273" y="4322564"/>
            <a:ext cx="2522855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en-US" altLang="zh-CN" sz="25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Load Inertia</a:t>
            </a:r>
            <a:endParaRPr lang="en-US" altLang="zh-CN" sz="2500" b="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500" b="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b="0" i="1" baseline="-25000" dirty="0" err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5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Rotor Inertia</a:t>
            </a:r>
            <a:endParaRPr lang="en-SG" altLang="zh-CN" sz="25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16965" y="2795804"/>
            <a:ext cx="6018210" cy="2612385"/>
            <a:chOff x="568856" y="3285907"/>
            <a:chExt cx="6018210" cy="261238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856" y="3561028"/>
              <a:ext cx="5600700" cy="2324100"/>
            </a:xfrm>
            <a:prstGeom prst="rect">
              <a:avLst/>
            </a:prstGeom>
          </p:spPr>
        </p:pic>
        <p:graphicFrame>
          <p:nvGraphicFramePr>
            <p:cNvPr id="1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180789"/>
                </p:ext>
              </p:extLst>
            </p:nvPr>
          </p:nvGraphicFramePr>
          <p:xfrm>
            <a:off x="4975287" y="4497833"/>
            <a:ext cx="343477" cy="463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1" name="Equation" r:id="rId7" imgW="165100" imgH="228600" progId="Equation.DSMT4">
                    <p:embed/>
                  </p:oleObj>
                </mc:Choice>
                <mc:Fallback>
                  <p:oleObj name="Equation" r:id="rId7" imgW="165100" imgH="228600" progId="Equation.DSMT4">
                    <p:embed/>
                    <p:pic>
                      <p:nvPicPr>
                        <p:cNvPr id="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5287" y="4497833"/>
                          <a:ext cx="343477" cy="4639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180594"/>
                </p:ext>
              </p:extLst>
            </p:nvPr>
          </p:nvGraphicFramePr>
          <p:xfrm>
            <a:off x="2686159" y="3502819"/>
            <a:ext cx="30199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2" name="Equation" r:id="rId9" imgW="127000" imgH="165100" progId="Equation.DSMT4">
                    <p:embed/>
                  </p:oleObj>
                </mc:Choice>
                <mc:Fallback>
                  <p:oleObj name="Equation" r:id="rId9" imgW="127000" imgH="165100" progId="Equation.DSMT4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159" y="3502819"/>
                          <a:ext cx="301998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弧形 16"/>
            <p:cNvSpPr/>
            <p:nvPr/>
          </p:nvSpPr>
          <p:spPr bwMode="auto">
            <a:xfrm>
              <a:off x="4082364" y="5410200"/>
              <a:ext cx="371103" cy="465667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>
              <a:off x="5624570" y="5225918"/>
              <a:ext cx="522988" cy="524009"/>
            </a:xfrm>
            <a:prstGeom prst="arc">
              <a:avLst>
                <a:gd name="adj1" fmla="val 8949203"/>
                <a:gd name="adj2" fmla="val 0"/>
              </a:avLst>
            </a:prstGeom>
            <a:ln w="25400">
              <a:headEnd type="stealth" w="lg" len="lg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050835"/>
                </p:ext>
              </p:extLst>
            </p:nvPr>
          </p:nvGraphicFramePr>
          <p:xfrm>
            <a:off x="6169555" y="4729815"/>
            <a:ext cx="417511" cy="563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3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9555" y="4729815"/>
                          <a:ext cx="417511" cy="563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655095"/>
                </p:ext>
              </p:extLst>
            </p:nvPr>
          </p:nvGraphicFramePr>
          <p:xfrm>
            <a:off x="5021215" y="5488717"/>
            <a:ext cx="3032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4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1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215" y="5488717"/>
                          <a:ext cx="303212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167006"/>
                </p:ext>
              </p:extLst>
            </p:nvPr>
          </p:nvGraphicFramePr>
          <p:xfrm>
            <a:off x="4508239" y="4463901"/>
            <a:ext cx="3032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5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1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239" y="4463901"/>
                          <a:ext cx="303212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251181"/>
                </p:ext>
              </p:extLst>
            </p:nvPr>
          </p:nvGraphicFramePr>
          <p:xfrm>
            <a:off x="3603625" y="4713288"/>
            <a:ext cx="233363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6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1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625" y="4713288"/>
                          <a:ext cx="233363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弧形 22"/>
            <p:cNvSpPr/>
            <p:nvPr/>
          </p:nvSpPr>
          <p:spPr bwMode="auto">
            <a:xfrm rot="18317718" flipH="1">
              <a:off x="2709210" y="4531720"/>
              <a:ext cx="437251" cy="524009"/>
            </a:xfrm>
            <a:prstGeom prst="arc">
              <a:avLst>
                <a:gd name="adj1" fmla="val 8949203"/>
                <a:gd name="adj2" fmla="val 0"/>
              </a:avLst>
            </a:prstGeom>
            <a:ln w="25400">
              <a:headEnd type="stealth" w="lg" len="lg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2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3483569"/>
                </p:ext>
              </p:extLst>
            </p:nvPr>
          </p:nvGraphicFramePr>
          <p:xfrm>
            <a:off x="2465326" y="4923391"/>
            <a:ext cx="2889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7" name="Equation" r:id="rId19" imgW="114120" imgH="139680" progId="Equation.DSMT4">
                    <p:embed/>
                  </p:oleObj>
                </mc:Choice>
                <mc:Fallback>
                  <p:oleObj name="Equation" r:id="rId19" imgW="114120" imgH="139680" progId="Equation.DSMT4">
                    <p:embed/>
                    <p:pic>
                      <p:nvPicPr>
                        <p:cNvPr id="2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5326" y="4923391"/>
                          <a:ext cx="28892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864111"/>
                </p:ext>
              </p:extLst>
            </p:nvPr>
          </p:nvGraphicFramePr>
          <p:xfrm>
            <a:off x="623887" y="4298602"/>
            <a:ext cx="233363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8" name="Equation" r:id="rId21" imgW="126720" imgH="177480" progId="Equation.DSMT4">
                    <p:embed/>
                  </p:oleObj>
                </mc:Choice>
                <mc:Fallback>
                  <p:oleObj name="Equation" r:id="rId21" imgW="126720" imgH="177480" progId="Equation.DSMT4">
                    <p:embed/>
                    <p:pic>
                      <p:nvPicPr>
                        <p:cNvPr id="2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887" y="4298602"/>
                          <a:ext cx="233363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3614555"/>
                </p:ext>
              </p:extLst>
            </p:nvPr>
          </p:nvGraphicFramePr>
          <p:xfrm>
            <a:off x="3904081" y="3533304"/>
            <a:ext cx="849313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9" name="Equation" r:id="rId23" imgW="355320" imgH="177480" progId="Equation.DSMT4">
                    <p:embed/>
                  </p:oleObj>
                </mc:Choice>
                <mc:Fallback>
                  <p:oleObj name="Equation" r:id="rId23" imgW="355320" imgH="177480" progId="Equation.DSMT4">
                    <p:embed/>
                    <p:pic>
                      <p:nvPicPr>
                        <p:cNvPr id="2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081" y="3533304"/>
                          <a:ext cx="849313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936"/>
                </p:ext>
              </p:extLst>
            </p:nvPr>
          </p:nvGraphicFramePr>
          <p:xfrm>
            <a:off x="961153" y="5286311"/>
            <a:ext cx="90963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0" name="Equation" r:id="rId25" imgW="380880" imgH="177480" progId="Equation.DSMT4">
                    <p:embed/>
                  </p:oleObj>
                </mc:Choice>
                <mc:Fallback>
                  <p:oleObj name="Equation" r:id="rId25" imgW="380880" imgH="177480" progId="Equation.DSMT4">
                    <p:embed/>
                    <p:pic>
                      <p:nvPicPr>
                        <p:cNvPr id="2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153" y="5286311"/>
                          <a:ext cx="90963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6894393"/>
                </p:ext>
              </p:extLst>
            </p:nvPr>
          </p:nvGraphicFramePr>
          <p:xfrm>
            <a:off x="4976870" y="3285907"/>
            <a:ext cx="1295400" cy="83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1" name="Equation" r:id="rId27" imgW="647640" imgH="419040" progId="Equation.DSMT4">
                    <p:embed/>
                  </p:oleObj>
                </mc:Choice>
                <mc:Fallback>
                  <p:oleObj name="Equation" r:id="rId27" imgW="647640" imgH="419040" progId="Equation.DSMT4">
                    <p:embed/>
                    <p:pic>
                      <p:nvPicPr>
                        <p:cNvPr id="24" name="对象 2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976870" y="3285907"/>
                          <a:ext cx="1295400" cy="836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30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1" name="Rounded Rectangle 49"/>
          <p:cNvSpPr>
            <a:spLocks noChangeArrowheads="1"/>
          </p:cNvSpPr>
          <p:nvPr/>
        </p:nvSpPr>
        <p:spPr bwMode="auto">
          <a:xfrm>
            <a:off x="215265" y="4232975"/>
            <a:ext cx="2394585" cy="1152789"/>
          </a:xfrm>
          <a:prstGeom prst="roundRect">
            <a:avLst>
              <a:gd name="adj" fmla="val 16667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5430" y="1116965"/>
            <a:ext cx="8721090" cy="5081907"/>
            <a:chOff x="251670" y="1131887"/>
            <a:chExt cx="8892330" cy="5081787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251670" y="1131887"/>
              <a:ext cx="889233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endParaRPr lang="en-SG" altLang="zh-CN" kern="0" dirty="0">
                <a:ea typeface="宋体" panose="02010600030101010101" pitchFamily="2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66605" y="1353178"/>
              <a:ext cx="8477250" cy="2799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gear ratio     causes an increase in torque and a reduction in speed at the load: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5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torque balance at the rotor gives</a:t>
              </a:r>
              <a:endParaRPr lang="en-SG" altLang="zh-CN" sz="25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SG" altLang="zh-CN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2311319" y="1548900"/>
            <a:ext cx="273228" cy="345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5" name="Equation" r:id="rId6" imgW="127000" imgH="165100" progId="Equation.DSMT4">
                    <p:embed/>
                  </p:oleObj>
                </mc:Choice>
                <mc:Fallback>
                  <p:oleObj name="Equation" r:id="rId6" imgW="127000" imgH="1651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319" y="1548900"/>
                          <a:ext cx="273228" cy="345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1635335" y="2328862"/>
            <a:ext cx="1261745" cy="97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6" name="Equation" r:id="rId8" imgW="609600" imgH="482600" progId="Equation.DSMT4">
                    <p:embed/>
                  </p:oleObj>
                </mc:Choice>
                <mc:Fallback>
                  <p:oleObj name="Equation" r:id="rId8" imgW="609600" imgH="482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5335" y="2328862"/>
                          <a:ext cx="1261745" cy="97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ight Arrow 13"/>
            <p:cNvSpPr/>
            <p:nvPr/>
          </p:nvSpPr>
          <p:spPr bwMode="auto">
            <a:xfrm>
              <a:off x="2973396" y="2753003"/>
              <a:ext cx="444156" cy="12382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endParaRPr lang="en-SG" altLang="zh-CN"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655076"/>
                </p:ext>
              </p:extLst>
            </p:nvPr>
          </p:nvGraphicFramePr>
          <p:xfrm>
            <a:off x="3643679" y="2595562"/>
            <a:ext cx="1254125" cy="456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7" name="Equation" r:id="rId10" imgW="609600" imgH="228600" progId="Equation.DSMT4">
                    <p:embed/>
                  </p:oleObj>
                </mc:Choice>
                <mc:Fallback>
                  <p:oleObj name="Equation" r:id="rId10" imgW="6096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679" y="2595562"/>
                          <a:ext cx="1254125" cy="456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ight Arrow 15"/>
            <p:cNvSpPr/>
            <p:nvPr/>
          </p:nvSpPr>
          <p:spPr bwMode="auto">
            <a:xfrm>
              <a:off x="5125662" y="2782093"/>
              <a:ext cx="444156" cy="12382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endParaRPr lang="en-SG" altLang="zh-CN">
                <a:ea typeface="宋体" panose="02010600030101010101" pitchFamily="2" charset="-122"/>
              </a:endParaRPr>
            </a:p>
          </p:txBody>
        </p:sp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5802953" y="2617787"/>
            <a:ext cx="690880" cy="412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" name="Equation" r:id="rId12" imgW="330200" imgH="203200" progId="Equation.DSMT4">
                    <p:embed/>
                  </p:oleObj>
                </mc:Choice>
                <mc:Fallback>
                  <p:oleObj name="Equation" r:id="rId12" imgW="330200" imgH="203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2953" y="2617787"/>
                          <a:ext cx="690880" cy="412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196754"/>
                </p:ext>
              </p:extLst>
            </p:nvPr>
          </p:nvGraphicFramePr>
          <p:xfrm>
            <a:off x="2922153" y="4024880"/>
            <a:ext cx="3551364" cy="2188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9" name="Equation" r:id="rId14" imgW="1638300" imgH="1117600" progId="Equation.DSMT4">
                    <p:embed/>
                  </p:oleObj>
                </mc:Choice>
                <mc:Fallback>
                  <p:oleObj name="Equation" r:id="rId14" imgW="1638300" imgH="1117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153" y="4024880"/>
                          <a:ext cx="3551364" cy="2188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5" name="Rounded Rectangle 49"/>
          <p:cNvSpPr>
            <a:spLocks noChangeArrowheads="1"/>
          </p:cNvSpPr>
          <p:nvPr/>
        </p:nvSpPr>
        <p:spPr bwMode="auto">
          <a:xfrm>
            <a:off x="1412557" y="2227211"/>
            <a:ext cx="5169398" cy="1152789"/>
          </a:xfrm>
          <a:prstGeom prst="roundRect">
            <a:avLst>
              <a:gd name="adj" fmla="val 16667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320" y="1166018"/>
            <a:ext cx="8446031" cy="5072380"/>
            <a:chOff x="260350" y="1166018"/>
            <a:chExt cx="8446031" cy="5072380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260350" y="1166018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Or in terms of load variables</a:t>
              </a:r>
            </a:p>
            <a:p>
              <a:pPr>
                <a:buFontTx/>
                <a:buNone/>
              </a:pPr>
              <a:endParaRPr lang="en-US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US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US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US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US" altLang="zh-CN" sz="16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r>
                <a:rPr lang="en-US" altLang="zh-CN" sz="26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Remark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  <a:p>
              <a:pPr>
                <a:buFontTx/>
                <a:buNone/>
              </a:pPr>
              <a:endParaRPr lang="en-US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US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kern="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2667635" y="1608613"/>
            <a:ext cx="3557905" cy="480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4" name="Equation" r:id="rId6" imgW="1739900" imgH="241300" progId="Equation.DSMT4">
                    <p:embed/>
                  </p:oleObj>
                </mc:Choice>
                <mc:Fallback>
                  <p:oleObj name="Equation" r:id="rId6" imgW="1739900" imgH="2413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635" y="1608613"/>
                          <a:ext cx="3557905" cy="480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Straight Connector 5"/>
            <p:cNvCxnSpPr/>
            <p:nvPr/>
          </p:nvCxnSpPr>
          <p:spPr bwMode="auto">
            <a:xfrm>
              <a:off x="2783205" y="2095023"/>
              <a:ext cx="1047750" cy="9525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160905" y="2163603"/>
              <a:ext cx="2026189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Effective Inertia</a:t>
              </a:r>
              <a:endParaRPr lang="en-SG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8"/>
            <p:cNvCxnSpPr/>
            <p:nvPr/>
          </p:nvCxnSpPr>
          <p:spPr bwMode="auto">
            <a:xfrm>
              <a:off x="4412615" y="2100103"/>
              <a:ext cx="1047750" cy="9525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213887" y="2161698"/>
              <a:ext cx="22268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Effective Damping</a:t>
              </a:r>
              <a:endParaRPr lang="en-SG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892300" y="2550721"/>
              <a:ext cx="5219149" cy="492443"/>
            </a:xfrm>
            <a:prstGeom prst="rect">
              <a:avLst/>
            </a:prstGeom>
            <a:solidFill>
              <a:srgbClr val="FF66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Note</a:t>
              </a:r>
              <a:r>
                <a:rPr lang="en-US" altLang="zh-CN" sz="2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                 </a:t>
              </a:r>
              <a:r>
                <a:rPr lang="en-US" altLang="zh-CN" sz="2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Direct Drive Robot</a:t>
              </a:r>
              <a:endParaRPr lang="en-SG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2892425" y="2579999"/>
            <a:ext cx="719137" cy="431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5" name="Equation" r:id="rId8" imgW="330200" imgH="203200" progId="Equation.DSMT4">
                    <p:embed/>
                  </p:oleObj>
                </mc:Choice>
                <mc:Fallback>
                  <p:oleObj name="Equation" r:id="rId8" imgW="3302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425" y="2579999"/>
                          <a:ext cx="719137" cy="431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ight Arrow 12"/>
            <p:cNvSpPr/>
            <p:nvPr/>
          </p:nvSpPr>
          <p:spPr bwMode="auto">
            <a:xfrm>
              <a:off x="3749675" y="2725737"/>
              <a:ext cx="371475" cy="123825"/>
            </a:xfrm>
            <a:prstGeom prst="rightArrow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endParaRPr lang="en-SG" altLang="zh-CN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2037715" y="3305968"/>
            <a:ext cx="2811780" cy="2932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6" name="Equation" r:id="rId10" imgW="1422400" imgH="1524000" progId="Equation.DSMT4">
                    <p:embed/>
                  </p:oleObj>
                </mc:Choice>
                <mc:Fallback>
                  <p:oleObj name="Equation" r:id="rId10" imgW="1422400" imgH="152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715" y="3305968"/>
                          <a:ext cx="2811780" cy="2932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8"/>
            <p:cNvSpPr/>
            <p:nvPr/>
          </p:nvSpPr>
          <p:spPr bwMode="auto">
            <a:xfrm>
              <a:off x="6118860" y="3366293"/>
              <a:ext cx="2552700" cy="2809875"/>
            </a:xfrm>
            <a:prstGeom prst="rec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endParaRPr lang="en-SG" altLang="zh-CN">
                <a:ea typeface="宋体" panose="02010600030101010101" pitchFamily="2" charset="-122"/>
              </a:endParaRPr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6342380" y="3394868"/>
            <a:ext cx="2105025" cy="2754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7" name="Picture" r:id="rId12" imgW="1540510" imgH="2020570" progId="Word.Picture.8">
                    <p:embed/>
                  </p:oleObj>
                </mc:Choice>
                <mc:Fallback>
                  <p:oleObj name="Picture" r:id="rId12" imgW="1540510" imgH="2020570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2380" y="3394868"/>
                          <a:ext cx="2105025" cy="2754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Connector 20"/>
            <p:cNvCxnSpPr/>
            <p:nvPr/>
          </p:nvCxnSpPr>
          <p:spPr bwMode="auto">
            <a:xfrm flipV="1">
              <a:off x="375920" y="3163571"/>
              <a:ext cx="8330461" cy="9525"/>
            </a:xfrm>
            <a:prstGeom prst="line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032" y="1169656"/>
            <a:ext cx="8067935" cy="5032735"/>
            <a:chOff x="538032" y="1169656"/>
            <a:chExt cx="8067935" cy="5032735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538032" y="1169656"/>
              <a:ext cx="8067935" cy="503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 algn="just">
                <a:buFont typeface="Wingdings" panose="05000000000000000000" pitchFamily="2" charset="2"/>
                <a:buChar char="§"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 ensure that the motion of the robot link is never undamped, the value for </a:t>
              </a:r>
              <a:r>
                <a:rPr lang="en-US" altLang="zh-CN" sz="26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should be the maximum value,    . This choice will result in a system that is </a:t>
              </a:r>
              <a:r>
                <a:rPr lang="en-US" altLang="zh-CN" sz="26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critically damped</a:t>
              </a:r>
              <a:r>
                <a:rPr lang="en-US" altLang="zh-CN" sz="2600" b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or </a:t>
              </a:r>
              <a:r>
                <a:rPr lang="en-US" altLang="zh-CN" sz="26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over-damped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in all situations.  </a:t>
              </a:r>
              <a:endParaRPr lang="en-US" altLang="zh-CN" sz="2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buFont typeface="Wingdings" panose="05000000000000000000" pitchFamily="2" charset="2"/>
                <a:buChar char="§"/>
              </a:pPr>
              <a:endParaRPr lang="en-US" altLang="zh-CN" sz="1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buFont typeface="Wingdings" panose="05000000000000000000" pitchFamily="2" charset="2"/>
                <a:buChar char="§"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system is modeled under the assumption of rigid linkages. In reality, every element has finite stiffness.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buFont typeface="Wingdings" panose="05000000000000000000" pitchFamily="2" charset="2"/>
                <a:buChar char="§"/>
              </a:pPr>
              <a:endParaRPr lang="en-US" altLang="zh-CN" sz="1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buFont typeface="Wingdings" panose="05000000000000000000" pitchFamily="2" charset="2"/>
                <a:buChar char="§"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However, if the system is sufficiently stiff, the natural frequencies of these </a:t>
              </a:r>
              <a:r>
                <a:rPr lang="en-US" altLang="zh-CN" sz="2600" b="1" kern="0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unmodelled resonances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are very high and can be neglected compared to the influence of the dominant second-order poles that we have modeled.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7208891"/>
                </p:ext>
              </p:extLst>
            </p:nvPr>
          </p:nvGraphicFramePr>
          <p:xfrm>
            <a:off x="1842057" y="2114027"/>
            <a:ext cx="492137" cy="291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3" name="Equation" r:id="rId6" imgW="368300" imgH="228600" progId="Equation.DSMT4">
                    <p:embed/>
                  </p:oleObj>
                </mc:Choice>
                <mc:Fallback>
                  <p:oleObj name="Equation" r:id="rId6" imgW="36830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057" y="2114027"/>
                          <a:ext cx="492137" cy="291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Single-joint Control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heme/theme1.xml><?xml version="1.0" encoding="utf-8"?>
<a:theme xmlns:a="http://schemas.openxmlformats.org/drawingml/2006/main" name="40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6190</TotalTime>
  <Words>690</Words>
  <Application>Microsoft Office PowerPoint</Application>
  <PresentationFormat>On-screen Show (4:3)</PresentationFormat>
  <Paragraphs>146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Garamond</vt:lpstr>
      <vt:lpstr>Georgia</vt:lpstr>
      <vt:lpstr>Tahoma</vt:lpstr>
      <vt:lpstr>Times New Roman</vt:lpstr>
      <vt:lpstr>Verdana</vt:lpstr>
      <vt:lpstr>Wingdings</vt:lpstr>
      <vt:lpstr>40_Model1</vt:lpstr>
      <vt:lpstr>1_Model1</vt:lpstr>
      <vt:lpstr>Equation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ROBOTICS: Dynamics and Control Venue: LT 3</dc:title>
  <dc:creator>liuxing</dc:creator>
  <cp:lastModifiedBy>Ge, Shuzhi Sam</cp:lastModifiedBy>
  <cp:revision>951</cp:revision>
  <dcterms:created xsi:type="dcterms:W3CDTF">2018-03-05T05:38:00Z</dcterms:created>
  <dcterms:modified xsi:type="dcterms:W3CDTF">2022-03-21T08:46:27Z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