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01" r:id="rId1"/>
    <p:sldMasterId id="2147483852" r:id="rId2"/>
  </p:sldMasterIdLst>
  <p:notesMasterIdLst>
    <p:notesMasterId r:id="rId11"/>
  </p:notesMasterIdLst>
  <p:sldIdLst>
    <p:sldId id="1227" r:id="rId3"/>
    <p:sldId id="1224" r:id="rId4"/>
    <p:sldId id="1180" r:id="rId5"/>
    <p:sldId id="1181" r:id="rId6"/>
    <p:sldId id="1182" r:id="rId7"/>
    <p:sldId id="1183" r:id="rId8"/>
    <p:sldId id="1184" r:id="rId9"/>
    <p:sldId id="11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86E"/>
    <a:srgbClr val="3366FF"/>
    <a:srgbClr val="A16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5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54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69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6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90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6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72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29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64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w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0" Type="http://schemas.openxmlformats.org/officeDocument/2006/relationships/image" Target="../media/image6.emf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5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8.wmf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w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w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16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10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9.w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13.bin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.png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/>
        </p:nvSpPr>
        <p:spPr>
          <a:xfrm>
            <a:off x="817189" y="1761885"/>
            <a:ext cx="6775101" cy="316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oint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3.3 Computed Torque Control</a:t>
            </a: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</a:t>
            </a:r>
            <a:r>
              <a:rPr lang="en-US" alt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Analysis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Adaptive Control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Robot Control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21123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ChangeArrowheads="1"/>
          </p:cNvSpPr>
          <p:nvPr/>
        </p:nvSpPr>
        <p:spPr bwMode="auto">
          <a:xfrm>
            <a:off x="372745" y="1246505"/>
            <a:ext cx="847725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zh-CN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indent="0">
              <a:buFontTx/>
              <a:buNone/>
            </a:pP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Lyapunov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Stability Analysis</a:t>
            </a:r>
            <a:r>
              <a:rPr lang="en-US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Lyapunov's second (or direct) method</a:t>
            </a:r>
            <a:r>
              <a:rPr lang="en-US" altLang="zh-CN" sz="2400" b="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after a Russian mathematician of the 19th century is concerned with determining the stability of a differential equation.</a:t>
            </a:r>
          </a:p>
          <a:p>
            <a:pPr marL="171450" lvl="1" indent="0">
              <a:buFontTx/>
              <a:buNone/>
            </a:pPr>
            <a:endParaRPr lang="en-US" altLang="zh-CN" sz="2400" b="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0">
              <a:buFontTx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without solving for the solution of the differential equation governing the system. </a:t>
            </a:r>
          </a:p>
          <a:p>
            <a:pPr marL="171450" lvl="1" indent="0">
              <a:buFontTx/>
              <a:buNone/>
            </a:pP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0">
              <a:buFontTx/>
              <a:buNone/>
            </a:pP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1" indent="0">
              <a:buFontTx/>
              <a:buNone/>
            </a:pPr>
            <a:r>
              <a: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generally does not provide any information about the transient response or performance of the system.</a:t>
            </a:r>
          </a:p>
          <a:p>
            <a:pPr>
              <a:buFontTx/>
              <a:buNone/>
            </a:pPr>
            <a:endParaRPr lang="en-SG" altLang="zh-CN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SG" altLang="zh-CN" kern="0" dirty="0">
              <a:ea typeface="宋体" panose="02010600030101010101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80" y="3046008"/>
            <a:ext cx="1035452" cy="3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0247" y="4450624"/>
            <a:ext cx="8103870" cy="492443"/>
          </a:xfrm>
          <a:prstGeom prst="rect">
            <a:avLst/>
          </a:prstGeom>
          <a:solidFill>
            <a:srgbClr val="D5886E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can you use the results to design stable control? 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0" name="矩形 9"/>
          <p:cNvSpPr/>
          <p:nvPr/>
        </p:nvSpPr>
        <p:spPr>
          <a:xfrm>
            <a:off x="281272" y="1248495"/>
            <a:ext cx="66716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</a:t>
            </a: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Stability Analysis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Stability Analysis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825" y="1212783"/>
            <a:ext cx="8229600" cy="5170872"/>
            <a:chOff x="377825" y="1226118"/>
            <a:chExt cx="8229600" cy="5170872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377825" y="1226118"/>
              <a:ext cx="8229600" cy="466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 prove a system stable by Lyapunov's method, one is required to propose a </a:t>
              </a:r>
              <a:r>
                <a:rPr lang="en-US" altLang="zh-CN" sz="26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generalized "energy" function V(x) 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that has the following properties:</a:t>
              </a:r>
              <a:endParaRPr lang="en-SG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60000" lvl="1">
                <a:buFont typeface="Arial" panose="020B0604020202020204" pitchFamily="34" charset="0"/>
                <a:buChar char="•"/>
              </a:pP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has continuous first partial derivative and 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&gt; 0 for all 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except 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(0) = 0.</a:t>
              </a:r>
              <a:endParaRPr lang="en-SG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60000" lvl="1">
                <a:buFont typeface="Arial" panose="020B0604020202020204" pitchFamily="34" charset="0"/>
                <a:buChar char="•"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. Here,          means the change in 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along system trajectories.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512504"/>
                </p:ext>
              </p:extLst>
            </p:nvPr>
          </p:nvGraphicFramePr>
          <p:xfrm>
            <a:off x="829360" y="3232722"/>
            <a:ext cx="1031846" cy="424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6" name="Equation" r:id="rId6" imgW="558800" imgH="228600" progId="Equation.DSMT4">
                    <p:embed/>
                  </p:oleObj>
                </mc:Choice>
                <mc:Fallback>
                  <p:oleObj name="Equation" r:id="rId6" imgW="5588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360" y="3232722"/>
                          <a:ext cx="1031846" cy="4240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183590"/>
                </p:ext>
              </p:extLst>
            </p:nvPr>
          </p:nvGraphicFramePr>
          <p:xfrm>
            <a:off x="2797712" y="3248263"/>
            <a:ext cx="609644" cy="424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7" name="Equation" r:id="rId8" imgW="330200" imgH="228600" progId="Equation.DSMT4">
                    <p:embed/>
                  </p:oleObj>
                </mc:Choice>
                <mc:Fallback>
                  <p:oleObj name="Equation" r:id="rId8" imgW="3302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712" y="3248263"/>
                          <a:ext cx="609644" cy="4240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98044" y="4666911"/>
              <a:ext cx="3994581" cy="144526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altLang="zh-CN" sz="2200" dirty="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 detailed description, see:</a:t>
              </a:r>
            </a:p>
            <a:p>
              <a:pPr>
                <a:defRPr/>
              </a:pPr>
              <a:r>
                <a:rPr lang="en-US" altLang="zh-CN" sz="2200" dirty="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J. </a:t>
              </a:r>
              <a:r>
                <a:rPr lang="en-US" altLang="zh-CN" sz="2200" dirty="0" err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Slotine</a:t>
              </a:r>
              <a:r>
                <a:rPr lang="en-US" altLang="zh-CN" sz="2200" dirty="0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and W. Li, Applied Nonlinear Control, Prentice Hall, Englewood Cliffs, 1991. </a:t>
              </a:r>
            </a:p>
          </p:txBody>
        </p:sp>
        <p:pic>
          <p:nvPicPr>
            <p:cNvPr id="7" name="图片 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420" y="3783965"/>
              <a:ext cx="2273935" cy="261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Lyapunov Stability Analysis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13055" y="1312371"/>
            <a:ext cx="8241328" cy="4525963"/>
            <a:chOff x="493" y="2067"/>
            <a:chExt cx="12978" cy="7128"/>
          </a:xfrm>
        </p:grpSpPr>
        <p:sp>
          <p:nvSpPr>
            <p:cNvPr id="4" name="Content Placeholder 2"/>
            <p:cNvSpPr txBox="1">
              <a:spLocks noChangeArrowheads="1"/>
            </p:cNvSpPr>
            <p:nvPr/>
          </p:nvSpPr>
          <p:spPr bwMode="auto">
            <a:xfrm>
              <a:off x="511" y="2067"/>
              <a:ext cx="12960" cy="7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endPara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Consider the simple mass-spring friction system:</a:t>
              </a:r>
            </a:p>
            <a:p>
              <a:pPr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 state space,</a:t>
              </a:r>
            </a:p>
            <a:p>
              <a:pPr>
                <a:buFontTx/>
                <a:buNone/>
              </a:pPr>
              <a:endPara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kern="0" dirty="0"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3" y="5598"/>
              <a:ext cx="7068" cy="1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 that the system is stable at the origin. The total energy of the system is given by </a:t>
              </a:r>
            </a:p>
          </p:txBody>
        </p:sp>
      </p:grp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79148"/>
              </p:ext>
            </p:extLst>
          </p:nvPr>
        </p:nvGraphicFramePr>
        <p:xfrm>
          <a:off x="3305174" y="2069008"/>
          <a:ext cx="2390571" cy="42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6" imgW="1002665" imgH="177800" progId="Equation.DSMT4">
                  <p:embed/>
                </p:oleObj>
              </mc:Choice>
              <mc:Fallback>
                <p:oleObj name="Equation" r:id="rId6" imgW="1002665" imgH="177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4" y="2069008"/>
                        <a:ext cx="2390571" cy="424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726006" y="2032436"/>
            <a:ext cx="1005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(3.3.7)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46086"/>
              </p:ext>
            </p:extLst>
          </p:nvPr>
        </p:nvGraphicFramePr>
        <p:xfrm>
          <a:off x="2130930" y="2825995"/>
          <a:ext cx="1655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8" imgW="800100" imgH="228600" progId="Equation.DSMT4">
                  <p:embed/>
                </p:oleObj>
              </mc:Choice>
              <mc:Fallback>
                <p:oleObj name="Equation" r:id="rId8" imgW="800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930" y="2825995"/>
                        <a:ext cx="1655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38513"/>
              </p:ext>
            </p:extLst>
          </p:nvPr>
        </p:nvGraphicFramePr>
        <p:xfrm>
          <a:off x="5125720" y="2628264"/>
          <a:ext cx="27241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10" imgW="1384300" imgH="660400" progId="Equation.DSMT4">
                  <p:embed/>
                </p:oleObj>
              </mc:Choice>
              <mc:Fallback>
                <p:oleObj name="Equation" r:id="rId10" imgW="1384300" imgH="660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720" y="2628264"/>
                        <a:ext cx="27241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650490"/>
              </p:ext>
            </p:extLst>
          </p:nvPr>
        </p:nvGraphicFramePr>
        <p:xfrm>
          <a:off x="1036204" y="4613275"/>
          <a:ext cx="2159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12" imgW="1091565" imgH="393700" progId="Equation.DSMT4">
                  <p:embed/>
                </p:oleObj>
              </mc:Choice>
              <mc:Fallback>
                <p:oleObj name="Equation" r:id="rId12" imgW="1091565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04" y="4613275"/>
                        <a:ext cx="2159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696436" y="4773032"/>
            <a:ext cx="1005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(3.3.8)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380277" y="5428615"/>
            <a:ext cx="4018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Energies  =  kinetic  &amp;  potential energies</a:t>
            </a:r>
            <a:endParaRPr lang="en-SG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22"/>
          <p:cNvCxnSpPr/>
          <p:nvPr/>
        </p:nvCxnSpPr>
        <p:spPr bwMode="auto">
          <a:xfrm>
            <a:off x="1087655" y="5379720"/>
            <a:ext cx="200912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1" y="5838145"/>
            <a:ext cx="1981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696435" y="5765595"/>
            <a:ext cx="1005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(3.3.9)</a:t>
            </a:r>
            <a:endParaRPr lang="en-SG" altLang="zh-CN" sz="24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26"/>
          <p:cNvCxnSpPr/>
          <p:nvPr/>
        </p:nvCxnSpPr>
        <p:spPr bwMode="auto">
          <a:xfrm>
            <a:off x="514350" y="2561589"/>
            <a:ext cx="7953375" cy="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01839" y="4151033"/>
            <a:ext cx="4442161" cy="2297293"/>
          </a:xfrm>
          <a:prstGeom prst="rect">
            <a:avLst/>
          </a:prstGeom>
        </p:spPr>
      </p:pic>
      <p:sp>
        <p:nvSpPr>
          <p:cNvPr id="24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25" name="矩形 24"/>
          <p:cNvSpPr/>
          <p:nvPr/>
        </p:nvSpPr>
        <p:spPr>
          <a:xfrm>
            <a:off x="281272" y="1168570"/>
            <a:ext cx="56432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3.1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Stability Analysis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6410" y="1447800"/>
            <a:ext cx="8229600" cy="4649755"/>
            <a:chOff x="406400" y="1447800"/>
            <a:chExt cx="8229600" cy="464975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406400" y="1447800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Substituting the dynamic equation </a:t>
              </a:r>
              <a:r>
                <a:rPr lang="en-US" altLang="zh-CN" sz="24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(3.3.7) 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(along the trajectory of the system) into </a:t>
              </a:r>
              <a:r>
                <a:rPr lang="en-US" altLang="zh-CN" sz="24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(3.3.9) 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yields</a:t>
              </a:r>
            </a:p>
            <a:p>
              <a:pPr marL="0"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This means that however it is perturbed, the system will lose energy until it comes to rest          .</a:t>
              </a:r>
            </a:p>
            <a:p>
              <a:pPr marL="0"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At steady state, we have </a:t>
              </a:r>
              <a:r>
                <a:rPr lang="en-US" altLang="zh-CN" sz="2400" b="1" i="1" kern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kx</a:t>
              </a:r>
              <a:r>
                <a:rPr lang="en-US" altLang="zh-CN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from </a:t>
              </a:r>
              <a:r>
                <a:rPr lang="en-US" altLang="zh-CN" sz="24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(3.3.7)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or </a:t>
              </a:r>
              <a:r>
                <a:rPr lang="en-US" altLang="zh-CN" sz="2400" b="1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=0.</a:t>
              </a:r>
            </a:p>
            <a:p>
              <a:pPr marL="0"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US" altLang="zh-CN" sz="2400" kern="0" dirty="0"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US" altLang="zh-CN" sz="2400" kern="0" dirty="0"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US" altLang="zh-CN" sz="2400" kern="0" dirty="0"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SG" altLang="zh-CN" sz="2400" kern="0" dirty="0"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SG" altLang="zh-CN" sz="2400" kern="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101964"/>
                </p:ext>
              </p:extLst>
            </p:nvPr>
          </p:nvGraphicFramePr>
          <p:xfrm>
            <a:off x="3695243" y="2387351"/>
            <a:ext cx="1293133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4" name="Equation" r:id="rId6" imgW="571500" imgH="203200" progId="Equation.DSMT4">
                    <p:embed/>
                  </p:oleObj>
                </mc:Choice>
                <mc:Fallback>
                  <p:oleObj name="Equation" r:id="rId6" imgW="571500" imgH="203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243" y="2387351"/>
                          <a:ext cx="1293133" cy="461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7441418" y="2389472"/>
              <a:ext cx="1159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(3.3.10)</a:t>
              </a:r>
              <a:endParaRPr lang="en-SG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115011"/>
                </p:ext>
              </p:extLst>
            </p:nvPr>
          </p:nvGraphicFramePr>
          <p:xfrm>
            <a:off x="3927930" y="3529046"/>
            <a:ext cx="720420" cy="363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5" name="Equation" r:id="rId8" imgW="354965" imgH="177800" progId="Equation.DSMT4">
                    <p:embed/>
                  </p:oleObj>
                </mc:Choice>
                <mc:Fallback>
                  <p:oleObj name="Equation" r:id="rId8" imgW="354965" imgH="177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930" y="3529046"/>
                          <a:ext cx="720420" cy="363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Down Arrow 8"/>
            <p:cNvSpPr/>
            <p:nvPr/>
          </p:nvSpPr>
          <p:spPr bwMode="auto">
            <a:xfrm rot="10800000" flipV="1">
              <a:off x="4341811" y="4931410"/>
              <a:ext cx="354330" cy="500380"/>
            </a:xfrm>
            <a:prstGeom prst="downArrow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endParaRPr lang="en-SG" altLang="zh-CN"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49562" y="5605112"/>
              <a:ext cx="3343275" cy="492443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system is </a:t>
              </a:r>
              <a:r>
                <a:rPr lang="en-US" altLang="zh-CN" sz="26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stable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Stability Analysis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990" y="1652269"/>
            <a:ext cx="8676105" cy="4752975"/>
            <a:chOff x="228600" y="1241425"/>
            <a:chExt cx="8676105" cy="475297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228600" y="1241425"/>
              <a:ext cx="8601075" cy="475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Consider a manipulator described by</a:t>
              </a:r>
            </a:p>
            <a:p>
              <a:pPr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 controlled with the control law</a:t>
              </a:r>
            </a:p>
            <a:p>
              <a:pPr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with                               .</a:t>
              </a:r>
            </a:p>
            <a:p>
              <a:pPr marL="0">
                <a:buFontTx/>
                <a:buNone/>
              </a:pPr>
              <a:endParaRPr lang="en-US" altLang="zh-CN" sz="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This control scheme does not force the manipulator to follow a trajectory, but moves the manipulator to a goal position. </a:t>
              </a:r>
            </a:p>
            <a:p>
              <a:pPr marL="0">
                <a:buFontTx/>
                <a:buNone/>
              </a:pPr>
              <a:r>
                <a:rPr lang="en-US" altLang="zh-CN" sz="12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resulting closed-loop equation is </a:t>
              </a:r>
            </a:p>
            <a:p>
              <a:pPr>
                <a:buFontTx/>
                <a:buNone/>
              </a:pPr>
              <a:endPara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 it can be proven </a:t>
              </a:r>
              <a:r>
                <a:rPr lang="en-US" altLang="zh-CN" sz="2400" u="sng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globally asymptotically stable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r>
                <a:rPr lang="en-US" altLang="zh-CN" sz="2400" kern="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SG" altLang="zh-CN" sz="2400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kern="0" dirty="0">
                <a:ea typeface="宋体" panose="02010600030101010101" pitchFamily="2" charset="-122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662" y="1749584"/>
              <a:ext cx="31146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725489" y="1652269"/>
              <a:ext cx="1147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(3.3.11)</a:t>
              </a:r>
              <a:endParaRPr lang="en-SG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7"/>
            <p:cNvCxnSpPr/>
            <p:nvPr/>
          </p:nvCxnSpPr>
          <p:spPr bwMode="auto">
            <a:xfrm>
              <a:off x="504825" y="4509135"/>
              <a:ext cx="7953375" cy="0"/>
            </a:xfrm>
            <a:prstGeom prst="line">
              <a:avLst/>
            </a:prstGeom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504" y="2573337"/>
              <a:ext cx="2532352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694030" y="2519532"/>
              <a:ext cx="1159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(3.3.12)</a:t>
              </a:r>
              <a:endParaRPr lang="en-SG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942847" y="3046610"/>
            <a:ext cx="2277873" cy="430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8" name="Equation" r:id="rId8" imgW="1282700" imgH="241300" progId="Equation.DSMT4">
                    <p:embed/>
                  </p:oleObj>
                </mc:Choice>
                <mc:Fallback>
                  <p:oleObj name="Equation" r:id="rId8" imgW="12827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847" y="3046610"/>
                          <a:ext cx="2277873" cy="430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2654300" y="5074285"/>
            <a:ext cx="3956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9" name="Equation" r:id="rId10" imgW="2044700" imgH="241300" progId="Equation.DSMT4">
                    <p:embed/>
                  </p:oleObj>
                </mc:Choice>
                <mc:Fallback>
                  <p:oleObj name="Equation" r:id="rId10" imgW="2044700" imgH="2413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300" y="5074285"/>
                          <a:ext cx="3956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745413" y="5027458"/>
              <a:ext cx="1159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(3.3.13)</a:t>
              </a:r>
              <a:endParaRPr lang="en-SG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81272" y="1168570"/>
            <a:ext cx="56432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altLang="zh-CN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3.2</a:t>
            </a: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Stability Analysis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214" y="1156263"/>
            <a:ext cx="8464478" cy="4525963"/>
            <a:chOff x="409214" y="1182933"/>
            <a:chExt cx="8464478" cy="4525963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409214" y="1182933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 b="1" kern="0" dirty="0">
                  <a:solidFill>
                    <a:srgbClr val="66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Proof:</a:t>
              </a:r>
              <a:endParaRPr lang="en-US" altLang="zh-CN" sz="1000" b="1" u="sng" kern="0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Consider the Lyapunov candidate</a:t>
              </a:r>
            </a:p>
            <a:p>
              <a:pPr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lvl="1">
                <a:buFontTx/>
                <a:buNone/>
              </a:pPr>
              <a:endPara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which is always non-negative since                    .</a:t>
              </a:r>
            </a:p>
            <a:p>
              <a:pPr lvl="1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Differentiating </a:t>
              </a:r>
              <a:r>
                <a:rPr lang="en-US" altLang="zh-CN" sz="2400" i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along </a:t>
              </a:r>
              <a:r>
                <a:rPr lang="en-US" altLang="zh-CN" sz="24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(3.3.13)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we have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  <a:buNone/>
              </a:pPr>
              <a:endParaRPr lang="en-SG" altLang="zh-CN" sz="2400" b="1" u="sng" kern="0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9774161"/>
                </p:ext>
              </p:extLst>
            </p:nvPr>
          </p:nvGraphicFramePr>
          <p:xfrm>
            <a:off x="3407092" y="2110739"/>
            <a:ext cx="2780665" cy="709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4" name="Equation" r:id="rId6" imgW="1548765" imgH="393700" progId="Equation.DSMT4">
                    <p:embed/>
                  </p:oleObj>
                </mc:Choice>
                <mc:Fallback>
                  <p:oleObj name="Equation" r:id="rId6" imgW="1548765" imgH="3937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092" y="2110739"/>
                          <a:ext cx="2780665" cy="709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999223"/>
                </p:ext>
              </p:extLst>
            </p:nvPr>
          </p:nvGraphicFramePr>
          <p:xfrm>
            <a:off x="5337175" y="2860675"/>
            <a:ext cx="1452562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5" name="Equation" r:id="rId8" imgW="812165" imgH="241300" progId="Equation.DSMT4">
                    <p:embed/>
                  </p:oleObj>
                </mc:Choice>
                <mc:Fallback>
                  <p:oleObj name="Equation" r:id="rId8" imgW="812165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175" y="2860675"/>
                          <a:ext cx="1452562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7714400" y="2235200"/>
              <a:ext cx="1159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(3.3.14)</a:t>
              </a:r>
              <a:endParaRPr lang="en-SG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582932" y="5253404"/>
            <a:ext cx="1437815" cy="4288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(From 3.3.13)</a:t>
            </a:r>
            <a:endParaRPr kumimoji="0" lang="zh-CN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04191"/>
              </p:ext>
            </p:extLst>
          </p:nvPr>
        </p:nvGraphicFramePr>
        <p:xfrm>
          <a:off x="1559001" y="3755302"/>
          <a:ext cx="6565900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10" imgW="3657600" imgH="1320480" progId="Equation.DSMT4">
                  <p:embed/>
                </p:oleObj>
              </mc:Choice>
              <mc:Fallback>
                <p:oleObj name="Equation" r:id="rId10" imgW="3657600" imgH="13204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001" y="3755302"/>
                        <a:ext cx="6565900" cy="237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945931" y="3708050"/>
            <a:ext cx="7630510" cy="2566626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Stability Analysis</a:t>
            </a: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4" y="1232693"/>
            <a:ext cx="8446753" cy="4940935"/>
            <a:chOff x="422274" y="1232693"/>
            <a:chExt cx="8446753" cy="4940935"/>
          </a:xfrm>
        </p:grpSpPr>
        <p:sp>
          <p:nvSpPr>
            <p:cNvPr id="3" name="Content Placeholder 2"/>
            <p:cNvSpPr txBox="1">
              <a:spLocks noChangeArrowheads="1"/>
            </p:cNvSpPr>
            <p:nvPr/>
          </p:nvSpPr>
          <p:spPr bwMode="auto">
            <a:xfrm>
              <a:off x="422274" y="1232693"/>
              <a:ext cx="8446753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+mj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+mn-lt"/>
                </a:defRPr>
              </a:lvl9pPr>
            </a:lstStyle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Therefore     is nonpositive as long as      is positive definite. Next let us investigate whether the system can get "</a:t>
              </a:r>
              <a:r>
                <a:rPr lang="en-US" altLang="zh-CN" sz="2400" kern="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strucked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" with non-zero error. </a:t>
              </a:r>
            </a:p>
            <a:p>
              <a:pPr marL="0">
                <a:buFontTx/>
                <a:buNone/>
              </a:pPr>
              <a:endParaRPr lang="en-US" altLang="zh-CN" sz="1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Since     can only remain zero along trajectories that have</a:t>
              </a:r>
            </a:p>
            <a:p>
              <a:pPr marL="0"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 can see from equation </a:t>
              </a:r>
              <a:r>
                <a:rPr lang="en-US" altLang="zh-CN" sz="2400" b="1" kern="0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(3.3.13) 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that in this case</a:t>
              </a: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endParaRPr lang="en-US" altLang="zh-CN" sz="2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Therefore the system is </a:t>
              </a:r>
              <a:r>
                <a:rPr lang="en-US" altLang="zh-CN" sz="2400" b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asymptotically stable</a:t>
              </a:r>
              <a:r>
                <a:rPr lang="en-US" altLang="zh-CN" sz="240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SG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>
                <a:buFontTx/>
                <a:buNone/>
              </a:pPr>
              <a:r>
                <a:rPr lang="en-US" altLang="zh-CN" kern="0" dirty="0">
                  <a:latin typeface="Arial" panose="020B0604020202020204" pitchFamily="34" charset="0"/>
                  <a:ea typeface="宋体" panose="02010600030101010101" pitchFamily="2" charset="-122"/>
                </a:rPr>
                <a:t> </a:t>
              </a: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r>
                <a:rPr lang="en-US" altLang="zh-CN" kern="0" dirty="0">
                  <a:ea typeface="宋体" panose="02010600030101010101" pitchFamily="2" charset="-122"/>
                </a:rPr>
                <a:t> </a:t>
              </a:r>
              <a:endParaRPr lang="en-SG" altLang="zh-CN" kern="0" dirty="0"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SG" altLang="zh-CN" kern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>
                <a:buFontTx/>
                <a:buNone/>
              </a:pPr>
              <a:endParaRPr lang="en-SG" altLang="zh-CN" kern="0" dirty="0">
                <a:ea typeface="宋体" panose="02010600030101010101" pitchFamily="2" charset="-122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965" y="1298074"/>
              <a:ext cx="225997" cy="324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360" y="1341314"/>
              <a:ext cx="324986" cy="324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3" y="2699314"/>
              <a:ext cx="225997" cy="324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728" y="3091519"/>
              <a:ext cx="717210" cy="38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253" y="3081993"/>
              <a:ext cx="706003" cy="375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385" y="4002767"/>
              <a:ext cx="1098229" cy="48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48" y="4484643"/>
              <a:ext cx="696666" cy="324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1"/>
            <p:cNvSpPr/>
            <p:nvPr/>
          </p:nvSpPr>
          <p:spPr>
            <a:xfrm>
              <a:off x="681989" y="5343683"/>
              <a:ext cx="7780020" cy="829945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This proof is important in that it explains, to some extent, why today's industrial robot work.</a:t>
              </a:r>
              <a:endParaRPr lang="en-SG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238226" y="6532563"/>
            <a:ext cx="79130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2" y="252184"/>
            <a:ext cx="7292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pt-BR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Lyapunov Stability Analysis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40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6259</TotalTime>
  <Words>542</Words>
  <Application>Microsoft Office PowerPoint</Application>
  <PresentationFormat>On-screen Show (4:3)</PresentationFormat>
  <Paragraphs>111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Garamond</vt:lpstr>
      <vt:lpstr>Georgia</vt:lpstr>
      <vt:lpstr>Tahoma</vt:lpstr>
      <vt:lpstr>Times New Roman</vt:lpstr>
      <vt:lpstr>Verdana</vt:lpstr>
      <vt:lpstr>Wingdings</vt:lpstr>
      <vt:lpstr>40_Model1</vt:lpstr>
      <vt:lpstr>3_Model1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Ge, Shuzhi Sam</cp:lastModifiedBy>
  <cp:revision>963</cp:revision>
  <dcterms:created xsi:type="dcterms:W3CDTF">2018-03-05T05:38:00Z</dcterms:created>
  <dcterms:modified xsi:type="dcterms:W3CDTF">2022-03-21T08:49:03Z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