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  <p:sldMasterId id="2147483682" r:id="rId3"/>
    <p:sldMasterId id="2147483699" r:id="rId4"/>
    <p:sldMasterId id="2147483716" r:id="rId5"/>
    <p:sldMasterId id="2147483733" r:id="rId6"/>
  </p:sldMasterIdLst>
  <p:notesMasterIdLst>
    <p:notesMasterId r:id="rId47"/>
  </p:notesMasterIdLst>
  <p:sldIdLst>
    <p:sldId id="1295" r:id="rId7"/>
    <p:sldId id="739" r:id="rId8"/>
    <p:sldId id="1127" r:id="rId9"/>
    <p:sldId id="1246" r:id="rId10"/>
    <p:sldId id="1247" r:id="rId11"/>
    <p:sldId id="1249" r:id="rId12"/>
    <p:sldId id="1250" r:id="rId13"/>
    <p:sldId id="1248" r:id="rId14"/>
    <p:sldId id="1251" r:id="rId15"/>
    <p:sldId id="1252" r:id="rId16"/>
    <p:sldId id="1253" r:id="rId17"/>
    <p:sldId id="1254" r:id="rId18"/>
    <p:sldId id="1255" r:id="rId19"/>
    <p:sldId id="1256" r:id="rId20"/>
    <p:sldId id="1334" r:id="rId21"/>
    <p:sldId id="1335" r:id="rId22"/>
    <p:sldId id="1336" r:id="rId23"/>
    <p:sldId id="1337" r:id="rId24"/>
    <p:sldId id="1338" r:id="rId25"/>
    <p:sldId id="1262" r:id="rId26"/>
    <p:sldId id="1287" r:id="rId27"/>
    <p:sldId id="1263" r:id="rId28"/>
    <p:sldId id="1264" r:id="rId29"/>
    <p:sldId id="1288" r:id="rId30"/>
    <p:sldId id="1289" r:id="rId31"/>
    <p:sldId id="1290" r:id="rId32"/>
    <p:sldId id="385" r:id="rId33"/>
    <p:sldId id="386" r:id="rId34"/>
    <p:sldId id="387" r:id="rId35"/>
    <p:sldId id="388" r:id="rId36"/>
    <p:sldId id="389" r:id="rId37"/>
    <p:sldId id="1339" r:id="rId38"/>
    <p:sldId id="1340" r:id="rId39"/>
    <p:sldId id="1343" r:id="rId40"/>
    <p:sldId id="1344" r:id="rId41"/>
    <p:sldId id="1345" r:id="rId42"/>
    <p:sldId id="1346" r:id="rId43"/>
    <p:sldId id="1347" r:id="rId44"/>
    <p:sldId id="1348" r:id="rId45"/>
    <p:sldId id="1349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40" y="-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wmf"/><Relationship Id="rId18" Type="http://schemas.openxmlformats.org/officeDocument/2006/relationships/image" Target="../media/image8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12" Type="http://schemas.openxmlformats.org/officeDocument/2006/relationships/image" Target="../media/image82.wmf"/><Relationship Id="rId17" Type="http://schemas.openxmlformats.org/officeDocument/2006/relationships/image" Target="../media/image87.wmf"/><Relationship Id="rId2" Type="http://schemas.openxmlformats.org/officeDocument/2006/relationships/image" Target="../media/image72.wmf"/><Relationship Id="rId16" Type="http://schemas.openxmlformats.org/officeDocument/2006/relationships/image" Target="../media/image86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5" Type="http://schemas.openxmlformats.org/officeDocument/2006/relationships/image" Target="../media/image8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Relationship Id="rId14" Type="http://schemas.openxmlformats.org/officeDocument/2006/relationships/image" Target="../media/image8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136.wmf"/><Relationship Id="rId6" Type="http://schemas.openxmlformats.org/officeDocument/2006/relationships/image" Target="../media/image138.wmf"/><Relationship Id="rId5" Type="http://schemas.openxmlformats.org/officeDocument/2006/relationships/image" Target="../media/image36.wmf"/><Relationship Id="rId4" Type="http://schemas.openxmlformats.org/officeDocument/2006/relationships/image" Target="../media/image1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139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40.wmf"/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82872-03E1-44DE-B79A-F833C59F5316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FFF8E-E443-4442-89E0-F739F21A6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50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474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64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25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932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84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6" descr="nuslogo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nuslogo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077200" y="6248400"/>
            <a:ext cx="703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S. Ge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6200" y="6248400"/>
            <a:ext cx="2686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ADVANCED ROBOTICS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00" b="0" i="1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3109" name="Rectangle 5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8AFC-C0C3-4FB4-98F9-671DED39BF7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81000"/>
            <a:ext cx="21399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381000"/>
            <a:ext cx="62674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7BBA4-0AF6-4E7E-89B3-CF167679A54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532563"/>
            <a:ext cx="2133600" cy="3254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231EB-4EC8-4B37-9E3B-4F2C4C0D325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5E42-D767-4BB0-A940-26209D7995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BCE6B-D1E7-445B-9D58-7B02583CD6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AE988-3870-464F-8AE9-F5657FE3551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7E02-6E70-4190-8699-EA66B34BFAC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6" descr="nuslogo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nuslogo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077200" y="6248400"/>
            <a:ext cx="703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S. Ge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6200" y="6248400"/>
            <a:ext cx="2686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ADVANCED ROBOTICS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00" b="0" i="1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3109" name="Rectangle 5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5ED5-8FF2-4121-947A-5774CCF4B7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95C2D-DF6D-4411-98F3-EE2732E5C4E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5ED5-8FF2-4121-947A-5774CCF4B7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D0415-0BBB-4149-96DB-665FA7CC37A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34AD-0BBE-4466-BFBB-0F423EE432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63DB9-3D9E-47A8-970A-638C5CD12EE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D1439-3219-43CA-9164-8329E62D8A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2F285-23CD-4C6E-B98B-9519DAF1F83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D1D7C-7CDB-4B73-9DD4-C8C4AF9E517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8AFC-C0C3-4FB4-98F9-671DED39BF7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81000"/>
            <a:ext cx="21399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381000"/>
            <a:ext cx="62674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7BBA4-0AF6-4E7E-89B3-CF167679A54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532563"/>
            <a:ext cx="2133600" cy="3254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231EB-4EC8-4B37-9E3B-4F2C4C0D325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5E42-D767-4BB0-A940-26209D7995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95C2D-DF6D-4411-98F3-EE2732E5C4E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BCE6B-D1E7-445B-9D58-7B02583CD6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AE988-3870-464F-8AE9-F5657FE3551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7E02-6E70-4190-8699-EA66B34BFAC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6" descr="nuslogo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nuslogo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077200" y="6248400"/>
            <a:ext cx="703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S. Ge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6200" y="6248400"/>
            <a:ext cx="2686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ADVANCED ROBOTICS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00" b="0" i="1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3109" name="Rectangle 5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5ED5-8FF2-4121-947A-5774CCF4B7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95C2D-DF6D-4411-98F3-EE2732E5C4E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D0415-0BBB-4149-96DB-665FA7CC37A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34AD-0BBE-4466-BFBB-0F423EE432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63DB9-3D9E-47A8-970A-638C5CD12EE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D1439-3219-43CA-9164-8329E62D8A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D0415-0BBB-4149-96DB-665FA7CC37A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2F285-23CD-4C6E-B98B-9519DAF1F83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D1D7C-7CDB-4B73-9DD4-C8C4AF9E517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8AFC-C0C3-4FB4-98F9-671DED39BF7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81000"/>
            <a:ext cx="21399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381000"/>
            <a:ext cx="62674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7BBA4-0AF6-4E7E-89B3-CF167679A54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532563"/>
            <a:ext cx="2133600" cy="3254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231EB-4EC8-4B37-9E3B-4F2C4C0D325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5E42-D767-4BB0-A940-26209D7995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BCE6B-D1E7-445B-9D58-7B02583CD6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AE988-3870-464F-8AE9-F5657FE3551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7E02-6E70-4190-8699-EA66B34BFAC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6" descr="nuslogo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nuslogo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077200" y="6248400"/>
            <a:ext cx="703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S. Ge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6200" y="6248400"/>
            <a:ext cx="2686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ADVANCED ROBOTICS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00" b="0" i="1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3109" name="Rectangle 5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34AD-0BBE-4466-BFBB-0F423EE432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5ED5-8FF2-4121-947A-5774CCF4B7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95C2D-DF6D-4411-98F3-EE2732E5C4E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D0415-0BBB-4149-96DB-665FA7CC37A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34AD-0BBE-4466-BFBB-0F423EE432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63DB9-3D9E-47A8-970A-638C5CD12EE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D1439-3219-43CA-9164-8329E62D8A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2F285-23CD-4C6E-B98B-9519DAF1F83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D1D7C-7CDB-4B73-9DD4-C8C4AF9E517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8AFC-C0C3-4FB4-98F9-671DED39BF7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81000"/>
            <a:ext cx="21399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381000"/>
            <a:ext cx="62674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7BBA4-0AF6-4E7E-89B3-CF167679A54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63DB9-3D9E-47A8-970A-638C5CD12EE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532563"/>
            <a:ext cx="2133600" cy="3254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231EB-4EC8-4B37-9E3B-4F2C4C0D325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5E42-D767-4BB0-A940-26209D7995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BCE6B-D1E7-445B-9D58-7B02583CD6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AE988-3870-464F-8AE9-F5657FE3551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7E02-6E70-4190-8699-EA66B34BFAC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6" descr="nuslogo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nuslogo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077200" y="6248400"/>
            <a:ext cx="703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S. Ge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6200" y="6248400"/>
            <a:ext cx="2686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ADVANCED ROBOTICS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00" b="0" i="1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3109" name="Rectangle 5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 advClick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5ED5-8FF2-4121-947A-5774CCF4B7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95C2D-DF6D-4411-98F3-EE2732E5C4E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D0415-0BBB-4149-96DB-665FA7CC37A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34AD-0BBE-4466-BFBB-0F423EE432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D1439-3219-43CA-9164-8329E62D8A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63DB9-3D9E-47A8-970A-638C5CD12EE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D1439-3219-43CA-9164-8329E62D8A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2F285-23CD-4C6E-B98B-9519DAF1F83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D1D7C-7CDB-4B73-9DD4-C8C4AF9E517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8AFC-C0C3-4FB4-98F9-671DED39BF7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81000"/>
            <a:ext cx="21399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381000"/>
            <a:ext cx="62674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7BBA4-0AF6-4E7E-89B3-CF167679A54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532563"/>
            <a:ext cx="2133600" cy="3254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231EB-4EC8-4B37-9E3B-4F2C4C0D325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5E42-D767-4BB0-A940-26209D7995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BCE6B-D1E7-445B-9D58-7B02583CD6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AE988-3870-464F-8AE9-F5657FE3551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2F285-23CD-4C6E-B98B-9519DAF1F83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7E02-6E70-4190-8699-EA66B34BFAC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6" descr="nuslogo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nuslogo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077200" y="6248400"/>
            <a:ext cx="703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S. Ge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6200" y="6248400"/>
            <a:ext cx="2686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ADVANCED ROBOTICS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00" b="0" i="1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3109" name="Rectangle 5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 advClick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5ED5-8FF2-4121-947A-5774CCF4B7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95C2D-DF6D-4411-98F3-EE2732E5C4E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D0415-0BBB-4149-96DB-665FA7CC37A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34AD-0BBE-4466-BFBB-0F423EE432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63DB9-3D9E-47A8-970A-638C5CD12EE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D1439-3219-43CA-9164-8329E62D8A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2F285-23CD-4C6E-B98B-9519DAF1F83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D1D7C-7CDB-4B73-9DD4-C8C4AF9E517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D1D7C-7CDB-4B73-9DD4-C8C4AF9E517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8AFC-C0C3-4FB4-98F9-671DED39BF7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81000"/>
            <a:ext cx="21399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381000"/>
            <a:ext cx="62674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7BBA4-0AF6-4E7E-89B3-CF167679A54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532563"/>
            <a:ext cx="2133600" cy="3254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231EB-4EC8-4B37-9E3B-4F2C4C0D325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5E42-D767-4BB0-A940-26209D7995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BCE6B-D1E7-445B-9D58-7B02583CD6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AE988-3870-464F-8AE9-F5657FE3551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7E02-6E70-4190-8699-EA66B34BFAC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>
            <a:off x="0" y="6523038"/>
            <a:ext cx="9144000" cy="334962"/>
          </a:xfrm>
          <a:prstGeom prst="rect">
            <a:avLst/>
          </a:prstGeom>
          <a:solidFill>
            <a:srgbClr val="003399"/>
          </a:solidFill>
          <a:ln w="9525" algn="ctr">
            <a:solidFill>
              <a:srgbClr val="0033CC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FF6E0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381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  <a:p>
            <a:pPr lvl="4"/>
            <a:endParaRPr lang="en-US" altLang="zh-CN"/>
          </a:p>
          <a:p>
            <a:pPr lvl="4"/>
            <a:endParaRPr lang="zh-CN" altLang="en-US"/>
          </a:p>
        </p:txBody>
      </p:sp>
      <p:pic>
        <p:nvPicPr>
          <p:cNvPr id="1030" name="Picture 8" descr="nuslogohom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 userDrawn="1"/>
        </p:nvSpPr>
        <p:spPr bwMode="auto">
          <a:xfrm>
            <a:off x="0" y="6581775"/>
            <a:ext cx="47142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rgbClr val="EAEAEA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Sam Ge: ME5402/EE5106/EE5064 | ADVANCED ROBOTICS</a:t>
            </a:r>
          </a:p>
        </p:txBody>
      </p:sp>
      <p:sp>
        <p:nvSpPr>
          <p:cNvPr id="235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511925"/>
            <a:ext cx="2133600" cy="34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CEF0D6-30B2-4248-A3E4-29364D55866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advClick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00">
          <a:solidFill>
            <a:schemeClr val="tx1"/>
          </a:solidFill>
          <a:latin typeface="Garamond" panose="02020404030301010803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accent2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400" i="1">
          <a:solidFill>
            <a:schemeClr val="tx1"/>
          </a:solidFill>
          <a:latin typeface="Georgia" panose="02040502050405020303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>
            <a:off x="0" y="6523038"/>
            <a:ext cx="9144000" cy="334962"/>
          </a:xfrm>
          <a:prstGeom prst="rect">
            <a:avLst/>
          </a:prstGeom>
          <a:solidFill>
            <a:srgbClr val="003399"/>
          </a:solidFill>
          <a:ln w="9525" algn="ctr">
            <a:solidFill>
              <a:srgbClr val="0033CC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FF6E0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381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  <a:p>
            <a:pPr lvl="4"/>
            <a:endParaRPr lang="en-US" altLang="zh-CN"/>
          </a:p>
          <a:p>
            <a:pPr lvl="4"/>
            <a:endParaRPr lang="zh-CN" altLang="en-US"/>
          </a:p>
        </p:txBody>
      </p:sp>
      <p:pic>
        <p:nvPicPr>
          <p:cNvPr id="1030" name="Picture 8" descr="nuslogohom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 userDrawn="1"/>
        </p:nvSpPr>
        <p:spPr bwMode="auto">
          <a:xfrm>
            <a:off x="0" y="6581775"/>
            <a:ext cx="47142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rgbClr val="EAEAEA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Sam Ge: ME5402/EE5106/EE5064 | ADVANCED ROBOTICS</a:t>
            </a:r>
          </a:p>
        </p:txBody>
      </p:sp>
      <p:sp>
        <p:nvSpPr>
          <p:cNvPr id="235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511925"/>
            <a:ext cx="2133600" cy="34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CEF0D6-30B2-4248-A3E4-29364D55866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ransition advClick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00">
          <a:solidFill>
            <a:schemeClr val="tx1"/>
          </a:solidFill>
          <a:latin typeface="Garamond" panose="02020404030301010803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accent2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400" i="1">
          <a:solidFill>
            <a:schemeClr val="tx1"/>
          </a:solidFill>
          <a:latin typeface="Georgia" panose="02040502050405020303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>
            <a:off x="0" y="6523038"/>
            <a:ext cx="9144000" cy="334962"/>
          </a:xfrm>
          <a:prstGeom prst="rect">
            <a:avLst/>
          </a:prstGeom>
          <a:solidFill>
            <a:srgbClr val="003399"/>
          </a:solidFill>
          <a:ln w="9525" algn="ctr">
            <a:solidFill>
              <a:srgbClr val="0033CC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FF6E0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381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  <a:p>
            <a:pPr lvl="4"/>
            <a:endParaRPr lang="en-US" altLang="zh-CN"/>
          </a:p>
          <a:p>
            <a:pPr lvl="4"/>
            <a:endParaRPr lang="zh-CN" altLang="en-US"/>
          </a:p>
        </p:txBody>
      </p:sp>
      <p:pic>
        <p:nvPicPr>
          <p:cNvPr id="1030" name="Picture 8" descr="nuslogohom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 userDrawn="1"/>
        </p:nvSpPr>
        <p:spPr bwMode="auto">
          <a:xfrm>
            <a:off x="0" y="6581775"/>
            <a:ext cx="47142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rgbClr val="EAEAEA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Sam Ge: ME5402/EE5106/EE5064 | ADVANCED ROBOTICS</a:t>
            </a:r>
          </a:p>
        </p:txBody>
      </p:sp>
      <p:sp>
        <p:nvSpPr>
          <p:cNvPr id="235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511925"/>
            <a:ext cx="2133600" cy="34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CEF0D6-30B2-4248-A3E4-29364D55866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ransition advClick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00">
          <a:solidFill>
            <a:schemeClr val="tx1"/>
          </a:solidFill>
          <a:latin typeface="Garamond" panose="02020404030301010803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accent2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400" i="1">
          <a:solidFill>
            <a:schemeClr val="tx1"/>
          </a:solidFill>
          <a:latin typeface="Georgia" panose="02040502050405020303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>
            <a:off x="0" y="6523038"/>
            <a:ext cx="9144000" cy="334962"/>
          </a:xfrm>
          <a:prstGeom prst="rect">
            <a:avLst/>
          </a:prstGeom>
          <a:solidFill>
            <a:srgbClr val="003399"/>
          </a:solidFill>
          <a:ln w="9525" algn="ctr">
            <a:solidFill>
              <a:srgbClr val="0033CC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FF6E0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381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  <a:p>
            <a:pPr lvl="4"/>
            <a:endParaRPr lang="en-US" altLang="zh-CN"/>
          </a:p>
          <a:p>
            <a:pPr lvl="4"/>
            <a:endParaRPr lang="zh-CN" altLang="en-US"/>
          </a:p>
        </p:txBody>
      </p:sp>
      <p:pic>
        <p:nvPicPr>
          <p:cNvPr id="1030" name="Picture 8" descr="nuslogohom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 userDrawn="1"/>
        </p:nvSpPr>
        <p:spPr bwMode="auto">
          <a:xfrm>
            <a:off x="0" y="6581775"/>
            <a:ext cx="47142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rgbClr val="EAEAEA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Sam Ge: ME5402/EE5106/EE5064 | ADVANCED ROBOTICS</a:t>
            </a:r>
          </a:p>
        </p:txBody>
      </p:sp>
      <p:sp>
        <p:nvSpPr>
          <p:cNvPr id="235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511925"/>
            <a:ext cx="2133600" cy="34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CEF0D6-30B2-4248-A3E4-29364D55866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ransition advClick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00">
          <a:solidFill>
            <a:schemeClr val="tx1"/>
          </a:solidFill>
          <a:latin typeface="Garamond" panose="02020404030301010803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accent2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400" i="1">
          <a:solidFill>
            <a:schemeClr val="tx1"/>
          </a:solidFill>
          <a:latin typeface="Georgia" panose="02040502050405020303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>
            <a:off x="0" y="6523038"/>
            <a:ext cx="9144000" cy="334962"/>
          </a:xfrm>
          <a:prstGeom prst="rect">
            <a:avLst/>
          </a:prstGeom>
          <a:solidFill>
            <a:srgbClr val="003399"/>
          </a:solidFill>
          <a:ln w="9525" algn="ctr">
            <a:solidFill>
              <a:srgbClr val="0033CC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FF6E0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381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  <a:p>
            <a:pPr lvl="4"/>
            <a:endParaRPr lang="en-US" altLang="zh-CN"/>
          </a:p>
          <a:p>
            <a:pPr lvl="4"/>
            <a:endParaRPr lang="zh-CN" altLang="en-US"/>
          </a:p>
        </p:txBody>
      </p:sp>
      <p:pic>
        <p:nvPicPr>
          <p:cNvPr id="1030" name="Picture 8" descr="nuslogohom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 userDrawn="1"/>
        </p:nvSpPr>
        <p:spPr bwMode="auto">
          <a:xfrm>
            <a:off x="0" y="6581775"/>
            <a:ext cx="47142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rgbClr val="EAEAEA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Sam Ge: ME5402/EE5106/EE5064 | ADVANCED ROBOTICS</a:t>
            </a:r>
          </a:p>
        </p:txBody>
      </p:sp>
      <p:sp>
        <p:nvSpPr>
          <p:cNvPr id="235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511925"/>
            <a:ext cx="2133600" cy="34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CEF0D6-30B2-4248-A3E4-29364D55866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ransition advClick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00">
          <a:solidFill>
            <a:schemeClr val="tx1"/>
          </a:solidFill>
          <a:latin typeface="Garamond" panose="02020404030301010803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accent2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400" i="1">
          <a:solidFill>
            <a:schemeClr val="tx1"/>
          </a:solidFill>
          <a:latin typeface="Georgia" panose="02040502050405020303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>
            <a:off x="0" y="6523038"/>
            <a:ext cx="9144000" cy="334962"/>
          </a:xfrm>
          <a:prstGeom prst="rect">
            <a:avLst/>
          </a:prstGeom>
          <a:solidFill>
            <a:srgbClr val="003399"/>
          </a:solidFill>
          <a:ln w="9525" algn="ctr">
            <a:solidFill>
              <a:srgbClr val="0033CC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FF6E0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381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  <a:p>
            <a:pPr lvl="4"/>
            <a:endParaRPr lang="en-US" altLang="zh-CN"/>
          </a:p>
          <a:p>
            <a:pPr lvl="4"/>
            <a:endParaRPr lang="zh-CN" altLang="en-US"/>
          </a:p>
        </p:txBody>
      </p:sp>
      <p:pic>
        <p:nvPicPr>
          <p:cNvPr id="1030" name="Picture 8" descr="nuslogohom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 userDrawn="1"/>
        </p:nvSpPr>
        <p:spPr bwMode="auto">
          <a:xfrm>
            <a:off x="0" y="6581775"/>
            <a:ext cx="47142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rgbClr val="EAEAEA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Sam Ge: ME5402/EE5106/EE5064 | ADVANCED ROBOTICS</a:t>
            </a:r>
          </a:p>
        </p:txBody>
      </p:sp>
      <p:sp>
        <p:nvSpPr>
          <p:cNvPr id="235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511925"/>
            <a:ext cx="2133600" cy="34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CEF0D6-30B2-4248-A3E4-29364D55866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ransition advClick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00">
          <a:solidFill>
            <a:schemeClr val="tx1"/>
          </a:solidFill>
          <a:latin typeface="Garamond" panose="02020404030301010803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accent2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400" i="1">
          <a:solidFill>
            <a:schemeClr val="tx1"/>
          </a:solidFill>
          <a:latin typeface="Georgia" panose="02040502050405020303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11" Type="http://schemas.openxmlformats.org/officeDocument/2006/relationships/image" Target="../media/image47.wmf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44.wmf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6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2.png"/><Relationship Id="rId3" Type="http://schemas.openxmlformats.org/officeDocument/2006/relationships/image" Target="../media/image57.wmf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6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55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5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69.png"/><Relationship Id="rId3" Type="http://schemas.openxmlformats.org/officeDocument/2006/relationships/oleObject" Target="../embeddings/oleObject36.bin"/><Relationship Id="rId21" Type="http://schemas.openxmlformats.org/officeDocument/2006/relationships/image" Target="../media/image70.emf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64.wmf"/><Relationship Id="rId17" Type="http://schemas.openxmlformats.org/officeDocument/2006/relationships/image" Target="../media/image68.wmf"/><Relationship Id="rId2" Type="http://schemas.openxmlformats.org/officeDocument/2006/relationships/slideLayout" Target="../slideLayouts/slideLayout66.xml"/><Relationship Id="rId16" Type="http://schemas.openxmlformats.org/officeDocument/2006/relationships/image" Target="../media/image66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65.wmf"/><Relationship Id="rId2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.bin"/><Relationship Id="rId18" Type="http://schemas.openxmlformats.org/officeDocument/2006/relationships/image" Target="../media/image75.wmf"/><Relationship Id="rId26" Type="http://schemas.openxmlformats.org/officeDocument/2006/relationships/oleObject" Target="../embeddings/oleObject60.bin"/><Relationship Id="rId39" Type="http://schemas.openxmlformats.org/officeDocument/2006/relationships/oleObject" Target="../embeddings/oleObject69.bin"/><Relationship Id="rId21" Type="http://schemas.openxmlformats.org/officeDocument/2006/relationships/oleObject" Target="../embeddings/oleObject56.bin"/><Relationship Id="rId34" Type="http://schemas.openxmlformats.org/officeDocument/2006/relationships/image" Target="../media/image79.wmf"/><Relationship Id="rId42" Type="http://schemas.openxmlformats.org/officeDocument/2006/relationships/image" Target="../media/image83.wmf"/><Relationship Id="rId47" Type="http://schemas.openxmlformats.org/officeDocument/2006/relationships/oleObject" Target="../embeddings/oleObject73.bin"/><Relationship Id="rId50" Type="http://schemas.openxmlformats.org/officeDocument/2006/relationships/image" Target="../media/image87.wmf"/><Relationship Id="rId55" Type="http://schemas.openxmlformats.org/officeDocument/2006/relationships/image" Target="../media/image2.png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66.xml"/><Relationship Id="rId16" Type="http://schemas.openxmlformats.org/officeDocument/2006/relationships/image" Target="../media/image74.wmf"/><Relationship Id="rId29" Type="http://schemas.openxmlformats.org/officeDocument/2006/relationships/image" Target="../media/image78.wmf"/><Relationship Id="rId11" Type="http://schemas.openxmlformats.org/officeDocument/2006/relationships/oleObject" Target="../embeddings/oleObject50.bin"/><Relationship Id="rId24" Type="http://schemas.openxmlformats.org/officeDocument/2006/relationships/oleObject" Target="../embeddings/oleObject58.bin"/><Relationship Id="rId32" Type="http://schemas.openxmlformats.org/officeDocument/2006/relationships/oleObject" Target="../embeddings/oleObject65.bin"/><Relationship Id="rId37" Type="http://schemas.openxmlformats.org/officeDocument/2006/relationships/oleObject" Target="../embeddings/oleObject68.bin"/><Relationship Id="rId40" Type="http://schemas.openxmlformats.org/officeDocument/2006/relationships/image" Target="../media/image82.wmf"/><Relationship Id="rId45" Type="http://schemas.openxmlformats.org/officeDocument/2006/relationships/oleObject" Target="../embeddings/oleObject72.bin"/><Relationship Id="rId53" Type="http://schemas.openxmlformats.org/officeDocument/2006/relationships/oleObject" Target="../embeddings/oleObject76.bin"/><Relationship Id="rId5" Type="http://schemas.openxmlformats.org/officeDocument/2006/relationships/oleObject" Target="../embeddings/oleObject45.bin"/><Relationship Id="rId10" Type="http://schemas.openxmlformats.org/officeDocument/2006/relationships/oleObject" Target="../embeddings/oleObject49.bin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4.bin"/><Relationship Id="rId44" Type="http://schemas.openxmlformats.org/officeDocument/2006/relationships/image" Target="../media/image84.wmf"/><Relationship Id="rId52" Type="http://schemas.openxmlformats.org/officeDocument/2006/relationships/image" Target="../media/image88.wmf"/><Relationship Id="rId4" Type="http://schemas.openxmlformats.org/officeDocument/2006/relationships/image" Target="../media/image71.wmf"/><Relationship Id="rId9" Type="http://schemas.openxmlformats.org/officeDocument/2006/relationships/image" Target="../media/image72.wmf"/><Relationship Id="rId14" Type="http://schemas.openxmlformats.org/officeDocument/2006/relationships/image" Target="../media/image73.wmf"/><Relationship Id="rId22" Type="http://schemas.openxmlformats.org/officeDocument/2006/relationships/oleObject" Target="../embeddings/oleObject57.bin"/><Relationship Id="rId27" Type="http://schemas.openxmlformats.org/officeDocument/2006/relationships/oleObject" Target="../embeddings/oleObject61.bin"/><Relationship Id="rId30" Type="http://schemas.openxmlformats.org/officeDocument/2006/relationships/oleObject" Target="../embeddings/oleObject63.bin"/><Relationship Id="rId35" Type="http://schemas.openxmlformats.org/officeDocument/2006/relationships/oleObject" Target="../embeddings/oleObject67.bin"/><Relationship Id="rId43" Type="http://schemas.openxmlformats.org/officeDocument/2006/relationships/oleObject" Target="../embeddings/oleObject71.bin"/><Relationship Id="rId48" Type="http://schemas.openxmlformats.org/officeDocument/2006/relationships/image" Target="../media/image86.wmf"/><Relationship Id="rId8" Type="http://schemas.openxmlformats.org/officeDocument/2006/relationships/oleObject" Target="../embeddings/oleObject48.bin"/><Relationship Id="rId51" Type="http://schemas.openxmlformats.org/officeDocument/2006/relationships/oleObject" Target="../embeddings/oleObject75.bin"/><Relationship Id="rId3" Type="http://schemas.openxmlformats.org/officeDocument/2006/relationships/oleObject" Target="../embeddings/oleObject44.bin"/><Relationship Id="rId12" Type="http://schemas.openxmlformats.org/officeDocument/2006/relationships/oleObject" Target="../embeddings/oleObject51.bin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9.bin"/><Relationship Id="rId33" Type="http://schemas.openxmlformats.org/officeDocument/2006/relationships/oleObject" Target="../embeddings/oleObject66.bin"/><Relationship Id="rId38" Type="http://schemas.openxmlformats.org/officeDocument/2006/relationships/image" Target="../media/image81.wmf"/><Relationship Id="rId46" Type="http://schemas.openxmlformats.org/officeDocument/2006/relationships/image" Target="../media/image85.wmf"/><Relationship Id="rId20" Type="http://schemas.openxmlformats.org/officeDocument/2006/relationships/image" Target="../media/image76.wmf"/><Relationship Id="rId41" Type="http://schemas.openxmlformats.org/officeDocument/2006/relationships/oleObject" Target="../embeddings/oleObject70.bin"/><Relationship Id="rId54" Type="http://schemas.openxmlformats.org/officeDocument/2006/relationships/oleObject" Target="../embeddings/oleObject77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6.bin"/><Relationship Id="rId15" Type="http://schemas.openxmlformats.org/officeDocument/2006/relationships/oleObject" Target="../embeddings/oleObject53.bin"/><Relationship Id="rId23" Type="http://schemas.openxmlformats.org/officeDocument/2006/relationships/image" Target="../media/image77.wmf"/><Relationship Id="rId28" Type="http://schemas.openxmlformats.org/officeDocument/2006/relationships/oleObject" Target="../embeddings/oleObject62.bin"/><Relationship Id="rId36" Type="http://schemas.openxmlformats.org/officeDocument/2006/relationships/image" Target="../media/image80.wmf"/><Relationship Id="rId49" Type="http://schemas.openxmlformats.org/officeDocument/2006/relationships/oleObject" Target="../embeddings/oleObject7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99.png"/><Relationship Id="rId5" Type="http://schemas.openxmlformats.org/officeDocument/2006/relationships/image" Target="../media/image2.png"/><Relationship Id="rId4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2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180.png"/><Relationship Id="rId4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6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6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13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6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13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13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4.bin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66.xml"/><Relationship Id="rId16" Type="http://schemas.openxmlformats.org/officeDocument/2006/relationships/image" Target="../media/image138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137.wmf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89.bin"/><Relationship Id="rId10" Type="http://schemas.openxmlformats.org/officeDocument/2006/relationships/oleObject" Target="../embeddings/oleObject87.bin"/><Relationship Id="rId4" Type="http://schemas.openxmlformats.org/officeDocument/2006/relationships/image" Target="../media/image136.wmf"/><Relationship Id="rId9" Type="http://schemas.openxmlformats.org/officeDocument/2006/relationships/image" Target="../media/image8.wmf"/><Relationship Id="rId14" Type="http://schemas.openxmlformats.org/officeDocument/2006/relationships/image" Target="../media/image3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6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2.png"/><Relationship Id="rId4" Type="http://schemas.openxmlformats.org/officeDocument/2006/relationships/image" Target="../media/image45.wmf"/><Relationship Id="rId9" Type="http://schemas.openxmlformats.org/officeDocument/2006/relationships/image" Target="../media/image3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6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png"/><Relationship Id="rId4" Type="http://schemas.openxmlformats.org/officeDocument/2006/relationships/image" Target="../media/image4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94.bin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6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0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20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9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2.png"/><Relationship Id="rId3" Type="http://schemas.openxmlformats.org/officeDocument/2006/relationships/image" Target="../media/image57.wmf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6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55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9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69.png"/><Relationship Id="rId3" Type="http://schemas.openxmlformats.org/officeDocument/2006/relationships/oleObject" Target="../embeddings/oleObject101.bin"/><Relationship Id="rId21" Type="http://schemas.openxmlformats.org/officeDocument/2006/relationships/image" Target="../media/image70.emf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64.wmf"/><Relationship Id="rId17" Type="http://schemas.openxmlformats.org/officeDocument/2006/relationships/image" Target="../media/image68.wmf"/><Relationship Id="rId2" Type="http://schemas.openxmlformats.org/officeDocument/2006/relationships/slideLayout" Target="../slideLayouts/slideLayout66.xml"/><Relationship Id="rId16" Type="http://schemas.openxmlformats.org/officeDocument/2006/relationships/image" Target="../media/image66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65.wmf"/><Relationship Id="rId2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2.bin"/><Relationship Id="rId18" Type="http://schemas.openxmlformats.org/officeDocument/2006/relationships/oleObject" Target="../embeddings/oleObject4.bin"/><Relationship Id="rId3" Type="http://schemas.openxmlformats.org/officeDocument/2006/relationships/slideLayout" Target="../slideLayouts/slideLayout60.xml"/><Relationship Id="rId21" Type="http://schemas.openxmlformats.org/officeDocument/2006/relationships/image" Target="../media/image8.wmf"/><Relationship Id="rId7" Type="http://schemas.openxmlformats.org/officeDocument/2006/relationships/image" Target="../media/image11.wmf"/><Relationship Id="rId12" Type="http://schemas.openxmlformats.org/officeDocument/2006/relationships/image" Target="../media/image4.wmf"/><Relationship Id="rId17" Type="http://schemas.openxmlformats.org/officeDocument/2006/relationships/image" Target="../media/image15.wmf"/><Relationship Id="rId2" Type="http://schemas.openxmlformats.org/officeDocument/2006/relationships/tags" Target="../tags/tag5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5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.bin"/><Relationship Id="rId5" Type="http://schemas.openxmlformats.org/officeDocument/2006/relationships/image" Target="../media/image9.wmf"/><Relationship Id="rId15" Type="http://schemas.openxmlformats.org/officeDocument/2006/relationships/oleObject" Target="../embeddings/oleObject3.bin"/><Relationship Id="rId10" Type="http://schemas.openxmlformats.org/officeDocument/2006/relationships/image" Target="../media/image14.wmf"/><Relationship Id="rId19" Type="http://schemas.openxmlformats.org/officeDocument/2006/relationships/image" Target="../media/image7.wmf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3.wmf"/><Relationship Id="rId14" Type="http://schemas.openxmlformats.org/officeDocument/2006/relationships/image" Target="../media/image5.wmf"/><Relationship Id="rId2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6.bin"/><Relationship Id="rId21" Type="http://schemas.openxmlformats.org/officeDocument/2006/relationships/image" Target="../media/image21.wmf"/><Relationship Id="rId7" Type="http://schemas.openxmlformats.org/officeDocument/2006/relationships/image" Target="../media/image17.wmf"/><Relationship Id="rId12" Type="http://schemas.openxmlformats.org/officeDocument/2006/relationships/image" Target="../media/image24.wmf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50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3.wmf"/><Relationship Id="rId5" Type="http://schemas.openxmlformats.org/officeDocument/2006/relationships/image" Target="../media/image2.png"/><Relationship Id="rId15" Type="http://schemas.openxmlformats.org/officeDocument/2006/relationships/image" Target="../media/image27.wmf"/><Relationship Id="rId10" Type="http://schemas.openxmlformats.org/officeDocument/2006/relationships/image" Target="../media/image22.wmf"/><Relationship Id="rId19" Type="http://schemas.openxmlformats.org/officeDocument/2006/relationships/image" Target="../media/image20.wmf"/><Relationship Id="rId4" Type="http://schemas.openxmlformats.org/officeDocument/2006/relationships/image" Target="../media/image16.wmf"/><Relationship Id="rId9" Type="http://schemas.openxmlformats.org/officeDocument/2006/relationships/image" Target="../media/image18.wmf"/><Relationship Id="rId1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3.wmf"/><Relationship Id="rId3" Type="http://schemas.openxmlformats.org/officeDocument/2006/relationships/image" Target="../media/image2.png"/><Relationship Id="rId7" Type="http://schemas.openxmlformats.org/officeDocument/2006/relationships/image" Target="../media/image20.wmf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9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30.wmf"/><Relationship Id="rId9" Type="http://schemas.openxmlformats.org/officeDocument/2006/relationships/image" Target="../media/image28.wmf"/><Relationship Id="rId14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38.wmf"/><Relationship Id="rId18" Type="http://schemas.openxmlformats.org/officeDocument/2006/relationships/image" Target="../media/image40.wmf"/><Relationship Id="rId3" Type="http://schemas.openxmlformats.org/officeDocument/2006/relationships/slideLayout" Target="../slideLayouts/slideLayout76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18.bin"/><Relationship Id="rId17" Type="http://schemas.openxmlformats.org/officeDocument/2006/relationships/oleObject" Target="../embeddings/oleObject20.bin"/><Relationship Id="rId2" Type="http://schemas.openxmlformats.org/officeDocument/2006/relationships/tags" Target="../tags/tag6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7.wmf"/><Relationship Id="rId5" Type="http://schemas.openxmlformats.org/officeDocument/2006/relationships/image" Target="../media/image41.wmf"/><Relationship Id="rId15" Type="http://schemas.openxmlformats.org/officeDocument/2006/relationships/oleObject" Target="../embeddings/oleObject19.bin"/><Relationship Id="rId10" Type="http://schemas.openxmlformats.org/officeDocument/2006/relationships/oleObject" Target="../embeddings/oleObject17.bin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36.wmf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6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372745" y="193675"/>
            <a:ext cx="701484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4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Robot Control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6" name="Content Placeholder 8"/>
          <p:cNvSpPr>
            <a:spLocks noGrp="1"/>
          </p:cNvSpPr>
          <p:nvPr/>
        </p:nvSpPr>
        <p:spPr>
          <a:xfrm>
            <a:off x="1184449" y="1844357"/>
            <a:ext cx="6775101" cy="3169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alt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Single-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oint Control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3.3 Computed Torque Control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Lyapunov </a:t>
            </a:r>
            <a:r>
              <a:rPr lang="en-US" altLang="en-US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Stability Analysis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Adaptive Control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398011" y="1254854"/>
            <a:ext cx="8229600" cy="4525963"/>
          </a:xfrm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Substituting the control law</a:t>
            </a:r>
          </a:p>
          <a:p>
            <a:pPr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into the above error equation, the </a:t>
            </a:r>
            <a:r>
              <a:rPr lang="en-US" altLang="zh-CN" sz="2400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 L. error equation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Second Step: Stability analysis for the C. L. error equation</a:t>
            </a:r>
            <a:endParaRPr lang="en-SG" altLang="zh-CN" sz="24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Choose the function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</a:t>
            </a:r>
          </a:p>
          <a:p>
            <a:pPr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Therefore,              .    </a:t>
            </a:r>
            <a:endParaRPr lang="en-SG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3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z="14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lang="zh-CN" altLang="en-US" sz="1400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5604" name="Object 1"/>
          <p:cNvGraphicFramePr>
            <a:graphicFrameLocks noChangeAspect="1"/>
          </p:cNvGraphicFramePr>
          <p:nvPr/>
        </p:nvGraphicFramePr>
        <p:xfrm>
          <a:off x="3625850" y="1709738"/>
          <a:ext cx="24574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r:id="rId3" imgW="1422400" imgH="482600" progId="Equation.DSMT4">
                  <p:embed/>
                </p:oleObj>
              </mc:Choice>
              <mc:Fallback>
                <p:oleObj r:id="rId3" imgW="1422400" imgH="4826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5850" y="1709738"/>
                        <a:ext cx="2457450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2"/>
          <p:cNvGraphicFramePr>
            <a:graphicFrameLocks noChangeAspect="1"/>
          </p:cNvGraphicFramePr>
          <p:nvPr/>
        </p:nvGraphicFramePr>
        <p:xfrm>
          <a:off x="3360898" y="3228481"/>
          <a:ext cx="30273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r:id="rId5" imgW="1752600" imgH="228600" progId="Equation.DSMT4">
                  <p:embed/>
                </p:oleObj>
              </mc:Choice>
              <mc:Fallback>
                <p:oleObj r:id="rId5" imgW="1752600" imgH="2286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0898" y="3228481"/>
                        <a:ext cx="3027362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3"/>
          <p:cNvGraphicFramePr>
            <a:graphicFrameLocks noChangeAspect="1"/>
          </p:cNvGraphicFramePr>
          <p:nvPr/>
        </p:nvGraphicFramePr>
        <p:xfrm>
          <a:off x="3506788" y="4702175"/>
          <a:ext cx="25447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Equation" r:id="rId7" imgW="35356800" imgH="9448800" progId="Equation.DSMT4">
                  <p:embed/>
                </p:oleObj>
              </mc:Choice>
              <mc:Fallback>
                <p:oleObj name="Equation" r:id="rId7" imgW="35356800" imgH="94488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6788" y="4702175"/>
                        <a:ext cx="2544762" cy="679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7"/>
          <p:cNvSpPr/>
          <p:nvPr/>
        </p:nvSpPr>
        <p:spPr>
          <a:xfrm>
            <a:off x="3866900" y="5505891"/>
            <a:ext cx="1824538" cy="46166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[Why 1/2 ?]</a:t>
            </a:r>
            <a:endParaRPr lang="en-SG" altLang="zh-CN" sz="2400" b="1" dirty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608" name="Object 4"/>
          <p:cNvGraphicFramePr>
            <a:graphicFrameLocks noChangeAspect="1"/>
          </p:cNvGraphicFramePr>
          <p:nvPr/>
        </p:nvGraphicFramePr>
        <p:xfrm>
          <a:off x="1883881" y="5326063"/>
          <a:ext cx="922338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r:id="rId10" imgW="533400" imgH="203200" progId="Equation.DSMT4">
                  <p:embed/>
                </p:oleObj>
              </mc:Choice>
              <mc:Fallback>
                <p:oleObj r:id="rId10" imgW="533400" imgH="203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83881" y="5326063"/>
                        <a:ext cx="922338" cy="35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Oval 8"/>
          <p:cNvSpPr/>
          <p:nvPr/>
        </p:nvSpPr>
        <p:spPr>
          <a:xfrm>
            <a:off x="4178008" y="4722740"/>
            <a:ext cx="285750" cy="69532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SG" altLang="zh-CN" sz="3200" b="1" dirty="0">
              <a:solidFill>
                <a:srgbClr val="333399"/>
              </a:solidFill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sp>
        <p:nvSpPr>
          <p:cNvPr id="25610" name="Oval 9"/>
          <p:cNvSpPr/>
          <p:nvPr/>
        </p:nvSpPr>
        <p:spPr>
          <a:xfrm>
            <a:off x="5149558" y="4713215"/>
            <a:ext cx="285750" cy="69532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SG" altLang="zh-CN" sz="3200" b="1" dirty="0">
              <a:solidFill>
                <a:srgbClr val="333399"/>
              </a:solidFill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"/>
          <p:cNvSpPr/>
          <p:nvPr/>
        </p:nvSpPr>
        <p:spPr>
          <a:xfrm>
            <a:off x="367030" y="247650"/>
            <a:ext cx="12496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9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9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z="14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lang="zh-CN" altLang="en-US" sz="1400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49263" y="120808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Differentiating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along the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closed-loops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 equation, we have</a:t>
            </a:r>
          </a:p>
          <a:p>
            <a:pPr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</a:t>
            </a:r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SG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2586038" y="1573213"/>
          <a:ext cx="4343400" cy="333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Equation" r:id="rId3" imgW="2514600" imgH="1930400" progId="Equation.DSMT4">
                  <p:embed/>
                </p:oleObj>
              </mc:Choice>
              <mc:Fallback>
                <p:oleObj name="Equation" r:id="rId3" imgW="2514600" imgH="1930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1573213"/>
                        <a:ext cx="4343400" cy="333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1096919" y="4986338"/>
          <a:ext cx="14700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Equation" r:id="rId5" imgW="850265" imgH="241300" progId="Equation.DSMT4">
                  <p:embed/>
                </p:oleObj>
              </mc:Choice>
              <mc:Fallback>
                <p:oleObj name="Equation" r:id="rId5" imgW="850265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19" y="4986338"/>
                        <a:ext cx="14700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eft-Right Arrow 7"/>
          <p:cNvSpPr/>
          <p:nvPr/>
        </p:nvSpPr>
        <p:spPr bwMode="auto">
          <a:xfrm>
            <a:off x="2814594" y="5210175"/>
            <a:ext cx="685800" cy="1143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3786144" y="4995863"/>
          <a:ext cx="14049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Equation" r:id="rId7" imgW="812165" imgH="228600" progId="Equation.DSMT4">
                  <p:embed/>
                </p:oleObj>
              </mc:Choice>
              <mc:Fallback>
                <p:oleObj name="Equation" r:id="rId7" imgW="812165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44" y="4995863"/>
                        <a:ext cx="14049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Arrow 9"/>
          <p:cNvSpPr/>
          <p:nvPr/>
        </p:nvSpPr>
        <p:spPr bwMode="auto">
          <a:xfrm>
            <a:off x="5462544" y="5191125"/>
            <a:ext cx="428625" cy="1143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6167394" y="4994275"/>
          <a:ext cx="12525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Equation" r:id="rId9" imgW="723900" imgH="241300" progId="Equation.DSMT4">
                  <p:embed/>
                </p:oleObj>
              </mc:Choice>
              <mc:Fallback>
                <p:oleObj name="Equation" r:id="rId9" imgW="7239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394" y="4994275"/>
                        <a:ext cx="12525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Down Arrow 11"/>
          <p:cNvSpPr/>
          <p:nvPr/>
        </p:nvSpPr>
        <p:spPr bwMode="auto">
          <a:xfrm rot="10800000" flipV="1">
            <a:off x="4563840" y="5467349"/>
            <a:ext cx="354222" cy="266701"/>
          </a:xfrm>
          <a:prstGeom prst="downArrow">
            <a:avLst/>
          </a:prstGeom>
          <a:solidFill>
            <a:srgbClr val="3366FF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3954419" y="5805488"/>
          <a:ext cx="14493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name="Equation" r:id="rId11" imgW="838200" imgH="228600" progId="Equation.DSMT4">
                  <p:embed/>
                </p:oleObj>
              </mc:Choice>
              <mc:Fallback>
                <p:oleObj name="Equation" r:id="rId11" imgW="8382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19" y="5805488"/>
                        <a:ext cx="144938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1"/>
          <p:cNvSpPr/>
          <p:nvPr/>
        </p:nvSpPr>
        <p:spPr>
          <a:xfrm>
            <a:off x="367030" y="247650"/>
            <a:ext cx="12496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</a:p>
        </p:txBody>
      </p:sp>
      <p:sp>
        <p:nvSpPr>
          <p:cNvPr id="24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1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1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z="14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</a:t>
            </a:fld>
            <a:endParaRPr lang="zh-CN" altLang="en-US" sz="1400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06399" y="1447800"/>
            <a:ext cx="6019567" cy="4525963"/>
          </a:xfrm>
        </p:spPr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marL="450215"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564515" indent="-457200">
              <a:buFont typeface="+mj-lt"/>
              <a:buAutoNum type="alphaLcParenR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Since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and             are positive  constants,</a:t>
            </a:r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SG" altLang="zh-CN" dirty="0">
              <a:ea typeface="宋体" panose="02010600030101010101" pitchFamily="2" charset="-122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1400175"/>
            <a:ext cx="2689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Down Arrow 5"/>
          <p:cNvSpPr/>
          <p:nvPr/>
        </p:nvSpPr>
        <p:spPr bwMode="auto">
          <a:xfrm rot="10800000" flipV="1">
            <a:off x="3711396" y="1162049"/>
            <a:ext cx="354222" cy="266701"/>
          </a:xfrm>
          <a:prstGeom prst="downArrow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162175"/>
            <a:ext cx="33909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Down Arrow 7"/>
          <p:cNvSpPr/>
          <p:nvPr/>
        </p:nvSpPr>
        <p:spPr bwMode="auto">
          <a:xfrm rot="10800000" flipV="1">
            <a:off x="3711396" y="1885949"/>
            <a:ext cx="354222" cy="266701"/>
          </a:xfrm>
          <a:prstGeom prst="downArrow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27" name="Down Arrow 8"/>
          <p:cNvSpPr/>
          <p:nvPr/>
        </p:nvSpPr>
        <p:spPr bwMode="auto">
          <a:xfrm rot="10800000" flipV="1">
            <a:off x="3711396" y="2619374"/>
            <a:ext cx="354222" cy="266701"/>
          </a:xfrm>
          <a:prstGeom prst="downArrow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/>
        </p:nvGraphicFramePr>
        <p:xfrm>
          <a:off x="2112963" y="2862263"/>
          <a:ext cx="35814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Equation" r:id="rId5" imgW="2070100" imgH="317500" progId="Equation.DSMT4">
                  <p:embed/>
                </p:oleObj>
              </mc:Choice>
              <mc:Fallback>
                <p:oleObj name="Equation" r:id="rId5" imgW="2070100" imgH="317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2862263"/>
                        <a:ext cx="35814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/>
          <p:cNvGraphicFramePr>
            <a:graphicFrameLocks noChangeAspect="1"/>
          </p:cNvGraphicFramePr>
          <p:nvPr/>
        </p:nvGraphicFramePr>
        <p:xfrm>
          <a:off x="2897188" y="3727450"/>
          <a:ext cx="8366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Equation" r:id="rId7" imgW="482600" imgH="228600" progId="Equation.DSMT4">
                  <p:embed/>
                </p:oleObj>
              </mc:Choice>
              <mc:Fallback>
                <p:oleObj name="Equation" r:id="rId7" imgW="482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3727450"/>
                        <a:ext cx="8366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6"/>
          <p:cNvGraphicFramePr>
            <a:graphicFrameLocks noChangeAspect="1"/>
          </p:cNvGraphicFramePr>
          <p:nvPr/>
        </p:nvGraphicFramePr>
        <p:xfrm>
          <a:off x="1354138" y="4524375"/>
          <a:ext cx="22240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Equation" r:id="rId9" imgW="1155065" imgH="317500" progId="Equation.DSMT4">
                  <p:embed/>
                </p:oleObj>
              </mc:Choice>
              <mc:Fallback>
                <p:oleObj name="Equation" r:id="rId9" imgW="1155065" imgH="317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4524375"/>
                        <a:ext cx="222408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ight Arrow 14"/>
          <p:cNvSpPr/>
          <p:nvPr/>
        </p:nvSpPr>
        <p:spPr bwMode="auto">
          <a:xfrm>
            <a:off x="3733800" y="4781550"/>
            <a:ext cx="428625" cy="1143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2" name="Object 7"/>
          <p:cNvGraphicFramePr>
            <a:graphicFrameLocks noChangeAspect="1"/>
          </p:cNvGraphicFramePr>
          <p:nvPr/>
        </p:nvGraphicFramePr>
        <p:xfrm>
          <a:off x="4286250" y="4600575"/>
          <a:ext cx="7461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Equation" r:id="rId11" imgW="381000" imgH="228600" progId="Equation.DSMT4">
                  <p:embed/>
                </p:oleObj>
              </mc:Choice>
              <mc:Fallback>
                <p:oleObj name="Equation" r:id="rId11" imgW="3810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4600575"/>
                        <a:ext cx="7461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828675" y="5624513"/>
            <a:ext cx="7753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Could we claim convergence now?</a:t>
            </a:r>
            <a:endParaRPr lang="en-SG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4" name="图片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3" y="3200400"/>
            <a:ext cx="3133725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1"/>
          <p:cNvSpPr/>
          <p:nvPr/>
        </p:nvSpPr>
        <p:spPr>
          <a:xfrm>
            <a:off x="367030" y="247650"/>
            <a:ext cx="12496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</a:p>
        </p:txBody>
      </p:sp>
      <p:sp>
        <p:nvSpPr>
          <p:cNvPr id="18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1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1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z="14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13</a:t>
            </a:fld>
            <a:endParaRPr lang="zh-CN" altLang="en-US" sz="1400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78071" y="1347852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lphaLcParenR" startAt="2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Since          	</a:t>
            </a:r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addition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the closed-loop error equation</a:t>
            </a:r>
          </a:p>
          <a:p>
            <a:pPr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is uniformly continuous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838733" y="1410202"/>
          <a:ext cx="6365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0" name="Equation" r:id="rId3" imgW="368300" imgH="203200" progId="Equation.DSMT4">
                  <p:embed/>
                </p:oleObj>
              </mc:Choice>
              <mc:Fallback>
                <p:oleObj name="Equation" r:id="rId3" imgW="3683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733" y="1410202"/>
                        <a:ext cx="63658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5"/>
          <p:cNvSpPr/>
          <p:nvPr/>
        </p:nvSpPr>
        <p:spPr bwMode="auto">
          <a:xfrm>
            <a:off x="2527708" y="1540628"/>
            <a:ext cx="428625" cy="1143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061108" y="1434014"/>
          <a:ext cx="24145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1" name="Equation" r:id="rId5" imgW="1396365" imgH="203200" progId="Equation.DSMT4">
                  <p:embed/>
                </p:oleObj>
              </mc:Choice>
              <mc:Fallback>
                <p:oleObj name="Equation" r:id="rId5" imgW="1396365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108" y="1434014"/>
                        <a:ext cx="241458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7"/>
          <p:cNvSpPr/>
          <p:nvPr/>
        </p:nvSpPr>
        <p:spPr bwMode="auto">
          <a:xfrm>
            <a:off x="5556658" y="1528596"/>
            <a:ext cx="428625" cy="1143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6048783" y="1400677"/>
          <a:ext cx="10096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2" name="Equation" r:id="rId7" imgW="584200" imgH="228600" progId="Equation.DSMT4">
                  <p:embed/>
                </p:oleObj>
              </mc:Choice>
              <mc:Fallback>
                <p:oleObj name="Equation" r:id="rId7" imgW="5842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783" y="1400677"/>
                        <a:ext cx="10096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9"/>
          <p:cNvSpPr/>
          <p:nvPr/>
        </p:nvSpPr>
        <p:spPr bwMode="auto">
          <a:xfrm>
            <a:off x="7128786" y="1526089"/>
            <a:ext cx="428625" cy="1143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7675971" y="1376864"/>
          <a:ext cx="7461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3" name="Equation" r:id="rId9" imgW="431800" imgH="241300" progId="Equation.DSMT4">
                  <p:embed/>
                </p:oleObj>
              </mc:Choice>
              <mc:Fallback>
                <p:oleObj name="Equation" r:id="rId9" imgW="4318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971" y="1376864"/>
                        <a:ext cx="7461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1957621" y="2005688"/>
          <a:ext cx="14700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4" name="Equation" r:id="rId11" imgW="850900" imgH="228600" progId="Equation.DSMT4">
                  <p:embed/>
                </p:oleObj>
              </mc:Choice>
              <mc:Fallback>
                <p:oleObj name="Equation" r:id="rId11" imgW="8509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621" y="2005688"/>
                        <a:ext cx="14700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2"/>
          <p:cNvSpPr/>
          <p:nvPr/>
        </p:nvSpPr>
        <p:spPr bwMode="auto">
          <a:xfrm>
            <a:off x="3580439" y="2164826"/>
            <a:ext cx="428625" cy="1143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4126539" y="2028466"/>
          <a:ext cx="681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5" name="Equation" r:id="rId13" imgW="393700" imgH="228600" progId="Equation.DSMT4">
                  <p:embed/>
                </p:oleObj>
              </mc:Choice>
              <mc:Fallback>
                <p:oleObj name="Equation" r:id="rId13" imgW="3937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539" y="2028466"/>
                        <a:ext cx="6810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5"/>
          <p:cNvSpPr/>
          <p:nvPr/>
        </p:nvSpPr>
        <p:spPr bwMode="auto">
          <a:xfrm>
            <a:off x="600343" y="3484627"/>
            <a:ext cx="428625" cy="1143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1227822" y="3401323"/>
          <a:ext cx="26193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6" name="Equation" r:id="rId15" imgW="114300" imgH="127000" progId="Equation.DSMT4">
                  <p:embed/>
                </p:oleObj>
              </mc:Choice>
              <mc:Fallback>
                <p:oleObj name="Equation" r:id="rId15" imgW="114300" imgH="127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822" y="3401323"/>
                        <a:ext cx="261938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451" y="3790109"/>
            <a:ext cx="10699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94" y="4376523"/>
            <a:ext cx="3963011" cy="1724463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Object 30"/>
          <p:cNvGraphicFramePr>
            <a:graphicFrameLocks noChangeAspect="1"/>
          </p:cNvGraphicFramePr>
          <p:nvPr/>
        </p:nvGraphicFramePr>
        <p:xfrm>
          <a:off x="3580439" y="2862976"/>
          <a:ext cx="3300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7" name="Equation" r:id="rId19" imgW="1752600" imgH="228600" progId="Equation.DSMT4">
                  <p:embed/>
                </p:oleObj>
              </mc:Choice>
              <mc:Fallback>
                <p:oleObj name="Equation" r:id="rId19" imgW="175260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439" y="2862976"/>
                        <a:ext cx="33004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18" y="3904877"/>
            <a:ext cx="3127375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"/>
          <p:cNvSpPr/>
          <p:nvPr/>
        </p:nvSpPr>
        <p:spPr>
          <a:xfrm>
            <a:off x="367030" y="247650"/>
            <a:ext cx="12496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</a:p>
        </p:txBody>
      </p:sp>
      <p:sp>
        <p:nvSpPr>
          <p:cNvPr id="22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z="14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lang="zh-CN" altLang="en-US" sz="1400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743585" y="4615180"/>
            <a:ext cx="6233795" cy="2096770"/>
          </a:xfrm>
        </p:spPr>
        <p:txBody>
          <a:bodyPr/>
          <a:lstStyle/>
          <a:p>
            <a:pPr marL="0">
              <a:buFontTx/>
              <a:buNone/>
            </a:pPr>
            <a:r>
              <a:rPr lang="en-US" altLang="zh-CN" sz="2200" b="1" u="sng" dirty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Advantages of the Control:</a:t>
            </a:r>
            <a:endParaRPr lang="en-US" altLang="zh-CN" sz="2400" b="1" u="sng" dirty="0">
              <a:solidFill>
                <a:srgbClr val="66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 need for acceleration feedback</a:t>
            </a:r>
            <a:endParaRPr lang="en-SG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Actual system parameters are not needed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buFontTx/>
              <a:buNone/>
            </a:pPr>
            <a:r>
              <a:rPr lang="en-US" altLang="zh-CN" sz="2200" b="1" u="sng" dirty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Disadvantages:</a:t>
            </a:r>
            <a:endParaRPr lang="en-SG" altLang="zh-CN" sz="2400" b="1" u="sng" dirty="0">
              <a:solidFill>
                <a:srgbClr val="66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Requires powerful computing facility</a:t>
            </a:r>
            <a:endParaRPr lang="en-SG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1"/>
          <p:cNvSpPr/>
          <p:nvPr/>
        </p:nvSpPr>
        <p:spPr>
          <a:xfrm>
            <a:off x="367030" y="247650"/>
            <a:ext cx="37515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Diagram</a:t>
            </a:r>
          </a:p>
        </p:txBody>
      </p:sp>
      <p:grpSp>
        <p:nvGrpSpPr>
          <p:cNvPr id="116" name="组合 115"/>
          <p:cNvGrpSpPr/>
          <p:nvPr/>
        </p:nvGrpSpPr>
        <p:grpSpPr>
          <a:xfrm>
            <a:off x="1503680" y="1074420"/>
            <a:ext cx="6699250" cy="3658870"/>
            <a:chOff x="919" y="3333"/>
            <a:chExt cx="10777" cy="5931"/>
          </a:xfrm>
        </p:grpSpPr>
        <p:cxnSp>
          <p:nvCxnSpPr>
            <p:cNvPr id="37" name="直接箭头连接符 36"/>
            <p:cNvCxnSpPr>
              <a:stCxn id="34" idx="0"/>
            </p:cNvCxnSpPr>
            <p:nvPr/>
          </p:nvCxnSpPr>
          <p:spPr>
            <a:xfrm flipH="1" flipV="1">
              <a:off x="2121" y="7280"/>
              <a:ext cx="0" cy="34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" name="椭圆 5"/>
            <p:cNvSpPr/>
            <p:nvPr/>
          </p:nvSpPr>
          <p:spPr>
            <a:xfrm>
              <a:off x="1817" y="3636"/>
              <a:ext cx="624" cy="62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anose="02040502050405020303" pitchFamily="18" charset="0"/>
              </a:endParaRPr>
            </a:p>
          </p:txBody>
        </p:sp>
        <p:graphicFrame>
          <p:nvGraphicFramePr>
            <p:cNvPr id="7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981" y="3748"/>
            <a:ext cx="46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0" r:id="rId3" imgW="292100" imgH="254000" progId="Equation.KSEE3">
                    <p:embed/>
                  </p:oleObj>
                </mc:Choice>
                <mc:Fallback>
                  <p:oleObj r:id="rId3" imgW="292100" imgH="2540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81" y="3748"/>
                          <a:ext cx="460" cy="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椭圆 7"/>
            <p:cNvSpPr/>
            <p:nvPr/>
          </p:nvSpPr>
          <p:spPr>
            <a:xfrm>
              <a:off x="1820" y="5781"/>
              <a:ext cx="624" cy="62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anose="02040502050405020303" pitchFamily="18" charset="0"/>
              </a:endParaRPr>
            </a:p>
          </p:txBody>
        </p:sp>
        <p:graphicFrame>
          <p:nvGraphicFramePr>
            <p:cNvPr id="9" name="对象 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984" y="5893"/>
            <a:ext cx="46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1" r:id="rId5" imgW="292100" imgH="254000" progId="Equation.KSEE3">
                    <p:embed/>
                  </p:oleObj>
                </mc:Choice>
                <mc:Fallback>
                  <p:oleObj r:id="rId5" imgW="292100" imgH="2540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84" y="5893"/>
                          <a:ext cx="460" cy="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椭圆 9"/>
            <p:cNvSpPr/>
            <p:nvPr/>
          </p:nvSpPr>
          <p:spPr>
            <a:xfrm>
              <a:off x="3652" y="5269"/>
              <a:ext cx="624" cy="62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anose="02040502050405020303" pitchFamily="18" charset="0"/>
              </a:endParaRPr>
            </a:p>
          </p:txBody>
        </p:sp>
        <p:graphicFrame>
          <p:nvGraphicFramePr>
            <p:cNvPr id="11" name="对象 1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816" y="5381"/>
            <a:ext cx="46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2" r:id="rId6" imgW="292100" imgH="254000" progId="Equation.KSEE3">
                    <p:embed/>
                  </p:oleObj>
                </mc:Choice>
                <mc:Fallback>
                  <p:oleObj r:id="rId6" imgW="292100" imgH="2540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16" y="5381"/>
                          <a:ext cx="460" cy="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椭圆 12"/>
            <p:cNvSpPr/>
            <p:nvPr/>
          </p:nvSpPr>
          <p:spPr>
            <a:xfrm>
              <a:off x="8230" y="6931"/>
              <a:ext cx="624" cy="62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anose="02040502050405020303" pitchFamily="18" charset="0"/>
              </a:endParaRPr>
            </a:p>
          </p:txBody>
        </p:sp>
        <p:graphicFrame>
          <p:nvGraphicFramePr>
            <p:cNvPr id="14" name="对象 1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394" y="7028"/>
            <a:ext cx="46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3" r:id="rId7" imgW="292100" imgH="254000" progId="Equation.KSEE3">
                    <p:embed/>
                  </p:oleObj>
                </mc:Choice>
                <mc:Fallback>
                  <p:oleObj r:id="rId7" imgW="292100" imgH="2540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394" y="7028"/>
                          <a:ext cx="460" cy="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直接箭头连接符 15"/>
            <p:cNvCxnSpPr/>
            <p:nvPr/>
          </p:nvCxnSpPr>
          <p:spPr>
            <a:xfrm>
              <a:off x="980" y="3948"/>
              <a:ext cx="82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直接箭头连接符 16"/>
            <p:cNvCxnSpPr/>
            <p:nvPr/>
          </p:nvCxnSpPr>
          <p:spPr>
            <a:xfrm>
              <a:off x="980" y="6093"/>
              <a:ext cx="82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直接箭头连接符 17"/>
            <p:cNvCxnSpPr>
              <a:endCxn id="10" idx="2"/>
            </p:cNvCxnSpPr>
            <p:nvPr/>
          </p:nvCxnSpPr>
          <p:spPr>
            <a:xfrm>
              <a:off x="2127" y="5581"/>
              <a:ext cx="152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直接箭头连接符 18"/>
            <p:cNvCxnSpPr/>
            <p:nvPr/>
          </p:nvCxnSpPr>
          <p:spPr>
            <a:xfrm>
              <a:off x="4751" y="3918"/>
              <a:ext cx="18" cy="259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" name="矩形 19"/>
            <p:cNvSpPr/>
            <p:nvPr/>
          </p:nvSpPr>
          <p:spPr>
            <a:xfrm>
              <a:off x="1777" y="4613"/>
              <a:ext cx="684" cy="61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anose="02040502050405020303" pitchFamily="18" charset="0"/>
              </a:endParaRPr>
            </a:p>
          </p:txBody>
        </p:sp>
        <p:graphicFrame>
          <p:nvGraphicFramePr>
            <p:cNvPr id="21" name="对象 2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930" y="4710"/>
            <a:ext cx="349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4" r:id="rId8" imgW="127000" imgH="165100" progId="Equation.KSEE3">
                    <p:embed/>
                  </p:oleObj>
                </mc:Choice>
                <mc:Fallback>
                  <p:oleObj r:id="rId8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930" y="4710"/>
                          <a:ext cx="349" cy="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直接箭头连接符 22"/>
            <p:cNvCxnSpPr/>
            <p:nvPr/>
          </p:nvCxnSpPr>
          <p:spPr>
            <a:xfrm rot="16200000">
              <a:off x="1944" y="4427"/>
              <a:ext cx="34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直接箭头连接符 23"/>
            <p:cNvCxnSpPr/>
            <p:nvPr/>
          </p:nvCxnSpPr>
          <p:spPr>
            <a:xfrm rot="16200000">
              <a:off x="1834" y="5488"/>
              <a:ext cx="56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" name="椭圆 24"/>
            <p:cNvSpPr/>
            <p:nvPr/>
          </p:nvSpPr>
          <p:spPr>
            <a:xfrm>
              <a:off x="1823" y="6645"/>
              <a:ext cx="624" cy="62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anose="02040502050405020303" pitchFamily="18" charset="0"/>
              </a:endParaRPr>
            </a:p>
          </p:txBody>
        </p:sp>
        <p:graphicFrame>
          <p:nvGraphicFramePr>
            <p:cNvPr id="26" name="对象 2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987" y="6757"/>
            <a:ext cx="46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5" r:id="rId10" imgW="292100" imgH="254000" progId="Equation.KSEE3">
                    <p:embed/>
                  </p:oleObj>
                </mc:Choice>
                <mc:Fallback>
                  <p:oleObj r:id="rId10" imgW="292100" imgH="2540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87" y="6757"/>
                          <a:ext cx="460" cy="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椭圆 27"/>
            <p:cNvSpPr/>
            <p:nvPr/>
          </p:nvSpPr>
          <p:spPr>
            <a:xfrm>
              <a:off x="1826" y="8640"/>
              <a:ext cx="624" cy="62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anose="02040502050405020303" pitchFamily="18" charset="0"/>
              </a:endParaRPr>
            </a:p>
          </p:txBody>
        </p:sp>
        <p:graphicFrame>
          <p:nvGraphicFramePr>
            <p:cNvPr id="29" name="对象 2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990" y="8752"/>
            <a:ext cx="46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6" r:id="rId11" imgW="292100" imgH="254000" progId="Equation.KSEE3">
                    <p:embed/>
                  </p:oleObj>
                </mc:Choice>
                <mc:Fallback>
                  <p:oleObj r:id="rId11" imgW="292100" imgH="2540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90" y="8752"/>
                          <a:ext cx="460" cy="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直接箭头连接符 30"/>
            <p:cNvCxnSpPr/>
            <p:nvPr/>
          </p:nvCxnSpPr>
          <p:spPr>
            <a:xfrm>
              <a:off x="1126" y="6957"/>
              <a:ext cx="68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" name="直接箭头连接符 31"/>
            <p:cNvCxnSpPr/>
            <p:nvPr/>
          </p:nvCxnSpPr>
          <p:spPr>
            <a:xfrm>
              <a:off x="986" y="8952"/>
              <a:ext cx="82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" name="直接箭头连接符 32"/>
            <p:cNvCxnSpPr/>
            <p:nvPr/>
          </p:nvCxnSpPr>
          <p:spPr>
            <a:xfrm>
              <a:off x="2447" y="6972"/>
              <a:ext cx="204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" name="矩形 33"/>
            <p:cNvSpPr/>
            <p:nvPr/>
          </p:nvSpPr>
          <p:spPr>
            <a:xfrm>
              <a:off x="1783" y="7622"/>
              <a:ext cx="684" cy="61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anose="02040502050405020303" pitchFamily="18" charset="0"/>
              </a:endParaRPr>
            </a:p>
          </p:txBody>
        </p:sp>
        <p:graphicFrame>
          <p:nvGraphicFramePr>
            <p:cNvPr id="35" name="对象 3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936" y="7719"/>
            <a:ext cx="349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7" r:id="rId12" imgW="127000" imgH="165100" progId="Equation.KSEE3">
                    <p:embed/>
                  </p:oleObj>
                </mc:Choice>
                <mc:Fallback>
                  <p:oleObj r:id="rId12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936" y="7719"/>
                          <a:ext cx="349" cy="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直接箭头连接符 37"/>
            <p:cNvCxnSpPr/>
            <p:nvPr/>
          </p:nvCxnSpPr>
          <p:spPr>
            <a:xfrm rot="16200000">
              <a:off x="1925" y="8432"/>
              <a:ext cx="39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" name="直接箭头连接符 38"/>
            <p:cNvCxnSpPr/>
            <p:nvPr/>
          </p:nvCxnSpPr>
          <p:spPr>
            <a:xfrm flipH="1">
              <a:off x="2449" y="8940"/>
              <a:ext cx="924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" name="直接连接符 39"/>
            <p:cNvCxnSpPr/>
            <p:nvPr/>
          </p:nvCxnSpPr>
          <p:spPr>
            <a:xfrm>
              <a:off x="1126" y="6097"/>
              <a:ext cx="0" cy="85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" name="椭圆 40"/>
            <p:cNvSpPr/>
            <p:nvPr/>
          </p:nvSpPr>
          <p:spPr>
            <a:xfrm>
              <a:off x="1098" y="6064"/>
              <a:ext cx="57" cy="5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anose="02040502050405020303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652" y="6715"/>
              <a:ext cx="1222" cy="96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anose="02040502050405020303" pitchFamily="18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652" y="6930"/>
              <a:ext cx="1276" cy="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</a:t>
              </a: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 flipV="1">
              <a:off x="3964" y="5893"/>
              <a:ext cx="0" cy="160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" name="直接连接符 44"/>
            <p:cNvCxnSpPr/>
            <p:nvPr/>
          </p:nvCxnSpPr>
          <p:spPr>
            <a:xfrm>
              <a:off x="2116" y="7515"/>
              <a:ext cx="1871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" name="矩形 45"/>
            <p:cNvSpPr/>
            <p:nvPr/>
          </p:nvSpPr>
          <p:spPr>
            <a:xfrm>
              <a:off x="5252" y="5282"/>
              <a:ext cx="684" cy="61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anose="02040502050405020303" pitchFamily="18" charset="0"/>
              </a:endParaRPr>
            </a:p>
          </p:txBody>
        </p:sp>
        <p:graphicFrame>
          <p:nvGraphicFramePr>
            <p:cNvPr id="47" name="对象 4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410" y="5366"/>
            <a:ext cx="349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8" r:id="rId13" imgW="221615" imgH="288290" progId="Equation.KSEE3">
                    <p:embed/>
                  </p:oleObj>
                </mc:Choice>
                <mc:Fallback>
                  <p:oleObj r:id="rId13" imgW="221615" imgH="28829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410" y="5366"/>
                          <a:ext cx="349" cy="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>
              <a:off x="4287" y="5593"/>
              <a:ext cx="96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" name="直接箭头连接符 49"/>
            <p:cNvCxnSpPr/>
            <p:nvPr/>
          </p:nvCxnSpPr>
          <p:spPr>
            <a:xfrm>
              <a:off x="8845" y="7216"/>
              <a:ext cx="79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" name="矩形 50"/>
            <p:cNvSpPr/>
            <p:nvPr/>
          </p:nvSpPr>
          <p:spPr>
            <a:xfrm>
              <a:off x="4483" y="6506"/>
              <a:ext cx="1967" cy="141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anose="02040502050405020303" pitchFamily="18" charset="0"/>
              </a:endParaRPr>
            </a:p>
          </p:txBody>
        </p:sp>
        <p:graphicFrame>
          <p:nvGraphicFramePr>
            <p:cNvPr id="52" name="对象 5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589" y="7002"/>
            <a:ext cx="1744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9" r:id="rId15" imgW="812800" imgH="203200" progId="Equation.KSEE3">
                    <p:embed/>
                  </p:oleObj>
                </mc:Choice>
                <mc:Fallback>
                  <p:oleObj r:id="rId15" imgW="8128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589" y="7002"/>
                          <a:ext cx="1744" cy="4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4" name="直接箭头连接符 53"/>
            <p:cNvCxnSpPr/>
            <p:nvPr/>
          </p:nvCxnSpPr>
          <p:spPr>
            <a:xfrm rot="10800000" flipH="1" flipV="1">
              <a:off x="8528" y="5566"/>
              <a:ext cx="0" cy="136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" name="直接箭头连接符 54"/>
            <p:cNvCxnSpPr/>
            <p:nvPr/>
          </p:nvCxnSpPr>
          <p:spPr>
            <a:xfrm>
              <a:off x="5936" y="5578"/>
              <a:ext cx="258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" name="矩形 55"/>
            <p:cNvSpPr/>
            <p:nvPr/>
          </p:nvSpPr>
          <p:spPr>
            <a:xfrm>
              <a:off x="7019" y="6891"/>
              <a:ext cx="684" cy="61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anose="02040502050405020303" pitchFamily="18" charset="0"/>
              </a:endParaRPr>
            </a:p>
          </p:txBody>
        </p:sp>
        <p:graphicFrame>
          <p:nvGraphicFramePr>
            <p:cNvPr id="57" name="对象 5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187" y="6955"/>
            <a:ext cx="347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0" r:id="rId17" imgW="139700" imgH="190500" progId="Equation.KSEE3">
                    <p:embed/>
                  </p:oleObj>
                </mc:Choice>
                <mc:Fallback>
                  <p:oleObj r:id="rId17" imgW="1397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187" y="6955"/>
                          <a:ext cx="347" cy="4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9" name="直接箭头连接符 58"/>
            <p:cNvCxnSpPr/>
            <p:nvPr/>
          </p:nvCxnSpPr>
          <p:spPr>
            <a:xfrm>
              <a:off x="6450" y="7215"/>
              <a:ext cx="56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直接连接符 59"/>
            <p:cNvCxnSpPr/>
            <p:nvPr/>
          </p:nvCxnSpPr>
          <p:spPr>
            <a:xfrm flipH="1">
              <a:off x="2447" y="3933"/>
              <a:ext cx="232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直接箭头连接符 60"/>
            <p:cNvCxnSpPr/>
            <p:nvPr/>
          </p:nvCxnSpPr>
          <p:spPr>
            <a:xfrm>
              <a:off x="7705" y="7220"/>
              <a:ext cx="51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2" name="矩形 61"/>
            <p:cNvSpPr/>
            <p:nvPr/>
          </p:nvSpPr>
          <p:spPr>
            <a:xfrm>
              <a:off x="5791" y="3630"/>
              <a:ext cx="1945" cy="10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anose="02040502050405020303" pitchFamily="18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792" y="3703"/>
              <a:ext cx="1946" cy="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Adaptation Scheme</a:t>
              </a:r>
            </a:p>
          </p:txBody>
        </p:sp>
        <p:cxnSp>
          <p:nvCxnSpPr>
            <p:cNvPr id="64" name="直接箭头连接符 63"/>
            <p:cNvCxnSpPr>
              <a:endCxn id="56" idx="0"/>
            </p:cNvCxnSpPr>
            <p:nvPr/>
          </p:nvCxnSpPr>
          <p:spPr>
            <a:xfrm>
              <a:off x="7360" y="4703"/>
              <a:ext cx="1" cy="21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65" name="直接箭头连接符 64"/>
            <p:cNvCxnSpPr/>
            <p:nvPr/>
          </p:nvCxnSpPr>
          <p:spPr>
            <a:xfrm flipV="1">
              <a:off x="6192" y="4719"/>
              <a:ext cx="0" cy="177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66" name="直接连接符 65"/>
            <p:cNvCxnSpPr/>
            <p:nvPr/>
          </p:nvCxnSpPr>
          <p:spPr>
            <a:xfrm flipV="1">
              <a:off x="11693" y="7436"/>
              <a:ext cx="0" cy="150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直接箭头连接符 66"/>
            <p:cNvCxnSpPr/>
            <p:nvPr/>
          </p:nvCxnSpPr>
          <p:spPr>
            <a:xfrm flipH="1">
              <a:off x="2452" y="6106"/>
              <a:ext cx="924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" name="直接连接符 67"/>
            <p:cNvCxnSpPr/>
            <p:nvPr/>
          </p:nvCxnSpPr>
          <p:spPr>
            <a:xfrm flipV="1">
              <a:off x="11690" y="6093"/>
              <a:ext cx="0" cy="96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直接连接符 68"/>
            <p:cNvCxnSpPr/>
            <p:nvPr/>
          </p:nvCxnSpPr>
          <p:spPr>
            <a:xfrm rot="16200000" flipV="1">
              <a:off x="11285" y="7025"/>
              <a:ext cx="0" cy="82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直接连接符 69"/>
            <p:cNvCxnSpPr/>
            <p:nvPr/>
          </p:nvCxnSpPr>
          <p:spPr>
            <a:xfrm rot="16200000" flipV="1">
              <a:off x="11282" y="6632"/>
              <a:ext cx="0" cy="82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71" name="对象 7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467" y="5835"/>
            <a:ext cx="20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1" r:id="rId19" imgW="127000" imgH="76200" progId="Equation.KSEE3">
                    <p:embed/>
                  </p:oleObj>
                </mc:Choice>
                <mc:Fallback>
                  <p:oleObj r:id="rId19" imgW="127000" imgH="762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467" y="5835"/>
                          <a:ext cx="200" cy="1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467" y="8676"/>
            <a:ext cx="20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2" r:id="rId21" imgW="127000" imgH="76200" progId="Equation.KSEE3">
                    <p:embed/>
                  </p:oleObj>
                </mc:Choice>
                <mc:Fallback>
                  <p:oleObj r:id="rId21" imgW="127000" imgH="762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467" y="8676"/>
                          <a:ext cx="200" cy="1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628" y="5876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3" r:id="rId22" imgW="127000" imgH="127000" progId="Equation.KSEE3">
                    <p:embed/>
                  </p:oleObj>
                </mc:Choice>
                <mc:Fallback>
                  <p:oleObj r:id="rId22" imgW="127000" imgH="1270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628" y="5876"/>
                          <a:ext cx="200" cy="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577" y="8611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4" r:id="rId24" imgW="127000" imgH="127000" progId="Equation.KSEE3">
                    <p:embed/>
                  </p:oleObj>
                </mc:Choice>
                <mc:Fallback>
                  <p:oleObj r:id="rId24" imgW="127000" imgH="1270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577" y="8611"/>
                          <a:ext cx="200" cy="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对象 7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558" y="5800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5" r:id="rId25" imgW="127000" imgH="127000" progId="Equation.KSEE3">
                    <p:embed/>
                  </p:oleObj>
                </mc:Choice>
                <mc:Fallback>
                  <p:oleObj r:id="rId25" imgW="127000" imgH="1270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558" y="5800"/>
                          <a:ext cx="200" cy="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对象 7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015" y="6914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6" r:id="rId26" imgW="127000" imgH="127000" progId="Equation.KSEE3">
                    <p:embed/>
                  </p:oleObj>
                </mc:Choice>
                <mc:Fallback>
                  <p:oleObj r:id="rId26" imgW="127000" imgH="1270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8015" y="6914"/>
                          <a:ext cx="200" cy="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244" y="6598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7" r:id="rId27" imgW="127000" imgH="127000" progId="Equation.KSEE3">
                    <p:embed/>
                  </p:oleObj>
                </mc:Choice>
                <mc:Fallback>
                  <p:oleObj r:id="rId27" imgW="127000" imgH="1270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8244" y="6598"/>
                          <a:ext cx="200" cy="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对象 8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061" y="6787"/>
            <a:ext cx="30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8" r:id="rId28" imgW="114300" imgH="127000" progId="Equation.KSEE3">
                    <p:embed/>
                  </p:oleObj>
                </mc:Choice>
                <mc:Fallback>
                  <p:oleObj r:id="rId28" imgW="114300" imgH="1270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9061" y="6787"/>
                          <a:ext cx="306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对象 8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549" y="3630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9" r:id="rId30" imgW="127000" imgH="127000" progId="Equation.KSEE3">
                    <p:embed/>
                  </p:oleObj>
                </mc:Choice>
                <mc:Fallback>
                  <p:oleObj r:id="rId30" imgW="127000" imgH="1270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549" y="3630"/>
                          <a:ext cx="200" cy="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对象 8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749" y="4257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0" r:id="rId31" imgW="127000" imgH="127000" progId="Equation.KSEE3">
                    <p:embed/>
                  </p:oleObj>
                </mc:Choice>
                <mc:Fallback>
                  <p:oleObj r:id="rId31" imgW="127000" imgH="1270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749" y="4257"/>
                          <a:ext cx="200" cy="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对象 8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414" y="5294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1" r:id="rId32" imgW="127000" imgH="127000" progId="Equation.KSEE3">
                    <p:embed/>
                  </p:oleObj>
                </mc:Choice>
                <mc:Fallback>
                  <p:oleObj r:id="rId32" imgW="127000" imgH="1270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414" y="5294"/>
                          <a:ext cx="200" cy="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对象 9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1115" y="7551"/>
            <a:ext cx="34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2" r:id="rId33" imgW="127000" imgH="152400" progId="Equation.KSEE3">
                    <p:embed/>
                  </p:oleObj>
                </mc:Choice>
                <mc:Fallback>
                  <p:oleObj r:id="rId33" imgW="127000" imgH="1524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1115" y="7551"/>
                          <a:ext cx="340" cy="4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对象 9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1115" y="6459"/>
            <a:ext cx="340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3" r:id="rId35" imgW="127000" imgH="190500" progId="Equation.KSEE3">
                    <p:embed/>
                  </p:oleObj>
                </mc:Choice>
                <mc:Fallback>
                  <p:oleObj r:id="rId35" imgW="1270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11115" y="6459"/>
                          <a:ext cx="340" cy="5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对象 9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19" y="8382"/>
            <a:ext cx="425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4" r:id="rId37" imgW="215900" imgH="259080" progId="Equation.KSEE3">
                    <p:embed/>
                  </p:oleObj>
                </mc:Choice>
                <mc:Fallback>
                  <p:oleObj r:id="rId37" imgW="215900" imgH="25908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919" y="8382"/>
                          <a:ext cx="425" cy="5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对象 9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86" y="5540"/>
            <a:ext cx="445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5" r:id="rId39" imgW="177165" imgH="203200" progId="Equation.KSEE3">
                    <p:embed/>
                  </p:oleObj>
                </mc:Choice>
                <mc:Fallback>
                  <p:oleObj r:id="rId39" imgW="177165" imgH="2032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986" y="5540"/>
                          <a:ext cx="445" cy="5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对象 9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86" y="3335"/>
            <a:ext cx="445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6" r:id="rId41" imgW="177165" imgH="203200" progId="Equation.KSEE3">
                    <p:embed/>
                  </p:oleObj>
                </mc:Choice>
                <mc:Fallback>
                  <p:oleObj r:id="rId41" imgW="177165" imgH="2032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986" y="3335"/>
                          <a:ext cx="445" cy="5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对象 10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639" y="3333"/>
            <a:ext cx="415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7" r:id="rId43" imgW="165100" imgH="203200" progId="Equation.KSEE3">
                    <p:embed/>
                  </p:oleObj>
                </mc:Choice>
                <mc:Fallback>
                  <p:oleObj r:id="rId43" imgW="165100" imgH="2032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2639" y="3333"/>
                          <a:ext cx="415" cy="5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对象 10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696" y="6436"/>
            <a:ext cx="415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8" r:id="rId45" imgW="165100" imgH="203200" progId="Equation.KSEE3">
                    <p:embed/>
                  </p:oleObj>
                </mc:Choice>
                <mc:Fallback>
                  <p:oleObj r:id="rId45" imgW="165100" imgH="2032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2696" y="6436"/>
                          <a:ext cx="415" cy="5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" name="椭圆 105"/>
            <p:cNvSpPr/>
            <p:nvPr/>
          </p:nvSpPr>
          <p:spPr>
            <a:xfrm>
              <a:off x="5353" y="8908"/>
              <a:ext cx="57" cy="5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anose="02040502050405020303" pitchFamily="18" charset="0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5382" y="6078"/>
              <a:ext cx="57" cy="5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anose="02040502050405020303" pitchFamily="18" charset="0"/>
              </a:endParaRPr>
            </a:p>
          </p:txBody>
        </p:sp>
        <p:graphicFrame>
          <p:nvGraphicFramePr>
            <p:cNvPr id="108" name="对象 10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176" y="8351"/>
            <a:ext cx="22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9" r:id="rId47" imgW="114300" imgH="127000" progId="Equation.KSEE3">
                    <p:embed/>
                  </p:oleObj>
                </mc:Choice>
                <mc:Fallback>
                  <p:oleObj r:id="rId47" imgW="114300" imgH="1270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2176" y="8351"/>
                          <a:ext cx="226" cy="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" name="椭圆 109"/>
            <p:cNvSpPr/>
            <p:nvPr/>
          </p:nvSpPr>
          <p:spPr>
            <a:xfrm>
              <a:off x="2096" y="7484"/>
              <a:ext cx="57" cy="5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anose="02040502050405020303" pitchFamily="18" charset="0"/>
              </a:endParaRPr>
            </a:p>
          </p:txBody>
        </p:sp>
        <p:graphicFrame>
          <p:nvGraphicFramePr>
            <p:cNvPr id="111" name="对象 11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247" y="5232"/>
            <a:ext cx="22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40" r:id="rId49" imgW="114300" imgH="165100" progId="Equation.KSEE3">
                    <p:embed/>
                  </p:oleObj>
                </mc:Choice>
                <mc:Fallback>
                  <p:oleObj r:id="rId49" imgW="1143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2247" y="5232"/>
                          <a:ext cx="226" cy="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" name="对象 11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419" y="5322"/>
            <a:ext cx="22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41" r:id="rId51" imgW="114300" imgH="114300" progId="Equation.KSEE3">
                    <p:embed/>
                  </p:oleObj>
                </mc:Choice>
                <mc:Fallback>
                  <p:oleObj r:id="rId51" imgW="114300" imgH="1143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4419" y="5322"/>
                          <a:ext cx="226" cy="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" name="椭圆 114"/>
            <p:cNvSpPr/>
            <p:nvPr/>
          </p:nvSpPr>
          <p:spPr>
            <a:xfrm>
              <a:off x="2096" y="5550"/>
              <a:ext cx="57" cy="5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32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Georgia" panose="02040502050405020303" pitchFamily="18" charset="0"/>
              </a:endParaRPr>
            </a:p>
          </p:txBody>
        </p:sp>
        <p:cxnSp>
          <p:nvCxnSpPr>
            <p:cNvPr id="117" name="直接箭头连接符 116"/>
            <p:cNvCxnSpPr/>
            <p:nvPr/>
          </p:nvCxnSpPr>
          <p:spPr>
            <a:xfrm flipH="1">
              <a:off x="5410" y="6104"/>
              <a:ext cx="0" cy="3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直接箭头连接符 117"/>
            <p:cNvCxnSpPr/>
            <p:nvPr/>
          </p:nvCxnSpPr>
          <p:spPr>
            <a:xfrm flipV="1">
              <a:off x="5376" y="7916"/>
              <a:ext cx="0" cy="100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119" name="对象 1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95484" y="3134259"/>
          <a:ext cx="124325" cy="12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2" r:id="rId53" imgW="127000" imgH="127000" progId="Equation.KSEE3">
                  <p:embed/>
                </p:oleObj>
              </mc:Choice>
              <mc:Fallback>
                <p:oleObj r:id="rId53" imgW="127000" imgH="127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895484" y="3134259"/>
                        <a:ext cx="124325" cy="123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 1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79634" y="3493034"/>
          <a:ext cx="124325" cy="12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3" r:id="rId54" imgW="127000" imgH="127000" progId="Equation.KSEE3">
                  <p:embed/>
                </p:oleObj>
              </mc:Choice>
              <mc:Fallback>
                <p:oleObj r:id="rId54" imgW="127000" imgH="127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79634" y="3493034"/>
                        <a:ext cx="124325" cy="123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81200" y="1840242"/>
            <a:ext cx="5630644" cy="430887"/>
          </a:xfrm>
          <a:prstGeom prst="rect">
            <a:avLst/>
          </a:prstGeom>
          <a:blipFill rotWithShape="0">
            <a:blip r:embed="rId2"/>
            <a:stretch>
              <a:fillRect b="-1126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599" y="2438400"/>
            <a:ext cx="8686799" cy="2462213"/>
          </a:xfrm>
          <a:prstGeom prst="rect">
            <a:avLst/>
          </a:prstGeom>
          <a:blipFill rotWithShape="0">
            <a:blip r:embed="rId3"/>
            <a:stretch>
              <a:fillRect l="-772" t="-1485" r="-912" b="-420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306388" y="1036638"/>
            <a:ext cx="86090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previous controller is designed based on “Regressor based approach”, i.e. the model is rewritten in the form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828800" y="5038725"/>
            <a:ext cx="61157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can we deal with these difficulties?</a:t>
            </a:r>
          </a:p>
        </p:txBody>
      </p:sp>
      <p:sp>
        <p:nvSpPr>
          <p:cNvPr id="9" name="矩形 1"/>
          <p:cNvSpPr/>
          <p:nvPr/>
        </p:nvSpPr>
        <p:spPr>
          <a:xfrm>
            <a:off x="62231" y="247650"/>
            <a:ext cx="7297703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NN Based Adaptive Control</a:t>
            </a:r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4529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7108" y="1036782"/>
            <a:ext cx="8608291" cy="1785104"/>
          </a:xfrm>
          <a:prstGeom prst="rect">
            <a:avLst/>
          </a:prstGeom>
          <a:blipFill rotWithShape="0">
            <a:blip r:embed="rId2"/>
            <a:stretch>
              <a:fillRect l="-779" t="-2048" r="-921" b="-648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93688" y="3046413"/>
            <a:ext cx="8458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•"/>
            </a:pP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 rewrite the model of robots in the following form</a:t>
            </a:r>
          </a:p>
        </p:txBody>
      </p:sp>
      <p:sp>
        <p:nvSpPr>
          <p:cNvPr id="10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6972" y="3477845"/>
            <a:ext cx="4038600" cy="430887"/>
          </a:xfrm>
          <a:prstGeom prst="rect">
            <a:avLst/>
          </a:prstGeom>
          <a:blipFill rotWithShape="0">
            <a:blip r:embed="rId4"/>
            <a:stretch>
              <a:fillRect l="-151" b="-1285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1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43000" y="4045524"/>
            <a:ext cx="6248400" cy="430887"/>
          </a:xfrm>
          <a:prstGeom prst="rect">
            <a:avLst/>
          </a:prstGeom>
          <a:blipFill rotWithShape="0">
            <a:blip r:embed="rId5"/>
            <a:stretch>
              <a:fillRect b="-1285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2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43000" y="4613203"/>
            <a:ext cx="6705600" cy="646331"/>
          </a:xfrm>
          <a:prstGeom prst="rect">
            <a:avLst/>
          </a:prstGeom>
          <a:blipFill rotWithShape="0">
            <a:blip r:embed="rId6"/>
            <a:stretch>
              <a:fillRect b="-471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3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42038" y="5616467"/>
            <a:ext cx="5892362" cy="430887"/>
          </a:xfrm>
          <a:prstGeom prst="rect">
            <a:avLst/>
          </a:prstGeom>
          <a:blipFill rotWithShape="0">
            <a:blip r:embed="rId7"/>
            <a:stretch>
              <a:fillRect l="-103" t="-8451" b="-28169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520825" y="5635625"/>
            <a:ext cx="1104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where</a:t>
            </a:r>
          </a:p>
        </p:txBody>
      </p:sp>
      <p:sp>
        <p:nvSpPr>
          <p:cNvPr id="16" name="矩形 1"/>
          <p:cNvSpPr/>
          <p:nvPr/>
        </p:nvSpPr>
        <p:spPr>
          <a:xfrm>
            <a:off x="62231" y="247650"/>
            <a:ext cx="7297703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NN Based Adaptive Control</a:t>
            </a:r>
          </a:p>
        </p:txBody>
      </p:sp>
      <p:sp>
        <p:nvSpPr>
          <p:cNvPr id="18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7760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7108" y="1036782"/>
            <a:ext cx="8608291" cy="780983"/>
          </a:xfrm>
          <a:prstGeom prst="rect">
            <a:avLst/>
          </a:prstGeom>
          <a:blipFill rotWithShape="0">
            <a:blip r:embed="rId2"/>
            <a:stretch>
              <a:fillRect l="-779" t="-3906" r="-921" b="-1562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6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47800" y="1945382"/>
            <a:ext cx="4038600" cy="1620636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7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43600" y="2540256"/>
            <a:ext cx="1944234" cy="430887"/>
          </a:xfrm>
          <a:prstGeom prst="rect">
            <a:avLst/>
          </a:prstGeom>
          <a:blipFill rotWithShape="0">
            <a:blip r:embed="rId4"/>
            <a:stretch>
              <a:fillRect b="-1285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304800" y="3597275"/>
            <a:ext cx="8609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control is proposed as follows</a:t>
            </a:r>
          </a:p>
        </p:txBody>
      </p:sp>
      <p:sp>
        <p:nvSpPr>
          <p:cNvPr id="19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5834" y="3986813"/>
            <a:ext cx="8446222" cy="849528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0" name="Rectangle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90" y="4965638"/>
            <a:ext cx="8336666" cy="1358962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矩形 1"/>
          <p:cNvSpPr/>
          <p:nvPr/>
        </p:nvSpPr>
        <p:spPr>
          <a:xfrm>
            <a:off x="62231" y="247650"/>
            <a:ext cx="7297703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NN Based Adaptive Control</a:t>
            </a: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050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6388" y="1036638"/>
            <a:ext cx="860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closed-loop error equation has the form</a:t>
            </a:r>
          </a:p>
        </p:txBody>
      </p:sp>
      <p:sp>
        <p:nvSpPr>
          <p:cNvPr id="5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5834" y="1488690"/>
            <a:ext cx="8625246" cy="1358962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9624" y="3046028"/>
            <a:ext cx="8608291" cy="439416"/>
          </a:xfrm>
          <a:prstGeom prst="rect">
            <a:avLst/>
          </a:prstGeom>
          <a:blipFill rotWithShape="0">
            <a:blip r:embed="rId4"/>
            <a:stretch>
              <a:fillRect l="-921" t="-6944" b="-2777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45235" y="3662799"/>
            <a:ext cx="2148730" cy="440120"/>
          </a:xfrm>
          <a:prstGeom prst="rect">
            <a:avLst/>
          </a:prstGeom>
          <a:blipFill rotWithShape="0">
            <a:blip r:embed="rId5"/>
            <a:stretch>
              <a:fillRect t="-5556" b="-277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301625" y="4279900"/>
            <a:ext cx="8609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robust control term is designed as the sliding mode control </a:t>
            </a:r>
          </a:p>
        </p:txBody>
      </p:sp>
      <p:sp>
        <p:nvSpPr>
          <p:cNvPr id="9" name="Rectangle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50202" y="4888516"/>
            <a:ext cx="4538807" cy="430887"/>
          </a:xfrm>
          <a:prstGeom prst="rect">
            <a:avLst/>
          </a:prstGeom>
          <a:blipFill rotWithShape="0">
            <a:blip r:embed="rId6"/>
            <a:stretch>
              <a:fillRect b="-1831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" name="矩形 1"/>
          <p:cNvSpPr/>
          <p:nvPr/>
        </p:nvSpPr>
        <p:spPr>
          <a:xfrm>
            <a:off x="62231" y="247650"/>
            <a:ext cx="7297703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NN Based Adaptive Control</a:t>
            </a: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5536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0800" y="2145144"/>
            <a:ext cx="3350789" cy="1307089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890" y="1032147"/>
            <a:ext cx="8991600" cy="1112997"/>
          </a:xfrm>
          <a:prstGeom prst="rect">
            <a:avLst/>
          </a:prstGeom>
          <a:blipFill rotWithShape="0">
            <a:blip r:embed="rId3"/>
            <a:stretch>
              <a:fillRect l="-814" t="-2732" r="-881" b="-1038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3819" y="3531331"/>
            <a:ext cx="8404961" cy="1149930"/>
          </a:xfrm>
          <a:prstGeom prst="rect">
            <a:avLst/>
          </a:prstGeom>
          <a:blipFill rotWithShape="0">
            <a:blip r:embed="rId4"/>
            <a:stretch>
              <a:fillRect l="-943" t="-2646" r="-1813" b="-100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Rectangle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44063" y="4591505"/>
            <a:ext cx="7696200" cy="1107996"/>
          </a:xfrm>
          <a:prstGeom prst="rect">
            <a:avLst/>
          </a:prstGeom>
          <a:blipFill rotWithShape="0">
            <a:blip r:embed="rId5"/>
            <a:stretch>
              <a:fillRect l="-950" t="-3297" r="-950" b="-10989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1295400" y="5741988"/>
            <a:ext cx="7000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refer to the proof of Theorem 5.2 in [1]</a:t>
            </a:r>
          </a:p>
        </p:txBody>
      </p:sp>
      <p:sp>
        <p:nvSpPr>
          <p:cNvPr id="9" name="矩形 1"/>
          <p:cNvSpPr/>
          <p:nvPr/>
        </p:nvSpPr>
        <p:spPr>
          <a:xfrm>
            <a:off x="62231" y="247650"/>
            <a:ext cx="7297703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NN Based Adaptive Control</a:t>
            </a:r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6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6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4119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372745" y="193675"/>
            <a:ext cx="701484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44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 </a:t>
            </a:r>
            <a:r>
              <a:rPr lang="en-US" altLang="en-US" sz="4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Control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745" y="1488440"/>
            <a:ext cx="8147685" cy="4526280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13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Introduciton</a:t>
            </a:r>
          </a:p>
          <a:p>
            <a:pPr eaLnBrk="1" hangingPunct="1">
              <a:lnSpc>
                <a:spcPct val="13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Control by Slotine and Li</a:t>
            </a:r>
          </a:p>
          <a:p>
            <a:pPr eaLnBrk="1" hangingPunct="1">
              <a:lnSpc>
                <a:spcPct val="13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Neural Network (NN) Control of Robots</a:t>
            </a:r>
          </a:p>
          <a:p>
            <a:pPr marL="914400" lvl="2" indent="-514350" eaLnBrk="1" hangingPunct="1">
              <a:lnSpc>
                <a:spcPct val="13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SG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Adaptive Controller Based on Passivity</a:t>
            </a:r>
          </a:p>
          <a:p>
            <a:pPr marL="914400" lvl="2" indent="-514350" eaLnBrk="1" hangingPunct="1">
              <a:lnSpc>
                <a:spcPct val="13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SG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NN Based Adaptive Control</a:t>
            </a:r>
          </a:p>
          <a:p>
            <a:pPr marL="914400" lvl="2" indent="-514350" eaLnBrk="1" hangingPunct="1">
              <a:lnSpc>
                <a:spcPct val="13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Adaptive NN control for a Gyro-Mirror System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z="14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</a:t>
            </a:fld>
            <a:endParaRPr lang="zh-CN" altLang="en-US" sz="1400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1972" y="1105197"/>
            <a:ext cx="6396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Adaptive NN control for a Gyro-Mirror System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271972" y="5881876"/>
            <a:ext cx="39356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Gyro-Mirror line-of-Sight (LOS) system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470275" y="1520533"/>
            <a:ext cx="5334000" cy="4927207"/>
            <a:chOff x="3352800" y="1000125"/>
            <a:chExt cx="5334000" cy="4927207"/>
          </a:xfrm>
        </p:grpSpPr>
        <p:sp>
          <p:nvSpPr>
            <p:cNvPr id="8" name="TextBox 1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286647" y="1959552"/>
              <a:ext cx="4371260" cy="5232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 sz="2400">
                  <a:noFill/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" name="Rectangle 16"/>
            <p:cNvSpPr/>
            <p:nvPr/>
          </p:nvSpPr>
          <p:spPr>
            <a:xfrm>
              <a:off x="3842231" y="2511012"/>
              <a:ext cx="4844540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system consists of the following components:</a:t>
              </a:r>
            </a:p>
            <a:p>
              <a:pPr marL="285750" indent="-285750" algn="just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flywheel and its drive;</a:t>
              </a:r>
            </a:p>
            <a:p>
              <a:pPr marL="285750" indent="-285750" algn="just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gimbals that provide two degrees of freedom to the flywheel and torque motors for slewing purposes; </a:t>
              </a:r>
            </a:p>
            <a:p>
              <a:pPr marL="285750" indent="-285750" algn="just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mirror that is geared to the gimbal through a 2:1 reduction drive mechanism.</a:t>
              </a:r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3352800" y="1000125"/>
              <a:ext cx="5334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•"/>
              </a:pPr>
              <a:r>
                <a:rPr lang="en-GB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 dynamical model of LOS platform has the form</a:t>
              </a:r>
            </a:p>
          </p:txBody>
        </p:sp>
      </p:grpSp>
      <p:sp>
        <p:nvSpPr>
          <p:cNvPr id="11" name="矩形 1"/>
          <p:cNvSpPr/>
          <p:nvPr/>
        </p:nvSpPr>
        <p:spPr>
          <a:xfrm>
            <a:off x="173067" y="182996"/>
            <a:ext cx="1877437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8822" y="2075149"/>
            <a:ext cx="3682603" cy="3725931"/>
            <a:chOff x="98822" y="2075149"/>
            <a:chExt cx="3682603" cy="372593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822" y="2351529"/>
              <a:ext cx="3682603" cy="3449551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850764" y="2075149"/>
              <a:ext cx="16659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zh-CN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O</a:t>
              </a:r>
              <a:r>
                <a:rPr lang="en-US" altLang="zh-CN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ptical Sensor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z="14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21</a:t>
            </a:fld>
            <a:endParaRPr lang="zh-CN" altLang="en-US" sz="1400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5004" y="1031077"/>
            <a:ext cx="2916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 </a:t>
            </a: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Control Design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GB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1731" y="1411122"/>
            <a:ext cx="8597265" cy="707886"/>
          </a:xfrm>
          <a:prstGeom prst="rect">
            <a:avLst/>
          </a:prstGeom>
          <a:blipFill rotWithShape="0">
            <a:blip r:embed="rId3"/>
            <a:stretch>
              <a:fillRect l="-638" t="-3419" r="-1418" b="-1453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3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95399" y="1873720"/>
            <a:ext cx="3975384" cy="430887"/>
          </a:xfrm>
          <a:prstGeom prst="rect">
            <a:avLst/>
          </a:prstGeom>
          <a:blipFill rotWithShape="0">
            <a:blip r:embed="rId4"/>
            <a:stretch>
              <a:fillRect b="-1126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49863" y="2424862"/>
            <a:ext cx="4846711" cy="430887"/>
          </a:xfrm>
          <a:prstGeom prst="rect">
            <a:avLst/>
          </a:prstGeom>
          <a:blipFill rotWithShape="0">
            <a:blip r:embed="rId5"/>
            <a:stretch>
              <a:fillRect b="-1285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5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75621" y="2398533"/>
            <a:ext cx="2111604" cy="430887"/>
          </a:xfrm>
          <a:prstGeom prst="rect">
            <a:avLst/>
          </a:prstGeom>
          <a:blipFill rotWithShape="0">
            <a:blip r:embed="rId6"/>
            <a:stretch>
              <a:fillRect b="-1126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6" name="Rectangle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00585" y="3416721"/>
            <a:ext cx="6384888" cy="1358962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452438" y="2949575"/>
            <a:ext cx="807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control is designed as follows</a:t>
            </a:r>
          </a:p>
        </p:txBody>
      </p:sp>
      <p:sp>
        <p:nvSpPr>
          <p:cNvPr id="18" name="TextBox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00585" y="5334000"/>
            <a:ext cx="3302892" cy="90217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452438" y="4822825"/>
            <a:ext cx="807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update laws have the form</a:t>
            </a:r>
          </a:p>
        </p:txBody>
      </p:sp>
      <p:sp>
        <p:nvSpPr>
          <p:cNvPr id="21" name="矩形 1"/>
          <p:cNvSpPr/>
          <p:nvPr/>
        </p:nvSpPr>
        <p:spPr>
          <a:xfrm>
            <a:off x="173067" y="182996"/>
            <a:ext cx="1877437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22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z="14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22</a:t>
            </a:fld>
            <a:endParaRPr lang="zh-CN" altLang="en-US" sz="1400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019860"/>
            <a:ext cx="56943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Experimental Set-up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804703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139283" y="5806681"/>
            <a:ext cx="4865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Figure: Block diagram of the gyro-mirror platform</a:t>
            </a:r>
          </a:p>
        </p:txBody>
      </p:sp>
      <p:sp>
        <p:nvSpPr>
          <p:cNvPr id="7" name="矩形 1"/>
          <p:cNvSpPr/>
          <p:nvPr/>
        </p:nvSpPr>
        <p:spPr>
          <a:xfrm>
            <a:off x="173067" y="182996"/>
            <a:ext cx="1877437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z="14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23</a:t>
            </a:fld>
            <a:endParaRPr lang="zh-CN" altLang="en-US" sz="1400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019860"/>
            <a:ext cx="56943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Experimental Set-up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187571" y="5824538"/>
            <a:ext cx="45640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Figure: Photograph of the gyro-mirror platform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479550"/>
            <a:ext cx="7367587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"/>
          <p:cNvSpPr/>
          <p:nvPr/>
        </p:nvSpPr>
        <p:spPr>
          <a:xfrm>
            <a:off x="173067" y="182996"/>
            <a:ext cx="1877437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z="14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24</a:t>
            </a:fld>
            <a:endParaRPr lang="zh-CN" altLang="en-US" sz="1400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7446" y="3429000"/>
            <a:ext cx="2329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PID-type Control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7446" y="1147505"/>
            <a:ext cx="2623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Trajectory Planning</a:t>
            </a:r>
          </a:p>
        </p:txBody>
      </p:sp>
      <p:sp>
        <p:nvSpPr>
          <p:cNvPr id="6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71800" y="1676330"/>
            <a:ext cx="3137462" cy="746358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24200" y="4038600"/>
            <a:ext cx="2624949" cy="849528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矩形 1"/>
          <p:cNvSpPr/>
          <p:nvPr/>
        </p:nvSpPr>
        <p:spPr>
          <a:xfrm>
            <a:off x="173067" y="182996"/>
            <a:ext cx="1877437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85525" y="5520605"/>
                <a:ext cx="5479130" cy="413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zh-CN" altLang="en-US">
                              <a:latin typeface="Cambria Math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𝑑𝑖𝑎𝑔</m:t>
                          </m:r>
                          <m:r>
                            <a:rPr lang="zh-CN" altLang="en-US">
                              <a:latin typeface="Cambria Math"/>
                            </a:rPr>
                            <m:t>[0.1],</m:t>
                          </m:r>
                          <m:r>
                            <m:rPr>
                              <m:nor/>
                            </m:rPr>
                            <a:rPr lang="zh-CN" altLang="en-US" i="1"/>
                            <m:t>  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𝐼</m:t>
                              </m:r>
                            </m:sub>
                          </m:sSub>
                          <m:r>
                            <a:rPr lang="zh-CN" altLang="en-US">
                              <a:latin typeface="Cambria Math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𝑑𝑖𝑎𝑔</m:t>
                          </m:r>
                          <m:r>
                            <a:rPr lang="zh-CN" altLang="en-US">
                              <a:latin typeface="Cambria Math"/>
                            </a:rPr>
                            <m:t>[0.1],</m:t>
                          </m:r>
                          <m:r>
                            <m:rPr>
                              <m:nor/>
                            </m:rPr>
                            <a:rPr lang="zh-CN" altLang="en-US" i="1"/>
                            <m:t>  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𝛬</m:t>
                          </m:r>
                          <m:r>
                            <a:rPr lang="zh-CN" altLang="en-US">
                              <a:latin typeface="Cambria Math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𝑑𝑖𝑎𝑔</m:t>
                          </m:r>
                          <m:r>
                            <a:rPr lang="zh-CN" altLang="en-US">
                              <a:latin typeface="Cambria Math"/>
                            </a:rPr>
                            <m:t>[35.0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25" y="5520605"/>
                <a:ext cx="5479130" cy="413896"/>
              </a:xfrm>
              <a:prstGeom prst="rect">
                <a:avLst/>
              </a:prstGeom>
              <a:blipFill rotWithShape="1">
                <a:blip r:embed="rId5"/>
                <a:stretch>
                  <a:fillRect t="-151471" r="-6452" b="-2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17446" y="5468180"/>
            <a:ext cx="1003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here</a:t>
            </a:r>
            <a:endParaRPr lang="en-GB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z="14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25</a:t>
            </a:fld>
            <a:endParaRPr lang="zh-CN" altLang="en-US" sz="1400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066800"/>
            <a:ext cx="712470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286000" y="5772150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GB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Figure : Position tracking of PID control</a:t>
            </a:r>
          </a:p>
        </p:txBody>
      </p:sp>
      <p:sp>
        <p:nvSpPr>
          <p:cNvPr id="6" name="矩形 1"/>
          <p:cNvSpPr/>
          <p:nvPr/>
        </p:nvSpPr>
        <p:spPr>
          <a:xfrm>
            <a:off x="173067" y="182996"/>
            <a:ext cx="1877437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z="14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26</a:t>
            </a:fld>
            <a:endParaRPr lang="zh-CN" altLang="en-US" sz="1400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090613"/>
            <a:ext cx="68199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0" y="5767388"/>
            <a:ext cx="40318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Figure : Control variations of PID control</a:t>
            </a:r>
          </a:p>
        </p:txBody>
      </p:sp>
      <p:sp>
        <p:nvSpPr>
          <p:cNvPr id="6" name="矩形 1"/>
          <p:cNvSpPr/>
          <p:nvPr/>
        </p:nvSpPr>
        <p:spPr>
          <a:xfrm>
            <a:off x="173067" y="182996"/>
            <a:ext cx="1877437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0563" y="1609170"/>
            <a:ext cx="37856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Adaptive RBF NN Control: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3" y="2223555"/>
            <a:ext cx="8744609" cy="360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"/>
          <p:cNvSpPr/>
          <p:nvPr/>
        </p:nvSpPr>
        <p:spPr>
          <a:xfrm>
            <a:off x="173067" y="182996"/>
            <a:ext cx="4865434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Supplementary Example</a:t>
            </a:r>
            <a:endParaRPr lang="en-US" altLang="zh-CN" sz="3600" b="1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 bwMode="auto">
          <a:xfrm>
            <a:off x="7684851" y="6532563"/>
            <a:ext cx="134468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9707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0563" y="1609170"/>
            <a:ext cx="48893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parameter of RBF NN Control: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77658" y="4234896"/>
            <a:ext cx="16017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addition,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48" y="4783940"/>
            <a:ext cx="22955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48" y="5341767"/>
            <a:ext cx="2138991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12963" y="2070835"/>
            <a:ext cx="4307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Gaussian RBFs –Gains: </a:t>
            </a:r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48" y="3734151"/>
            <a:ext cx="5353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70713" y="3147715"/>
            <a:ext cx="655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Hardy’s </a:t>
            </a:r>
            <a:r>
              <a:rPr lang="en-GB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multiquadratic</a:t>
            </a:r>
            <a:r>
              <a:rPr lang="en-GB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RBFs –Gains: </a:t>
            </a:r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3" y="2644892"/>
            <a:ext cx="5353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"/>
          <p:cNvSpPr/>
          <p:nvPr/>
        </p:nvSpPr>
        <p:spPr>
          <a:xfrm>
            <a:off x="173067" y="202452"/>
            <a:ext cx="4865434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Supplementary Example</a:t>
            </a:r>
            <a:endParaRPr lang="en-US" altLang="zh-CN" sz="3600" b="1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4"/>
          <p:cNvSpPr txBox="1">
            <a:spLocks/>
          </p:cNvSpPr>
          <p:nvPr/>
        </p:nvSpPr>
        <p:spPr bwMode="auto">
          <a:xfrm>
            <a:off x="7402749" y="6532563"/>
            <a:ext cx="1626785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9087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517650"/>
            <a:ext cx="66198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86000" y="5851525"/>
            <a:ext cx="5107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Figure : Position tracking – Gaussian RBFs</a:t>
            </a:r>
          </a:p>
        </p:txBody>
      </p:sp>
      <p:sp>
        <p:nvSpPr>
          <p:cNvPr id="9" name="矩形 1"/>
          <p:cNvSpPr/>
          <p:nvPr/>
        </p:nvSpPr>
        <p:spPr>
          <a:xfrm>
            <a:off x="173067" y="182996"/>
            <a:ext cx="4865434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Supplementary Example</a:t>
            </a:r>
            <a:endParaRPr lang="en-US" altLang="zh-CN" sz="3600" b="1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 bwMode="auto">
          <a:xfrm>
            <a:off x="8005864" y="6532563"/>
            <a:ext cx="1023670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7446" y="1066800"/>
            <a:ext cx="62579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Adaptive RBF NN Control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GB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1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矩形 1"/>
          <p:cNvSpPr/>
          <p:nvPr/>
        </p:nvSpPr>
        <p:spPr>
          <a:xfrm>
            <a:off x="367030" y="247650"/>
            <a:ext cx="2689225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sz="3600" b="1" i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9110" y="1530350"/>
            <a:ext cx="798258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In the discussion of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computed torque control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it was noted that often parameters of interest are not known exactly.</a:t>
            </a:r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When the parameters in the model do not match the parameters of the actual system, 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servo errors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will exist. These servo errors could be used to drive some adaptation schemes which attempt to update the values of the model parameters until the errors disappear.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97013"/>
            <a:ext cx="62484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6000" y="5873750"/>
            <a:ext cx="43011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Figure : Control variations – Gaussian RBFs</a:t>
            </a:r>
          </a:p>
        </p:txBody>
      </p:sp>
      <p:sp>
        <p:nvSpPr>
          <p:cNvPr id="11" name="矩形 1"/>
          <p:cNvSpPr/>
          <p:nvPr/>
        </p:nvSpPr>
        <p:spPr>
          <a:xfrm>
            <a:off x="173067" y="182996"/>
            <a:ext cx="4865434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Supplementary Example</a:t>
            </a:r>
            <a:endParaRPr lang="en-US" altLang="zh-CN" sz="3600" b="1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 bwMode="auto">
          <a:xfrm>
            <a:off x="7645940" y="6532563"/>
            <a:ext cx="1383594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17446" y="1066800"/>
            <a:ext cx="62579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Adaptive RBF NN Control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GB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7446" y="1066800"/>
            <a:ext cx="62579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RBF NN Based Control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GB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477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06903" y="5791200"/>
            <a:ext cx="6341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Figure : Position tracking – Hardy’s </a:t>
            </a:r>
            <a:r>
              <a:rPr lang="en-GB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multiquadratic</a:t>
            </a:r>
            <a:r>
              <a:rPr lang="en-GB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RBFs</a:t>
            </a:r>
          </a:p>
        </p:txBody>
      </p:sp>
      <p:sp>
        <p:nvSpPr>
          <p:cNvPr id="9" name="矩形 1"/>
          <p:cNvSpPr/>
          <p:nvPr/>
        </p:nvSpPr>
        <p:spPr>
          <a:xfrm>
            <a:off x="173067" y="182996"/>
            <a:ext cx="4865434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Supplementary Example</a:t>
            </a:r>
            <a:endParaRPr lang="en-US" altLang="zh-CN" sz="3600" b="1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 bwMode="auto">
          <a:xfrm>
            <a:off x="7422204" y="6532563"/>
            <a:ext cx="1607330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8879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3"/>
          <p:cNvSpPr txBox="1"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indent="0" algn="r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z="14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32</a:t>
            </a:fld>
            <a:endParaRPr lang="zh-CN" altLang="en-US" sz="1400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06400" y="1276350"/>
            <a:ext cx="8229600" cy="4525963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Lyapunov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based adaptive control</a:t>
            </a:r>
          </a:p>
          <a:p>
            <a:pPr marL="457200" indent="-457200">
              <a:buFontTx/>
              <a:buNone/>
            </a:pP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Given</a:t>
            </a:r>
          </a:p>
          <a:p>
            <a:pPr marL="457200" indent="-45720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</a:t>
            </a:r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endParaRPr lang="en-SG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552700" y="2189163"/>
          <a:ext cx="3005138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Equation" r:id="rId3" imgW="1739900" imgH="203200" progId="Equation.DSMT4">
                  <p:embed/>
                </p:oleObj>
              </mc:Choice>
              <mc:Fallback>
                <p:oleObj name="Equation" r:id="rId3" imgW="1739900" imgH="20320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189163"/>
                        <a:ext cx="3005138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309813" y="3111500"/>
          <a:ext cx="4387850" cy="284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5" imgW="2540000" imgH="1651000" progId="Equation.DSMT4">
                  <p:embed/>
                </p:oleObj>
              </mc:Choice>
              <mc:Fallback>
                <p:oleObj name="Equation" r:id="rId5" imgW="2540000" imgH="165100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3111500"/>
                        <a:ext cx="4387850" cy="284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292100" y="309880"/>
            <a:ext cx="5926455" cy="609600"/>
          </a:xfrm>
        </p:spPr>
        <p:txBody>
          <a:bodyPr vert="horz" wrap="square" lIns="91440" tIns="45720" rIns="91440" bIns="45720" anchor="ctr"/>
          <a:lstStyle/>
          <a:p>
            <a:r>
              <a:rPr lang="en-US" altLang="en-US" sz="3600" b="1" i="1" dirty="0">
                <a:latin typeface="Times New Roman" panose="02020603050405020304" pitchFamily="18" charset="0"/>
                <a:sym typeface="+mn-ea"/>
              </a:rPr>
              <a:t>Tutorial: 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Problem</a:t>
            </a:r>
            <a:endParaRPr lang="en-SG" altLang="en-US" sz="36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3"/>
          <p:cNvSpPr txBox="1"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indent="0" algn="r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z="14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33</a:t>
            </a:fld>
            <a:endParaRPr lang="zh-CN" altLang="en-US" sz="1400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06400" y="1447800"/>
            <a:ext cx="8229600" cy="4525963"/>
          </a:xfrm>
        </p:spPr>
        <p:txBody>
          <a:bodyPr/>
          <a:lstStyle/>
          <a:p>
            <a:pPr marL="457200" indent="-457200">
              <a:buFontTx/>
              <a:buAutoNum type="alphaLcParenBoth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Define                                          , find</a:t>
            </a:r>
          </a:p>
          <a:p>
            <a:pPr marL="457200" indent="-457200">
              <a:buFontTx/>
              <a:buAutoNum type="alphaLcParenBoth"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lphaLcParenBoth"/>
            </a:pP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lphaLcParenBoth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Design an adaptive trajectory tracking control based on Lyapunov's 2nd method.	</a:t>
            </a:r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endParaRPr lang="en-SG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856895" y="1493495"/>
          <a:ext cx="3151332" cy="40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Equation" r:id="rId3" imgW="1778000" imgH="228600" progId="Equation.DSMT4">
                  <p:embed/>
                </p:oleObj>
              </mc:Choice>
              <mc:Fallback>
                <p:oleObj name="Equation" r:id="rId3" imgW="1778000" imgH="22860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895" y="1493495"/>
                        <a:ext cx="3151332" cy="405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236913" y="2139950"/>
          <a:ext cx="1486089" cy="799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Equation" r:id="rId5" imgW="850900" imgH="457200" progId="Equation.DSMT4">
                  <p:embed/>
                </p:oleObj>
              </mc:Choice>
              <mc:Fallback>
                <p:oleObj name="Equation" r:id="rId5" imgW="850900" imgH="4572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2139950"/>
                        <a:ext cx="1486089" cy="799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292100" y="309880"/>
            <a:ext cx="5926455" cy="609600"/>
          </a:xfrm>
        </p:spPr>
        <p:txBody>
          <a:bodyPr vert="horz" wrap="square" lIns="91440" tIns="45720" rIns="91440" bIns="45720" anchor="ctr"/>
          <a:lstStyle/>
          <a:p>
            <a:r>
              <a:rPr lang="en-US" altLang="en-US" sz="3600" b="1" i="1" dirty="0">
                <a:latin typeface="Times New Roman" panose="02020603050405020304" pitchFamily="18" charset="0"/>
                <a:sym typeface="+mn-ea"/>
              </a:rPr>
              <a:t>Tutorial: 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Problem</a:t>
            </a:r>
            <a:endParaRPr lang="en-SG" altLang="en-US" sz="36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42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426210"/>
            <a:ext cx="8418830" cy="452564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1: Decompose the dynamics model</a:t>
            </a: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2: Build the LIPS model</a:t>
            </a:r>
          </a:p>
        </p:txBody>
      </p:sp>
      <p:graphicFrame>
        <p:nvGraphicFramePr>
          <p:cNvPr id="38917" name="对象 2"/>
          <p:cNvGraphicFramePr>
            <a:graphicFrameLocks noChangeAspect="1"/>
          </p:cNvGraphicFramePr>
          <p:nvPr/>
        </p:nvGraphicFramePr>
        <p:xfrm>
          <a:off x="1235075" y="2497455"/>
          <a:ext cx="6863715" cy="82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r:id="rId3" imgW="3784600" imgH="457200" progId="Equation.DSMT4">
                  <p:embed/>
                </p:oleObj>
              </mc:Choice>
              <mc:Fallback>
                <p:oleObj r:id="rId3" imgW="3784600" imgH="457200" progId="Equation.DSMT4">
                  <p:embed/>
                  <p:pic>
                    <p:nvPicPr>
                      <p:cNvPr id="38917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5075" y="2497455"/>
                        <a:ext cx="6863715" cy="829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对象 4"/>
          <p:cNvGraphicFramePr>
            <a:graphicFrameLocks noChangeAspect="1"/>
          </p:cNvGraphicFramePr>
          <p:nvPr/>
        </p:nvGraphicFramePr>
        <p:xfrm>
          <a:off x="1306830" y="4199890"/>
          <a:ext cx="6719570" cy="82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r:id="rId5" imgW="3937000" imgH="482600" progId="Equation.DSMT4">
                  <p:embed/>
                </p:oleObj>
              </mc:Choice>
              <mc:Fallback>
                <p:oleObj r:id="rId5" imgW="3937000" imgH="482600" progId="Equation.DSMT4">
                  <p:embed/>
                  <p:pic>
                    <p:nvPicPr>
                      <p:cNvPr id="38918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6830" y="4199890"/>
                        <a:ext cx="6719570" cy="829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8392886" y="6532563"/>
            <a:ext cx="63664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7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7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92100" y="309880"/>
            <a:ext cx="5926455" cy="609600"/>
          </a:xfrm>
        </p:spPr>
        <p:txBody>
          <a:bodyPr vert="horz" wrap="square" lIns="91440" tIns="45720" rIns="91440" bIns="45720" anchor="ctr"/>
          <a:lstStyle/>
          <a:p>
            <a:r>
              <a:rPr lang="en-US" altLang="en-US" sz="3600" b="1" i="1" dirty="0">
                <a:latin typeface="Times New Roman" panose="02020603050405020304" pitchFamily="18" charset="0"/>
                <a:sym typeface="+mn-ea"/>
              </a:rPr>
              <a:t>Tutorial: 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Solution</a:t>
            </a:r>
            <a:endParaRPr lang="en-US" altLang="en-US" sz="3600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4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426210"/>
            <a:ext cx="8418830" cy="452564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Design the control law as follows</a:t>
            </a: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                          ,                  ,                  ,               ,          .</a:t>
            </a: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Then the parameter adaptation algorithm can be designed as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8919" name="Object 10"/>
          <p:cNvGraphicFramePr>
            <a:graphicFrameLocks noChangeAspect="1"/>
          </p:cNvGraphicFramePr>
          <p:nvPr/>
        </p:nvGraphicFramePr>
        <p:xfrm>
          <a:off x="3123565" y="2517775"/>
          <a:ext cx="25939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r:id="rId3" imgW="1497965" imgH="254000" progId="Equation.DSMT4">
                  <p:embed/>
                </p:oleObj>
              </mc:Choice>
              <mc:Fallback>
                <p:oleObj r:id="rId3" imgW="1497965" imgH="254000" progId="Equation.DSMT4">
                  <p:embed/>
                  <p:pic>
                    <p:nvPicPr>
                      <p:cNvPr id="38919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3565" y="2517775"/>
                        <a:ext cx="2593975" cy="438150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20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730" y="3294063"/>
            <a:ext cx="1924050" cy="3270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8921" name="Object 23"/>
          <p:cNvGraphicFramePr>
            <a:graphicFrameLocks noChangeAspect="1"/>
          </p:cNvGraphicFramePr>
          <p:nvPr/>
        </p:nvGraphicFramePr>
        <p:xfrm>
          <a:off x="3496628" y="3233738"/>
          <a:ext cx="13017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r:id="rId6" imgW="749300" imgH="228600" progId="Equation.DSMT4">
                  <p:embed/>
                </p:oleObj>
              </mc:Choice>
              <mc:Fallback>
                <p:oleObj r:id="rId6" imgW="749300" imgH="228600" progId="Equation.DSMT4">
                  <p:embed/>
                  <p:pic>
                    <p:nvPicPr>
                      <p:cNvPr id="38921" name="Object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96628" y="3233738"/>
                        <a:ext cx="130175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24"/>
          <p:cNvGraphicFramePr>
            <a:graphicFrameLocks noChangeAspect="1"/>
          </p:cNvGraphicFramePr>
          <p:nvPr/>
        </p:nvGraphicFramePr>
        <p:xfrm>
          <a:off x="4958715" y="3243263"/>
          <a:ext cx="13017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r:id="rId8" imgW="749300" imgH="228600" progId="Equation.DSMT4">
                  <p:embed/>
                </p:oleObj>
              </mc:Choice>
              <mc:Fallback>
                <p:oleObj r:id="rId8" imgW="749300" imgH="228600" progId="Equation.DSMT4">
                  <p:embed/>
                  <p:pic>
                    <p:nvPicPr>
                      <p:cNvPr id="38922" name="Object 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58715" y="3243263"/>
                        <a:ext cx="130175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7"/>
          <p:cNvGraphicFramePr>
            <a:graphicFrameLocks noChangeAspect="1"/>
          </p:cNvGraphicFramePr>
          <p:nvPr/>
        </p:nvGraphicFramePr>
        <p:xfrm>
          <a:off x="7606983" y="3294380"/>
          <a:ext cx="68103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r:id="rId10" imgW="393065" imgH="177800" progId="Equation.DSMT4">
                  <p:embed/>
                </p:oleObj>
              </mc:Choice>
              <mc:Fallback>
                <p:oleObj r:id="rId10" imgW="393065" imgH="177800" progId="Equation.DSMT4">
                  <p:embed/>
                  <p:pic>
                    <p:nvPicPr>
                      <p:cNvPr id="38925" name="Object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06983" y="3294380"/>
                        <a:ext cx="681037" cy="306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4448" y="3253105"/>
            <a:ext cx="1109355" cy="3600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8923" name="Object 4"/>
          <p:cNvGraphicFramePr>
            <a:graphicFrameLocks noChangeAspect="1"/>
          </p:cNvGraphicFramePr>
          <p:nvPr/>
        </p:nvGraphicFramePr>
        <p:xfrm>
          <a:off x="2360295" y="4697095"/>
          <a:ext cx="2438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r:id="rId13" imgW="1409065" imgH="292100" progId="Equation.DSMT4">
                  <p:embed/>
                </p:oleObj>
              </mc:Choice>
              <mc:Fallback>
                <p:oleObj r:id="rId13" imgW="1409065" imgH="292100" progId="Equation.DSMT4">
                  <p:embed/>
                  <p:pic>
                    <p:nvPicPr>
                      <p:cNvPr id="38923" name="Object 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60295" y="4697095"/>
                        <a:ext cx="24384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7"/>
          <p:cNvGraphicFramePr>
            <a:graphicFrameLocks noChangeAspect="1"/>
          </p:cNvGraphicFramePr>
          <p:nvPr/>
        </p:nvGraphicFramePr>
        <p:xfrm>
          <a:off x="5227320" y="4803775"/>
          <a:ext cx="11652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r:id="rId15" imgW="673100" imgH="190500" progId="Equation.DSMT4">
                  <p:embed/>
                </p:oleObj>
              </mc:Choice>
              <mc:Fallback>
                <p:oleObj r:id="rId15" imgW="673100" imgH="190500" progId="Equation.DSMT4">
                  <p:embed/>
                  <p:pic>
                    <p:nvPicPr>
                      <p:cNvPr id="38924" name="Object 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27320" y="4803775"/>
                        <a:ext cx="1165225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8392886" y="6532563"/>
            <a:ext cx="63664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17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17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92100" y="309880"/>
            <a:ext cx="5926455" cy="609600"/>
          </a:xfrm>
        </p:spPr>
        <p:txBody>
          <a:bodyPr vert="horz" wrap="square" lIns="91440" tIns="45720" rIns="91440" bIns="45720" anchor="ctr"/>
          <a:lstStyle/>
          <a:p>
            <a:r>
              <a:rPr lang="en-US" altLang="en-US" sz="3600" b="1" i="1" dirty="0">
                <a:latin typeface="Times New Roman" panose="02020603050405020304" pitchFamily="18" charset="0"/>
                <a:sym typeface="+mn-ea"/>
              </a:rPr>
              <a:t>Tutorial: 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Solution</a:t>
            </a:r>
            <a:endParaRPr lang="en-US" altLang="en-US" sz="3600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9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426210"/>
            <a:ext cx="8418830" cy="452564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Stability analysis:</a:t>
            </a:r>
          </a:p>
          <a:p>
            <a:pPr marL="457200" lvl="1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Build the error equation</a:t>
            </a:r>
          </a:p>
          <a:p>
            <a:pPr marL="457200" lvl="1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               .</a:t>
            </a:r>
          </a:p>
          <a:p>
            <a:pPr marL="457200" lvl="1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Analysis using Lyapunov's 2nd method</a:t>
            </a:r>
          </a:p>
          <a:p>
            <a:pPr marL="457200" lvl="1" indent="0">
              <a:buFontTx/>
              <a:buNone/>
            </a:pPr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Choose the Lyapunov function as follows</a:t>
            </a:r>
          </a:p>
          <a:p>
            <a:pPr marL="457200" lvl="1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FontTx/>
              <a:buNone/>
            </a:pPr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Therefore,             .</a:t>
            </a:r>
          </a:p>
          <a:p>
            <a:pPr marL="457200" lvl="1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9943" name="Object 2"/>
          <p:cNvGraphicFramePr>
            <a:graphicFrameLocks noChangeAspect="1"/>
          </p:cNvGraphicFramePr>
          <p:nvPr/>
        </p:nvGraphicFramePr>
        <p:xfrm>
          <a:off x="2994978" y="2341880"/>
          <a:ext cx="30273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r:id="rId3" imgW="1752600" imgH="228600" progId="Equation.DSMT4">
                  <p:embed/>
                </p:oleObj>
              </mc:Choice>
              <mc:Fallback>
                <p:oleObj r:id="rId3" imgW="1752600" imgH="228600" progId="Equation.DSMT4">
                  <p:embed/>
                  <p:pic>
                    <p:nvPicPr>
                      <p:cNvPr id="3994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4978" y="2341880"/>
                        <a:ext cx="3027362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3"/>
          <p:cNvGraphicFramePr>
            <a:graphicFrameLocks noChangeAspect="1"/>
          </p:cNvGraphicFramePr>
          <p:nvPr/>
        </p:nvGraphicFramePr>
        <p:xfrm>
          <a:off x="2994978" y="4333558"/>
          <a:ext cx="25669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r:id="rId5" imgW="1485900" imgH="393700" progId="Equation.DSMT4">
                  <p:embed/>
                </p:oleObj>
              </mc:Choice>
              <mc:Fallback>
                <p:oleObj r:id="rId5" imgW="1485900" imgH="393700" progId="Equation.DSMT4">
                  <p:embed/>
                  <p:pic>
                    <p:nvPicPr>
                      <p:cNvPr id="39940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4978" y="4333558"/>
                        <a:ext cx="2566987" cy="679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4"/>
          <p:cNvGraphicFramePr>
            <a:graphicFrameLocks noChangeAspect="1"/>
          </p:cNvGraphicFramePr>
          <p:nvPr/>
        </p:nvGraphicFramePr>
        <p:xfrm>
          <a:off x="2343621" y="5377498"/>
          <a:ext cx="946427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r:id="rId7" imgW="533400" imgH="203200" progId="Equation.DSMT4">
                  <p:embed/>
                </p:oleObj>
              </mc:Choice>
              <mc:Fallback>
                <p:oleObj r:id="rId7" imgW="533400" imgH="203200" progId="Equation.DSMT4">
                  <p:embed/>
                  <p:pic>
                    <p:nvPicPr>
                      <p:cNvPr id="25608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3621" y="5377498"/>
                        <a:ext cx="946427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31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8645" y="2838450"/>
            <a:ext cx="1068388" cy="276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8392886" y="6532563"/>
            <a:ext cx="63664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10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10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100" y="309880"/>
            <a:ext cx="5926455" cy="609600"/>
          </a:xfrm>
        </p:spPr>
        <p:txBody>
          <a:bodyPr vert="horz" wrap="square" lIns="91440" tIns="45720" rIns="91440" bIns="45720" anchor="ctr"/>
          <a:lstStyle/>
          <a:p>
            <a:r>
              <a:rPr lang="en-US" altLang="en-US" sz="3600" b="1" i="1" dirty="0">
                <a:latin typeface="Times New Roman" panose="02020603050405020304" pitchFamily="18" charset="0"/>
                <a:sym typeface="+mn-ea"/>
              </a:rPr>
              <a:t>Tutorial: 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Solution</a:t>
            </a:r>
            <a:endParaRPr lang="en-US" altLang="en-US" sz="3600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426210"/>
            <a:ext cx="8418830" cy="452564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Differentiating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V(t)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along the error equation, we have</a:t>
            </a:r>
          </a:p>
          <a:p>
            <a:pPr marL="457200" lvl="1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118995" y="2007870"/>
          <a:ext cx="4466590" cy="342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r:id="rId3" imgW="2514600" imgH="1930400" progId="Equation.DSMT4">
                  <p:embed/>
                </p:oleObj>
              </mc:Choice>
              <mc:Fallback>
                <p:oleObj r:id="rId3" imgW="2514600" imgH="1930400" progId="Equation.DSMT4">
                  <p:embed/>
                  <p:pic>
                    <p:nvPicPr>
                      <p:cNvPr id="5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995" y="2007870"/>
                        <a:ext cx="4466590" cy="3426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392886" y="6532563"/>
            <a:ext cx="63664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2100" y="309880"/>
            <a:ext cx="5926455" cy="609600"/>
          </a:xfrm>
        </p:spPr>
        <p:txBody>
          <a:bodyPr vert="horz" wrap="square" lIns="91440" tIns="45720" rIns="91440" bIns="45720" anchor="ctr"/>
          <a:lstStyle/>
          <a:p>
            <a:r>
              <a:rPr lang="en-US" altLang="en-US" sz="3600" b="1" i="1" dirty="0">
                <a:latin typeface="Times New Roman" panose="02020603050405020304" pitchFamily="18" charset="0"/>
                <a:sym typeface="+mn-ea"/>
              </a:rPr>
              <a:t>Tutorial: 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Solution</a:t>
            </a:r>
            <a:endParaRPr lang="en-US" altLang="en-US" sz="3600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57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92760" y="1778635"/>
            <a:ext cx="7353300" cy="302514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Recall                                     for constant    .</a:t>
            </a: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When we design the parameter adaptation algorithm as</a:t>
            </a: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then</a:t>
            </a: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0965" name="Object 6"/>
          <p:cNvGraphicFramePr>
            <a:graphicFrameLocks noChangeAspect="1"/>
          </p:cNvGraphicFramePr>
          <p:nvPr/>
        </p:nvGraphicFramePr>
        <p:xfrm>
          <a:off x="3636963" y="3230563"/>
          <a:ext cx="12525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r:id="rId3" imgW="723900" imgH="241300" progId="Equation.DSMT4">
                  <p:embed/>
                </p:oleObj>
              </mc:Choice>
              <mc:Fallback>
                <p:oleObj r:id="rId3" imgW="723900" imgH="241300" progId="Equation.DSMT4">
                  <p:embed/>
                  <p:pic>
                    <p:nvPicPr>
                      <p:cNvPr id="40965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6963" y="3230563"/>
                        <a:ext cx="1252537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53448" y="4361815"/>
          <a:ext cx="1544955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r:id="rId5" imgW="800100" imgH="228600" progId="Equation.KSEE3">
                  <p:embed/>
                </p:oleObj>
              </mc:Choice>
              <mc:Fallback>
                <p:oleObj r:id="rId5" imgW="800100" imgH="228600" progId="Equation.KSEE3">
                  <p:embed/>
                  <p:pic>
                    <p:nvPicPr>
                      <p:cNvPr id="2" name="对象 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53448" y="4361815"/>
                        <a:ext cx="1544955" cy="44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31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135" y="1853565"/>
            <a:ext cx="1068388" cy="276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8505" y="1824355"/>
            <a:ext cx="792163" cy="314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Right Arrow 25"/>
          <p:cNvSpPr/>
          <p:nvPr/>
        </p:nvSpPr>
        <p:spPr bwMode="auto">
          <a:xfrm>
            <a:off x="2708275" y="1967865"/>
            <a:ext cx="428625" cy="1143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SG" altLang="zh-CN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Georgia" panose="02040502050405020303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1536" name="Object 29"/>
          <p:cNvGraphicFramePr>
            <a:graphicFrameLocks noChangeAspect="1"/>
          </p:cNvGraphicFramePr>
          <p:nvPr/>
        </p:nvGraphicFramePr>
        <p:xfrm>
          <a:off x="5693410" y="1872615"/>
          <a:ext cx="2635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r:id="rId9" imgW="152400" imgH="165100" progId="Equation.DSMT4">
                  <p:embed/>
                </p:oleObj>
              </mc:Choice>
              <mc:Fallback>
                <p:oleObj r:id="rId9" imgW="152400" imgH="165100" progId="Equation.DSMT4">
                  <p:embed/>
                  <p:pic>
                    <p:nvPicPr>
                      <p:cNvPr id="21536" name="Object 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93410" y="1872615"/>
                        <a:ext cx="263525" cy="28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4"/>
          <p:cNvSpPr txBox="1">
            <a:spLocks/>
          </p:cNvSpPr>
          <p:nvPr/>
        </p:nvSpPr>
        <p:spPr bwMode="auto">
          <a:xfrm>
            <a:off x="8392886" y="6532563"/>
            <a:ext cx="63664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11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11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92100" y="309880"/>
            <a:ext cx="5926455" cy="609600"/>
          </a:xfrm>
        </p:spPr>
        <p:txBody>
          <a:bodyPr vert="horz" wrap="square" lIns="91440" tIns="45720" rIns="91440" bIns="45720" anchor="ctr"/>
          <a:lstStyle/>
          <a:p>
            <a:r>
              <a:rPr lang="en-US" altLang="en-US" sz="3600" b="1" i="1" dirty="0">
                <a:latin typeface="Times New Roman" panose="02020603050405020304" pitchFamily="18" charset="0"/>
                <a:sym typeface="+mn-ea"/>
              </a:rPr>
              <a:t>Tutorial: 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Solution</a:t>
            </a:r>
            <a:endParaRPr lang="en-US" altLang="en-US" sz="3600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5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06399" y="1447800"/>
            <a:ext cx="6533416" cy="4525963"/>
          </a:xfrm>
        </p:spPr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marL="450215"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564515" indent="-457200">
              <a:buFont typeface="+mj-lt"/>
              <a:buAutoNum type="alphaLcParenR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Since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and             are positive  constants,</a:t>
            </a:r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SG" altLang="zh-CN" dirty="0">
              <a:ea typeface="宋体" panose="02010600030101010101" pitchFamily="2" charset="-122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1400175"/>
            <a:ext cx="2689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Down Arrow 5"/>
          <p:cNvSpPr/>
          <p:nvPr/>
        </p:nvSpPr>
        <p:spPr bwMode="auto">
          <a:xfrm rot="10800000" flipV="1">
            <a:off x="3711396" y="1162049"/>
            <a:ext cx="354222" cy="266701"/>
          </a:xfrm>
          <a:prstGeom prst="downArrow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162175"/>
            <a:ext cx="33909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Down Arrow 7"/>
          <p:cNvSpPr/>
          <p:nvPr/>
        </p:nvSpPr>
        <p:spPr bwMode="auto">
          <a:xfrm rot="10800000" flipV="1">
            <a:off x="3711396" y="1885949"/>
            <a:ext cx="354222" cy="266701"/>
          </a:xfrm>
          <a:prstGeom prst="downArrow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27" name="Down Arrow 8"/>
          <p:cNvSpPr/>
          <p:nvPr/>
        </p:nvSpPr>
        <p:spPr bwMode="auto">
          <a:xfrm rot="10800000" flipV="1">
            <a:off x="3711396" y="2619374"/>
            <a:ext cx="354222" cy="266701"/>
          </a:xfrm>
          <a:prstGeom prst="downArrow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/>
        </p:nvGraphicFramePr>
        <p:xfrm>
          <a:off x="2112963" y="2862263"/>
          <a:ext cx="35814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Equation" r:id="rId5" imgW="2070100" imgH="317500" progId="Equation.DSMT4">
                  <p:embed/>
                </p:oleObj>
              </mc:Choice>
              <mc:Fallback>
                <p:oleObj name="Equation" r:id="rId5" imgW="2070100" imgH="317500" progId="Equation.DSMT4">
                  <p:embed/>
                  <p:pic>
                    <p:nvPicPr>
                      <p:cNvPr id="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2862263"/>
                        <a:ext cx="35814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/>
          <p:cNvGraphicFramePr>
            <a:graphicFrameLocks noChangeAspect="1"/>
          </p:cNvGraphicFramePr>
          <p:nvPr/>
        </p:nvGraphicFramePr>
        <p:xfrm>
          <a:off x="2897188" y="3727450"/>
          <a:ext cx="8366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Equation" r:id="rId7" imgW="482600" imgH="228600" progId="Equation.DSMT4">
                  <p:embed/>
                </p:oleObj>
              </mc:Choice>
              <mc:Fallback>
                <p:oleObj name="Equation" r:id="rId7" imgW="482600" imgH="228600" progId="Equation.DSMT4">
                  <p:embed/>
                  <p:pic>
                    <p:nvPicPr>
                      <p:cNvPr id="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3727450"/>
                        <a:ext cx="8366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6"/>
          <p:cNvGraphicFramePr>
            <a:graphicFrameLocks noChangeAspect="1"/>
          </p:cNvGraphicFramePr>
          <p:nvPr/>
        </p:nvGraphicFramePr>
        <p:xfrm>
          <a:off x="1354138" y="4524375"/>
          <a:ext cx="22240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Equation" r:id="rId9" imgW="1155065" imgH="317500" progId="Equation.DSMT4">
                  <p:embed/>
                </p:oleObj>
              </mc:Choice>
              <mc:Fallback>
                <p:oleObj name="Equation" r:id="rId9" imgW="1155065" imgH="317500" progId="Equation.DSMT4">
                  <p:embed/>
                  <p:pic>
                    <p:nvPicPr>
                      <p:cNvPr id="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4524375"/>
                        <a:ext cx="222408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ight Arrow 14"/>
          <p:cNvSpPr/>
          <p:nvPr/>
        </p:nvSpPr>
        <p:spPr bwMode="auto">
          <a:xfrm>
            <a:off x="3733800" y="4781550"/>
            <a:ext cx="428625" cy="1143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2" name="Object 7"/>
          <p:cNvGraphicFramePr>
            <a:graphicFrameLocks noChangeAspect="1"/>
          </p:cNvGraphicFramePr>
          <p:nvPr/>
        </p:nvGraphicFramePr>
        <p:xfrm>
          <a:off x="4286250" y="4600575"/>
          <a:ext cx="7461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Equation" r:id="rId11" imgW="381000" imgH="228600" progId="Equation.DSMT4">
                  <p:embed/>
                </p:oleObj>
              </mc:Choice>
              <mc:Fallback>
                <p:oleObj name="Equation" r:id="rId11" imgW="381000" imgH="228600" progId="Equation.DSMT4">
                  <p:embed/>
                  <p:pic>
                    <p:nvPicPr>
                      <p:cNvPr id="3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4600575"/>
                        <a:ext cx="7461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Slide Number Placeholder 4"/>
          <p:cNvSpPr txBox="1">
            <a:spLocks/>
          </p:cNvSpPr>
          <p:nvPr/>
        </p:nvSpPr>
        <p:spPr bwMode="auto">
          <a:xfrm>
            <a:off x="8392886" y="6532563"/>
            <a:ext cx="63664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1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1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92100" y="309880"/>
            <a:ext cx="5926455" cy="609600"/>
          </a:xfrm>
        </p:spPr>
        <p:txBody>
          <a:bodyPr vert="horz" wrap="square" lIns="91440" tIns="45720" rIns="91440" bIns="45720" anchor="ctr"/>
          <a:lstStyle/>
          <a:p>
            <a:r>
              <a:rPr lang="en-US" altLang="en-US" sz="3600" b="1" i="1" dirty="0">
                <a:latin typeface="Times New Roman" panose="02020603050405020304" pitchFamily="18" charset="0"/>
                <a:sym typeface="+mn-ea"/>
              </a:rPr>
              <a:t>Tutorial: 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Solution</a:t>
            </a:r>
            <a:endParaRPr lang="en-US" altLang="en-US" sz="3600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0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矩形 1"/>
          <p:cNvSpPr/>
          <p:nvPr/>
        </p:nvSpPr>
        <p:spPr>
          <a:xfrm>
            <a:off x="367030" y="247650"/>
            <a:ext cx="2689225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sz="3600" b="1" i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63" y="1354138"/>
            <a:ext cx="8636000" cy="442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9" name="Rectangle 5"/>
          <p:cNvSpPr/>
          <p:nvPr/>
        </p:nvSpPr>
        <p:spPr>
          <a:xfrm>
            <a:off x="2442210" y="5763895"/>
            <a:ext cx="48190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Figure 1: A typical adaptive scheme</a:t>
            </a:r>
            <a:endParaRPr lang="en-SG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78071" y="1347852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lphaLcParenR" startAt="2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Since          	</a:t>
            </a:r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addition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the closed-loop error equation</a:t>
            </a:r>
          </a:p>
          <a:p>
            <a:pPr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is uniformly continuous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838733" y="1410202"/>
          <a:ext cx="6365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8" name="Equation" r:id="rId3" imgW="368300" imgH="203200" progId="Equation.DSMT4">
                  <p:embed/>
                </p:oleObj>
              </mc:Choice>
              <mc:Fallback>
                <p:oleObj name="Equation" r:id="rId3" imgW="368300" imgH="20320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733" y="1410202"/>
                        <a:ext cx="63658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5"/>
          <p:cNvSpPr/>
          <p:nvPr/>
        </p:nvSpPr>
        <p:spPr bwMode="auto">
          <a:xfrm>
            <a:off x="2527708" y="1540628"/>
            <a:ext cx="428625" cy="1143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061108" y="1434014"/>
          <a:ext cx="24145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Equation" r:id="rId5" imgW="1396365" imgH="203200" progId="Equation.DSMT4">
                  <p:embed/>
                </p:oleObj>
              </mc:Choice>
              <mc:Fallback>
                <p:oleObj name="Equation" r:id="rId5" imgW="1396365" imgH="20320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108" y="1434014"/>
                        <a:ext cx="241458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7"/>
          <p:cNvSpPr/>
          <p:nvPr/>
        </p:nvSpPr>
        <p:spPr bwMode="auto">
          <a:xfrm>
            <a:off x="5556658" y="1528596"/>
            <a:ext cx="428625" cy="1143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6048783" y="1400677"/>
          <a:ext cx="10096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Equation" r:id="rId7" imgW="584200" imgH="228600" progId="Equation.DSMT4">
                  <p:embed/>
                </p:oleObj>
              </mc:Choice>
              <mc:Fallback>
                <p:oleObj name="Equation" r:id="rId7" imgW="584200" imgH="22860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783" y="1400677"/>
                        <a:ext cx="10096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9"/>
          <p:cNvSpPr/>
          <p:nvPr/>
        </p:nvSpPr>
        <p:spPr bwMode="auto">
          <a:xfrm>
            <a:off x="7128786" y="1526089"/>
            <a:ext cx="428625" cy="1143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7675971" y="1376864"/>
          <a:ext cx="7461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Equation" r:id="rId9" imgW="431800" imgH="241300" progId="Equation.DSMT4">
                  <p:embed/>
                </p:oleObj>
              </mc:Choice>
              <mc:Fallback>
                <p:oleObj name="Equation" r:id="rId9" imgW="431800" imgH="241300" progId="Equation.DSMT4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971" y="1376864"/>
                        <a:ext cx="7461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1957621" y="2005688"/>
          <a:ext cx="14700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name="Equation" r:id="rId11" imgW="850900" imgH="228600" progId="Equation.DSMT4">
                  <p:embed/>
                </p:oleObj>
              </mc:Choice>
              <mc:Fallback>
                <p:oleObj name="Equation" r:id="rId11" imgW="850900" imgH="22860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621" y="2005688"/>
                        <a:ext cx="14700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2"/>
          <p:cNvSpPr/>
          <p:nvPr/>
        </p:nvSpPr>
        <p:spPr bwMode="auto">
          <a:xfrm>
            <a:off x="3580439" y="2164826"/>
            <a:ext cx="428625" cy="1143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4126539" y="2028466"/>
          <a:ext cx="681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Equation" r:id="rId13" imgW="393700" imgH="228600" progId="Equation.DSMT4">
                  <p:embed/>
                </p:oleObj>
              </mc:Choice>
              <mc:Fallback>
                <p:oleObj name="Equation" r:id="rId13" imgW="393700" imgH="228600" progId="Equation.DSMT4">
                  <p:embed/>
                  <p:pic>
                    <p:nvPicPr>
                      <p:cNvPr id="1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539" y="2028466"/>
                        <a:ext cx="6810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5"/>
          <p:cNvSpPr/>
          <p:nvPr/>
        </p:nvSpPr>
        <p:spPr bwMode="auto">
          <a:xfrm>
            <a:off x="600343" y="3484627"/>
            <a:ext cx="428625" cy="1143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1227822" y="3401323"/>
          <a:ext cx="26193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name="Equation" r:id="rId15" imgW="114300" imgH="127000" progId="Equation.DSMT4">
                  <p:embed/>
                </p:oleObj>
              </mc:Choice>
              <mc:Fallback>
                <p:oleObj name="Equation" r:id="rId15" imgW="114300" imgH="127000" progId="Equation.DSMT4">
                  <p:embed/>
                  <p:pic>
                    <p:nvPicPr>
                      <p:cNvPr id="1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822" y="3401323"/>
                        <a:ext cx="261938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451" y="3790109"/>
            <a:ext cx="10699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94" y="4376523"/>
            <a:ext cx="3963011" cy="1724463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Object 30"/>
          <p:cNvGraphicFramePr>
            <a:graphicFrameLocks noChangeAspect="1"/>
          </p:cNvGraphicFramePr>
          <p:nvPr/>
        </p:nvGraphicFramePr>
        <p:xfrm>
          <a:off x="3580439" y="2862976"/>
          <a:ext cx="3300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name="Equation" r:id="rId19" imgW="1752600" imgH="228600" progId="Equation.DSMT4">
                  <p:embed/>
                </p:oleObj>
              </mc:Choice>
              <mc:Fallback>
                <p:oleObj name="Equation" r:id="rId19" imgW="1752600" imgH="228600" progId="Equation.DSMT4">
                  <p:embed/>
                  <p:pic>
                    <p:nvPicPr>
                      <p:cNvPr id="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439" y="2862976"/>
                        <a:ext cx="33004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18" y="3904877"/>
            <a:ext cx="3127375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lide Number Placeholder 4"/>
          <p:cNvSpPr txBox="1">
            <a:spLocks/>
          </p:cNvSpPr>
          <p:nvPr/>
        </p:nvSpPr>
        <p:spPr bwMode="auto">
          <a:xfrm>
            <a:off x="8392886" y="6532563"/>
            <a:ext cx="63664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92100" y="309880"/>
            <a:ext cx="5926455" cy="609600"/>
          </a:xfrm>
        </p:spPr>
        <p:txBody>
          <a:bodyPr vert="horz" wrap="square" lIns="91440" tIns="45720" rIns="91440" bIns="45720" anchor="ctr"/>
          <a:lstStyle/>
          <a:p>
            <a:r>
              <a:rPr lang="en-US" altLang="en-US" sz="3600" b="1" i="1" dirty="0">
                <a:latin typeface="Times New Roman" panose="02020603050405020304" pitchFamily="18" charset="0"/>
                <a:sym typeface="+mn-ea"/>
              </a:rPr>
              <a:t>Tutorial: 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Solution</a:t>
            </a:r>
            <a:endParaRPr lang="en-US" altLang="en-US" sz="3600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18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矩形 1"/>
          <p:cNvSpPr/>
          <p:nvPr/>
        </p:nvSpPr>
        <p:spPr>
          <a:xfrm>
            <a:off x="367030" y="247650"/>
            <a:ext cx="67233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Control by Slotine and Li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48590" y="1304925"/>
            <a:ext cx="8229600" cy="4525963"/>
          </a:xfrm>
        </p:spPr>
        <p:txBody>
          <a:bodyPr vert="horz" wrap="square" lIns="91440" tIns="45720" rIns="91440" bIns="45720" anchor="t"/>
          <a:lstStyle/>
          <a:p>
            <a:pPr marL="457200" lvl="1" indent="0"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Notations: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,     ,      be the position, velocity and acceleration of the desired trajectory;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be the tracking error;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</a:t>
            </a:r>
          </a:p>
          <a:p>
            <a:pPr marL="914400" lvl="2" indent="0">
              <a:buFont typeface="+mj-lt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marL="914400" lvl="2" indent="0">
              <a:buFont typeface="+mj-lt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Then we know that if                             and           as  </a:t>
            </a:r>
          </a:p>
          <a:p>
            <a:pPr marL="1371600" lvl="2" indent="-457200">
              <a:buFont typeface="+mj-lt"/>
              <a:buAutoNum type="arabicPeriod" startAt="4"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92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marL="1371600" lvl="2" indent="-457200">
              <a:buFont typeface="+mj-lt"/>
              <a:buAutoNum type="arabicPeriod" startAt="4"/>
            </a:pPr>
            <a:r>
              <a:rPr lang="en-SG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SG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458" y="1847850"/>
            <a:ext cx="304800" cy="349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5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4078" y="1863408"/>
            <a:ext cx="295275" cy="338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6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4458" y="1863725"/>
            <a:ext cx="292100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7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7660" y="2653665"/>
            <a:ext cx="1140460" cy="3702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8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8775" y="3117215"/>
            <a:ext cx="1924050" cy="327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9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1803" y="4025265"/>
            <a:ext cx="762000" cy="290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ight Arrow 10"/>
          <p:cNvSpPr/>
          <p:nvPr/>
        </p:nvSpPr>
        <p:spPr bwMode="auto">
          <a:xfrm>
            <a:off x="5090795" y="4103852"/>
            <a:ext cx="900007" cy="13335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SG" altLang="zh-CN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Georgia" panose="02040502050405020303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497" name="Object 12"/>
          <p:cNvGraphicFramePr>
            <a:graphicFrameLocks noChangeAspect="1"/>
          </p:cNvGraphicFramePr>
          <p:nvPr/>
        </p:nvGraphicFramePr>
        <p:xfrm>
          <a:off x="6079173" y="4075748"/>
          <a:ext cx="198437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r:id="rId11" imgW="114300" imgH="139700" progId="Equation.DSMT4">
                  <p:embed/>
                </p:oleObj>
              </mc:Choice>
              <mc:Fallback>
                <p:oleObj r:id="rId11" imgW="114300" imgH="1397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79173" y="4075748"/>
                        <a:ext cx="198437" cy="242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21"/>
          <p:cNvGraphicFramePr>
            <a:graphicFrameLocks noChangeAspect="1"/>
          </p:cNvGraphicFramePr>
          <p:nvPr/>
        </p:nvGraphicFramePr>
        <p:xfrm>
          <a:off x="6858635" y="4002405"/>
          <a:ext cx="7048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r:id="rId13" imgW="405765" imgH="177800" progId="Equation.DSMT4">
                  <p:embed/>
                </p:oleObj>
              </mc:Choice>
              <mc:Fallback>
                <p:oleObj r:id="rId13" imgW="405765" imgH="1778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58635" y="4002405"/>
                        <a:ext cx="704850" cy="309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22"/>
          <p:cNvGraphicFramePr>
            <a:graphicFrameLocks noChangeAspect="1"/>
          </p:cNvGraphicFramePr>
          <p:nvPr/>
        </p:nvGraphicFramePr>
        <p:xfrm>
          <a:off x="7961313" y="4046855"/>
          <a:ext cx="727075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r:id="rId15" imgW="419100" imgH="152400" progId="Equation.DSMT4">
                  <p:embed/>
                </p:oleObj>
              </mc:Choice>
              <mc:Fallback>
                <p:oleObj r:id="rId15" imgW="419100" imgH="1524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61313" y="4046855"/>
                        <a:ext cx="727075" cy="265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3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63348" y="4477385"/>
            <a:ext cx="1206500" cy="695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1082040" y="5374323"/>
            <a:ext cx="7448550" cy="429895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 these signals shall be used in the control designed later.</a:t>
            </a:r>
          </a:p>
        </p:txBody>
      </p:sp>
      <p:graphicFrame>
        <p:nvGraphicFramePr>
          <p:cNvPr id="20500" name="Object 23"/>
          <p:cNvGraphicFramePr>
            <a:graphicFrameLocks noChangeAspect="1"/>
          </p:cNvGraphicFramePr>
          <p:nvPr/>
        </p:nvGraphicFramePr>
        <p:xfrm>
          <a:off x="1641475" y="4400233"/>
          <a:ext cx="13017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r:id="rId18" imgW="749300" imgH="228600" progId="Equation.DSMT4">
                  <p:embed/>
                </p:oleObj>
              </mc:Choice>
              <mc:Fallback>
                <p:oleObj r:id="rId18" imgW="749300" imgH="2286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641475" y="4400233"/>
                        <a:ext cx="130175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24"/>
          <p:cNvGraphicFramePr>
            <a:graphicFrameLocks noChangeAspect="1"/>
          </p:cNvGraphicFramePr>
          <p:nvPr/>
        </p:nvGraphicFramePr>
        <p:xfrm>
          <a:off x="1641475" y="4797108"/>
          <a:ext cx="13017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r:id="rId20" imgW="749300" imgH="228600" progId="Equation.DSMT4">
                  <p:embed/>
                </p:oleObj>
              </mc:Choice>
              <mc:Fallback>
                <p:oleObj r:id="rId20" imgW="749300" imgH="228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641475" y="4797108"/>
                        <a:ext cx="130175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2" name="Rounded Rectangle 17"/>
          <p:cNvSpPr/>
          <p:nvPr/>
        </p:nvSpPr>
        <p:spPr>
          <a:xfrm>
            <a:off x="6232525" y="4450715"/>
            <a:ext cx="1703388" cy="75723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00FF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3200" b="1" dirty="0">
              <a:solidFill>
                <a:srgbClr val="333399"/>
              </a:solidFill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sp>
        <p:nvSpPr>
          <p:cNvPr id="20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06400" y="1238250"/>
            <a:ext cx="8229600" cy="2946400"/>
          </a:xfrm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Linear-in-the-parameters Dynamics</a:t>
            </a:r>
          </a:p>
          <a:p>
            <a:pPr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Let     be the estimated value of    .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Let        ,           and        correspond to        ,           and        , respectively obtained by using     as   . </a:t>
            </a:r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07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z="14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fld>
            <a:endParaRPr lang="zh-CN" altLang="en-US" sz="1400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1508" name="Object 1"/>
          <p:cNvGraphicFramePr>
            <a:graphicFrameLocks noChangeAspect="1"/>
          </p:cNvGraphicFramePr>
          <p:nvPr/>
        </p:nvGraphicFramePr>
        <p:xfrm>
          <a:off x="2432685" y="1790700"/>
          <a:ext cx="42783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r:id="rId3" imgW="2476500" imgH="203200" progId="Equation.DSMT4">
                  <p:embed/>
                </p:oleObj>
              </mc:Choice>
              <mc:Fallback>
                <p:oleObj r:id="rId3" imgW="2476500" imgH="203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2685" y="1790700"/>
                        <a:ext cx="4278313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5248275" y="2124710"/>
            <a:ext cx="28733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510" name="Rectangle 6"/>
          <p:cNvSpPr/>
          <p:nvPr/>
        </p:nvSpPr>
        <p:spPr>
          <a:xfrm>
            <a:off x="2809558" y="2553970"/>
            <a:ext cx="29768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known regressor of the system</a:t>
            </a:r>
            <a:endParaRPr lang="en-SG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511" name="Straight Arrow Connector 8"/>
          <p:cNvCxnSpPr/>
          <p:nvPr/>
        </p:nvCxnSpPr>
        <p:spPr>
          <a:xfrm flipH="1">
            <a:off x="4709795" y="2156460"/>
            <a:ext cx="687705" cy="41211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0" name="Straight Connector 9"/>
          <p:cNvCxnSpPr/>
          <p:nvPr/>
        </p:nvCxnSpPr>
        <p:spPr bwMode="auto">
          <a:xfrm>
            <a:off x="6459855" y="2103120"/>
            <a:ext cx="28733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513" name="Rectangle 11"/>
          <p:cNvSpPr/>
          <p:nvPr/>
        </p:nvSpPr>
        <p:spPr>
          <a:xfrm>
            <a:off x="5918835" y="2471738"/>
            <a:ext cx="3076575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true robot parameter vector which is unknown usually.</a:t>
            </a:r>
            <a:endParaRPr lang="en-SG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514" name="Straight Arrow Connector 12"/>
          <p:cNvCxnSpPr/>
          <p:nvPr/>
        </p:nvCxnSpPr>
        <p:spPr>
          <a:xfrm>
            <a:off x="6601460" y="2143125"/>
            <a:ext cx="688975" cy="36703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graphicFrame>
        <p:nvGraphicFramePr>
          <p:cNvPr id="21515" name="Object 2"/>
          <p:cNvGraphicFramePr>
            <a:graphicFrameLocks noChangeAspect="1"/>
          </p:cNvGraphicFramePr>
          <p:nvPr/>
        </p:nvGraphicFramePr>
        <p:xfrm>
          <a:off x="1336675" y="3023235"/>
          <a:ext cx="2635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r:id="rId6" imgW="152400" imgH="203200" progId="Equation.DSMT4">
                  <p:embed/>
                </p:oleObj>
              </mc:Choice>
              <mc:Fallback>
                <p:oleObj r:id="rId6" imgW="152400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6675" y="3023235"/>
                        <a:ext cx="263525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3"/>
          <p:cNvGraphicFramePr>
            <a:graphicFrameLocks noChangeAspect="1"/>
          </p:cNvGraphicFramePr>
          <p:nvPr/>
        </p:nvGraphicFramePr>
        <p:xfrm>
          <a:off x="4776470" y="3074670"/>
          <a:ext cx="2635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r:id="rId8" imgW="152400" imgH="165100" progId="Equation.DSMT4">
                  <p:embed/>
                </p:oleObj>
              </mc:Choice>
              <mc:Fallback>
                <p:oleObj r:id="rId8" imgW="152400" imgH="1651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76470" y="3074670"/>
                        <a:ext cx="263525" cy="28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7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6675" y="3468370"/>
            <a:ext cx="557213" cy="371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8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600" y="3481705"/>
            <a:ext cx="739775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9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3110" y="3466465"/>
            <a:ext cx="517525" cy="352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20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75935" y="3537585"/>
            <a:ext cx="508000" cy="285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21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58560" y="3569335"/>
            <a:ext cx="715963" cy="257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22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57770" y="3542665"/>
            <a:ext cx="530225" cy="3048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1523" name="Object 10"/>
          <p:cNvGraphicFramePr>
            <a:graphicFrameLocks noChangeAspect="1"/>
          </p:cNvGraphicFramePr>
          <p:nvPr/>
        </p:nvGraphicFramePr>
        <p:xfrm>
          <a:off x="4605020" y="3820795"/>
          <a:ext cx="2635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r:id="rId16" imgW="152400" imgH="203200" progId="Equation.DSMT4">
                  <p:embed/>
                </p:oleObj>
              </mc:Choice>
              <mc:Fallback>
                <p:oleObj r:id="rId16" imgW="152400" imgH="203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05020" y="3820795"/>
                        <a:ext cx="263525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11"/>
          <p:cNvGraphicFramePr>
            <a:graphicFrameLocks noChangeAspect="1"/>
          </p:cNvGraphicFramePr>
          <p:nvPr/>
        </p:nvGraphicFramePr>
        <p:xfrm>
          <a:off x="5211445" y="3883660"/>
          <a:ext cx="2635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r:id="rId18" imgW="152400" imgH="165100" progId="Equation.DSMT4">
                  <p:embed/>
                </p:oleObj>
              </mc:Choice>
              <mc:Fallback>
                <p:oleObj r:id="rId18" imgW="152400" imgH="1651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11445" y="3883660"/>
                        <a:ext cx="263525" cy="28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Down Arrow 24"/>
          <p:cNvSpPr/>
          <p:nvPr/>
        </p:nvSpPr>
        <p:spPr bwMode="auto">
          <a:xfrm rot="10800000" flipV="1">
            <a:off x="4161155" y="4331970"/>
            <a:ext cx="354330" cy="624840"/>
          </a:xfrm>
          <a:prstGeom prst="downArrow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SG" altLang="zh-CN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Georgia" panose="02040502050405020303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1528" name="Object 12"/>
          <p:cNvGraphicFramePr>
            <a:graphicFrameLocks noChangeAspect="1"/>
          </p:cNvGraphicFramePr>
          <p:nvPr/>
        </p:nvGraphicFramePr>
        <p:xfrm>
          <a:off x="2139950" y="5088890"/>
          <a:ext cx="442150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r:id="rId20" imgW="2476500" imgH="241300" progId="Equation.DSMT4">
                  <p:embed/>
                </p:oleObj>
              </mc:Choice>
              <mc:Fallback>
                <p:oleObj r:id="rId20" imgW="2476500" imgH="2413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39950" y="5088890"/>
                        <a:ext cx="442150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9" name="Rectangle 26"/>
          <p:cNvSpPr/>
          <p:nvPr/>
        </p:nvSpPr>
        <p:spPr>
          <a:xfrm>
            <a:off x="7745413" y="1682750"/>
            <a:ext cx="100540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3.5.1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SG" altLang="zh-CN" sz="24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30" name="Rectangle 27"/>
          <p:cNvSpPr/>
          <p:nvPr/>
        </p:nvSpPr>
        <p:spPr>
          <a:xfrm>
            <a:off x="7841933" y="5088890"/>
            <a:ext cx="100540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3.5.2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SG" altLang="zh-CN" sz="24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1"/>
          <p:cNvSpPr/>
          <p:nvPr/>
        </p:nvSpPr>
        <p:spPr>
          <a:xfrm>
            <a:off x="367030" y="247650"/>
            <a:ext cx="67233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Control by Slotine and Li</a:t>
            </a:r>
          </a:p>
        </p:txBody>
      </p:sp>
      <p:sp>
        <p:nvSpPr>
          <p:cNvPr id="28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06400" y="1238250"/>
            <a:ext cx="8229600" cy="2946400"/>
          </a:xfrm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Define                                     for constant    . </a:t>
            </a:r>
          </a:p>
          <a:p>
            <a:pPr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Equation </a:t>
            </a:r>
            <a:r>
              <a:rPr lang="en-US" altLang="zh-CN" sz="2400" kern="1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2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3.5.1</a:t>
            </a:r>
            <a:r>
              <a:rPr lang="en-US" altLang="zh-CN" sz="2400" kern="1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2400" kern="1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2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3.5.2</a:t>
            </a:r>
            <a:r>
              <a:rPr lang="en-US" altLang="zh-CN" sz="2400" kern="1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can be written as </a:t>
            </a:r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07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z="14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fld>
            <a:endParaRPr lang="zh-CN" altLang="en-US" sz="1400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29" name="Rectangle 26"/>
          <p:cNvSpPr/>
          <p:nvPr/>
        </p:nvSpPr>
        <p:spPr>
          <a:xfrm>
            <a:off x="7539673" y="2364105"/>
            <a:ext cx="100540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3.5.3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SG" altLang="zh-CN" sz="24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30" name="Rectangle 27"/>
          <p:cNvSpPr/>
          <p:nvPr/>
        </p:nvSpPr>
        <p:spPr>
          <a:xfrm>
            <a:off x="7566343" y="2838450"/>
            <a:ext cx="100540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3.5.4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SG" altLang="zh-CN" sz="24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1531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575" y="1338580"/>
            <a:ext cx="1068388" cy="276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Right Arrow 25"/>
          <p:cNvSpPr/>
          <p:nvPr/>
        </p:nvSpPr>
        <p:spPr bwMode="auto">
          <a:xfrm>
            <a:off x="2663825" y="1443990"/>
            <a:ext cx="428625" cy="1143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SG" altLang="zh-CN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Georgia" panose="02040502050405020303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1535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275" y="1291590"/>
            <a:ext cx="792163" cy="3143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1536" name="Object 29"/>
          <p:cNvGraphicFramePr>
            <a:graphicFrameLocks noChangeAspect="1"/>
          </p:cNvGraphicFramePr>
          <p:nvPr/>
        </p:nvGraphicFramePr>
        <p:xfrm>
          <a:off x="5640070" y="1339215"/>
          <a:ext cx="2635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r:id="rId6" imgW="152400" imgH="165100" progId="Equation.DSMT4">
                  <p:embed/>
                </p:oleObj>
              </mc:Choice>
              <mc:Fallback>
                <p:oleObj r:id="rId6" imgW="152400" imgH="1651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40070" y="1339215"/>
                        <a:ext cx="263525" cy="28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0"/>
          <p:cNvGraphicFramePr>
            <a:graphicFrameLocks noChangeAspect="1"/>
          </p:cNvGraphicFramePr>
          <p:nvPr/>
        </p:nvGraphicFramePr>
        <p:xfrm>
          <a:off x="1845310" y="2461895"/>
          <a:ext cx="4848860" cy="87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r:id="rId8" imgW="2679700" imgH="482600" progId="Equation.DSMT4">
                  <p:embed/>
                </p:oleObj>
              </mc:Choice>
              <mc:Fallback>
                <p:oleObj r:id="rId8" imgW="2679700" imgH="482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45310" y="2461895"/>
                        <a:ext cx="4848860" cy="874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Down Arrow 4"/>
          <p:cNvSpPr/>
          <p:nvPr/>
        </p:nvSpPr>
        <p:spPr bwMode="auto">
          <a:xfrm rot="10800000" flipV="1">
            <a:off x="4048760" y="3421380"/>
            <a:ext cx="697230" cy="651510"/>
          </a:xfrm>
          <a:prstGeom prst="downArrow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SG" altLang="zh-CN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Georgia" panose="02040502050405020303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2082800" y="4116070"/>
          <a:ext cx="4763135" cy="45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r:id="rId10" imgW="2679700" imgH="254000" progId="Equation.DSMT4">
                  <p:embed/>
                </p:oleObj>
              </mc:Choice>
              <mc:Fallback>
                <p:oleObj r:id="rId10" imgW="2679700" imgH="2540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82800" y="4116070"/>
                        <a:ext cx="4763135" cy="4521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1050" y="5411470"/>
            <a:ext cx="1117600" cy="276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7270" y="5488305"/>
            <a:ext cx="1058863" cy="276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Rounded Rectangular Callout 12"/>
          <p:cNvSpPr/>
          <p:nvPr/>
        </p:nvSpPr>
        <p:spPr>
          <a:xfrm>
            <a:off x="663575" y="5273675"/>
            <a:ext cx="1419225" cy="552450"/>
          </a:xfrm>
          <a:prstGeom prst="wedgeRoundRectCallout">
            <a:avLst>
              <a:gd name="adj1" fmla="val 75435"/>
              <a:gd name="adj2" fmla="val -175431"/>
              <a:gd name="adj3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SG" altLang="zh-CN" sz="3200" b="1" dirty="0">
              <a:solidFill>
                <a:srgbClr val="333399"/>
              </a:solidFill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sp>
        <p:nvSpPr>
          <p:cNvPr id="19" name="Rounded Rectangular Callout 13"/>
          <p:cNvSpPr/>
          <p:nvPr/>
        </p:nvSpPr>
        <p:spPr>
          <a:xfrm>
            <a:off x="3260090" y="5370195"/>
            <a:ext cx="1419225" cy="552450"/>
          </a:xfrm>
          <a:prstGeom prst="wedgeRoundRectCallout">
            <a:avLst>
              <a:gd name="adj1" fmla="val -31278"/>
              <a:gd name="adj2" fmla="val -197847"/>
              <a:gd name="adj3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SG" altLang="zh-CN" sz="3200" b="1" dirty="0">
              <a:solidFill>
                <a:srgbClr val="333399"/>
              </a:solidFill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pic>
        <p:nvPicPr>
          <p:cNvPr id="20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57575" y="5522595"/>
            <a:ext cx="1023938" cy="276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Rounded Rectangular Callout 15"/>
          <p:cNvSpPr/>
          <p:nvPr/>
        </p:nvSpPr>
        <p:spPr>
          <a:xfrm>
            <a:off x="5903595" y="5335905"/>
            <a:ext cx="1419225" cy="552450"/>
          </a:xfrm>
          <a:prstGeom prst="wedgeRoundRectCallout">
            <a:avLst>
              <a:gd name="adj1" fmla="val -129264"/>
              <a:gd name="adj2" fmla="val -189227"/>
              <a:gd name="adj3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SG" altLang="zh-CN" sz="3200" b="1" dirty="0">
              <a:solidFill>
                <a:srgbClr val="333399"/>
              </a:solidFill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sp>
        <p:nvSpPr>
          <p:cNvPr id="22" name="矩形 1"/>
          <p:cNvSpPr/>
          <p:nvPr/>
        </p:nvSpPr>
        <p:spPr>
          <a:xfrm>
            <a:off x="367030" y="247650"/>
            <a:ext cx="67233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Control by Slotine and Li</a:t>
            </a:r>
          </a:p>
        </p:txBody>
      </p:sp>
      <p:sp>
        <p:nvSpPr>
          <p:cNvPr id="24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/>
          <p:nvPr/>
        </p:nvSpPr>
        <p:spPr>
          <a:xfrm>
            <a:off x="367030" y="247650"/>
            <a:ext cx="17830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92125" y="1171575"/>
            <a:ext cx="8157210" cy="4526280"/>
          </a:xfrm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Given a robot described by</a:t>
            </a:r>
          </a:p>
          <a:p>
            <a:pPr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Show that the closed-loop system is stable if the control is given by</a:t>
            </a:r>
          </a:p>
          <a:p>
            <a:pPr>
              <a:buNone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the </a:t>
            </a:r>
            <a:r>
              <a:rPr lang="en-US" altLang="zh-CN" sz="2400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parameter adaptation algorithm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</a:t>
            </a:r>
            <a:endParaRPr lang="en-SG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SG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SG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SG" altLang="zh-CN" dirty="0">
              <a:ea typeface="宋体" panose="02010600030101010101" pitchFamily="2" charset="-122"/>
            </a:endParaRPr>
          </a:p>
        </p:txBody>
      </p:sp>
      <p:pic>
        <p:nvPicPr>
          <p:cNvPr id="23557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205" y="1671955"/>
            <a:ext cx="3991002" cy="30600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3559" name="Object 3"/>
          <p:cNvGraphicFramePr>
            <a:graphicFrameLocks noChangeAspect="1"/>
          </p:cNvGraphicFramePr>
          <p:nvPr/>
        </p:nvGraphicFramePr>
        <p:xfrm>
          <a:off x="2658745" y="2647604"/>
          <a:ext cx="4006850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r:id="rId6" imgW="2145665" imgH="254000" progId="Equation.DSMT4">
                  <p:embed/>
                </p:oleObj>
              </mc:Choice>
              <mc:Fallback>
                <p:oleObj r:id="rId6" imgW="2145665" imgH="2540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58745" y="2647604"/>
                        <a:ext cx="4006850" cy="473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4"/>
          <p:cNvGraphicFramePr>
            <a:graphicFrameLocks noChangeAspect="1"/>
          </p:cNvGraphicFramePr>
          <p:nvPr/>
        </p:nvGraphicFramePr>
        <p:xfrm>
          <a:off x="3175000" y="3547110"/>
          <a:ext cx="2634615" cy="544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r:id="rId8" imgW="1409065" imgH="292100" progId="Equation.DSMT4">
                  <p:embed/>
                </p:oleObj>
              </mc:Choice>
              <mc:Fallback>
                <p:oleObj r:id="rId8" imgW="1409065" imgH="2921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5000" y="3547110"/>
                        <a:ext cx="2634615" cy="544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own Arrow 9"/>
          <p:cNvSpPr/>
          <p:nvPr/>
        </p:nvSpPr>
        <p:spPr bwMode="auto">
          <a:xfrm rot="10800000" flipV="1">
            <a:off x="4387671" y="4086859"/>
            <a:ext cx="354222" cy="266701"/>
          </a:xfrm>
          <a:prstGeom prst="downArrow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SG" altLang="zh-CN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Georgia" panose="02040502050405020303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276600" y="4348480"/>
          <a:ext cx="2861945" cy="38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r:id="rId10" imgW="1612900" imgH="215900" progId="Equation.DSMT4">
                  <p:embed/>
                </p:oleObj>
              </mc:Choice>
              <mc:Fallback>
                <p:oleObj r:id="rId10" imgW="1612900" imgH="2159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76600" y="4348480"/>
                        <a:ext cx="2861945" cy="382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3257868" y="4697413"/>
          <a:ext cx="5270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r:id="rId12" imgW="304800" imgH="241300" progId="Equation.DSMT4">
                  <p:embed/>
                </p:oleObj>
              </mc:Choice>
              <mc:Fallback>
                <p:oleObj r:id="rId12" imgW="304800" imgH="2413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57868" y="4697413"/>
                        <a:ext cx="52705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/>
          <p:cNvSpPr/>
          <p:nvPr/>
        </p:nvSpPr>
        <p:spPr>
          <a:xfrm>
            <a:off x="3762058" y="4684395"/>
            <a:ext cx="140081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bounded</a:t>
            </a:r>
            <a:endParaRPr lang="en-SG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3276283" y="5059998"/>
          <a:ext cx="18669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r:id="rId15" imgW="1078865" imgH="215900" progId="Equation.DSMT4">
                  <p:embed/>
                </p:oleObj>
              </mc:Choice>
              <mc:Fallback>
                <p:oleObj r:id="rId15" imgW="1078865" imgH="2159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76283" y="5059998"/>
                        <a:ext cx="1866900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644525" y="5430977"/>
            <a:ext cx="6150273" cy="430887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Note: The control law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3.5.6)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 be re-written as </a:t>
            </a:r>
          </a:p>
        </p:txBody>
      </p:sp>
      <p:graphicFrame>
        <p:nvGraphicFramePr>
          <p:cNvPr id="23573" name="Object 10"/>
          <p:cNvGraphicFramePr>
            <a:graphicFrameLocks noChangeAspect="1"/>
          </p:cNvGraphicFramePr>
          <p:nvPr/>
        </p:nvGraphicFramePr>
        <p:xfrm>
          <a:off x="3784918" y="5988368"/>
          <a:ext cx="24177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r:id="rId17" imgW="1397000" imgH="241300" progId="Equation.DSMT4">
                  <p:embed/>
                </p:oleObj>
              </mc:Choice>
              <mc:Fallback>
                <p:oleObj r:id="rId17" imgW="1397000" imgH="2413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84918" y="5988368"/>
                        <a:ext cx="2417762" cy="415925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Oval 19"/>
          <p:cNvSpPr/>
          <p:nvPr/>
        </p:nvSpPr>
        <p:spPr bwMode="auto">
          <a:xfrm>
            <a:off x="6814819" y="5300979"/>
            <a:ext cx="2124075" cy="11334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Stability Analysis?</a:t>
            </a:r>
          </a:p>
        </p:txBody>
      </p:sp>
      <p:sp>
        <p:nvSpPr>
          <p:cNvPr id="21529" name="Rectangle 26"/>
          <p:cNvSpPr/>
          <p:nvPr/>
        </p:nvSpPr>
        <p:spPr>
          <a:xfrm>
            <a:off x="7539673" y="1555115"/>
            <a:ext cx="100540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3.5.5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SG" altLang="zh-CN" sz="24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26"/>
          <p:cNvSpPr/>
          <p:nvPr/>
        </p:nvSpPr>
        <p:spPr>
          <a:xfrm>
            <a:off x="7539673" y="2639695"/>
            <a:ext cx="100540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3.5.6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SG" altLang="zh-CN" sz="24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6"/>
          <p:cNvSpPr/>
          <p:nvPr/>
        </p:nvSpPr>
        <p:spPr>
          <a:xfrm>
            <a:off x="7566343" y="3602355"/>
            <a:ext cx="100540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3.5.7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SG" altLang="zh-CN" sz="24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1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1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442085" y="1125220"/>
            <a:ext cx="6535420" cy="1814830"/>
          </a:xfrm>
          <a:ln w="28575">
            <a:solidFill>
              <a:srgbClr val="C0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Stability Analysis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Two Steps:</a:t>
            </a:r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 equation</a:t>
            </a:r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Stability analysis using Lyapunov's method</a:t>
            </a:r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79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z="14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fld>
            <a:endParaRPr lang="zh-CN" altLang="en-US" sz="1400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Content Placeholder 2"/>
          <p:cNvSpPr txBox="1"/>
          <p:nvPr/>
        </p:nvSpPr>
        <p:spPr>
          <a:xfrm>
            <a:off x="492125" y="3097530"/>
            <a:ext cx="8229600" cy="33420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600" b="1" i="1" u="sng" dirty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</a:t>
            </a:r>
            <a:r>
              <a:rPr lang="en-US" altLang="zh-CN" sz="2600" b="1" dirty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b="1" dirty="0">
              <a:solidFill>
                <a:srgbClr val="66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 Step: Error equation</a:t>
            </a:r>
            <a:endParaRPr lang="en-US" altLang="zh-CN" b="1" u="sng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Closed-loop error equation</a:t>
            </a:r>
            <a:endParaRPr lang="en-SG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SG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SG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SG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SG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581" name="Object 2"/>
          <p:cNvGraphicFramePr>
            <a:graphicFrameLocks noChangeAspect="1"/>
          </p:cNvGraphicFramePr>
          <p:nvPr/>
        </p:nvGraphicFramePr>
        <p:xfrm>
          <a:off x="878840" y="4370705"/>
          <a:ext cx="7570788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r:id="rId4" imgW="4381500" imgH="889000" progId="Equation.DSMT4">
                  <p:embed/>
                </p:oleObj>
              </mc:Choice>
              <mc:Fallback>
                <p:oleObj r:id="rId4" imgW="4381500" imgH="8890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8840" y="4370705"/>
                        <a:ext cx="7570788" cy="1538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7"/>
          <p:cNvSpPr/>
          <p:nvPr/>
        </p:nvSpPr>
        <p:spPr>
          <a:xfrm>
            <a:off x="6314758" y="5505450"/>
            <a:ext cx="192532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[Lips dynamics]</a:t>
            </a:r>
            <a:endParaRPr lang="en-SG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372360" y="6063615"/>
            <a:ext cx="428625" cy="1143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SG" altLang="zh-CN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Georgia" panose="02040502050405020303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4586" name="Object 3"/>
          <p:cNvGraphicFramePr>
            <a:graphicFrameLocks noChangeAspect="1"/>
          </p:cNvGraphicFramePr>
          <p:nvPr/>
        </p:nvGraphicFramePr>
        <p:xfrm>
          <a:off x="2913380" y="5972175"/>
          <a:ext cx="285273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r:id="rId6" imgW="1651000" imgH="203200" progId="Equation.DSMT4">
                  <p:embed/>
                </p:oleObj>
              </mc:Choice>
              <mc:Fallback>
                <p:oleObj r:id="rId6" imgW="1651000" imgH="203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13380" y="5972175"/>
                        <a:ext cx="2852738" cy="350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>
            <a:off x="603250" y="3046730"/>
            <a:ext cx="7953375" cy="0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矩形 1"/>
          <p:cNvSpPr/>
          <p:nvPr/>
        </p:nvSpPr>
        <p:spPr>
          <a:xfrm>
            <a:off x="367030" y="247650"/>
            <a:ext cx="12496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3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7960093" y="6532563"/>
            <a:ext cx="106944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heme/theme1.xml><?xml version="1.0" encoding="utf-8"?>
<a:theme xmlns:a="http://schemas.openxmlformats.org/drawingml/2006/main" name="24_Model1">
  <a:themeElements>
    <a:clrScheme name="Model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1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lnDef>
  </a:objectDefaults>
  <a:extraClrSchemeLst>
    <a:extraClrScheme>
      <a:clrScheme name="Mode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5_Model1">
  <a:themeElements>
    <a:clrScheme name="Model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1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lnDef>
  </a:objectDefaults>
  <a:extraClrSchemeLst>
    <a:extraClrScheme>
      <a:clrScheme name="Mode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Model1">
  <a:themeElements>
    <a:clrScheme name="Model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1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lnDef>
  </a:objectDefaults>
  <a:extraClrSchemeLst>
    <a:extraClrScheme>
      <a:clrScheme name="Mode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Model1">
  <a:themeElements>
    <a:clrScheme name="Model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1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lnDef>
  </a:objectDefaults>
  <a:extraClrSchemeLst>
    <a:extraClrScheme>
      <a:clrScheme name="Mode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Model1">
  <a:themeElements>
    <a:clrScheme name="Model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1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lnDef>
  </a:objectDefaults>
  <a:extraClrSchemeLst>
    <a:extraClrScheme>
      <a:clrScheme name="Mode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Model1">
  <a:themeElements>
    <a:clrScheme name="Model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1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lnDef>
  </a:objectDefaults>
  <a:extraClrSchemeLst>
    <a:extraClrScheme>
      <a:clrScheme name="Mode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1065</Words>
  <Application>Microsoft Office PowerPoint</Application>
  <PresentationFormat>全屏显示(4:3)</PresentationFormat>
  <Paragraphs>336</Paragraphs>
  <Slides>40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9" baseType="lpstr">
      <vt:lpstr>宋体</vt:lpstr>
      <vt:lpstr>Arial</vt:lpstr>
      <vt:lpstr>Calibri</vt:lpstr>
      <vt:lpstr>Cambria Math</vt:lpstr>
      <vt:lpstr>Garamond</vt:lpstr>
      <vt:lpstr>Georgia</vt:lpstr>
      <vt:lpstr>Tahoma</vt:lpstr>
      <vt:lpstr>Times New Roman</vt:lpstr>
      <vt:lpstr>Verdana</vt:lpstr>
      <vt:lpstr>Wingdings</vt:lpstr>
      <vt:lpstr>24_Model1</vt:lpstr>
      <vt:lpstr>25_Model1</vt:lpstr>
      <vt:lpstr>4_Model1</vt:lpstr>
      <vt:lpstr>1_Model1</vt:lpstr>
      <vt:lpstr>2_Model1</vt:lpstr>
      <vt:lpstr>3_Model1</vt:lpstr>
      <vt:lpstr>MathType 6.0 Equation</vt:lpstr>
      <vt:lpstr>Equation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Tutorial: Problem</vt:lpstr>
      <vt:lpstr>Tutorial: Problem</vt:lpstr>
      <vt:lpstr>Tutorial: Solution</vt:lpstr>
      <vt:lpstr>Tutorial: Solution</vt:lpstr>
      <vt:lpstr>Tutorial: Solution</vt:lpstr>
      <vt:lpstr>Tutorial: Solution</vt:lpstr>
      <vt:lpstr>Tutorial: Solution</vt:lpstr>
      <vt:lpstr>Tutorial: Solution</vt:lpstr>
      <vt:lpstr>Tutorial: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ROBOTICS: Dynamics and Control Venue: LT 3</dc:title>
  <dc:creator>liuxing</dc:creator>
  <cp:lastModifiedBy>Rui Jin</cp:lastModifiedBy>
  <cp:revision>807</cp:revision>
  <dcterms:created xsi:type="dcterms:W3CDTF">2018-03-05T05:38:00Z</dcterms:created>
  <dcterms:modified xsi:type="dcterms:W3CDTF">2022-03-27T13:49:57Z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