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26"/>
  </p:notesMasterIdLst>
  <p:sldIdLst>
    <p:sldId id="1308" r:id="rId2"/>
    <p:sldId id="1310" r:id="rId3"/>
    <p:sldId id="1311" r:id="rId4"/>
    <p:sldId id="1313" r:id="rId5"/>
    <p:sldId id="1314" r:id="rId6"/>
    <p:sldId id="1315" r:id="rId7"/>
    <p:sldId id="1316" r:id="rId8"/>
    <p:sldId id="1317" r:id="rId9"/>
    <p:sldId id="1318" r:id="rId10"/>
    <p:sldId id="1319" r:id="rId11"/>
    <p:sldId id="1320" r:id="rId12"/>
    <p:sldId id="1321" r:id="rId13"/>
    <p:sldId id="1322" r:id="rId14"/>
    <p:sldId id="1323" r:id="rId15"/>
    <p:sldId id="1324" r:id="rId16"/>
    <p:sldId id="1325" r:id="rId17"/>
    <p:sldId id="1326" r:id="rId18"/>
    <p:sldId id="1327" r:id="rId19"/>
    <p:sldId id="1328" r:id="rId20"/>
    <p:sldId id="1329" r:id="rId21"/>
    <p:sldId id="1330" r:id="rId22"/>
    <p:sldId id="1331" r:id="rId23"/>
    <p:sldId id="1332" r:id="rId24"/>
    <p:sldId id="133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2872-03E1-44DE-B79A-F833C59F531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FF8E-E443-4442-89E0-F739F21A6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18C29-CFED-465B-8B40-BEB0F9AC7AD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638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930952"/>
            <a:ext cx="6429375" cy="4983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/>
          <a:p>
            <a:pPr algn="ctr"/>
            <a:r>
              <a:rPr lang="en-US" altLang="zh-CN" sz="1300" b="1" dirty="0">
                <a:solidFill>
                  <a:srgbClr val="27272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01_07.jpg</a:t>
            </a:r>
            <a:br>
              <a:rPr lang="en-US" altLang="zh-CN" sz="1300" b="1" dirty="0">
                <a:solidFill>
                  <a:srgbClr val="27272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1300" b="1" dirty="0">
              <a:solidFill>
                <a:srgbClr val="27272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64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11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883" indent="-285724" defTabSz="96511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898" indent="-228580" defTabSz="96511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057" indent="-228580" defTabSz="96511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217" indent="-228580" defTabSz="96511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376" indent="-228580" defTabSz="9651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535" indent="-228580" defTabSz="9651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695" indent="-228580" defTabSz="9651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5854" indent="-228580" defTabSz="9651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F64433-27AB-44F1-ABF5-D8A4DF40DDB0}" type="slidenum">
              <a:rPr lang="zh-CN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0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6" descr="nuslogo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nuslogo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77200" y="6248400"/>
            <a:ext cx="703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S. Ge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200" y="6248400"/>
            <a:ext cx="2686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0" i="1">
                <a:solidFill>
                  <a:srgbClr val="0033CC"/>
                </a:solidFill>
                <a:ea typeface="宋体" panose="02010600030101010101" pitchFamily="2" charset="-122"/>
              </a:rPr>
              <a:t>ADVANCED ROBOTICS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00" b="0" i="1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3109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8AFC-C0C3-4FB4-98F9-671DED39BF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21399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381000"/>
            <a:ext cx="62674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BA4-0AF6-4E7E-89B3-CF167679A5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532563"/>
            <a:ext cx="2133600" cy="3254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231EB-4EC8-4B37-9E3B-4F2C4C0D32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5E42-D767-4BB0-A940-26209D7995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CE6B-D1E7-445B-9D58-7B02583CD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E988-3870-464F-8AE9-F5657FE3551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97400" y="14478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7400" y="37861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7E02-6E70-4190-8699-EA66B34BFA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5ED5-8FF2-4121-947A-5774CCF4B7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95C2D-DF6D-4411-98F3-EE2732E5C4E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0415-0BBB-4149-96DB-665FA7CC37A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634AD-0BBE-4466-BFBB-0F423EE432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63DB9-3D9E-47A8-970A-638C5CD12EE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439-3219-43CA-9164-8329E62D8A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F285-23CD-4C6E-B98B-9519DAF1F83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1D7C-7CDB-4B73-9DD4-C8C4AF9E51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 userDrawn="1"/>
        </p:nvSpPr>
        <p:spPr bwMode="auto">
          <a:xfrm>
            <a:off x="0" y="6523038"/>
            <a:ext cx="9144000" cy="334962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33CC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E0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381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  <a:p>
            <a:pPr lvl="4"/>
            <a:endParaRPr lang="en-US" altLang="zh-CN"/>
          </a:p>
          <a:p>
            <a:pPr lvl="4"/>
            <a:endParaRPr lang="zh-CN" altLang="en-US"/>
          </a:p>
        </p:txBody>
      </p:sp>
      <p:pic>
        <p:nvPicPr>
          <p:cNvPr id="1030" name="Picture 8" descr="nuslogohome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94"/>
          <a:stretch>
            <a:fillRect/>
          </a:stretch>
        </p:blipFill>
        <p:spPr bwMode="auto">
          <a:xfrm>
            <a:off x="7239000" y="152400"/>
            <a:ext cx="1743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 userDrawn="1"/>
        </p:nvSpPr>
        <p:spPr bwMode="auto">
          <a:xfrm>
            <a:off x="0" y="6581775"/>
            <a:ext cx="47142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1pPr>
            <a:lvl2pPr marL="742950" indent="-28575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3pPr>
            <a:lvl4pPr marL="16002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4pPr>
            <a:lvl5pPr marL="2057400" indent="-228600"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EAEAEA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Sam Ge: ME5402/EE5106/EE5064 | ADVANCED ROBOTICS</a:t>
            </a:r>
          </a:p>
        </p:txBody>
      </p:sp>
      <p:sp>
        <p:nvSpPr>
          <p:cNvPr id="235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511925"/>
            <a:ext cx="2133600" cy="34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CEF0D6-30B2-4248-A3E4-29364D5586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Garamond" panose="02020404030301010803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accent2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400" i="1">
          <a:solidFill>
            <a:schemeClr val="tx1"/>
          </a:solidFill>
          <a:latin typeface="Georgia" panose="02040502050405020303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rgbClr val="FF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.png"/><Relationship Id="rId7" Type="http://schemas.openxmlformats.org/officeDocument/2006/relationships/image" Target="../media/image16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.png"/><Relationship Id="rId7" Type="http://schemas.openxmlformats.org/officeDocument/2006/relationships/image" Target="../media/image20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.png"/><Relationship Id="rId4" Type="http://schemas.openxmlformats.org/officeDocument/2006/relationships/image" Target="../media/image24.wmf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Relationship Id="rId1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4.wmf"/><Relationship Id="rId18" Type="http://schemas.openxmlformats.org/officeDocument/2006/relationships/image" Target="../media/image46.wmf"/><Relationship Id="rId3" Type="http://schemas.openxmlformats.org/officeDocument/2006/relationships/image" Target="../media/image2.pn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jp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7" Type="http://schemas.openxmlformats.org/officeDocument/2006/relationships/image" Target="../media/image2.png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52.bin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2.png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7.wmf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68.wmf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70.emf"/><Relationship Id="rId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17543" y="1856082"/>
            <a:ext cx="7573722" cy="3390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600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studying robot force control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n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n"/>
            </a:pPr>
            <a:endParaRPr lang="en-US" altLang="zh-C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n"/>
            </a:pPr>
            <a:endParaRPr lang="en-US" altLang="zh-C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n"/>
            </a:pPr>
            <a:endParaRPr lang="en-US" altLang="zh-C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n"/>
            </a:pPr>
            <a:endParaRPr lang="en-US" altLang="zh-C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00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control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88473" y="2378616"/>
            <a:ext cx="7419907" cy="21711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248285" indent="-342900">
              <a:lnSpc>
                <a:spcPct val="1200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manipulation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control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robot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manipulator and</a:t>
            </a:r>
            <a:r>
              <a:rPr lang="en-US" altLang="zh-CN" sz="2200" b="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9845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purely motion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strategy </a:t>
            </a:r>
            <a:r>
              <a:rPr lang="en-US" altLang="zh-C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tendency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task </a:t>
            </a: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altLang="zh-CN" sz="2200" b="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355600" indent="-342900">
              <a:lnSpc>
                <a:spcPct val="120000"/>
              </a:lnSpc>
              <a:spcBef>
                <a:spcPts val="509"/>
              </a:spcBef>
              <a:buFont typeface="Wingdings" panose="05000000000000000000" pitchFamily="2" charset="2"/>
              <a:buChar char="v"/>
            </a:pPr>
            <a:r>
              <a:rPr lang="en-US" altLang="zh-CN"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Coordinated control of multiple robots 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8473" y="5275333"/>
            <a:ext cx="6894195" cy="8015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</a:t>
            </a:r>
            <a:r>
              <a:rPr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control: </a:t>
            </a:r>
            <a:r>
              <a:rPr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motion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2200" b="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20000"/>
              </a:lnSpc>
              <a:spcBef>
                <a:spcPts val="90"/>
              </a:spcBef>
              <a:buFont typeface="Wingdings" panose="05000000000000000000" pitchFamily="2" charset="2"/>
              <a:buChar char="v"/>
            </a:pPr>
            <a:r>
              <a:rPr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control: force </a:t>
            </a:r>
            <a:r>
              <a:rPr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sz="2200" b="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</a:t>
            </a:r>
            <a:r>
              <a:rPr sz="2200" b="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Robot Force Control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7180446" y="6532563"/>
            <a:ext cx="184908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0" name="文本框 2"/>
          <p:cNvSpPr txBox="1"/>
          <p:nvPr/>
        </p:nvSpPr>
        <p:spPr>
          <a:xfrm>
            <a:off x="71718" y="1190197"/>
            <a:ext cx="771183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Preliminaries of Robot Force Control</a:t>
            </a:r>
          </a:p>
        </p:txBody>
      </p:sp>
    </p:spTree>
    <p:extLst>
      <p:ext uri="{BB962C8B-B14F-4D97-AF65-F5344CB8AC3E}">
        <p14:creationId xmlns:p14="http://schemas.microsoft.com/office/powerpoint/2010/main" val="158635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06400" y="1235075"/>
            <a:ext cx="4945063" cy="47132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Objective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specify an input force so that the manipulator moves to a desired constant position     , thereby exerting a force on the environment.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environment can be modeled as a spring with spring constant      which represents the stiffness of the environment, thus the force acting on the environment is given by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    is the static location of the environment.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2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60104"/>
              </p:ext>
            </p:extLst>
          </p:nvPr>
        </p:nvGraphicFramePr>
        <p:xfrm>
          <a:off x="2054951" y="4929912"/>
          <a:ext cx="2032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4" imgW="1244600" imgH="279400" progId="">
                  <p:embed/>
                </p:oleObj>
              </mc:Choice>
              <mc:Fallback>
                <p:oleObj name="Equation" r:id="rId4" imgW="1244600" imgH="279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951" y="4929912"/>
                        <a:ext cx="2032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2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77883"/>
              </p:ext>
            </p:extLst>
          </p:nvPr>
        </p:nvGraphicFramePr>
        <p:xfrm>
          <a:off x="1718401" y="5593988"/>
          <a:ext cx="336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6" imgW="215806" imgH="279279" progId="">
                  <p:embed/>
                </p:oleObj>
              </mc:Choice>
              <mc:Fallback>
                <p:oleObj name="Equation" r:id="rId6" imgW="215806" imgH="27927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401" y="5593988"/>
                        <a:ext cx="336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98819"/>
              </p:ext>
            </p:extLst>
          </p:nvPr>
        </p:nvGraphicFramePr>
        <p:xfrm>
          <a:off x="2739164" y="1897834"/>
          <a:ext cx="331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164" y="1897834"/>
                        <a:ext cx="3317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17730"/>
              </p:ext>
            </p:extLst>
          </p:nvPr>
        </p:nvGraphicFramePr>
        <p:xfrm>
          <a:off x="4819989" y="3378994"/>
          <a:ext cx="309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10" imgW="165028" imgH="228501" progId="Equation.3">
                  <p:embed/>
                </p:oleObj>
              </mc:Choice>
              <mc:Fallback>
                <p:oleObj name="Equation" r:id="rId10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989" y="3378994"/>
                        <a:ext cx="309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31" y="1686938"/>
            <a:ext cx="3251200" cy="37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498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-195263" y="1670619"/>
            <a:ext cx="5502276" cy="4946650"/>
          </a:xfrm>
        </p:spPr>
        <p:txBody>
          <a:bodyPr/>
          <a:lstStyle/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Neglecting gravity and friction, the equation of motion of the system is given by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a simple PD control law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where      and      are proportional and derivative gains, respectively.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2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036141"/>
              </p:ext>
            </p:extLst>
          </p:nvPr>
        </p:nvGraphicFramePr>
        <p:xfrm>
          <a:off x="1327218" y="2797745"/>
          <a:ext cx="26003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4" imgW="1219200" imgH="228600" progId="">
                  <p:embed/>
                </p:oleObj>
              </mc:Choice>
              <mc:Fallback>
                <p:oleObj name="Equation" r:id="rId4" imgW="1219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218" y="2797745"/>
                        <a:ext cx="26003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2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828426"/>
              </p:ext>
            </p:extLst>
          </p:nvPr>
        </p:nvGraphicFramePr>
        <p:xfrm>
          <a:off x="1044575" y="4103892"/>
          <a:ext cx="3146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6" imgW="1371600" imgH="241300" progId="">
                  <p:embed/>
                </p:oleObj>
              </mc:Choice>
              <mc:Fallback>
                <p:oleObj name="Equation" r:id="rId6" imgW="1371600" imgH="24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103892"/>
                        <a:ext cx="3146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2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0545"/>
              </p:ext>
            </p:extLst>
          </p:nvPr>
        </p:nvGraphicFramePr>
        <p:xfrm>
          <a:off x="1433082" y="4811917"/>
          <a:ext cx="331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8" imgW="253780" imgH="304536" progId="">
                  <p:embed/>
                </p:oleObj>
              </mc:Choice>
              <mc:Fallback>
                <p:oleObj name="Equation" r:id="rId8" imgW="253780" imgH="304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082" y="4811917"/>
                        <a:ext cx="3317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2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64168"/>
              </p:ext>
            </p:extLst>
          </p:nvPr>
        </p:nvGraphicFramePr>
        <p:xfrm>
          <a:off x="2188256" y="4800804"/>
          <a:ext cx="263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0" imgW="215806" imgH="279279" progId="">
                  <p:embed/>
                </p:oleObj>
              </mc:Choice>
              <mc:Fallback>
                <p:oleObj name="Equation" r:id="rId10" imgW="215806" imgH="27927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256" y="4800804"/>
                        <a:ext cx="2635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4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35" y="1887088"/>
            <a:ext cx="3975130" cy="35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25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639462"/>
            <a:ext cx="5516563" cy="4426801"/>
          </a:xfrm>
        </p:spPr>
        <p:txBody>
          <a:bodyPr/>
          <a:lstStyle/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closed-loop system: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is a stable second order system as the characteristic equation has only poles in the left-half-plane.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can investigate how the PD control law controls the force exerted on the environment by examining the steady state conditions.</a:t>
            </a:r>
          </a:p>
          <a:p>
            <a:pPr marL="914400" lvl="2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072888"/>
              </p:ext>
            </p:extLst>
          </p:nvPr>
        </p:nvGraphicFramePr>
        <p:xfrm>
          <a:off x="895350" y="2207787"/>
          <a:ext cx="4553881" cy="47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2921000" imgH="304800" progId="">
                  <p:embed/>
                </p:oleObj>
              </mc:Choice>
              <mc:Fallback>
                <p:oleObj name="Equation" r:id="rId3" imgW="2921000" imgH="304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207787"/>
                        <a:ext cx="4553881" cy="475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2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66" y="2207786"/>
            <a:ext cx="3592768" cy="320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91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409700"/>
            <a:ext cx="5216525" cy="4564063"/>
          </a:xfrm>
        </p:spPr>
        <p:txBody>
          <a:bodyPr/>
          <a:lstStyle/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steady state, the position is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Accordingly, the steady state force exerted on the environment is given by 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 steady state stiffness of the manipulator is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29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24955"/>
              </p:ext>
            </p:extLst>
          </p:nvPr>
        </p:nvGraphicFramePr>
        <p:xfrm>
          <a:off x="1693863" y="1976028"/>
          <a:ext cx="1587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3" imgW="1358900" imgH="609600" progId="">
                  <p:embed/>
                </p:oleObj>
              </mc:Choice>
              <mc:Fallback>
                <p:oleObj name="Equation" r:id="rId3" imgW="1358900" imgH="60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976028"/>
                        <a:ext cx="1587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43445"/>
              </p:ext>
            </p:extLst>
          </p:nvPr>
        </p:nvGraphicFramePr>
        <p:xfrm>
          <a:off x="1153024" y="3940764"/>
          <a:ext cx="3257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5" imgW="1955800" imgH="469900" progId="">
                  <p:embed/>
                </p:oleObj>
              </mc:Choice>
              <mc:Fallback>
                <p:oleObj name="Equation" r:id="rId5" imgW="19558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024" y="3940764"/>
                        <a:ext cx="32575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25548"/>
              </p:ext>
            </p:extLst>
          </p:nvPr>
        </p:nvGraphicFramePr>
        <p:xfrm>
          <a:off x="2040896" y="5676980"/>
          <a:ext cx="1292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7" imgW="812447" imgH="469696" progId="">
                  <p:embed/>
                </p:oleObj>
              </mc:Choice>
              <mc:Fallback>
                <p:oleObj name="Equation" r:id="rId7" imgW="812447" imgH="46969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896" y="5676980"/>
                        <a:ext cx="12922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0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1" y="1754622"/>
            <a:ext cx="3985989" cy="355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0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0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0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0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4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235" y="1548161"/>
            <a:ext cx="8380761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environment is usually very rigid so the stiffness constant      is very large, i.e.             , so the steady state force on the environment can be estimated to be 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which shows that the steady state force acting on the environment can be thought of as a spring with spring constant      .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Therefore, the proportional gain      can be thought of as representing the desired “stiffness” of the manipulator.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82847"/>
              </p:ext>
            </p:extLst>
          </p:nvPr>
        </p:nvGraphicFramePr>
        <p:xfrm>
          <a:off x="2459403" y="1946579"/>
          <a:ext cx="876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3" imgW="774364" imgH="304668" progId="">
                  <p:embed/>
                </p:oleObj>
              </mc:Choice>
              <mc:Fallback>
                <p:oleObj name="Equation" r:id="rId3" imgW="774364" imgH="3046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403" y="1946579"/>
                        <a:ext cx="8763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86677"/>
              </p:ext>
            </p:extLst>
          </p:nvPr>
        </p:nvGraphicFramePr>
        <p:xfrm>
          <a:off x="3422949" y="2732436"/>
          <a:ext cx="1950485" cy="4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5" imgW="1332921" imgH="317362" progId="">
                  <p:embed/>
                </p:oleObj>
              </mc:Choice>
              <mc:Fallback>
                <p:oleObj name="Equation" r:id="rId5" imgW="1332921" imgH="31736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949" y="2732436"/>
                        <a:ext cx="1950485" cy="458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29112"/>
              </p:ext>
            </p:extLst>
          </p:nvPr>
        </p:nvGraphicFramePr>
        <p:xfrm>
          <a:off x="5731526" y="3811472"/>
          <a:ext cx="301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7" imgW="253780" imgH="304536" progId="">
                  <p:embed/>
                </p:oleObj>
              </mc:Choice>
              <mc:Fallback>
                <p:oleObj name="Equation" r:id="rId7" imgW="253780" imgH="304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526" y="3811472"/>
                        <a:ext cx="301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64327"/>
              </p:ext>
            </p:extLst>
          </p:nvPr>
        </p:nvGraphicFramePr>
        <p:xfrm>
          <a:off x="4198277" y="4621590"/>
          <a:ext cx="3222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9" imgW="253780" imgH="304536" progId="">
                  <p:embed/>
                </p:oleObj>
              </mc:Choice>
              <mc:Fallback>
                <p:oleObj name="Equation" r:id="rId9" imgW="253780" imgH="304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277" y="4621590"/>
                        <a:ext cx="3222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111875"/>
              </p:ext>
            </p:extLst>
          </p:nvPr>
        </p:nvGraphicFramePr>
        <p:xfrm>
          <a:off x="8136699" y="1620888"/>
          <a:ext cx="3524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10" imgW="215806" imgH="279279" progId="">
                  <p:embed/>
                </p:oleObj>
              </mc:Choice>
              <mc:Fallback>
                <p:oleObj name="Equation" r:id="rId10" imgW="215806" imgH="27927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6699" y="1620888"/>
                        <a:ext cx="3524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7652084" y="6532563"/>
            <a:ext cx="1377450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08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37029" y="1503556"/>
            <a:ext cx="8229600" cy="4525963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 varying      we can modify the stiffness of the manipulator. Hence the term stiffness control.</a:t>
            </a:r>
          </a:p>
          <a:p>
            <a:pPr algn="just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Note:</a:t>
            </a:r>
          </a:p>
          <a:p>
            <a:pPr lvl="1" algn="just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above control strategy exerts a force on the environment by commanding a desired position    that is slightly inside the contact surface. </a:t>
            </a:r>
          </a:p>
          <a:p>
            <a:pPr lvl="1" algn="just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attempting to eliminate the position error, the position controller exerts a steady-state force on the surface. </a:t>
            </a:r>
          </a:p>
          <a:p>
            <a:pPr lvl="1" algn="just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 is no need to have force feedback.</a:t>
            </a:r>
          </a:p>
          <a:p>
            <a:pPr algn="just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84257"/>
              </p:ext>
            </p:extLst>
          </p:nvPr>
        </p:nvGraphicFramePr>
        <p:xfrm>
          <a:off x="2277929" y="1557482"/>
          <a:ext cx="3286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3" imgW="253780" imgH="304536" progId="">
                  <p:embed/>
                </p:oleObj>
              </mc:Choice>
              <mc:Fallback>
                <p:oleObj name="Equation" r:id="rId3" imgW="253780" imgH="304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929" y="1557482"/>
                        <a:ext cx="32861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32138"/>
              </p:ext>
            </p:extLst>
          </p:nvPr>
        </p:nvGraphicFramePr>
        <p:xfrm>
          <a:off x="4969947" y="3410032"/>
          <a:ext cx="3444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5" imgW="241195" imgH="279279" progId="">
                  <p:embed/>
                </p:oleObj>
              </mc:Choice>
              <mc:Fallback>
                <p:oleObj name="Equation" r:id="rId5" imgW="241195" imgH="27927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947" y="3410032"/>
                        <a:ext cx="3444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7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7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7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05542" y="173773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us look at the force control problem of a very simple system shown in the Figure: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</a:p>
          <a:p>
            <a:pPr lvl="1"/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mass of the system  (rigid)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stiffness of the contacting environment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is the uncertainties to model unknown friction, ...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36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096370"/>
              </p:ext>
            </p:extLst>
          </p:nvPr>
        </p:nvGraphicFramePr>
        <p:xfrm>
          <a:off x="1247730" y="5543014"/>
          <a:ext cx="2714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177646" imgH="228402" progId="">
                  <p:embed/>
                </p:oleObj>
              </mc:Choice>
              <mc:Fallback>
                <p:oleObj name="Equation" r:id="rId3" imgW="177646" imgH="2284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30" y="5543014"/>
                        <a:ext cx="2714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1006"/>
              </p:ext>
            </p:extLst>
          </p:nvPr>
        </p:nvGraphicFramePr>
        <p:xfrm>
          <a:off x="1196115" y="5920750"/>
          <a:ext cx="3921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5" imgW="317362" imgH="228501" progId="">
                  <p:embed/>
                </p:oleObj>
              </mc:Choice>
              <mc:Fallback>
                <p:oleObj name="Equation" r:id="rId5" imgW="317362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15" y="5920750"/>
                        <a:ext cx="3921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66" y="2554162"/>
            <a:ext cx="4167067" cy="215101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8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8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5" name="文本框 2"/>
          <p:cNvSpPr txBox="1"/>
          <p:nvPr/>
        </p:nvSpPr>
        <p:spPr>
          <a:xfrm>
            <a:off x="71718" y="1190197"/>
            <a:ext cx="884925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example for Force Control of  1-DOF Manipulator</a:t>
            </a:r>
          </a:p>
        </p:txBody>
      </p:sp>
    </p:spTree>
    <p:extLst>
      <p:ext uri="{BB962C8B-B14F-4D97-AF65-F5344CB8AC3E}">
        <p14:creationId xmlns:p14="http://schemas.microsoft.com/office/powerpoint/2010/main" val="28674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06399" y="1447800"/>
            <a:ext cx="5898607" cy="46085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variable we wish to control is the force acting on the environment     , which is the force acting in the spring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dynamical equation of the system is 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terms of the variable we wish to control      , we have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01813"/>
              </p:ext>
            </p:extLst>
          </p:nvPr>
        </p:nvGraphicFramePr>
        <p:xfrm>
          <a:off x="3807374" y="1834378"/>
          <a:ext cx="295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3" imgW="190500" imgH="228600" progId="">
                  <p:embed/>
                </p:oleObj>
              </mc:Choice>
              <mc:Fallback>
                <p:oleObj name="Equation" r:id="rId3" imgW="190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374" y="1834378"/>
                        <a:ext cx="295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416425" y="2627313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6394" name="Object 6"/>
          <p:cNvGraphicFramePr>
            <a:graphicFrameLocks noChangeAspect="1"/>
          </p:cNvGraphicFramePr>
          <p:nvPr/>
        </p:nvGraphicFramePr>
        <p:xfrm>
          <a:off x="1517650" y="3867150"/>
          <a:ext cx="248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6" imgW="1638300" imgH="279400" progId="">
                  <p:embed/>
                </p:oleObj>
              </mc:Choice>
              <mc:Fallback>
                <p:oleObj name="Equation" r:id="rId6" imgW="1638300" imgH="279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867150"/>
                        <a:ext cx="2489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418013" y="3889375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4.1.2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63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53503"/>
              </p:ext>
            </p:extLst>
          </p:nvPr>
        </p:nvGraphicFramePr>
        <p:xfrm>
          <a:off x="5686244" y="4529931"/>
          <a:ext cx="374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8" imgW="203112" imgH="241195" progId="">
                  <p:embed/>
                </p:oleObj>
              </mc:Choice>
              <mc:Fallback>
                <p:oleObj name="Equation" r:id="rId8" imgW="203112" imgH="2411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244" y="4529931"/>
                        <a:ext cx="3746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24"/>
          <p:cNvSpPr>
            <a:spLocks noChangeArrowheads="1"/>
          </p:cNvSpPr>
          <p:nvPr/>
        </p:nvSpPr>
        <p:spPr bwMode="auto">
          <a:xfrm>
            <a:off x="4426661" y="5438220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4.1.3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6398" name="Object 17"/>
          <p:cNvGraphicFramePr>
            <a:graphicFrameLocks noChangeAspect="1"/>
          </p:cNvGraphicFramePr>
          <p:nvPr/>
        </p:nvGraphicFramePr>
        <p:xfrm>
          <a:off x="2203450" y="2547938"/>
          <a:ext cx="11191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tion" r:id="rId10" imgW="533169" imgH="228501" progId="Equation.3">
                  <p:embed/>
                </p:oleObj>
              </mc:Choice>
              <mc:Fallback>
                <p:oleObj name="Equation" r:id="rId10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547938"/>
                        <a:ext cx="11191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02225"/>
              </p:ext>
            </p:extLst>
          </p:nvPr>
        </p:nvGraphicFramePr>
        <p:xfrm>
          <a:off x="1383393" y="5301179"/>
          <a:ext cx="2851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12" imgW="1358310" imgH="266584" progId="Equation.DSMT4">
                  <p:embed/>
                </p:oleObj>
              </mc:Choice>
              <mc:Fallback>
                <p:oleObj name="Equation" r:id="rId12" imgW="135831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393" y="5301179"/>
                        <a:ext cx="2851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79" y="2378582"/>
            <a:ext cx="3397942" cy="1753998"/>
          </a:xfrm>
          <a:prstGeom prst="rect">
            <a:avLst/>
          </a:prstGeom>
        </p:spPr>
      </p:pic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21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30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06400" y="1447800"/>
            <a:ext cx="6429375" cy="3303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partitioned controller concept, we use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b="1" kern="12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arrive at the control law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1155700" y="2034000"/>
            <a:ext cx="2701011" cy="775873"/>
            <a:chOff x="855663" y="2393196"/>
            <a:chExt cx="2702031" cy="777042"/>
          </a:xfrm>
        </p:grpSpPr>
        <p:sp>
          <p:nvSpPr>
            <p:cNvPr id="17427" name="Rectangle 4"/>
            <p:cNvSpPr>
              <a:spLocks noChangeArrowheads="1"/>
            </p:cNvSpPr>
            <p:nvPr/>
          </p:nvSpPr>
          <p:spPr bwMode="auto">
            <a:xfrm>
              <a:off x="2754675" y="2411938"/>
              <a:ext cx="800521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(4.1.4)</a:t>
              </a:r>
            </a:p>
          </p:txBody>
        </p:sp>
        <p:graphicFrame>
          <p:nvGraphicFramePr>
            <p:cNvPr id="17428" name="Object 4"/>
            <p:cNvGraphicFramePr>
              <a:graphicFrameLocks noChangeAspect="1"/>
            </p:cNvGraphicFramePr>
            <p:nvPr/>
          </p:nvGraphicFramePr>
          <p:xfrm>
            <a:off x="914400" y="2393196"/>
            <a:ext cx="1040984" cy="429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5" name="Equation" r:id="rId4" imgW="583947" imgH="241195" progId="">
                    <p:embed/>
                  </p:oleObj>
                </mc:Choice>
                <mc:Fallback>
                  <p:oleObj name="Equation" r:id="rId4" imgW="583947" imgH="24119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393196"/>
                          <a:ext cx="1040984" cy="429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Rectangle 8"/>
            <p:cNvSpPr>
              <a:spLocks noChangeArrowheads="1"/>
            </p:cNvSpPr>
            <p:nvPr/>
          </p:nvSpPr>
          <p:spPr bwMode="auto">
            <a:xfrm>
              <a:off x="2757173" y="2762790"/>
              <a:ext cx="800521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 b="1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1400" i="1"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rgbClr val="FF6600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(4.1.5)</a:t>
              </a:r>
            </a:p>
          </p:txBody>
        </p:sp>
        <p:graphicFrame>
          <p:nvGraphicFramePr>
            <p:cNvPr id="17430" name="Object 5"/>
            <p:cNvGraphicFramePr>
              <a:graphicFrameLocks noChangeAspect="1"/>
            </p:cNvGraphicFramePr>
            <p:nvPr/>
          </p:nvGraphicFramePr>
          <p:xfrm>
            <a:off x="855663" y="2740025"/>
            <a:ext cx="1493837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6" name="Equation" r:id="rId6" imgW="838200" imgH="241300" progId="">
                    <p:embed/>
                  </p:oleObj>
                </mc:Choice>
                <mc:Fallback>
                  <p:oleObj name="Equation" r:id="rId6" imgW="838200" imgH="241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663" y="2740025"/>
                          <a:ext cx="1493837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8"/>
          <p:cNvSpPr/>
          <p:nvPr/>
        </p:nvSpPr>
        <p:spPr>
          <a:xfrm>
            <a:off x="533400" y="4814022"/>
            <a:ext cx="8162925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lang="en-US" sz="2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here                    , is the force error between the desired force      and the sensed force on the environment     . The closed-loop error system is</a:t>
            </a:r>
          </a:p>
        </p:txBody>
      </p:sp>
      <p:graphicFrame>
        <p:nvGraphicFramePr>
          <p:cNvPr id="174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16738"/>
              </p:ext>
            </p:extLst>
          </p:nvPr>
        </p:nvGraphicFramePr>
        <p:xfrm>
          <a:off x="4742406" y="5235308"/>
          <a:ext cx="236537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tion" r:id="rId8" imgW="190500" imgH="228600" progId="">
                  <p:embed/>
                </p:oleObj>
              </mc:Choice>
              <mc:Fallback>
                <p:oleObj name="Equation" r:id="rId8" imgW="1905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406" y="5235308"/>
                        <a:ext cx="236537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3"/>
          <p:cNvGraphicFramePr>
            <a:graphicFrameLocks noChangeAspect="1"/>
          </p:cNvGraphicFramePr>
          <p:nvPr/>
        </p:nvGraphicFramePr>
        <p:xfrm>
          <a:off x="2032000" y="5546725"/>
          <a:ext cx="2582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10" imgW="1320227" imgH="241195" progId="">
                  <p:embed/>
                </p:oleObj>
              </mc:Choice>
              <mc:Fallback>
                <p:oleObj name="Equation" r:id="rId10" imgW="1320227" imgH="2411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546725"/>
                        <a:ext cx="25828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23"/>
          <p:cNvSpPr>
            <a:spLocks noChangeArrowheads="1"/>
          </p:cNvSpPr>
          <p:nvPr/>
        </p:nvSpPr>
        <p:spPr bwMode="auto">
          <a:xfrm>
            <a:off x="5774267" y="5578177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4.1.7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7422" name="Object 24"/>
          <p:cNvGraphicFramePr>
            <a:graphicFrameLocks noChangeAspect="1"/>
          </p:cNvGraphicFramePr>
          <p:nvPr/>
        </p:nvGraphicFramePr>
        <p:xfrm>
          <a:off x="1100138" y="3432175"/>
          <a:ext cx="31226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12" imgW="1828800" imgH="482600" progId="Equation.3">
                  <p:embed/>
                </p:oleObj>
              </mc:Choice>
              <mc:Fallback>
                <p:oleObj name="Equation" r:id="rId12" imgW="1828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432175"/>
                        <a:ext cx="31226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4360863" y="3862388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4.1.6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742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192398"/>
              </p:ext>
            </p:extLst>
          </p:nvPr>
        </p:nvGraphicFramePr>
        <p:xfrm>
          <a:off x="1397794" y="4855369"/>
          <a:ext cx="12684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14" imgW="748975" imgH="241195" progId="Equation.3">
                  <p:embed/>
                </p:oleObj>
              </mc:Choice>
              <mc:Fallback>
                <p:oleObj name="Equation" r:id="rId14" imgW="74897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94" y="4855369"/>
                        <a:ext cx="12684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00" y="1847237"/>
            <a:ext cx="3843193" cy="1983834"/>
          </a:xfrm>
          <a:prstGeom prst="rect">
            <a:avLst/>
          </a:prstGeom>
        </p:spPr>
      </p:pic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22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B4B37C11-5C0C-4DC3-9354-3345685E1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46519"/>
              </p:ext>
            </p:extLst>
          </p:nvPr>
        </p:nvGraphicFramePr>
        <p:xfrm>
          <a:off x="7746206" y="4855369"/>
          <a:ext cx="293029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20" name="Object 9">
                        <a:extLst>
                          <a:ext uri="{FF2B5EF4-FFF2-40B4-BE49-F238E27FC236}">
                            <a16:creationId xmlns:a16="http://schemas.microsoft.com/office/drawing/2014/main" id="{5FBF4AC9-1CD2-49B4-9EBC-C9613E713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206" y="4855369"/>
                        <a:ext cx="293029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However,          is unknown, the controller is not feasible. </a:t>
            </a: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we choose to leave           term out of our control law, i.e.,</a:t>
            </a:r>
          </a:p>
          <a:p>
            <a:pPr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Equating (4.1.8) and (4.1.3), and doing a steady state analysis by setting all time derivation to zero, we have</a:t>
            </a:r>
          </a:p>
          <a:p>
            <a:pPr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</a:t>
            </a:r>
            <a:endParaRPr lang="en-US" altLang="en-US" sz="1800" b="1" kern="12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779910" y="2599573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4.1.8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843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15434"/>
              </p:ext>
            </p:extLst>
          </p:nvPr>
        </p:nvGraphicFramePr>
        <p:xfrm>
          <a:off x="2005040" y="1473122"/>
          <a:ext cx="5461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4" imgW="342751" imgH="228501" progId="">
                  <p:embed/>
                </p:oleObj>
              </mc:Choice>
              <mc:Fallback>
                <p:oleObj name="Equation" r:id="rId4" imgW="342751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40" y="1473122"/>
                        <a:ext cx="5461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79710"/>
              </p:ext>
            </p:extLst>
          </p:nvPr>
        </p:nvGraphicFramePr>
        <p:xfrm>
          <a:off x="3344032" y="1898668"/>
          <a:ext cx="5461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6" imgW="342751" imgH="228501" progId="">
                  <p:embed/>
                </p:oleObj>
              </mc:Choice>
              <mc:Fallback>
                <p:oleObj name="Equation" r:id="rId6" imgW="342751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032" y="1898668"/>
                        <a:ext cx="5461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93546"/>
              </p:ext>
            </p:extLst>
          </p:nvPr>
        </p:nvGraphicFramePr>
        <p:xfrm>
          <a:off x="2232258" y="2514935"/>
          <a:ext cx="37830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7" imgW="1879600" imgH="266700" progId="">
                  <p:embed/>
                </p:oleObj>
              </mc:Choice>
              <mc:Fallback>
                <p:oleObj name="Equation" r:id="rId7" imgW="18796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258" y="2514935"/>
                        <a:ext cx="37830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44836"/>
              </p:ext>
            </p:extLst>
          </p:nvPr>
        </p:nvGraphicFramePr>
        <p:xfrm>
          <a:off x="3773199" y="4395466"/>
          <a:ext cx="11620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Equation" r:id="rId9" imgW="596900" imgH="431800" progId="">
                  <p:embed/>
                </p:oleObj>
              </mc:Choice>
              <mc:Fallback>
                <p:oleObj name="Equation" r:id="rId9" imgW="5969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199" y="4395466"/>
                        <a:ext cx="11620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779910" y="4669886"/>
            <a:ext cx="8194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4.1.9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84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54946"/>
              </p:ext>
            </p:extLst>
          </p:nvPr>
        </p:nvGraphicFramePr>
        <p:xfrm>
          <a:off x="1694271" y="5382419"/>
          <a:ext cx="1458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Equation" r:id="rId11" imgW="825500" imgH="254000" progId="">
                  <p:embed/>
                </p:oleObj>
              </mc:Choice>
              <mc:Fallback>
                <p:oleObj name="Equation" r:id="rId11" imgW="825500" imgH="2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271" y="5382419"/>
                        <a:ext cx="1458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075124" y="5469731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force feedback gain.</a:t>
            </a:r>
            <a:endParaRPr lang="en-US" altLang="en-US" sz="18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3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727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5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01_07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57200" y="5493707"/>
            <a:ext cx="8084634" cy="46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Anthropomorphic or task-specific, such as Robotic Grippers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31" y="2068126"/>
            <a:ext cx="2709618" cy="31602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95158" y="2651072"/>
            <a:ext cx="3160259" cy="1994374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Robot Force Control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6952891" y="6532563"/>
            <a:ext cx="207664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5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4" name="文本框 2"/>
          <p:cNvSpPr txBox="1"/>
          <p:nvPr/>
        </p:nvSpPr>
        <p:spPr>
          <a:xfrm>
            <a:off x="71718" y="1190197"/>
            <a:ext cx="771183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Force Control Example: Robotic Grippers</a:t>
            </a:r>
          </a:p>
        </p:txBody>
      </p:sp>
    </p:spTree>
    <p:extLst>
      <p:ext uri="{BB962C8B-B14F-4D97-AF65-F5344CB8AC3E}">
        <p14:creationId xmlns:p14="http://schemas.microsoft.com/office/powerpoint/2010/main" val="36247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06400" y="1226635"/>
            <a:ext cx="8228742" cy="445331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we choose to use      in the control law (4.1.6) in place of the term </a:t>
            </a:r>
          </a:p>
          <a:p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We have the control law</a:t>
            </a:r>
          </a:p>
          <a:p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Equating (4.1.10) and (4.1.3), we have </a:t>
            </a:r>
          </a:p>
          <a:p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At steady state, we have</a:t>
            </a: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33469"/>
              </p:ext>
            </p:extLst>
          </p:nvPr>
        </p:nvGraphicFramePr>
        <p:xfrm>
          <a:off x="3220078" y="1731226"/>
          <a:ext cx="22844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3" imgW="723586" imgH="228501" progId="">
                  <p:embed/>
                </p:oleObj>
              </mc:Choice>
              <mc:Fallback>
                <p:oleObj name="Equation" r:id="rId3" imgW="723586" imgH="228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078" y="1731226"/>
                        <a:ext cx="22844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132863"/>
              </p:ext>
            </p:extLst>
          </p:nvPr>
        </p:nvGraphicFramePr>
        <p:xfrm>
          <a:off x="2604583" y="2861177"/>
          <a:ext cx="35861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5" imgW="1879600" imgH="266700" progId="">
                  <p:embed/>
                </p:oleObj>
              </mc:Choice>
              <mc:Fallback>
                <p:oleObj name="Equation" r:id="rId5" imgW="18796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83" y="2861177"/>
                        <a:ext cx="35861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7564554" y="2931305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4.1.10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946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75832"/>
              </p:ext>
            </p:extLst>
          </p:nvPr>
        </p:nvGraphicFramePr>
        <p:xfrm>
          <a:off x="1247406" y="4264459"/>
          <a:ext cx="59213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8" imgW="3009900" imgH="266700" progId="">
                  <p:embed/>
                </p:oleObj>
              </mc:Choice>
              <mc:Fallback>
                <p:oleObj name="Equation" r:id="rId8" imgW="30099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406" y="4264459"/>
                        <a:ext cx="59213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7564554" y="4359357"/>
            <a:ext cx="9262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4.1.11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38359" y="5664555"/>
            <a:ext cx="561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i.e.,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24760"/>
              </p:ext>
            </p:extLst>
          </p:nvPr>
        </p:nvGraphicFramePr>
        <p:xfrm>
          <a:off x="5638441" y="5479037"/>
          <a:ext cx="1314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10" imgW="710891" imgH="431613" progId="">
                  <p:embed/>
                </p:oleObj>
              </mc:Choice>
              <mc:Fallback>
                <p:oleObj name="Equation" r:id="rId10" imgW="710891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441" y="5479037"/>
                        <a:ext cx="13144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26"/>
          <p:cNvSpPr>
            <a:spLocks noChangeArrowheads="1"/>
          </p:cNvSpPr>
          <p:nvPr/>
        </p:nvSpPr>
        <p:spPr bwMode="auto">
          <a:xfrm>
            <a:off x="7596399" y="5679944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4.1.12</a:t>
            </a:r>
            <a:r>
              <a:rPr lang="en-US" altLang="en-US" sz="1800" dirty="0">
                <a:solidFill>
                  <a:schemeClr val="accent2"/>
                </a:solidFill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947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97354"/>
              </p:ext>
            </p:extLst>
          </p:nvPr>
        </p:nvGraphicFramePr>
        <p:xfrm>
          <a:off x="3067716" y="1274065"/>
          <a:ext cx="3270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12" imgW="190500" imgH="228600" progId="Equation.3">
                  <p:embed/>
                </p:oleObj>
              </mc:Choice>
              <mc:Fallback>
                <p:oleObj name="Equation" r:id="rId12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716" y="1274065"/>
                        <a:ext cx="3270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53187"/>
              </p:ext>
            </p:extLst>
          </p:nvPr>
        </p:nvGraphicFramePr>
        <p:xfrm>
          <a:off x="1780761" y="5624134"/>
          <a:ext cx="2386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14" imgW="1333500" imgH="254000" progId="Equation.3">
                  <p:embed/>
                </p:oleObj>
              </mc:Choice>
              <mc:Fallback>
                <p:oleObj name="Equation" r:id="rId14" imgW="1333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761" y="5624134"/>
                        <a:ext cx="2386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23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7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7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602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96568" y="1223690"/>
            <a:ext cx="8229600" cy="189062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environment is stiff, as is often the case,       may be small, so the steady state error in (4.1.12) is quite an improvement over that of (4.1.9).</a:t>
            </a:r>
          </a:p>
          <a:p>
            <a:pPr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following figure is the block diagram of the closed-loop system using (4.1.11).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14880"/>
              </p:ext>
            </p:extLst>
          </p:nvPr>
        </p:nvGraphicFramePr>
        <p:xfrm>
          <a:off x="6484937" y="1301207"/>
          <a:ext cx="3603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241300" imgH="228600" progId="">
                  <p:embed/>
                </p:oleObj>
              </mc:Choice>
              <mc:Fallback>
                <p:oleObj name="Equation" r:id="rId3" imgW="2413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7" y="1301207"/>
                        <a:ext cx="3603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流程图: 过程 1"/>
          <p:cNvSpPr/>
          <p:nvPr/>
        </p:nvSpPr>
        <p:spPr bwMode="auto">
          <a:xfrm>
            <a:off x="1302589" y="4244196"/>
            <a:ext cx="1173192" cy="439947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itchFamily="18" charset="0"/>
            </a:endParaRPr>
          </a:p>
        </p:txBody>
      </p:sp>
      <p:sp>
        <p:nvSpPr>
          <p:cNvPr id="3" name="流程图: 过程 2"/>
          <p:cNvSpPr/>
          <p:nvPr/>
        </p:nvSpPr>
        <p:spPr bwMode="auto">
          <a:xfrm>
            <a:off x="595223" y="3710781"/>
            <a:ext cx="1199071" cy="753388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Georgia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665808"/>
              </p:ext>
            </p:extLst>
          </p:nvPr>
        </p:nvGraphicFramePr>
        <p:xfrm>
          <a:off x="1794294" y="3114313"/>
          <a:ext cx="59213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5" imgW="3009900" imgH="266700" progId="">
                  <p:embed/>
                </p:oleObj>
              </mc:Choice>
              <mc:Fallback>
                <p:oleObj name="Equation" r:id="rId5" imgW="3009900" imgH="266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294" y="3114313"/>
                        <a:ext cx="59213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711" y="3868361"/>
            <a:ext cx="5648578" cy="2512637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8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8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8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8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74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Generally, practical considerations change the actual implementation of the force control scheme shown above.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Usually, force trajectories are constant, i.e., we are usually 	interested in controlling the contacting force to be a constant. </a:t>
            </a:r>
          </a:p>
          <a:p>
            <a:pPr lvl="2"/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Therefore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Sensed forces are quite "noisy", and numerical differentiation to compute      is ill-advised.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However, since            , we can obtain      as             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This is more realistic in that most robots have means to obtain good measurements of velocity.</a:t>
            </a:r>
          </a:p>
          <a:p>
            <a:pPr>
              <a:buFontTx/>
              <a:buNone/>
            </a:pP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15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37892"/>
              </p:ext>
            </p:extLst>
          </p:nvPr>
        </p:nvGraphicFramePr>
        <p:xfrm>
          <a:off x="2277882" y="4062276"/>
          <a:ext cx="2857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3" imgW="190417" imgH="253890" progId="">
                  <p:embed/>
                </p:oleObj>
              </mc:Choice>
              <mc:Fallback>
                <p:oleObj name="Equation" r:id="rId3" imgW="190417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82" y="4062276"/>
                        <a:ext cx="2857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21004"/>
              </p:ext>
            </p:extLst>
          </p:nvPr>
        </p:nvGraphicFramePr>
        <p:xfrm>
          <a:off x="2963449" y="2916717"/>
          <a:ext cx="974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5" imgW="571252" imgH="253890" progId="">
                  <p:embed/>
                </p:oleObj>
              </mc:Choice>
              <mc:Fallback>
                <p:oleObj name="Equation" r:id="rId5" imgW="571252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449" y="2916717"/>
                        <a:ext cx="9747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56887"/>
              </p:ext>
            </p:extLst>
          </p:nvPr>
        </p:nvGraphicFramePr>
        <p:xfrm>
          <a:off x="2946196" y="4896848"/>
          <a:ext cx="904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7" imgW="482391" imgH="241195" progId="">
                  <p:embed/>
                </p:oleObj>
              </mc:Choice>
              <mc:Fallback>
                <p:oleObj name="Equation" r:id="rId7" imgW="482391" imgH="2411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196" y="4896848"/>
                        <a:ext cx="904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88391"/>
              </p:ext>
            </p:extLst>
          </p:nvPr>
        </p:nvGraphicFramePr>
        <p:xfrm>
          <a:off x="5527813" y="4937397"/>
          <a:ext cx="2809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9" imgW="190417" imgH="253890" progId="">
                  <p:embed/>
                </p:oleObj>
              </mc:Choice>
              <mc:Fallback>
                <p:oleObj name="Equation" r:id="rId9" imgW="190417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813" y="4937397"/>
                        <a:ext cx="2809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95058"/>
              </p:ext>
            </p:extLst>
          </p:nvPr>
        </p:nvGraphicFramePr>
        <p:xfrm>
          <a:off x="6145848" y="4867502"/>
          <a:ext cx="946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10" imgW="533169" imgH="253890" progId="Equation.3">
                  <p:embed/>
                </p:oleObj>
              </mc:Choice>
              <mc:Fallback>
                <p:oleObj name="Equation" r:id="rId10" imgW="53316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848" y="4867502"/>
                        <a:ext cx="946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764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81273" y="1074184"/>
            <a:ext cx="8229600" cy="4525963"/>
          </a:xfrm>
        </p:spPr>
        <p:txBody>
          <a:bodyPr/>
          <a:lstStyle/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stiffness of the environment is often unknown and perhaps changes from time to time. However, the variation range of      are known,                                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Usually, the nominal value      is used and the controller gains                                	    and        are chosen such that the system is robust with respect to variations in      .</a:t>
            </a:r>
          </a:p>
          <a:p>
            <a:pPr lvl="1"/>
            <a:endParaRPr lang="en-US" altLang="en-US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conclusion, s</a:t>
            </a:r>
            <a:r>
              <a:rPr lang="en-US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implifying the control low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02723"/>
              </p:ext>
            </p:extLst>
          </p:nvPr>
        </p:nvGraphicFramePr>
        <p:xfrm>
          <a:off x="7871292" y="1910886"/>
          <a:ext cx="2873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3" imgW="177646" imgH="228402" progId="">
                  <p:embed/>
                </p:oleObj>
              </mc:Choice>
              <mc:Fallback>
                <p:oleObj name="Equation" r:id="rId3" imgW="177646" imgH="2284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1292" y="1910886"/>
                        <a:ext cx="2873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25584"/>
              </p:ext>
            </p:extLst>
          </p:nvPr>
        </p:nvGraphicFramePr>
        <p:xfrm>
          <a:off x="2400630" y="2140191"/>
          <a:ext cx="21526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5" imgW="1054100" imgH="241300" progId="">
                  <p:embed/>
                </p:oleObj>
              </mc:Choice>
              <mc:Fallback>
                <p:oleObj name="Equation" r:id="rId5" imgW="1054100" imgH="24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630" y="2140191"/>
                        <a:ext cx="21526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76877"/>
              </p:ext>
            </p:extLst>
          </p:nvPr>
        </p:nvGraphicFramePr>
        <p:xfrm>
          <a:off x="4189698" y="2966406"/>
          <a:ext cx="257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7" imgW="177646" imgH="291847" progId="">
                  <p:embed/>
                </p:oleObj>
              </mc:Choice>
              <mc:Fallback>
                <p:oleObj name="Equation" r:id="rId7" imgW="177646" imgH="29184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698" y="2966406"/>
                        <a:ext cx="2571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196382"/>
              </p:ext>
            </p:extLst>
          </p:nvPr>
        </p:nvGraphicFramePr>
        <p:xfrm>
          <a:off x="1116298" y="3357452"/>
          <a:ext cx="3746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9" imgW="253780" imgH="253780" progId="">
                  <p:embed/>
                </p:oleObj>
              </mc:Choice>
              <mc:Fallback>
                <p:oleObj name="Equation" r:id="rId9" imgW="253780" imgH="2537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298" y="3357452"/>
                        <a:ext cx="3746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08188"/>
              </p:ext>
            </p:extLst>
          </p:nvPr>
        </p:nvGraphicFramePr>
        <p:xfrm>
          <a:off x="2076009" y="3366161"/>
          <a:ext cx="3905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11" imgW="266469" imgH="253780" progId="">
                  <p:embed/>
                </p:oleObj>
              </mc:Choice>
              <mc:Fallback>
                <p:oleObj name="Equation" r:id="rId11" imgW="266469" imgH="2537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009" y="3366161"/>
                        <a:ext cx="3905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23013"/>
              </p:ext>
            </p:extLst>
          </p:nvPr>
        </p:nvGraphicFramePr>
        <p:xfrm>
          <a:off x="3792823" y="3714396"/>
          <a:ext cx="2730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13" imgW="177646" imgH="228402" progId="">
                  <p:embed/>
                </p:oleObj>
              </mc:Choice>
              <mc:Fallback>
                <p:oleObj name="Equation" r:id="rId13" imgW="177646" imgH="22840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823" y="3714396"/>
                        <a:ext cx="2730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744995"/>
              </p:ext>
            </p:extLst>
          </p:nvPr>
        </p:nvGraphicFramePr>
        <p:xfrm>
          <a:off x="2805398" y="4977040"/>
          <a:ext cx="372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14" imgW="1904174" imgH="266584" progId="Equation.3">
                  <p:embed/>
                </p:oleObj>
              </mc:Choice>
              <mc:Fallback>
                <p:oleObj name="Equation" r:id="rId14" imgW="190417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398" y="4977040"/>
                        <a:ext cx="372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818903"/>
              </p:ext>
            </p:extLst>
          </p:nvPr>
        </p:nvGraphicFramePr>
        <p:xfrm>
          <a:off x="3072098" y="5638343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Equation" r:id="rId16" imgW="1624895" imgH="266584" progId="Equation.3">
                  <p:embed/>
                </p:oleObj>
              </mc:Choice>
              <mc:Fallback>
                <p:oleObj name="Equation" r:id="rId16" imgW="162489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098" y="5638343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8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8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22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8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8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147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12571" y="144571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The practical force control system is as follows: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03918"/>
              </p:ext>
            </p:extLst>
          </p:nvPr>
        </p:nvGraphicFramePr>
        <p:xfrm>
          <a:off x="2512295" y="2178356"/>
          <a:ext cx="3966274" cy="65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3" imgW="1624895" imgH="266584" progId="Equation.DSMT4">
                  <p:embed/>
                </p:oleObj>
              </mc:Choice>
              <mc:Fallback>
                <p:oleObj name="Equation" r:id="rId3" imgW="162489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295" y="2178356"/>
                        <a:ext cx="3966274" cy="650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94" y="3440635"/>
            <a:ext cx="7204526" cy="231442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6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528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549" y="4793220"/>
            <a:ext cx="7077841" cy="16075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Minimally invasive surgery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Minimize trauma to the patient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Potentially increase surgeon’s capabilities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Force feedback necessary, tactile feedback desirable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6" t="15997" r="21336" b="15997"/>
          <a:stretch>
            <a:fillRect/>
          </a:stretch>
        </p:blipFill>
        <p:spPr bwMode="auto">
          <a:xfrm>
            <a:off x="5518244" y="1835638"/>
            <a:ext cx="304800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2" name="Picture 2" descr="âsurgical robot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5" y="1943355"/>
            <a:ext cx="4617629" cy="24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Robot Force Control</a:t>
            </a: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 bwMode="auto">
          <a:xfrm>
            <a:off x="7344076" y="6532563"/>
            <a:ext cx="1685458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2" name="文本框 2"/>
          <p:cNvSpPr txBox="1"/>
          <p:nvPr/>
        </p:nvSpPr>
        <p:spPr>
          <a:xfrm>
            <a:off x="71718" y="1190197"/>
            <a:ext cx="771183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Force Control Example: Surgical robotics </a:t>
            </a:r>
          </a:p>
        </p:txBody>
      </p:sp>
    </p:spTree>
    <p:extLst>
      <p:ext uri="{BB962C8B-B14F-4D97-AF65-F5344CB8AC3E}">
        <p14:creationId xmlns:p14="http://schemas.microsoft.com/office/powerpoint/2010/main" val="22700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8574" y="1955303"/>
            <a:ext cx="5839289" cy="4292285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Modeling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Mechanism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Actuator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Sensors (Position/Velocity, Force/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(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nput command) 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 regulation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Trajectory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ollowing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Contact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orce control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Hybrid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osition/Force ) 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Command input 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Feedback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Robot Force Control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498080" y="6532563"/>
            <a:ext cx="1531454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71719" y="1190197"/>
            <a:ext cx="4154594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Force Control Structure</a:t>
            </a: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 rot="10800000">
            <a:off x="1047307" y="2080726"/>
            <a:ext cx="457200" cy="4007839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1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7353701" y="6532563"/>
            <a:ext cx="167583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4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rgbClr val="FFFFFF"/>
                </a:solidFill>
                <a:latin typeface="Arial" panose="020B060402020202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</a:pPr>
              <a:t>5</a:t>
            </a:fld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Robot Force Control</a:t>
            </a:r>
          </a:p>
        </p:txBody>
      </p:sp>
      <p:sp>
        <p:nvSpPr>
          <p:cNvPr id="9" name="Content Placeholder 8"/>
          <p:cNvSpPr>
            <a:spLocks noGrp="1"/>
          </p:cNvSpPr>
          <p:nvPr/>
        </p:nvSpPr>
        <p:spPr>
          <a:xfrm>
            <a:off x="1459070" y="1159667"/>
            <a:ext cx="6953410" cy="484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+mj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  <a:p>
            <a:pPr marL="0" indent="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The n-DOF Force Control</a:t>
            </a:r>
          </a:p>
          <a:p>
            <a:pPr marL="0" indent="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4.3 Impedance Control</a:t>
            </a:r>
          </a:p>
          <a:p>
            <a:pPr marL="0" indent="0" eaLnBrk="1" hangingPunct="1">
              <a:lnSpc>
                <a:spcPct val="2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4.4 Constrained Motion Control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32257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81273" y="1447800"/>
            <a:ext cx="8229600" cy="4525963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position control is appropriate when a robot is following a trajectory through space, when any contact is made between the end-effector and the environment, position control is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sufficient.</a:t>
            </a:r>
          </a:p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stiffness of the end-effector, tool or environment is high, it becomes increasingly difficult to perform operations in which the manipulator contacts a surface.</a:t>
            </a:r>
          </a:p>
          <a:p>
            <a:pPr algn="just"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scrape paint off a glass surface using a rigid scraping tool is more difficult than washing a window with a sponge.</a:t>
            </a:r>
          </a:p>
          <a:p>
            <a:pPr algn="just"/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7305575" y="6532563"/>
            <a:ext cx="1723959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925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the washing and scraping tasks, it is reasonable not to specify the position of the plane of the glass, but rather to specify a force which is to be maintained normal to the surface.</a:t>
            </a:r>
          </a:p>
          <a:p>
            <a:pPr algn="just">
              <a:buFontTx/>
              <a:buNone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other situations, it is highly desirable to regulate the trajectory through space and control the force on the surface as well.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420933" y="5260975"/>
            <a:ext cx="65198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u="sng" dirty="0">
                <a:latin typeface="Times New Roman" panose="02020603050405020304" pitchFamily="18" charset="0"/>
              </a:rPr>
              <a:t>Hybrid position/force controller</a:t>
            </a:r>
          </a:p>
        </p:txBody>
      </p:sp>
      <p:sp>
        <p:nvSpPr>
          <p:cNvPr id="7174" name="Right Arrow 6"/>
          <p:cNvSpPr>
            <a:spLocks noChangeArrowheads="1"/>
          </p:cNvSpPr>
          <p:nvPr/>
        </p:nvSpPr>
        <p:spPr bwMode="auto">
          <a:xfrm>
            <a:off x="614363" y="2833688"/>
            <a:ext cx="539750" cy="1468437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7175" name="Right Arrow 7"/>
          <p:cNvSpPr>
            <a:spLocks noChangeArrowheads="1"/>
          </p:cNvSpPr>
          <p:nvPr/>
        </p:nvSpPr>
        <p:spPr bwMode="auto">
          <a:xfrm>
            <a:off x="944563" y="300038"/>
            <a:ext cx="2159000" cy="1693862"/>
          </a:xfrm>
          <a:prstGeom prst="rightArrow">
            <a:avLst>
              <a:gd name="adj1" fmla="val 50000"/>
              <a:gd name="adj2" fmla="val 5001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7176" name="Right Arrow 8"/>
          <p:cNvSpPr>
            <a:spLocks noChangeArrowheads="1"/>
          </p:cNvSpPr>
          <p:nvPr/>
        </p:nvSpPr>
        <p:spPr bwMode="auto">
          <a:xfrm>
            <a:off x="1993900" y="1814513"/>
            <a:ext cx="5172075" cy="2322512"/>
          </a:xfrm>
          <a:prstGeom prst="rightArrow">
            <a:avLst>
              <a:gd name="adj1" fmla="val 50000"/>
              <a:gd name="adj2" fmla="val 500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7177" name="Right Arrow 9"/>
          <p:cNvSpPr>
            <a:spLocks noChangeArrowheads="1"/>
          </p:cNvSpPr>
          <p:nvPr/>
        </p:nvSpPr>
        <p:spPr bwMode="auto">
          <a:xfrm>
            <a:off x="1198563" y="3387725"/>
            <a:ext cx="1530350" cy="2459038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7178" name="Down Arrow 9"/>
          <p:cNvSpPr>
            <a:spLocks noChangeArrowheads="1"/>
          </p:cNvSpPr>
          <p:nvPr/>
        </p:nvSpPr>
        <p:spPr bwMode="auto">
          <a:xfrm>
            <a:off x="4327524" y="4617244"/>
            <a:ext cx="504825" cy="49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 bwMode="auto">
          <a:xfrm>
            <a:off x="8142973" y="6532563"/>
            <a:ext cx="886561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590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276339" y="2418365"/>
            <a:ext cx="8237869" cy="2615742"/>
            <a:chOff x="2556356" y="4876912"/>
            <a:chExt cx="5944979" cy="1484298"/>
          </a:xfrm>
        </p:grpSpPr>
        <p:grpSp>
          <p:nvGrpSpPr>
            <p:cNvPr id="67" name="Group 13"/>
            <p:cNvGrpSpPr>
              <a:grpSpLocks noChangeAspect="1"/>
            </p:cNvGrpSpPr>
            <p:nvPr/>
          </p:nvGrpSpPr>
          <p:grpSpPr bwMode="auto">
            <a:xfrm>
              <a:off x="2556356" y="4923210"/>
              <a:ext cx="5944979" cy="1438000"/>
              <a:chOff x="-3584" y="2657"/>
              <a:chExt cx="10018" cy="2423"/>
            </a:xfrm>
          </p:grpSpPr>
          <p:sp>
            <p:nvSpPr>
              <p:cNvPr id="75" name="Rectangle 40"/>
              <p:cNvSpPr>
                <a:spLocks noChangeArrowheads="1"/>
              </p:cNvSpPr>
              <p:nvPr/>
            </p:nvSpPr>
            <p:spPr bwMode="auto">
              <a:xfrm>
                <a:off x="1436" y="2832"/>
                <a:ext cx="1383" cy="8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3898" y="2801"/>
                <a:ext cx="1383" cy="8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39"/>
              <p:cNvSpPr txBox="1">
                <a:spLocks noChangeArrowheads="1"/>
              </p:cNvSpPr>
              <p:nvPr/>
            </p:nvSpPr>
            <p:spPr bwMode="auto">
              <a:xfrm>
                <a:off x="3952" y="2969"/>
                <a:ext cx="123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Robot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37"/>
              <p:cNvSpPr>
                <a:spLocks noChangeShapeType="1"/>
              </p:cNvSpPr>
              <p:nvPr/>
            </p:nvSpPr>
            <p:spPr bwMode="auto">
              <a:xfrm flipH="1" flipV="1">
                <a:off x="6118" y="3360"/>
                <a:ext cx="0" cy="7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36"/>
              <p:cNvSpPr>
                <a:spLocks noChangeShapeType="1"/>
              </p:cNvSpPr>
              <p:nvPr/>
            </p:nvSpPr>
            <p:spPr bwMode="auto">
              <a:xfrm flipV="1">
                <a:off x="2205" y="4084"/>
                <a:ext cx="3913" cy="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35"/>
              <p:cNvSpPr>
                <a:spLocks noChangeShapeType="1"/>
              </p:cNvSpPr>
              <p:nvPr/>
            </p:nvSpPr>
            <p:spPr bwMode="auto">
              <a:xfrm flipH="1" flipV="1">
                <a:off x="2205" y="3658"/>
                <a:ext cx="6" cy="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34"/>
              <p:cNvSpPr>
                <a:spLocks noChangeShapeType="1"/>
              </p:cNvSpPr>
              <p:nvPr/>
            </p:nvSpPr>
            <p:spPr bwMode="auto">
              <a:xfrm flipV="1">
                <a:off x="2832" y="3233"/>
                <a:ext cx="10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33"/>
              <p:cNvSpPr>
                <a:spLocks noChangeShapeType="1"/>
              </p:cNvSpPr>
              <p:nvPr/>
            </p:nvSpPr>
            <p:spPr bwMode="auto">
              <a:xfrm>
                <a:off x="294" y="2942"/>
                <a:ext cx="11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30"/>
              <p:cNvSpPr>
                <a:spLocks noChangeShapeType="1"/>
              </p:cNvSpPr>
              <p:nvPr/>
            </p:nvSpPr>
            <p:spPr bwMode="auto">
              <a:xfrm>
                <a:off x="-2753" y="3233"/>
                <a:ext cx="144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28"/>
              <p:cNvSpPr>
                <a:spLocks noChangeShapeType="1"/>
              </p:cNvSpPr>
              <p:nvPr/>
            </p:nvSpPr>
            <p:spPr bwMode="auto">
              <a:xfrm flipH="1" flipV="1">
                <a:off x="6433" y="2998"/>
                <a:ext cx="1" cy="19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26"/>
              <p:cNvSpPr>
                <a:spLocks noChangeShapeType="1"/>
              </p:cNvSpPr>
              <p:nvPr/>
            </p:nvSpPr>
            <p:spPr bwMode="auto">
              <a:xfrm flipH="1" flipV="1">
                <a:off x="1877" y="3651"/>
                <a:ext cx="19" cy="11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3"/>
              <p:cNvSpPr txBox="1">
                <a:spLocks noChangeArrowheads="1"/>
              </p:cNvSpPr>
              <p:nvPr/>
            </p:nvSpPr>
            <p:spPr bwMode="auto">
              <a:xfrm>
                <a:off x="1362" y="2875"/>
                <a:ext cx="1492" cy="6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Control</a:t>
                </a:r>
              </a:p>
              <a:p>
                <a:pPr algn="ctr" eaLnBrk="0" hangingPunct="0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System</a:t>
                </a:r>
              </a:p>
              <a:p>
                <a:pPr algn="ctr" eaLnBrk="0" hangingPunct="0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0"/>
              <p:cNvSpPr txBox="1">
                <a:spLocks noChangeArrowheads="1"/>
              </p:cNvSpPr>
              <p:nvPr/>
            </p:nvSpPr>
            <p:spPr bwMode="auto">
              <a:xfrm>
                <a:off x="3034" y="3750"/>
                <a:ext cx="2618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Position Feedback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18"/>
              <p:cNvSpPr txBox="1">
                <a:spLocks noChangeArrowheads="1"/>
              </p:cNvSpPr>
              <p:nvPr/>
            </p:nvSpPr>
            <p:spPr bwMode="auto">
              <a:xfrm>
                <a:off x="3130" y="4568"/>
                <a:ext cx="2706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Force Feedback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17"/>
              <p:cNvSpPr>
                <a:spLocks noChangeArrowheads="1"/>
              </p:cNvSpPr>
              <p:nvPr/>
            </p:nvSpPr>
            <p:spPr bwMode="auto">
              <a:xfrm>
                <a:off x="-1284" y="2801"/>
                <a:ext cx="1556" cy="8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-1280" y="2838"/>
                <a:ext cx="1527" cy="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</a:t>
                </a:r>
              </a:p>
              <a:p>
                <a:pPr algn="ctr" eaLnBrk="0" hangingPunct="0"/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 Box 14"/>
              <p:cNvSpPr txBox="1">
                <a:spLocks noChangeArrowheads="1"/>
              </p:cNvSpPr>
              <p:nvPr/>
            </p:nvSpPr>
            <p:spPr bwMode="auto">
              <a:xfrm>
                <a:off x="-3584" y="2657"/>
                <a:ext cx="2444" cy="6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Desired Trajectory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26"/>
              <p:cNvSpPr>
                <a:spLocks noChangeShapeType="1"/>
              </p:cNvSpPr>
              <p:nvPr/>
            </p:nvSpPr>
            <p:spPr bwMode="auto">
              <a:xfrm flipH="1">
                <a:off x="2057" y="4914"/>
                <a:ext cx="43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4"/>
              <p:cNvSpPr txBox="1">
                <a:spLocks noChangeArrowheads="1"/>
              </p:cNvSpPr>
              <p:nvPr/>
            </p:nvSpPr>
            <p:spPr bwMode="auto">
              <a:xfrm>
                <a:off x="-263" y="4398"/>
                <a:ext cx="1766" cy="6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itchFamily="2" charset="-122"/>
                    <a:cs typeface="Times New Roman" panose="02020603050405020304" pitchFamily="18" charset="0"/>
                  </a:rPr>
                  <a:t>Desired Force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24"/>
              <p:cNvSpPr txBox="1">
                <a:spLocks noChangeArrowheads="1"/>
              </p:cNvSpPr>
              <p:nvPr/>
            </p:nvSpPr>
            <p:spPr bwMode="auto">
              <a:xfrm>
                <a:off x="1495" y="4514"/>
                <a:ext cx="360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ja-JP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S Mincho" pitchFamily="49" charset="-128"/>
                    <a:cs typeface="Times New Roman" panose="02020603050405020304" pitchFamily="18" charset="0"/>
                  </a:rPr>
                  <a:t>+</a:t>
                </a:r>
                <a:endParaRPr lang="en-US" altLang="ja-JP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25"/>
              <p:cNvSpPr txBox="1">
                <a:spLocks noChangeArrowheads="1"/>
              </p:cNvSpPr>
              <p:nvPr/>
            </p:nvSpPr>
            <p:spPr bwMode="auto">
              <a:xfrm>
                <a:off x="1895" y="4504"/>
                <a:ext cx="360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ja-JP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S Mincho" pitchFamily="49" charset="-128"/>
                    <a:cs typeface="Times New Roman" panose="02020603050405020304" pitchFamily="18" charset="0"/>
                  </a:rPr>
                  <a:t>-</a:t>
                </a:r>
                <a:endParaRPr lang="en-US" altLang="ja-JP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30"/>
              <p:cNvSpPr>
                <a:spLocks noChangeShapeType="1"/>
              </p:cNvSpPr>
              <p:nvPr/>
            </p:nvSpPr>
            <p:spPr bwMode="auto">
              <a:xfrm>
                <a:off x="294" y="4922"/>
                <a:ext cx="144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43"/>
              <p:cNvSpPr>
                <a:spLocks noChangeArrowheads="1"/>
              </p:cNvSpPr>
              <p:nvPr/>
            </p:nvSpPr>
            <p:spPr bwMode="auto">
              <a:xfrm>
                <a:off x="1760" y="4796"/>
                <a:ext cx="297" cy="2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33"/>
              <p:cNvSpPr>
                <a:spLocks noChangeShapeType="1"/>
              </p:cNvSpPr>
              <p:nvPr/>
            </p:nvSpPr>
            <p:spPr bwMode="auto">
              <a:xfrm>
                <a:off x="296" y="3252"/>
                <a:ext cx="11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33"/>
              <p:cNvSpPr>
                <a:spLocks noChangeShapeType="1"/>
              </p:cNvSpPr>
              <p:nvPr/>
            </p:nvSpPr>
            <p:spPr bwMode="auto">
              <a:xfrm>
                <a:off x="298" y="3568"/>
                <a:ext cx="11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8" name="直接连接符 67"/>
            <p:cNvCxnSpPr/>
            <p:nvPr/>
          </p:nvCxnSpPr>
          <p:spPr bwMode="auto">
            <a:xfrm flipH="1">
              <a:off x="7815331" y="5340426"/>
              <a:ext cx="49848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84" idx="1"/>
            </p:cNvCxnSpPr>
            <p:nvPr/>
          </p:nvCxnSpPr>
          <p:spPr bwMode="auto">
            <a:xfrm flipH="1">
              <a:off x="7815333" y="5125586"/>
              <a:ext cx="68540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699964"/>
                </p:ext>
              </p:extLst>
            </p:nvPr>
          </p:nvGraphicFramePr>
          <p:xfrm>
            <a:off x="5057243" y="4876912"/>
            <a:ext cx="178720" cy="24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9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57243" y="4876912"/>
                          <a:ext cx="178720" cy="241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021011"/>
                </p:ext>
              </p:extLst>
            </p:nvPr>
          </p:nvGraphicFramePr>
          <p:xfrm>
            <a:off x="5062971" y="5066573"/>
            <a:ext cx="177575" cy="24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0" name="Equation" r:id="rId5" imgW="177480" imgH="241200" progId="Equation.DSMT4">
                    <p:embed/>
                  </p:oleObj>
                </mc:Choice>
                <mc:Fallback>
                  <p:oleObj name="Equation" r:id="rId5" imgW="177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62971" y="5066573"/>
                          <a:ext cx="177575" cy="241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4302749"/>
                </p:ext>
              </p:extLst>
            </p:nvPr>
          </p:nvGraphicFramePr>
          <p:xfrm>
            <a:off x="5070991" y="5267357"/>
            <a:ext cx="177574" cy="228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1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70991" y="5267357"/>
                          <a:ext cx="177574" cy="2288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134842"/>
                </p:ext>
              </p:extLst>
            </p:nvPr>
          </p:nvGraphicFramePr>
          <p:xfrm>
            <a:off x="7892709" y="5134498"/>
            <a:ext cx="163827" cy="24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2" name="Equation" r:id="rId9" imgW="164880" imgH="241200" progId="Equation.DSMT4">
                    <p:embed/>
                  </p:oleObj>
                </mc:Choice>
                <mc:Fallback>
                  <p:oleObj name="Equation" r:id="rId9" imgW="1648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92709" y="5134498"/>
                          <a:ext cx="163827" cy="2414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753806"/>
                </p:ext>
              </p:extLst>
            </p:nvPr>
          </p:nvGraphicFramePr>
          <p:xfrm>
            <a:off x="5305848" y="6044304"/>
            <a:ext cx="178720" cy="228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3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05848" y="6044304"/>
                          <a:ext cx="178720" cy="2288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5692523"/>
                </p:ext>
              </p:extLst>
            </p:nvPr>
          </p:nvGraphicFramePr>
          <p:xfrm>
            <a:off x="3665288" y="5038985"/>
            <a:ext cx="177575" cy="227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4" name="Equation" r:id="rId13" imgW="177480" imgH="228600" progId="Equation.DSMT4">
                    <p:embed/>
                  </p:oleObj>
                </mc:Choice>
                <mc:Fallback>
                  <p:oleObj name="Equation" r:id="rId13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65288" y="5038985"/>
                          <a:ext cx="177575" cy="2279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118955"/>
                </p:ext>
              </p:extLst>
            </p:nvPr>
          </p:nvGraphicFramePr>
          <p:xfrm>
            <a:off x="7920204" y="4895753"/>
            <a:ext cx="166119" cy="228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5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920204" y="4895753"/>
                          <a:ext cx="166119" cy="2288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42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17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" name="文本框 2"/>
          <p:cNvSpPr txBox="1"/>
          <p:nvPr/>
        </p:nvSpPr>
        <p:spPr>
          <a:xfrm>
            <a:off x="71719" y="1190197"/>
            <a:ext cx="779830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Hybrid Position/Force Close Loop Control</a:t>
            </a:r>
          </a:p>
        </p:txBody>
      </p:sp>
    </p:spTree>
    <p:extLst>
      <p:ext uri="{BB962C8B-B14F-4D97-AF65-F5344CB8AC3E}">
        <p14:creationId xmlns:p14="http://schemas.microsoft.com/office/powerpoint/2010/main" val="366141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17488" y="1894565"/>
            <a:ext cx="8229600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Consider a simple 1-DOF prismatic joint manipulator in contact with the environment as shown in the Figure below.</a:t>
            </a:r>
          </a:p>
          <a:p>
            <a:endParaRPr lang="en-US" altLang="zh-CN" sz="1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pic>
        <p:nvPicPr>
          <p:cNvPr id="819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21" y="3083371"/>
            <a:ext cx="329406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2"/>
          <p:cNvSpPr txBox="1"/>
          <p:nvPr/>
        </p:nvSpPr>
        <p:spPr>
          <a:xfrm>
            <a:off x="71719" y="1190197"/>
            <a:ext cx="7798306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Force Control of  1-DOF Manipulator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273" y="252184"/>
            <a:ext cx="6671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1400" i="1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FF6600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pt-BR" alt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1-DOF Force Control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240751" y="6532563"/>
            <a:ext cx="788783" cy="32543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Blip>
                <a:blip r:embed="rId2"/>
              </a:buBlip>
              <a:defRPr sz="1400" i="1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rgbClr val="FF6600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fld id="{771B3C96-CC4A-4EFB-8970-239C613D8150}" type="slidenum">
              <a:rPr lang="zh-CN" altLang="en-US" sz="1600" b="1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494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109882864,D:\Mywork\LECTURE\ROBOT\Advanced\2013\mch-dyn1-2012\Media.ppcx"/>
</p:tagLst>
</file>

<file path=ppt/theme/theme1.xml><?xml version="1.0" encoding="utf-8"?>
<a:theme xmlns:a="http://schemas.openxmlformats.org/drawingml/2006/main" name="2_Model1">
  <a:themeElements>
    <a:clrScheme name="Model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Georgia" panose="02040502050405020303" pitchFamily="18" charset="0"/>
          </a:defRPr>
        </a:defPPr>
      </a:lstStyle>
    </a:lnDef>
  </a:objectDefaults>
  <a:extraClrSchemeLst>
    <a:extraClrScheme>
      <a:clrScheme name="Mode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1406</Words>
  <Application>Microsoft Office PowerPoint</Application>
  <PresentationFormat>On-screen Show (4:3)</PresentationFormat>
  <Paragraphs>246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Garamond</vt:lpstr>
      <vt:lpstr>Georgia</vt:lpstr>
      <vt:lpstr>Tahoma</vt:lpstr>
      <vt:lpstr>Times New Roman</vt:lpstr>
      <vt:lpstr>Verdana</vt:lpstr>
      <vt:lpstr>Wingdings</vt:lpstr>
      <vt:lpstr>2_Model1</vt:lpstr>
      <vt:lpstr>Equation</vt:lpstr>
      <vt:lpstr>PowerPoint Presentation</vt:lpstr>
      <vt:lpstr>01_07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ROBOTICS: Dynamics and Control Venue: LT 3</dc:title>
  <dc:creator>liuxing</dc:creator>
  <cp:lastModifiedBy>Ge, Shuzhi Sam</cp:lastModifiedBy>
  <cp:revision>810</cp:revision>
  <dcterms:created xsi:type="dcterms:W3CDTF">2018-03-05T05:38:00Z</dcterms:created>
  <dcterms:modified xsi:type="dcterms:W3CDTF">2022-03-28T09:18:44Z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