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752" r:id="rId2"/>
  </p:sldMasterIdLst>
  <p:notesMasterIdLst>
    <p:notesMasterId r:id="rId18"/>
  </p:notesMasterIdLst>
  <p:handoutMasterIdLst>
    <p:handoutMasterId r:id="rId19"/>
  </p:handoutMasterIdLst>
  <p:sldIdLst>
    <p:sldId id="375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82" r:id="rId14"/>
    <p:sldId id="383" r:id="rId15"/>
    <p:sldId id="384" r:id="rId16"/>
    <p:sldId id="385" r:id="rId17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aramond" panose="02020404030301010803" pitchFamily="18" charset="0"/>
      <p:regular r:id="rId24"/>
      <p:bold r:id="rId25"/>
      <p:italic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Tahoma" panose="020B0604030504040204" pitchFamily="34" charset="0"/>
      <p:regular r:id="rId31"/>
      <p:bold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Georgia" panose="02040502050405020303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Georgia" panose="02040502050405020303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Georgia" panose="02040502050405020303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Georgia" panose="02040502050405020303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Georgia" panose="02040502050405020303" pitchFamily="18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accent2"/>
        </a:solidFill>
        <a:latin typeface="Georgia" panose="02040502050405020303" pitchFamily="18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accent2"/>
        </a:solidFill>
        <a:latin typeface="Georgia" panose="02040502050405020303" pitchFamily="18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accent2"/>
        </a:solidFill>
        <a:latin typeface="Georgia" panose="02040502050405020303" pitchFamily="18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accent2"/>
        </a:solidFill>
        <a:latin typeface="Georgia" panose="0204050205040502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CCFFFF"/>
    <a:srgbClr val="FF6600"/>
    <a:srgbClr val="FF0000"/>
    <a:srgbClr val="EAEAEA"/>
    <a:srgbClr val="080808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8" autoAdjust="0"/>
    <p:restoredTop sz="96379" autoAdjust="0"/>
  </p:normalViewPr>
  <p:slideViewPr>
    <p:cSldViewPr snapToGrid="0">
      <p:cViewPr varScale="1">
        <p:scale>
          <a:sx n="94" d="100"/>
          <a:sy n="94" d="100"/>
        </p:scale>
        <p:origin x="100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6"/>
    </p:cViewPr>
  </p:sorterViewPr>
  <p:notesViewPr>
    <p:cSldViewPr snapToGrid="0">
      <p:cViewPr varScale="1">
        <p:scale>
          <a:sx n="69" d="100"/>
          <a:sy n="69" d="100"/>
        </p:scale>
        <p:origin x="-3288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e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e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15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defTabSz="966556" eaLnBrk="1" hangingPunct="1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r" defTabSz="966556" eaLnBrk="1" hangingPunct="1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33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defTabSz="966556" eaLnBrk="1" hangingPunct="1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33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A650F05-3AD5-43CC-AF21-98F6220973F6}" type="slidenum">
              <a:rPr lang="zh-CN" altLang="en-US">
                <a:latin typeface="Times New Roman" panose="02020603050405020304" pitchFamily="18" charset="0"/>
              </a:rPr>
              <a:pPr>
                <a:defRPr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213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defTabSz="966556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r" defTabSz="966556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defTabSz="966556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114D1F5-9E0D-4551-9985-062B41C4D490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562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313"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5372" indent="-302066" defTabSz="1020313"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8265" indent="-241653" defTabSz="1020313"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1571" indent="-241653" defTabSz="1020313"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4878" indent="-241653" defTabSz="1020313"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58184" indent="-241653" defTabSz="102031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490" indent="-241653" defTabSz="102031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24796" indent="-241653" defTabSz="102031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08102" indent="-241653" defTabSz="102031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0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951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5940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67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6" name="Picture 6" descr="nuslogo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nuslogo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077200" y="6248400"/>
            <a:ext cx="703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S. Ge</a:t>
            </a: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76200" y="6248400"/>
            <a:ext cx="2686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ADVANCED ROBOTICS</a:t>
            </a:r>
          </a:p>
          <a:p>
            <a:pPr eaLnBrk="1" hangingPunct="1">
              <a:defRPr/>
            </a:pPr>
            <a:endParaRPr lang="en-US" altLang="zh-CN" sz="1800" b="0" i="1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3109" name="Rectangle 5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19751646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0F1A6-4D06-4F82-A2FA-65695EC5C6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132426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81000"/>
            <a:ext cx="21399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381000"/>
            <a:ext cx="62674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664E3-1F22-4D23-A287-8D265B02E6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322535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D00C4-DF9C-4C8E-8C7D-340F49EA00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470102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9A88F-2D26-4386-B80B-B24893035F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339524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2BE12-904D-43ED-9A4C-D512515BCB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40160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6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28C21-E20F-433A-A619-42D60E7EDC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210364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511D4-F46E-4EC9-B9CC-AEF82BBF1B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2863820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2D7E2-F59C-4D1D-B215-29B6E6D1947C}" type="datetimeFigureOut">
              <a:rPr lang="en-US" altLang="zh-CN"/>
              <a:pPr>
                <a:defRPr/>
              </a:pPr>
              <a:t>4/4/2022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79EDF-24DD-49BD-9B4D-33FCD2F5F5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32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0672D-9542-4731-9833-1AEA5545AE60}" type="datetimeFigureOut">
              <a:rPr lang="en-US" altLang="zh-CN"/>
              <a:pPr>
                <a:defRPr/>
              </a:pPr>
              <a:t>4/4/2022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1A493-6BCA-48D9-B9A4-E3B5E9B3AC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103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8BEAC-9597-4561-8644-3642362E2326}" type="datetimeFigureOut">
              <a:rPr lang="en-US" altLang="zh-CN"/>
              <a:pPr>
                <a:defRPr/>
              </a:pPr>
              <a:t>4/4/2022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3E18C-0F55-462D-855C-1DBA8A3566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52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6ED90-259C-41DE-BD01-CFA1A1AD3C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2739523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34D99-6243-457D-A850-F8CCA412CC25}" type="datetimeFigureOut">
              <a:rPr lang="en-US" altLang="zh-CN"/>
              <a:pPr>
                <a:defRPr/>
              </a:pPr>
              <a:t>4/4/2022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0B4A6-865D-4901-8B26-24DE8A7E88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640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AB114-955D-45C6-B1B1-113FAF046650}" type="datetimeFigureOut">
              <a:rPr lang="en-US" altLang="zh-CN"/>
              <a:pPr>
                <a:defRPr/>
              </a:pPr>
              <a:t>4/4/2022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929EB-AF71-498F-A8ED-F52C3A54E5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74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92243-32AD-42E8-87EE-E830E9C63781}" type="datetimeFigureOut">
              <a:rPr lang="en-US" altLang="zh-CN"/>
              <a:pPr>
                <a:defRPr/>
              </a:pPr>
              <a:t>4/4/2022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6A2C2-C646-40CF-AEC5-B3F9A16563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9474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46B3A-2D86-4A17-8869-D608C84F9AA7}" type="datetimeFigureOut">
              <a:rPr lang="en-US" altLang="zh-CN"/>
              <a:pPr>
                <a:defRPr/>
              </a:pPr>
              <a:t>4/4/2022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EC646-A21E-481A-9604-AFA6D2DB68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515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E8541-8B5A-49A1-90BF-F2363A71661B}" type="datetimeFigureOut">
              <a:rPr lang="en-US" altLang="zh-CN"/>
              <a:pPr>
                <a:defRPr/>
              </a:pPr>
              <a:t>4/4/2022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9CE79-5F87-41DA-AB4E-3FDF5F3E36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929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E2152-2643-4739-8EE6-D5BB8DE5AAB3}" type="datetimeFigureOut">
              <a:rPr lang="en-US" altLang="zh-CN"/>
              <a:pPr>
                <a:defRPr/>
              </a:pPr>
              <a:t>4/4/2022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9E07C-2784-4A17-B481-78DDFEF3BA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9729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0F82-AAA9-4F2B-AE4F-9807F5B1625F}" type="datetimeFigureOut">
              <a:rPr lang="en-US" altLang="zh-CN"/>
              <a:pPr>
                <a:defRPr/>
              </a:pPr>
              <a:t>4/4/2022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6CF91-D762-47CB-92A9-B41C0A41BA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61814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D3691-1502-49F6-9A57-2B5DE2EE4726}" type="datetimeFigureOut">
              <a:rPr lang="en-US" altLang="zh-CN"/>
              <a:pPr>
                <a:defRPr/>
              </a:pPr>
              <a:t>4/4/2022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46EB1-7CEA-465C-8E01-68C758519B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76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96E59-43CB-4767-A8CF-65CDF2F68C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97790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10F07-06C0-468A-B6D5-96EF7F7E06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2019968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39F29-7282-41CC-9CA2-CED215FB31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9287029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8DE3F-6815-4A50-8DC4-D1782E2E12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40634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661E4-8661-4ED9-A416-A4718407E4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590482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B9F99-53DB-48D2-B255-1592721840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363654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6F35D-1ECD-4339-97F7-B054577422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398359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 userDrawn="1"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003399"/>
          </a:solidFill>
          <a:ln w="9525" algn="ctr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defRPr/>
            </a:pPr>
            <a:endParaRPr lang="zh-CN" altLang="en-US" b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rgbClr val="FF6E0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381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447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  <a:p>
            <a:pPr lvl="4"/>
            <a:endParaRPr lang="en-US" altLang="zh-CN" dirty="0"/>
          </a:p>
          <a:p>
            <a:pPr lvl="4"/>
            <a:endParaRPr lang="zh-CN" altLang="en-US" dirty="0"/>
          </a:p>
        </p:txBody>
      </p:sp>
      <p:pic>
        <p:nvPicPr>
          <p:cNvPr id="1030" name="Picture 8" descr="nuslogohom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4"/>
          <p:cNvSpPr txBox="1">
            <a:spLocks noChangeArrowheads="1"/>
          </p:cNvSpPr>
          <p:nvPr userDrawn="1"/>
        </p:nvSpPr>
        <p:spPr bwMode="auto">
          <a:xfrm>
            <a:off x="0" y="6581775"/>
            <a:ext cx="4087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zh-CN" sz="1200">
                <a:solidFill>
                  <a:srgbClr val="EAEAEA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Sam Ge: ME5402/EE5106| ADVANCED ROBOTICS</a:t>
            </a:r>
          </a:p>
        </p:txBody>
      </p:sp>
      <p:sp>
        <p:nvSpPr>
          <p:cNvPr id="235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573838"/>
            <a:ext cx="213360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DDC53D-5934-433D-AA72-9EB64183900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  <p:sldLayoutId id="2147484086" r:id="rId15"/>
    <p:sldLayoutId id="2147484087" r:id="rId16"/>
  </p:sldLayoutIdLst>
  <p:transition>
    <p:rand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anose="02020603050405020304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000">
          <a:solidFill>
            <a:schemeClr val="tx1"/>
          </a:solidFill>
          <a:latin typeface="Garamond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accent2"/>
          </a:solidFill>
          <a:latin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1400" i="1">
          <a:solidFill>
            <a:schemeClr val="tx1"/>
          </a:solidFill>
          <a:latin typeface="Georgia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2CCC15C-38A5-4274-8E6F-094C4464C14B}" type="datetimeFigureOut">
              <a:rPr lang="en-US" altLang="zh-CN"/>
              <a:pPr>
                <a:defRPr/>
              </a:pPr>
              <a:t>4/4/2022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80C6E1A-262F-46F5-A9AB-3F704C1CD5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0.wmf"/><Relationship Id="rId18" Type="http://schemas.openxmlformats.org/officeDocument/2006/relationships/package" Target="../embeddings/Microsoft_Visio___1.vsdx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2.emf"/><Relationship Id="rId2" Type="http://schemas.openxmlformats.org/officeDocument/2006/relationships/tags" Target="../tags/tag3.xml"/><Relationship Id="rId16" Type="http://schemas.openxmlformats.org/officeDocument/2006/relationships/package" Target="../embeddings/Microsoft_Visio___.vsdx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9.wmf"/><Relationship Id="rId5" Type="http://schemas.openxmlformats.org/officeDocument/2006/relationships/image" Target="../media/image2.png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3.emf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36.bin"/><Relationship Id="rId3" Type="http://schemas.openxmlformats.org/officeDocument/2006/relationships/slideLayout" Target="../slideLayouts/slideLayout12.xml"/><Relationship Id="rId21" Type="http://schemas.openxmlformats.org/officeDocument/2006/relationships/image" Target="../media/image25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8.wmf"/><Relationship Id="rId2" Type="http://schemas.openxmlformats.org/officeDocument/2006/relationships/tags" Target="../tags/tag4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5.wmf"/><Relationship Id="rId5" Type="http://schemas.openxmlformats.org/officeDocument/2006/relationships/image" Target="../media/image2.png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39.wmf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43.bin"/><Relationship Id="rId3" Type="http://schemas.openxmlformats.org/officeDocument/2006/relationships/slideLayout" Target="../slideLayouts/slideLayout12.xml"/><Relationship Id="rId21" Type="http://schemas.openxmlformats.org/officeDocument/2006/relationships/image" Target="../media/image47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5.wmf"/><Relationship Id="rId2" Type="http://schemas.openxmlformats.org/officeDocument/2006/relationships/tags" Target="../tags/tag5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2.wmf"/><Relationship Id="rId5" Type="http://schemas.openxmlformats.org/officeDocument/2006/relationships/image" Target="../media/image2.png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46.wmf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image" Target="../media/image2.pn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2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9.bin"/><Relationship Id="rId3" Type="http://schemas.openxmlformats.org/officeDocument/2006/relationships/image" Target="../media/image2.png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png"/><Relationship Id="rId5" Type="http://schemas.openxmlformats.org/officeDocument/2006/relationships/image" Target="../media/image26.emf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902341" y="6532563"/>
            <a:ext cx="1127193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600" b="1">
                <a:solidFill>
                  <a:srgbClr val="FFFFFF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rgbClr val="FFFFFF"/>
                </a:solidFill>
                <a:latin typeface="Arial" panose="020B060402020202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t>1</a:t>
            </a:fld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>
                <a:solidFill>
                  <a:srgbClr val="FFFFFF"/>
                </a:solidFill>
                <a:latin typeface="Arial" panose="020B0604020202020204" pitchFamily="34" charset="0"/>
              </a:rPr>
              <a:t>-</a:t>
            </a:r>
            <a:endParaRPr lang="en-US" altLang="zh-CN" sz="16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Content Placeholder 8"/>
          <p:cNvSpPr>
            <a:spLocks noGrp="1"/>
          </p:cNvSpPr>
          <p:nvPr/>
        </p:nvSpPr>
        <p:spPr>
          <a:xfrm>
            <a:off x="1459070" y="1159667"/>
            <a:ext cx="6953410" cy="4843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indent="-450000" eaLnBrk="1" hangingPunct="1">
              <a:lnSpc>
                <a:spcPct val="200000"/>
              </a:lnSpc>
              <a:spcBef>
                <a:spcPts val="2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The 1-DOF Force Control</a:t>
            </a:r>
          </a:p>
          <a:p>
            <a:pPr indent="-450000" eaLnBrk="1" hangingPunct="1">
              <a:lnSpc>
                <a:spcPct val="200000"/>
              </a:lnSpc>
              <a:spcBef>
                <a:spcPts val="2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The n-DOF Force Control</a:t>
            </a:r>
          </a:p>
          <a:p>
            <a:pPr indent="-450000" eaLnBrk="1" hangingPunct="1">
              <a:lnSpc>
                <a:spcPct val="200000"/>
              </a:lnSpc>
              <a:spcBef>
                <a:spcPts val="2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en-US" sz="32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4.3 Impedance Control</a:t>
            </a:r>
          </a:p>
          <a:p>
            <a:pPr indent="-450000" eaLnBrk="1" hangingPunct="1">
              <a:lnSpc>
                <a:spcPct val="200000"/>
              </a:lnSpc>
              <a:spcBef>
                <a:spcPts val="2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en-US" sz="32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4.4 Constrained Motion Control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Robot Force Control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22369"/>
      </p:ext>
    </p:extLst>
  </p:cSld>
  <p:clrMapOvr>
    <a:masterClrMapping/>
  </p:clrMapOvr>
  <p:transition advClick="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	</a:t>
            </a:r>
            <a:r>
              <a:rPr lang="en-US" altLang="en-US" sz="2400" b="1" dirty="0">
                <a:solidFill>
                  <a:srgbClr val="FF0000"/>
                </a:solidFill>
              </a:rPr>
              <a:t>Note that </a:t>
            </a:r>
            <a:r>
              <a:rPr lang="en-US" altLang="en-US" sz="2400" dirty="0">
                <a:solidFill>
                  <a:srgbClr val="0033CC"/>
                </a:solidFill>
              </a:rPr>
              <a:t>impedance control </a:t>
            </a:r>
            <a:r>
              <a:rPr lang="en-US" altLang="en-US" sz="2400" dirty="0"/>
              <a:t>represents a unification of the various force control strategies.</a:t>
            </a:r>
          </a:p>
          <a:p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	The stiffness control strategy can be thought of as a special case of impedance control that consider only the steady state force/displacement relationship.</a:t>
            </a:r>
          </a:p>
          <a:p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	Note that </a:t>
            </a:r>
            <a:r>
              <a:rPr lang="en-US" altLang="en-US" sz="2400" dirty="0"/>
              <a:t>an end-effector moving in free space exerts zero force on the environment for a given velocity and hence has zero impedance.</a:t>
            </a:r>
          </a:p>
          <a:p>
            <a:endParaRPr lang="en-US" alt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7743217" y="6532563"/>
            <a:ext cx="1286317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-1"/>
            <a:ext cx="8229600" cy="1056443"/>
          </a:xfrm>
        </p:spPr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  <a:cs typeface="Times New Roman" panose="02020603050405020304" pitchFamily="18" charset="0"/>
              </a:rPr>
              <a:t>4.3 </a:t>
            </a:r>
            <a:r>
              <a:rPr lang="en-US" altLang="en-US" sz="4000" dirty="0">
                <a:cs typeface="Times New Roman" panose="02020603050405020304" pitchFamily="18" charset="0"/>
              </a:rPr>
              <a:t>Impedance Control</a:t>
            </a:r>
            <a:endParaRPr lang="en-US" alt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42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sz="2400" dirty="0"/>
              <a:t>While a manipulator rigidly attached to a wall is motionless for any applied force and hence has infinite </a:t>
            </a:r>
            <a:r>
              <a:rPr lang="en-US" altLang="en-US" sz="2400" b="1" dirty="0">
                <a:solidFill>
                  <a:srgbClr val="FF0000"/>
                </a:solidFill>
              </a:rPr>
              <a:t>impedance</a:t>
            </a:r>
            <a:r>
              <a:rPr lang="en-US" altLang="en-US" sz="2400" dirty="0"/>
              <a:t>.</a:t>
            </a:r>
          </a:p>
          <a:p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	Pure </a:t>
            </a:r>
            <a:r>
              <a:rPr lang="en-US" altLang="en-US" sz="2400" b="1" dirty="0">
                <a:solidFill>
                  <a:srgbClr val="0033CC"/>
                </a:solidFill>
              </a:rPr>
              <a:t>position control </a:t>
            </a:r>
            <a:r>
              <a:rPr lang="en-US" altLang="en-US" sz="2400" dirty="0"/>
              <a:t>can be considered as impedance control with zero impedance and pure </a:t>
            </a:r>
            <a:r>
              <a:rPr lang="en-US" altLang="en-US" sz="2400" b="1" dirty="0">
                <a:solidFill>
                  <a:srgbClr val="00B050"/>
                </a:solidFill>
              </a:rPr>
              <a:t>force control </a:t>
            </a:r>
            <a:r>
              <a:rPr lang="en-US" altLang="en-US" sz="2400" dirty="0"/>
              <a:t>can</a:t>
            </a:r>
          </a:p>
          <a:p>
            <a:pPr>
              <a:buFontTx/>
              <a:buNone/>
            </a:pPr>
            <a:r>
              <a:rPr lang="en-US" altLang="en-US" sz="2400" dirty="0"/>
              <a:t>    be considered as impedance control with infinite impedance.</a:t>
            </a:r>
          </a:p>
          <a:p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b="1" dirty="0"/>
              <a:t>	Practical implementation consideration: </a:t>
            </a:r>
          </a:p>
          <a:p>
            <a:pPr>
              <a:buFontTx/>
              <a:buNone/>
            </a:pPr>
            <a:r>
              <a:rPr lang="en-US" altLang="en-US" sz="2400" b="1" dirty="0"/>
              <a:t>    </a:t>
            </a:r>
            <a:r>
              <a:rPr lang="en-US" altLang="en-US" sz="2400" dirty="0"/>
              <a:t>Impedance control is a Cartesian formulation and hence is rather computation intensive. In addition, problem of singularities (</a:t>
            </a:r>
            <a:r>
              <a:rPr lang="en-US" altLang="en-US" sz="2400" i="1" dirty="0">
                <a:cs typeface="Times New Roman" panose="02020603050405020304" pitchFamily="18" charset="0"/>
              </a:rPr>
              <a:t>J </a:t>
            </a:r>
            <a:r>
              <a:rPr lang="en-US" altLang="en-US" sz="2400" dirty="0"/>
              <a:t>matrix singular) may also appear.</a:t>
            </a:r>
          </a:p>
          <a:p>
            <a:endParaRPr lang="en-US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-1"/>
            <a:ext cx="8229600" cy="1056443"/>
          </a:xfrm>
        </p:spPr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  <a:cs typeface="Times New Roman" panose="02020603050405020304" pitchFamily="18" charset="0"/>
              </a:rPr>
              <a:t>4.3 </a:t>
            </a:r>
            <a:r>
              <a:rPr lang="en-US" altLang="en-US" sz="4000" dirty="0">
                <a:cs typeface="Times New Roman" panose="02020603050405020304" pitchFamily="18" charset="0"/>
              </a:rPr>
              <a:t>Impedance Control</a:t>
            </a:r>
            <a:endParaRPr lang="en-US" alt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7461115" y="6532563"/>
            <a:ext cx="1568419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242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ChangeArrowheads="1"/>
          </p:cNvSpPr>
          <p:nvPr/>
        </p:nvSpPr>
        <p:spPr bwMode="auto">
          <a:xfrm>
            <a:off x="0" y="2373393"/>
            <a:ext cx="86010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zh-CN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Consider </a:t>
            </a:r>
            <a:r>
              <a:rPr lang="en-US" altLang="en-US" b="0" dirty="0">
                <a:latin typeface="Times New Roman" panose="02020603050405020304" pitchFamily="18" charset="0"/>
              </a:rPr>
              <a:t>two-link manipulator </a:t>
            </a:r>
            <a:r>
              <a:rPr lang="en-US" altLang="zh-CN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described by</a:t>
            </a:r>
          </a:p>
          <a:p>
            <a:pPr>
              <a:buFontTx/>
              <a:buNone/>
            </a:pPr>
            <a:endParaRPr lang="en-US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</a:t>
            </a:r>
          </a:p>
          <a:p>
            <a:pPr>
              <a:buFontTx/>
              <a:buNone/>
            </a:pPr>
            <a:endParaRPr lang="en-US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SG" altLang="zh-CN" sz="2400" kern="0" dirty="0">
              <a:ea typeface="宋体" panose="02010600030101010101" pitchFamily="2" charset="-122"/>
            </a:endParaRPr>
          </a:p>
        </p:txBody>
      </p:sp>
      <p:sp>
        <p:nvSpPr>
          <p:cNvPr id="18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B0E3998-D945-4BD9-96DD-BA151EA221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221429"/>
              </p:ext>
            </p:extLst>
          </p:nvPr>
        </p:nvGraphicFramePr>
        <p:xfrm>
          <a:off x="-35823" y="4047686"/>
          <a:ext cx="6751637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6" imgW="3733560" imgH="507960" progId="Equation.DSMT4">
                  <p:embed/>
                </p:oleObj>
              </mc:Choice>
              <mc:Fallback>
                <p:oleObj name="Equation" r:id="rId6" imgW="3733560" imgH="5079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B0E3998-D945-4BD9-96DD-BA151EA221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35823" y="4047686"/>
                        <a:ext cx="6751637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E93316F-1B6A-4D8F-B0D6-B0768D2CFC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467278"/>
              </p:ext>
            </p:extLst>
          </p:nvPr>
        </p:nvGraphicFramePr>
        <p:xfrm>
          <a:off x="-35823" y="4948593"/>
          <a:ext cx="530383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Equation" r:id="rId8" imgW="2933640" imgH="482400" progId="Equation.DSMT4">
                  <p:embed/>
                </p:oleObj>
              </mc:Choice>
              <mc:Fallback>
                <p:oleObj name="Equation" r:id="rId8" imgW="2933640" imgH="4824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E93316F-1B6A-4D8F-B0D6-B0768D2CFC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35823" y="4948593"/>
                        <a:ext cx="5303837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6D9F8B31-9C23-4B7C-8300-A69FD5DB7D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894776"/>
              </p:ext>
            </p:extLst>
          </p:nvPr>
        </p:nvGraphicFramePr>
        <p:xfrm>
          <a:off x="-35823" y="5729157"/>
          <a:ext cx="528161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Equation" r:id="rId10" imgW="2920680" imgH="482400" progId="Equation.DSMT4">
                  <p:embed/>
                </p:oleObj>
              </mc:Choice>
              <mc:Fallback>
                <p:oleObj name="Equation" r:id="rId10" imgW="2920680" imgH="4824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6D9F8B31-9C23-4B7C-8300-A69FD5DB7D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-35823" y="5729157"/>
                        <a:ext cx="5281613" cy="87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4D1CB53F-A416-40DF-9C84-F5ECA10725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258359"/>
              </p:ext>
            </p:extLst>
          </p:nvPr>
        </p:nvGraphicFramePr>
        <p:xfrm>
          <a:off x="1858858" y="3229969"/>
          <a:ext cx="9874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Equation" r:id="rId12" imgW="545760" imgH="482400" progId="Equation.DSMT4">
                  <p:embed/>
                </p:oleObj>
              </mc:Choice>
              <mc:Fallback>
                <p:oleObj name="Equation" r:id="rId12" imgW="545760" imgH="4824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4D1CB53F-A416-40DF-9C84-F5ECA10725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58858" y="3229969"/>
                        <a:ext cx="987425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  <a:extLst>
              <a:ext uri="{FF2B5EF4-FFF2-40B4-BE49-F238E27FC236}">
                <a16:creationId xmlns:a16="http://schemas.microsoft.com/office/drawing/2014/main" id="{315EB0E8-A989-4BE4-AEBA-B8859FDAD9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701596"/>
              </p:ext>
            </p:extLst>
          </p:nvPr>
        </p:nvGraphicFramePr>
        <p:xfrm>
          <a:off x="1240393" y="2784669"/>
          <a:ext cx="36353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Equation" r:id="rId14" imgW="1752480" imgH="203040" progId="Equation.DSMT4">
                  <p:embed/>
                </p:oleObj>
              </mc:Choice>
              <mc:Fallback>
                <p:oleObj name="Equation" r:id="rId14" imgW="1752480" imgH="203040" progId="Equation.DSMT4">
                  <p:embed/>
                  <p:pic>
                    <p:nvPicPr>
                      <p:cNvPr id="14" name="对象 1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15EB0E8-A989-4BE4-AEBA-B8859FDAD9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40393" y="2784669"/>
                        <a:ext cx="3635375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49ACB48-DAFF-4AD7-BE9C-1CDC2BE35B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232828"/>
              </p:ext>
            </p:extLst>
          </p:nvPr>
        </p:nvGraphicFramePr>
        <p:xfrm>
          <a:off x="5872138" y="1137860"/>
          <a:ext cx="3105989" cy="2471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Visio" r:id="rId16" imgW="3174882" imgH="2444717" progId="Visio.Drawing.15">
                  <p:embed/>
                </p:oleObj>
              </mc:Choice>
              <mc:Fallback>
                <p:oleObj name="Visio" r:id="rId16" imgW="3174882" imgH="2444717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71984DD-8079-4C3D-8B2E-67B6C754DD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2138" y="1137860"/>
                        <a:ext cx="3105989" cy="24710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C293D048-BAB6-47B1-9D5E-AAC680D9E5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59731"/>
              </p:ext>
            </p:extLst>
          </p:nvPr>
        </p:nvGraphicFramePr>
        <p:xfrm>
          <a:off x="6715814" y="3763700"/>
          <a:ext cx="2525418" cy="283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Visio" r:id="rId18" imgW="2533739" imgH="2914828" progId="Visio.Drawing.15">
                  <p:embed/>
                </p:oleObj>
              </mc:Choice>
              <mc:Fallback>
                <p:oleObj name="Visio" r:id="rId18" imgW="2533739" imgH="2914828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1BCB202-DFBD-4761-A3CE-D7429423C3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814" y="3763700"/>
                        <a:ext cx="2525418" cy="28369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14849EF5-6BF6-4F2F-AEBA-7D9DFC3260E1}"/>
              </a:ext>
            </a:extLst>
          </p:cNvPr>
          <p:cNvSpPr txBox="1"/>
          <p:nvPr/>
        </p:nvSpPr>
        <p:spPr>
          <a:xfrm>
            <a:off x="94852" y="1133886"/>
            <a:ext cx="59264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Two-link manipulator the sinusoidal trajectory, and the external environment model is represented by a spring model.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98129" y="292167"/>
            <a:ext cx="405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 Example</a:t>
            </a:r>
            <a:endParaRPr lang="zh-CN" altLang="en-US" sz="2800" b="1" i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58355905"/>
      </p:ext>
    </p:extLst>
  </p:cSld>
  <p:clrMapOvr>
    <a:masterClrMapping/>
  </p:clrMapOvr>
  <p:transition advClick="0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ChangeArrowheads="1"/>
          </p:cNvSpPr>
          <p:nvPr/>
        </p:nvSpPr>
        <p:spPr bwMode="auto">
          <a:xfrm>
            <a:off x="196817" y="1083909"/>
            <a:ext cx="86010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zh-CN" sz="2400" ker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Consider the robot dynamics equation formulated in the task space</a:t>
            </a:r>
          </a:p>
          <a:p>
            <a:pPr>
              <a:buFontTx/>
              <a:buNone/>
            </a:pPr>
            <a:endParaRPr lang="en-US" altLang="zh-CN" sz="2400" ker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SG" altLang="zh-CN" sz="2400" ker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 </a:t>
            </a:r>
            <a:endParaRPr lang="en-SG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graphicFrame>
        <p:nvGraphicFramePr>
          <p:cNvPr id="15" name="对象 14">
            <a:hlinkClick r:id="" action="ppaction://ole?verb=0"/>
            <a:extLst>
              <a:ext uri="{FF2B5EF4-FFF2-40B4-BE49-F238E27FC236}">
                <a16:creationId xmlns:a16="http://schemas.microsoft.com/office/drawing/2014/main" id="{3D8FA99C-EAF9-4BA1-B77E-9508F6355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2047" y="1647689"/>
          <a:ext cx="4319905" cy="42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r:id="rId6" imgW="2082800" imgH="203200" progId="Equation.KSEE3">
                  <p:embed/>
                </p:oleObj>
              </mc:Choice>
              <mc:Fallback>
                <p:oleObj r:id="rId6" imgW="2082800" imgH="203200" progId="Equation.KSEE3">
                  <p:embed/>
                  <p:pic>
                    <p:nvPicPr>
                      <p:cNvPr id="15" name="对象 1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D8FA99C-EAF9-4BA1-B77E-9508F6355A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2047" y="1647689"/>
                        <a:ext cx="4319905" cy="422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  <a:extLst>
              <a:ext uri="{FF2B5EF4-FFF2-40B4-BE49-F238E27FC236}">
                <a16:creationId xmlns:a16="http://schemas.microsoft.com/office/drawing/2014/main" id="{8B30A700-776B-43FC-A4B2-A19D019259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2677" y="2952217"/>
          <a:ext cx="4731991" cy="892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Equation" r:id="rId8" imgW="2565360" imgH="482400" progId="Equation.DSMT4">
                  <p:embed/>
                </p:oleObj>
              </mc:Choice>
              <mc:Fallback>
                <p:oleObj name="Equation" r:id="rId8" imgW="2565360" imgH="482400" progId="Equation.DSMT4">
                  <p:embed/>
                  <p:pic>
                    <p:nvPicPr>
                      <p:cNvPr id="17" name="对象 1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8B30A700-776B-43FC-A4B2-A19D019259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62677" y="2952217"/>
                        <a:ext cx="4731991" cy="892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0"/>
            <a:extLst>
              <a:ext uri="{FF2B5EF4-FFF2-40B4-BE49-F238E27FC236}">
                <a16:creationId xmlns:a16="http://schemas.microsoft.com/office/drawing/2014/main" id="{6DADEE39-2499-499B-A19C-AB27961304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2387" y="3850254"/>
          <a:ext cx="2533116" cy="480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Equation" r:id="rId10" imgW="1269720" imgH="241200" progId="Equation.DSMT4">
                  <p:embed/>
                </p:oleObj>
              </mc:Choice>
              <mc:Fallback>
                <p:oleObj name="Equation" r:id="rId10" imgW="1269720" imgH="241200" progId="Equation.DSMT4">
                  <p:embed/>
                  <p:pic>
                    <p:nvPicPr>
                      <p:cNvPr id="27" name="对象 2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DADEE39-2499-499B-A19C-AB27961304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12387" y="3850254"/>
                        <a:ext cx="2533116" cy="480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0"/>
            <a:extLst>
              <a:ext uri="{FF2B5EF4-FFF2-40B4-BE49-F238E27FC236}">
                <a16:creationId xmlns:a16="http://schemas.microsoft.com/office/drawing/2014/main" id="{8E295222-7E3B-4CB0-B390-67D3BF4146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2290" y="4277767"/>
          <a:ext cx="4019419" cy="465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Equation" r:id="rId12" imgW="2082600" imgH="241200" progId="Equation.DSMT4">
                  <p:embed/>
                </p:oleObj>
              </mc:Choice>
              <mc:Fallback>
                <p:oleObj name="Equation" r:id="rId12" imgW="2082600" imgH="241200" progId="Equation.DSMT4">
                  <p:embed/>
                  <p:pic>
                    <p:nvPicPr>
                      <p:cNvPr id="28" name="对象 2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8E295222-7E3B-4CB0-B390-67D3BF4146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62290" y="4277767"/>
                        <a:ext cx="4019419" cy="465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0"/>
            <a:extLst>
              <a:ext uri="{FF2B5EF4-FFF2-40B4-BE49-F238E27FC236}">
                <a16:creationId xmlns:a16="http://schemas.microsoft.com/office/drawing/2014/main" id="{BAB95433-E8E9-45FF-B493-C9772C1005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9019" y="4697837"/>
          <a:ext cx="2107695" cy="476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6" name="Equation" r:id="rId14" imgW="1066680" imgH="241200" progId="Equation.DSMT4">
                  <p:embed/>
                </p:oleObj>
              </mc:Choice>
              <mc:Fallback>
                <p:oleObj name="Equation" r:id="rId14" imgW="1066680" imgH="241200" progId="Equation.DSMT4">
                  <p:embed/>
                  <p:pic>
                    <p:nvPicPr>
                      <p:cNvPr id="29" name="对象 2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AB95433-E8E9-45FF-B493-C9772C1005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59019" y="4697837"/>
                        <a:ext cx="2107695" cy="476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0"/>
            <a:extLst>
              <a:ext uri="{FF2B5EF4-FFF2-40B4-BE49-F238E27FC236}">
                <a16:creationId xmlns:a16="http://schemas.microsoft.com/office/drawing/2014/main" id="{A96C0627-CDBC-412E-8892-3201FF6389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553" y="5122508"/>
          <a:ext cx="3683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Equation" r:id="rId16" imgW="177480" imgH="228600" progId="Equation.DSMT4">
                  <p:embed/>
                </p:oleObj>
              </mc:Choice>
              <mc:Fallback>
                <p:oleObj name="Equation" r:id="rId16" imgW="177480" imgH="228600" progId="Equation.DSMT4">
                  <p:embed/>
                  <p:pic>
                    <p:nvPicPr>
                      <p:cNvPr id="30" name="对象 29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96C0627-CDBC-412E-8892-3201FF6389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31553" y="5122508"/>
                        <a:ext cx="36830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F00042D8-9FD5-456B-8DB8-3EA6F16C404F}"/>
              </a:ext>
            </a:extLst>
          </p:cNvPr>
          <p:cNvSpPr txBox="1"/>
          <p:nvPr/>
        </p:nvSpPr>
        <p:spPr>
          <a:xfrm>
            <a:off x="896370" y="5129801"/>
            <a:ext cx="790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force of the external environment on the end of the robot</a:t>
            </a:r>
            <a:endParaRPr lang="zh-CN" altLang="en-US" dirty="0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28B1FD2B-AD50-4EC0-97DF-FBD48D6D5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0656" y="2140203"/>
          <a:ext cx="9874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" name="Equation" r:id="rId18" imgW="545760" imgH="482400" progId="Equation.DSMT4">
                  <p:embed/>
                </p:oleObj>
              </mc:Choice>
              <mc:Fallback>
                <p:oleObj name="Equation" r:id="rId18" imgW="545760" imgH="4824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28B1FD2B-AD50-4EC0-97DF-FBD48D6D56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130656" y="2140203"/>
                        <a:ext cx="987425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23B61E4-D65C-42EE-81C3-CBFFAA7118FC}"/>
              </a:ext>
            </a:extLst>
          </p:cNvPr>
          <p:cNvSpPr txBox="1"/>
          <p:nvPr/>
        </p:nvSpPr>
        <p:spPr>
          <a:xfrm>
            <a:off x="631553" y="5543258"/>
            <a:ext cx="8699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required torque input in the joint space is given by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Object 5">
            <a:extLst>
              <a:ext uri="{FF2B5EF4-FFF2-40B4-BE49-F238E27FC236}">
                <a16:creationId xmlns:a16="http://schemas.microsoft.com/office/drawing/2014/main" id="{31EC6AA5-B86F-4EA3-A7C1-5369729468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4947" y="5960273"/>
          <a:ext cx="11874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" r:id="rId20" imgW="761365" imgH="279400" progId="">
                  <p:embed/>
                </p:oleObj>
              </mc:Choice>
              <mc:Fallback>
                <p:oleObj r:id="rId20" imgW="761365" imgH="279400" progId="">
                  <p:embed/>
                  <p:pic>
                    <p:nvPicPr>
                      <p:cNvPr id="22" name="Object 5">
                        <a:extLst>
                          <a:ext uri="{FF2B5EF4-FFF2-40B4-BE49-F238E27FC236}">
                            <a16:creationId xmlns:a16="http://schemas.microsoft.com/office/drawing/2014/main" id="{31EC6AA5-B86F-4EA3-A7C1-5369729468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634947" y="5960273"/>
                        <a:ext cx="1187450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298129" y="292167"/>
            <a:ext cx="405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 Example</a:t>
            </a:r>
            <a:endParaRPr lang="zh-CN" altLang="en-US" sz="2800" b="1" i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43377446"/>
      </p:ext>
    </p:extLst>
  </p:cSld>
  <p:clrMapOvr>
    <a:masterClrMapping/>
  </p:clrMapOvr>
  <p:transition advClick="0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8B3003-816C-48EB-98EC-12904C08416D}"/>
              </a:ext>
            </a:extLst>
          </p:cNvPr>
          <p:cNvSpPr txBox="1"/>
          <p:nvPr/>
        </p:nvSpPr>
        <p:spPr>
          <a:xfrm>
            <a:off x="184814" y="2566283"/>
            <a:ext cx="3785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Impedance control parameter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7E9B1BDE-3E14-42B6-987F-8F16F53D12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83442"/>
              </p:ext>
            </p:extLst>
          </p:nvPr>
        </p:nvGraphicFramePr>
        <p:xfrm>
          <a:off x="1372470" y="3136378"/>
          <a:ext cx="14097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6" imgW="787320" imgH="457200" progId="Equation.DSMT4">
                  <p:embed/>
                </p:oleObj>
              </mc:Choice>
              <mc:Fallback>
                <p:oleObj name="Equation" r:id="rId6" imgW="787320" imgH="4572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7E9B1BDE-3E14-42B6-987F-8F16F53D12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2470" y="3136378"/>
                        <a:ext cx="1409700" cy="81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AF18272F-B20E-400C-B732-EE59F0FE5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932725"/>
              </p:ext>
            </p:extLst>
          </p:nvPr>
        </p:nvGraphicFramePr>
        <p:xfrm>
          <a:off x="3647716" y="3144126"/>
          <a:ext cx="156845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8" imgW="876240" imgH="457200" progId="Equation.DSMT4">
                  <p:embed/>
                </p:oleObj>
              </mc:Choice>
              <mc:Fallback>
                <p:oleObj name="Equation" r:id="rId8" imgW="876240" imgH="4572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AF18272F-B20E-400C-B732-EE59F0FE5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47716" y="3144126"/>
                        <a:ext cx="1568450" cy="817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C594B4F7-2786-42FF-993B-E921FB57E5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895580"/>
              </p:ext>
            </p:extLst>
          </p:nvPr>
        </p:nvGraphicFramePr>
        <p:xfrm>
          <a:off x="6081712" y="3112407"/>
          <a:ext cx="188753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10" imgW="1054080" imgH="457200" progId="Equation.DSMT4">
                  <p:embed/>
                </p:oleObj>
              </mc:Choice>
              <mc:Fallback>
                <p:oleObj name="Equation" r:id="rId10" imgW="1054080" imgH="4572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C594B4F7-2786-42FF-993B-E921FB57E5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81712" y="3112407"/>
                        <a:ext cx="1887537" cy="817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41D9B41A-3F63-4B66-91F7-80EAFDB12355}"/>
              </a:ext>
            </a:extLst>
          </p:cNvPr>
          <p:cNvSpPr txBox="1"/>
          <p:nvPr/>
        </p:nvSpPr>
        <p:spPr>
          <a:xfrm>
            <a:off x="292100" y="4105903"/>
            <a:ext cx="573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desired trajectory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7A0DE6B5-73AC-4081-896C-60138C633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334490"/>
              </p:ext>
            </p:extLst>
          </p:nvPr>
        </p:nvGraphicFramePr>
        <p:xfrm>
          <a:off x="1844328" y="4670368"/>
          <a:ext cx="12731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12" imgW="711000" imgH="228600" progId="Equation.DSMT4">
                  <p:embed/>
                </p:oleObj>
              </mc:Choice>
              <mc:Fallback>
                <p:oleObj name="Equation" r:id="rId12" imgW="711000" imgH="22860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7A0DE6B5-73AC-4081-896C-60138C6330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44328" y="4670368"/>
                        <a:ext cx="1273175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DB9C7E8B-57C9-41EB-B0A6-3FB205AC45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938821"/>
              </p:ext>
            </p:extLst>
          </p:nvPr>
        </p:nvGraphicFramePr>
        <p:xfrm>
          <a:off x="5705151" y="4670415"/>
          <a:ext cx="12954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Equation" r:id="rId14" imgW="723600" imgH="228600" progId="Equation.DSMT4">
                  <p:embed/>
                </p:oleObj>
              </mc:Choice>
              <mc:Fallback>
                <p:oleObj name="Equation" r:id="rId14" imgW="723600" imgH="22860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DB9C7E8B-57C9-41EB-B0A6-3FB205AC45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05151" y="4670415"/>
                        <a:ext cx="1295400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B0374D89-0B2B-4D05-BB2F-0C6A98A105A7}"/>
              </a:ext>
            </a:extLst>
          </p:cNvPr>
          <p:cNvSpPr txBox="1"/>
          <p:nvPr/>
        </p:nvSpPr>
        <p:spPr>
          <a:xfrm>
            <a:off x="292100" y="5283995"/>
            <a:ext cx="4581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Assuming the parameters vector 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对象 7">
            <a:extLst>
              <a:ext uri="{FF2B5EF4-FFF2-40B4-BE49-F238E27FC236}">
                <a16:creationId xmlns:a16="http://schemas.microsoft.com/office/drawing/2014/main" id="{52E0C699-97C6-435D-9754-2287E02459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8718" y="5842107"/>
          <a:ext cx="42465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Equation" r:id="rId16" imgW="2057400" imgH="190440" progId="Equation.DSMT4">
                  <p:embed/>
                </p:oleObj>
              </mc:Choice>
              <mc:Fallback>
                <p:oleObj name="Equation" r:id="rId16" imgW="2057400" imgH="190440" progId="Equation.DSMT4">
                  <p:embed/>
                  <p:pic>
                    <p:nvPicPr>
                      <p:cNvPr id="38" name="对象 7">
                        <a:extLst>
                          <a:ext uri="{FF2B5EF4-FFF2-40B4-BE49-F238E27FC236}">
                            <a16:creationId xmlns:a16="http://schemas.microsoft.com/office/drawing/2014/main" id="{52E0C699-97C6-435D-9754-2287E02459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718" y="5842107"/>
                        <a:ext cx="4246563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D21A0229-820C-4C30-B50E-E35A29E91D0F}"/>
              </a:ext>
            </a:extLst>
          </p:cNvPr>
          <p:cNvSpPr txBox="1"/>
          <p:nvPr/>
        </p:nvSpPr>
        <p:spPr>
          <a:xfrm>
            <a:off x="268976" y="1102630"/>
            <a:ext cx="79692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Assuming the external environment model is represented by a spring model.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78D70B6E-E656-49EB-B86C-CE0FF4CD63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295445"/>
              </p:ext>
            </p:extLst>
          </p:nvPr>
        </p:nvGraphicFramePr>
        <p:xfrm>
          <a:off x="2347954" y="1848823"/>
          <a:ext cx="2224045" cy="51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Equation" r:id="rId18" imgW="977760" imgH="228600" progId="Equation.DSMT4">
                  <p:embed/>
                </p:oleObj>
              </mc:Choice>
              <mc:Fallback>
                <p:oleObj name="Equation" r:id="rId18" imgW="977760" imgH="2286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7E9B1BDE-3E14-42B6-987F-8F16F53D12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347954" y="1848823"/>
                        <a:ext cx="2224045" cy="518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EA962723-176A-41D9-8669-BE089C7ACE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853498"/>
              </p:ext>
            </p:extLst>
          </p:nvPr>
        </p:nvGraphicFramePr>
        <p:xfrm>
          <a:off x="5594554" y="1860697"/>
          <a:ext cx="1430925" cy="484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Equation" r:id="rId20" imgW="672840" imgH="228600" progId="Equation.DSMT4">
                  <p:embed/>
                </p:oleObj>
              </mc:Choice>
              <mc:Fallback>
                <p:oleObj name="Equation" r:id="rId20" imgW="672840" imgH="2286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78D70B6E-E656-49EB-B86C-CE0FF4CD63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594554" y="1860697"/>
                        <a:ext cx="1430925" cy="484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8129" y="292167"/>
            <a:ext cx="405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 Example</a:t>
            </a:r>
            <a:endParaRPr lang="zh-CN" altLang="en-US" sz="2800" b="1" i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43242200"/>
      </p:ext>
    </p:extLst>
  </p:cSld>
  <p:clrMapOvr>
    <a:masterClrMapping/>
  </p:clrMapOvr>
  <p:transition advClick="0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A212C8-5D07-4DA5-A966-8326C028F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D00C4-DF9C-4C8E-8C7D-340F49EA00E7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782DF9-4929-4135-86E6-34065310C261}"/>
              </a:ext>
            </a:extLst>
          </p:cNvPr>
          <p:cNvSpPr txBox="1"/>
          <p:nvPr/>
        </p:nvSpPr>
        <p:spPr>
          <a:xfrm>
            <a:off x="511277" y="3798332"/>
            <a:ext cx="2546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tracking effect of joint 1</a:t>
            </a:r>
            <a:endParaRPr lang="zh-CN" altLang="en-US" sz="2000" b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68408" y="1033167"/>
            <a:ext cx="3642676" cy="2812024"/>
            <a:chOff x="368408" y="1033167"/>
            <a:chExt cx="3642676" cy="281202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4022C74-A7C4-4E73-B5A8-D800BD381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408" y="1033167"/>
              <a:ext cx="3642676" cy="2812024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3AAB5F8-B45A-49CD-B5F1-26796C52437A}"/>
                </a:ext>
              </a:extLst>
            </p:cNvPr>
            <p:cNvSpPr/>
            <p:nvPr/>
          </p:nvSpPr>
          <p:spPr bwMode="auto">
            <a:xfrm>
              <a:off x="2943860" y="1196340"/>
              <a:ext cx="843280" cy="2514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Georgia" pitchFamily="18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A8C7D2D-BD02-43EF-84E9-A64897F58FBA}"/>
                </a:ext>
              </a:extLst>
            </p:cNvPr>
            <p:cNvSpPr txBox="1"/>
            <p:nvPr/>
          </p:nvSpPr>
          <p:spPr>
            <a:xfrm>
              <a:off x="2899351" y="1122015"/>
              <a:ext cx="990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Desired joint 1</a:t>
              </a:r>
            </a:p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Actual joint 1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8E368E5C-A3E6-4AF8-B0B9-76A808388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639" y="919480"/>
            <a:ext cx="3604572" cy="2857748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928868" y="1045800"/>
            <a:ext cx="990977" cy="400110"/>
            <a:chOff x="7928868" y="1045800"/>
            <a:chExt cx="990977" cy="40011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315B48B-5FC2-4DF3-9EFD-479A241D5112}"/>
                </a:ext>
              </a:extLst>
            </p:cNvPr>
            <p:cNvSpPr/>
            <p:nvPr/>
          </p:nvSpPr>
          <p:spPr bwMode="auto">
            <a:xfrm>
              <a:off x="7983855" y="1122015"/>
              <a:ext cx="838200" cy="2476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Georgia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E74AEF6-0A8D-462F-8340-9D76FE1A0594}"/>
                </a:ext>
              </a:extLst>
            </p:cNvPr>
            <p:cNvSpPr txBox="1"/>
            <p:nvPr/>
          </p:nvSpPr>
          <p:spPr>
            <a:xfrm>
              <a:off x="7928868" y="1045800"/>
              <a:ext cx="990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Desired joint 2</a:t>
              </a:r>
            </a:p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Actual joint 2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38DBFCB2-15A8-4A23-A977-207B08EECD88}"/>
              </a:ext>
            </a:extLst>
          </p:cNvPr>
          <p:cNvSpPr txBox="1"/>
          <p:nvPr/>
        </p:nvSpPr>
        <p:spPr>
          <a:xfrm>
            <a:off x="6533151" y="3775571"/>
            <a:ext cx="2546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tracking effect of joint 2</a:t>
            </a:r>
            <a:endParaRPr lang="zh-CN" altLang="en-US" sz="2000" b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F20090E-F894-489F-96A3-50938CFC0181}"/>
              </a:ext>
            </a:extLst>
          </p:cNvPr>
          <p:cNvSpPr txBox="1"/>
          <p:nvPr/>
        </p:nvSpPr>
        <p:spPr>
          <a:xfrm>
            <a:off x="3505434" y="5917416"/>
            <a:ext cx="26883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external force at the end of the manipulator</a:t>
            </a:r>
            <a:endParaRPr lang="zh-CN" altLang="en-US" sz="2000" b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35283" y="3059668"/>
            <a:ext cx="3733363" cy="2968423"/>
            <a:chOff x="2835283" y="3059668"/>
            <a:chExt cx="3733363" cy="2968423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17A66D5-CE4E-4872-8001-058FBA05C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61"/>
            <a:stretch/>
          </p:blipFill>
          <p:spPr>
            <a:xfrm>
              <a:off x="2835283" y="3059668"/>
              <a:ext cx="3733363" cy="2968423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6BC92CD-CAD9-474A-9E3B-FAC0594587E3}"/>
                </a:ext>
              </a:extLst>
            </p:cNvPr>
            <p:cNvSpPr/>
            <p:nvPr/>
          </p:nvSpPr>
          <p:spPr bwMode="auto">
            <a:xfrm>
              <a:off x="6017260" y="3197860"/>
              <a:ext cx="353060" cy="2717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Georgia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D66A350-A5B1-4EE1-BCA2-3F3D5639ED89}"/>
                </a:ext>
              </a:extLst>
            </p:cNvPr>
            <p:cNvSpPr txBox="1"/>
            <p:nvPr/>
          </p:nvSpPr>
          <p:spPr>
            <a:xfrm>
              <a:off x="5906982" y="3133695"/>
              <a:ext cx="626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Desired</a:t>
              </a:r>
            </a:p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Actual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98129" y="292167"/>
            <a:ext cx="405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 Example</a:t>
            </a:r>
            <a:endParaRPr lang="zh-CN" altLang="en-US" sz="2800" b="1" i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484881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6200" y="-1"/>
            <a:ext cx="8229600" cy="1056443"/>
          </a:xfrm>
        </p:spPr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4.3 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Impedance Control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sz="2200" dirty="0"/>
              <a:t>Rather than considering the motion and force problems separately, </a:t>
            </a:r>
            <a:r>
              <a:rPr lang="en-US" altLang="en-US" sz="2200" dirty="0">
                <a:solidFill>
                  <a:srgbClr val="FF0000"/>
                </a:solidFill>
              </a:rPr>
              <a:t>Impedance Control </a:t>
            </a:r>
            <a:r>
              <a:rPr lang="en-US" altLang="en-US" sz="2200" dirty="0"/>
              <a:t>uses the concept that the controller should be used to </a:t>
            </a:r>
            <a:r>
              <a:rPr lang="en-US" altLang="en-US" sz="2200" u="sng" dirty="0">
                <a:solidFill>
                  <a:srgbClr val="FF0000"/>
                </a:solidFill>
              </a:rPr>
              <a:t>regulate the dynamic behavior </a:t>
            </a:r>
            <a:r>
              <a:rPr lang="en-US" altLang="en-US" sz="2200" dirty="0"/>
              <a:t>between the robot manipulator motion and the force exerted on the environment.</a:t>
            </a:r>
          </a:p>
          <a:p>
            <a:endParaRPr lang="en-US" altLang="en-US" sz="2200" dirty="0"/>
          </a:p>
          <a:p>
            <a:pPr>
              <a:buFontTx/>
              <a:buNone/>
            </a:pPr>
            <a:r>
              <a:rPr lang="en-US" altLang="en-US" sz="2200" dirty="0"/>
              <a:t>	In impedance control, the control design specifies the </a:t>
            </a:r>
            <a:r>
              <a:rPr lang="en-US" altLang="en-US" sz="2200" u="sng" dirty="0">
                <a:solidFill>
                  <a:srgbClr val="FF0000"/>
                </a:solidFill>
              </a:rPr>
              <a:t>desired dynamic behavior </a:t>
            </a:r>
            <a:r>
              <a:rPr lang="en-US" altLang="en-US" sz="2200" dirty="0"/>
              <a:t>between the motion of the manipulator and the force exerted on the environment.</a:t>
            </a:r>
          </a:p>
          <a:p>
            <a:endParaRPr lang="en-US" altLang="en-US" sz="2200" dirty="0"/>
          </a:p>
          <a:p>
            <a:pPr>
              <a:buFontTx/>
              <a:buNone/>
            </a:pPr>
            <a:r>
              <a:rPr lang="en-US" altLang="en-US" sz="2200" dirty="0"/>
              <a:t>	The desired </a:t>
            </a:r>
            <a:r>
              <a:rPr lang="en-US" altLang="en-US" sz="2200" u="sng" dirty="0">
                <a:solidFill>
                  <a:srgbClr val="FF0000"/>
                </a:solidFill>
              </a:rPr>
              <a:t>dynamic behavior </a:t>
            </a:r>
            <a:r>
              <a:rPr lang="en-US" altLang="en-US" sz="2200" dirty="0"/>
              <a:t>is referred to as the target impedance as it has a </a:t>
            </a:r>
            <a:r>
              <a:rPr lang="en-US" altLang="en-US" sz="2200" dirty="0" err="1"/>
              <a:t>Ohm’law</a:t>
            </a:r>
            <a:r>
              <a:rPr lang="en-US" altLang="en-US" sz="2200" dirty="0"/>
              <a:t> like relationship between motion and force.</a:t>
            </a:r>
          </a:p>
          <a:p>
            <a:endParaRPr lang="en-US" alt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7821038" y="6532563"/>
            <a:ext cx="1208496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6027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sz="2200" dirty="0"/>
              <a:t>Using the common mechanical/electrical analogy that equates force with voltage and velocity with current, the </a:t>
            </a:r>
            <a:r>
              <a:rPr lang="en-US" altLang="en-US" sz="2200" u="sng" dirty="0">
                <a:solidFill>
                  <a:srgbClr val="FF0000"/>
                </a:solidFill>
              </a:rPr>
              <a:t>ratio of force to velocity </a:t>
            </a:r>
            <a:r>
              <a:rPr lang="en-US" altLang="en-US" sz="2200" dirty="0"/>
              <a:t>(similarly torque to angular velocity ) is referred to as </a:t>
            </a:r>
            <a:r>
              <a:rPr lang="en-US" altLang="en-US" sz="2200" u="sng" dirty="0">
                <a:solidFill>
                  <a:srgbClr val="FF0000"/>
                </a:solidFill>
              </a:rPr>
              <a:t>the mechanical impedance</a:t>
            </a:r>
            <a:r>
              <a:rPr lang="en-US" altLang="en-US" sz="2200" dirty="0"/>
              <a:t>.</a:t>
            </a:r>
          </a:p>
          <a:p>
            <a:endParaRPr lang="en-US" altLang="en-US" sz="2200" dirty="0"/>
          </a:p>
          <a:p>
            <a:pPr>
              <a:buFontTx/>
              <a:buNone/>
            </a:pPr>
            <a:r>
              <a:rPr lang="en-US" altLang="en-US" sz="2200" dirty="0"/>
              <a:t>    In the frequency domain, this is represented as:</a:t>
            </a:r>
          </a:p>
          <a:p>
            <a:endParaRPr lang="en-US" altLang="en-US" sz="2200" dirty="0"/>
          </a:p>
          <a:p>
            <a:endParaRPr lang="en-US" altLang="en-US" sz="2200" dirty="0"/>
          </a:p>
          <a:p>
            <a:endParaRPr lang="en-US" altLang="en-US" sz="2200" dirty="0"/>
          </a:p>
          <a:p>
            <a:pPr>
              <a:buFontTx/>
              <a:buNone/>
            </a:pPr>
            <a:r>
              <a:rPr lang="en-US" altLang="en-US" sz="2200" dirty="0"/>
              <a:t>    [c.f. Electrical Impedance                             (</a:t>
            </a:r>
            <a:r>
              <a:rPr lang="en-US" altLang="en-US" sz="2200" b="1" i="1" dirty="0">
                <a:solidFill>
                  <a:srgbClr val="FF0000"/>
                </a:solidFill>
              </a:rPr>
              <a:t>Ohm's Law</a:t>
            </a:r>
            <a:r>
              <a:rPr lang="en-US" altLang="en-US" sz="2200" dirty="0"/>
              <a:t>)]</a:t>
            </a:r>
          </a:p>
          <a:p>
            <a:endParaRPr lang="en-US" altLang="en-US" sz="2200" dirty="0"/>
          </a:p>
          <a:p>
            <a:pPr>
              <a:buFontTx/>
              <a:buNone/>
            </a:pPr>
            <a:r>
              <a:rPr lang="en-US" altLang="en-US" sz="2200" dirty="0"/>
              <a:t>    where          is the environment force,          is the velocity, and         is the impedance.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21509" name="Object 1"/>
          <p:cNvGraphicFramePr>
            <a:graphicFrameLocks noChangeAspect="1"/>
          </p:cNvGraphicFramePr>
          <p:nvPr/>
        </p:nvGraphicFramePr>
        <p:xfrm>
          <a:off x="3162300" y="3795267"/>
          <a:ext cx="14097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4" imgW="1104265" imgH="546100" progId="">
                  <p:embed/>
                </p:oleObj>
              </mc:Choice>
              <mc:Fallback>
                <p:oleObj name="Equation" r:id="rId4" imgW="1104265" imgH="546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3795267"/>
                        <a:ext cx="14097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21511" name="Object 3"/>
          <p:cNvGraphicFramePr>
            <a:graphicFrameLocks noChangeAspect="1"/>
          </p:cNvGraphicFramePr>
          <p:nvPr/>
        </p:nvGraphicFramePr>
        <p:xfrm>
          <a:off x="3741738" y="4793457"/>
          <a:ext cx="185102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6" imgW="1523365" imgH="546100" progId="">
                  <p:embed/>
                </p:oleObj>
              </mc:Choice>
              <mc:Fallback>
                <p:oleObj name="Equation" r:id="rId6" imgW="1523365" imgH="546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4793457"/>
                        <a:ext cx="1851025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21513" name="Object 5"/>
          <p:cNvGraphicFramePr>
            <a:graphicFrameLocks noChangeAspect="1"/>
          </p:cNvGraphicFramePr>
          <p:nvPr/>
        </p:nvGraphicFramePr>
        <p:xfrm>
          <a:off x="1501497" y="5734822"/>
          <a:ext cx="63023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8" imgW="495300" imgH="279400" progId="">
                  <p:embed/>
                </p:oleObj>
              </mc:Choice>
              <mc:Fallback>
                <p:oleObj name="Equation" r:id="rId8" imgW="495300" imgH="279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497" y="5734822"/>
                        <a:ext cx="63023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21515" name="Object 7"/>
          <p:cNvGraphicFramePr>
            <a:graphicFrameLocks noChangeAspect="1"/>
          </p:cNvGraphicFramePr>
          <p:nvPr/>
        </p:nvGraphicFramePr>
        <p:xfrm>
          <a:off x="5022850" y="5758309"/>
          <a:ext cx="569913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10" imgW="405765" imgH="254000" progId="">
                  <p:embed/>
                </p:oleObj>
              </mc:Choice>
              <mc:Fallback>
                <p:oleObj name="Equation" r:id="rId10" imgW="405765" imgH="254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5758309"/>
                        <a:ext cx="569913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21517" name="Object 9"/>
          <p:cNvGraphicFramePr>
            <a:graphicFrameLocks noChangeAspect="1"/>
          </p:cNvGraphicFramePr>
          <p:nvPr/>
        </p:nvGraphicFramePr>
        <p:xfrm>
          <a:off x="7799788" y="5748192"/>
          <a:ext cx="56197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12" imgW="419100" imgH="254000" progId="">
                  <p:embed/>
                </p:oleObj>
              </mc:Choice>
              <mc:Fallback>
                <p:oleObj name="Equation" r:id="rId12" imgW="419100" imgH="254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9788" y="5748192"/>
                        <a:ext cx="56197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6200" y="-1"/>
            <a:ext cx="8229600" cy="1056443"/>
          </a:xfrm>
        </p:spPr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  <a:cs typeface="Times New Roman" panose="02020603050405020304" pitchFamily="18" charset="0"/>
              </a:rPr>
              <a:t>4.3 </a:t>
            </a:r>
            <a:r>
              <a:rPr lang="en-US" altLang="en-US" sz="4000" dirty="0">
                <a:cs typeface="Times New Roman" panose="02020603050405020304" pitchFamily="18" charset="0"/>
              </a:rPr>
              <a:t>Impedance Control</a:t>
            </a:r>
            <a:endParaRPr lang="en-US" alt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 bwMode="auto">
          <a:xfrm>
            <a:off x="7568119" y="6542291"/>
            <a:ext cx="1461415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774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sz="2400" dirty="0"/>
              <a:t>In terms of position         , we may write as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	For a linear case, the desired </a:t>
            </a:r>
            <a:r>
              <a:rPr lang="en-US" altLang="en-US" sz="2400" dirty="0">
                <a:solidFill>
                  <a:srgbClr val="FF0000"/>
                </a:solidFill>
              </a:rPr>
              <a:t>impedance</a:t>
            </a:r>
            <a:r>
              <a:rPr lang="en-US" altLang="en-US" sz="2400" dirty="0"/>
              <a:t> of the environment might be specified as follows: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    where constants </a:t>
            </a:r>
            <a:r>
              <a:rPr lang="en-US" altLang="en-US" sz="2400" i="1" dirty="0">
                <a:cs typeface="Times New Roman" panose="02020603050405020304" pitchFamily="18" charset="0"/>
              </a:rPr>
              <a:t>M</a:t>
            </a:r>
            <a:r>
              <a:rPr lang="en-US" altLang="en-US" sz="2400" dirty="0"/>
              <a:t> , </a:t>
            </a:r>
            <a:r>
              <a:rPr lang="en-US" altLang="en-US" sz="2400" i="1" dirty="0">
                <a:cs typeface="Times New Roman" panose="02020603050405020304" pitchFamily="18" charset="0"/>
              </a:rPr>
              <a:t>B</a:t>
            </a:r>
            <a:r>
              <a:rPr lang="en-US" altLang="en-US" sz="2400" dirty="0"/>
              <a:t> and </a:t>
            </a:r>
            <a:r>
              <a:rPr lang="en-US" altLang="en-US" sz="2400" i="1" dirty="0">
                <a:cs typeface="Times New Roman" panose="02020603050405020304" pitchFamily="18" charset="0"/>
              </a:rPr>
              <a:t>K</a:t>
            </a:r>
            <a:r>
              <a:rPr lang="en-US" altLang="en-US" sz="2400" dirty="0"/>
              <a:t> represent the desired inertia, damping and stiffness matrices, respectively.</a:t>
            </a:r>
          </a:p>
          <a:p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   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22533" name="Object 1"/>
          <p:cNvGraphicFramePr>
            <a:graphicFrameLocks noChangeAspect="1"/>
          </p:cNvGraphicFramePr>
          <p:nvPr/>
        </p:nvGraphicFramePr>
        <p:xfrm>
          <a:off x="3272377" y="1543050"/>
          <a:ext cx="6159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4" imgW="443865" imgH="254000" progId="">
                  <p:embed/>
                </p:oleObj>
              </mc:Choice>
              <mc:Fallback>
                <p:oleObj name="Equation" r:id="rId4" imgW="443865" imgH="254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2377" y="1543050"/>
                        <a:ext cx="6159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22535" name="Object 3"/>
          <p:cNvGraphicFramePr>
            <a:graphicFrameLocks noChangeAspect="1"/>
          </p:cNvGraphicFramePr>
          <p:nvPr/>
        </p:nvGraphicFramePr>
        <p:xfrm>
          <a:off x="3432175" y="2143125"/>
          <a:ext cx="14509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6" imgW="1180465" imgH="546100" progId="">
                  <p:embed/>
                </p:oleObj>
              </mc:Choice>
              <mc:Fallback>
                <p:oleObj name="Equation" r:id="rId6" imgW="1180465" imgH="546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2143125"/>
                        <a:ext cx="14509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22537" name="Object 5"/>
          <p:cNvGraphicFramePr>
            <a:graphicFrameLocks noChangeAspect="1"/>
          </p:cNvGraphicFramePr>
          <p:nvPr/>
        </p:nvGraphicFramePr>
        <p:xfrm>
          <a:off x="3132847" y="4196556"/>
          <a:ext cx="2609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8" imgW="2108200" imgH="317500" progId="">
                  <p:embed/>
                </p:oleObj>
              </mc:Choice>
              <mc:Fallback>
                <p:oleObj name="Equation" r:id="rId8" imgW="2108200" imgH="3175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847" y="4196556"/>
                        <a:ext cx="26098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6200" y="-1"/>
            <a:ext cx="8229600" cy="1056443"/>
          </a:xfrm>
        </p:spPr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  <a:cs typeface="Times New Roman" panose="02020603050405020304" pitchFamily="18" charset="0"/>
              </a:rPr>
              <a:t>4.3 </a:t>
            </a:r>
            <a:r>
              <a:rPr lang="en-US" altLang="en-US" sz="4000" dirty="0">
                <a:cs typeface="Times New Roman" panose="02020603050405020304" pitchFamily="18" charset="0"/>
              </a:rPr>
              <a:t>Impedance Control</a:t>
            </a:r>
            <a:endParaRPr lang="en-US" alt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 bwMode="auto">
          <a:xfrm>
            <a:off x="7772400" y="6532563"/>
            <a:ext cx="1257134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3992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4791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sz="2400" dirty="0"/>
              <a:t>Combining the above two equations gives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1100" dirty="0"/>
          </a:p>
          <a:p>
            <a:pPr>
              <a:buFontTx/>
              <a:buNone/>
            </a:pPr>
            <a:r>
              <a:rPr lang="en-US" altLang="en-US" sz="2400" dirty="0"/>
              <a:t>  	which in the time domain is given by</a:t>
            </a:r>
          </a:p>
          <a:p>
            <a:pPr marL="0" indent="0"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	</a:t>
            </a:r>
          </a:p>
          <a:p>
            <a:pPr>
              <a:buFontTx/>
              <a:buNone/>
            </a:pPr>
            <a:r>
              <a:rPr lang="en-US" altLang="en-US" sz="2400" dirty="0"/>
              <a:t>	Equation (5.11) specifies the desired response to achieve the target </a:t>
            </a:r>
            <a:r>
              <a:rPr lang="en-US" altLang="en-US" sz="2400" dirty="0">
                <a:solidFill>
                  <a:srgbClr val="FF0000"/>
                </a:solidFill>
              </a:rPr>
              <a:t>environmental impedance.</a:t>
            </a:r>
            <a:endParaRPr lang="en-US" altLang="en-US" sz="2400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23557" name="Object 1"/>
          <p:cNvGraphicFramePr>
            <a:graphicFrameLocks noChangeAspect="1"/>
          </p:cNvGraphicFramePr>
          <p:nvPr/>
        </p:nvGraphicFramePr>
        <p:xfrm>
          <a:off x="2664621" y="2015490"/>
          <a:ext cx="30527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4" imgW="2514600" imgH="330200" progId="Equation.DSMT4">
                  <p:embed/>
                </p:oleObj>
              </mc:Choice>
              <mc:Fallback>
                <p:oleObj name="Equation" r:id="rId4" imgW="2514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621" y="2015490"/>
                        <a:ext cx="30527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23559" name="Object 3"/>
          <p:cNvGraphicFramePr>
            <a:graphicFrameLocks noChangeAspect="1"/>
          </p:cNvGraphicFramePr>
          <p:nvPr/>
        </p:nvGraphicFramePr>
        <p:xfrm>
          <a:off x="2831238" y="3235427"/>
          <a:ext cx="24145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6" imgW="1841500" imgH="292100" progId="Equation.DSMT4">
                  <p:embed/>
                </p:oleObj>
              </mc:Choice>
              <mc:Fallback>
                <p:oleObj name="Equation" r:id="rId6" imgW="18415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1238" y="3235427"/>
                        <a:ext cx="24145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922287" y="3253153"/>
            <a:ext cx="742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18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18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200" y="-1"/>
            <a:ext cx="8229600" cy="1056443"/>
          </a:xfrm>
        </p:spPr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  <a:cs typeface="Times New Roman" panose="02020603050405020304" pitchFamily="18" charset="0"/>
              </a:rPr>
              <a:t>4.3 </a:t>
            </a:r>
            <a:r>
              <a:rPr lang="en-US" altLang="en-US" sz="4000" dirty="0">
                <a:cs typeface="Times New Roman" panose="02020603050405020304" pitchFamily="18" charset="0"/>
              </a:rPr>
              <a:t>Impedance Control</a:t>
            </a:r>
            <a:endParaRPr lang="en-US" alt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 bwMode="auto">
          <a:xfrm>
            <a:off x="7762672" y="6542291"/>
            <a:ext cx="1266862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5866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141997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/>
              <a:t>	For robot manipulators, the task of the impedance controller is to produce the actual response represented by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    where </a:t>
            </a:r>
            <a:r>
              <a:rPr lang="en-US" altLang="en-US" sz="2400" i="1" dirty="0"/>
              <a:t>x</a:t>
            </a:r>
            <a:r>
              <a:rPr lang="en-US" altLang="en-US" sz="2400" dirty="0"/>
              <a:t> is the position and orientation of the robot end-effector, and </a:t>
            </a:r>
            <a:r>
              <a:rPr lang="en-US" altLang="en-US" sz="2400" i="1" dirty="0"/>
              <a:t>x</a:t>
            </a:r>
            <a:r>
              <a:rPr lang="en-US" altLang="en-US" sz="2400" i="1" baseline="-25000" dirty="0">
                <a:solidFill>
                  <a:schemeClr val="tx1"/>
                </a:solidFill>
                <a:uFillTx/>
              </a:rPr>
              <a:t>d</a:t>
            </a:r>
            <a:r>
              <a:rPr lang="en-US" altLang="en-US" sz="2400" dirty="0"/>
              <a:t> is the desired trajectory of end-effector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    The </a:t>
            </a:r>
            <a:r>
              <a:rPr lang="en-US" altLang="en-US" sz="2400" dirty="0">
                <a:solidFill>
                  <a:srgbClr val="FF0000"/>
                </a:solidFill>
              </a:rPr>
              <a:t>impedance control strategy</a:t>
            </a:r>
            <a:r>
              <a:rPr lang="en-US" altLang="en-US" sz="2400" dirty="0"/>
              <a:t> can be implemented using the task space formulation of the manipulator dynamics.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200" y="-1"/>
            <a:ext cx="8229600" cy="1056443"/>
          </a:xfrm>
        </p:spPr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  <a:cs typeface="Times New Roman" panose="02020603050405020304" pitchFamily="18" charset="0"/>
              </a:rPr>
              <a:t>4.3 </a:t>
            </a:r>
            <a:r>
              <a:rPr lang="en-US" altLang="en-US" sz="4000" dirty="0">
                <a:cs typeface="Times New Roman" panose="02020603050405020304" pitchFamily="18" charset="0"/>
              </a:rPr>
              <a:t>Impedance Control</a:t>
            </a:r>
            <a:endParaRPr lang="en-US" alt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7268491" y="2472278"/>
            <a:ext cx="742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18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en-US" sz="18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90078" y="2419350"/>
          <a:ext cx="5107940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r:id="rId4" imgW="2463165" imgH="228600" progId="Equation.KSEE3">
                  <p:embed/>
                </p:oleObj>
              </mc:Choice>
              <mc:Fallback>
                <p:oleObj r:id="rId4" imgW="2463165" imgH="2286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90078" y="2419350"/>
                        <a:ext cx="5107940" cy="47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4"/>
          <p:cNvSpPr txBox="1">
            <a:spLocks/>
          </p:cNvSpPr>
          <p:nvPr/>
        </p:nvSpPr>
        <p:spPr bwMode="auto">
          <a:xfrm>
            <a:off x="7733489" y="6532563"/>
            <a:ext cx="1296045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6929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278606" y="1552158"/>
            <a:ext cx="85725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/>
              <a:t>	Consider the robot dynamics equation formulated in the task space (constraint space)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	where            ,                   and             are the task space equivalence of the          ,                and           matrices in the joint space formulation, and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sz="2400" dirty="0"/>
              <a:t>     is the task space formulation of the joint space input torque.</a:t>
            </a:r>
            <a:endParaRPr lang="en-US" altLang="en-US" sz="2200" dirty="0"/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endParaRPr lang="en-US" altLang="en-US" sz="2200" dirty="0"/>
          </a:p>
          <a:p>
            <a:endParaRPr lang="en-US" altLang="en-US" sz="2200" dirty="0"/>
          </a:p>
          <a:p>
            <a:pPr>
              <a:buFontTx/>
              <a:buNone/>
            </a:pPr>
            <a:r>
              <a:rPr lang="en-US" altLang="en-US" sz="2200" dirty="0"/>
              <a:t>  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sp>
        <p:nvSpPr>
          <p:cNvPr id="2458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sp>
        <p:nvSpPr>
          <p:cNvPr id="2458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sp>
        <p:nvSpPr>
          <p:cNvPr id="2459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24591" name="Object 11"/>
          <p:cNvGraphicFramePr>
            <a:graphicFrameLocks noChangeAspect="1"/>
          </p:cNvGraphicFramePr>
          <p:nvPr/>
        </p:nvGraphicFramePr>
        <p:xfrm>
          <a:off x="3643947" y="4562686"/>
          <a:ext cx="15906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Equation" r:id="rId4" imgW="1091565" imgH="317500" progId="">
                  <p:embed/>
                </p:oleObj>
              </mc:Choice>
              <mc:Fallback>
                <p:oleObj name="Equation" r:id="rId4" imgW="1091565" imgH="3175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947" y="4562686"/>
                        <a:ext cx="159067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200" y="-1"/>
            <a:ext cx="8229600" cy="1056443"/>
          </a:xfrm>
        </p:spPr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  <a:cs typeface="Times New Roman" panose="02020603050405020304" pitchFamily="18" charset="0"/>
              </a:rPr>
              <a:t>4.3 </a:t>
            </a:r>
            <a:r>
              <a:rPr lang="en-US" altLang="en-US" sz="4000" dirty="0">
                <a:cs typeface="Times New Roman" panose="02020603050405020304" pitchFamily="18" charset="0"/>
              </a:rPr>
              <a:t>Impedance Control</a:t>
            </a:r>
            <a:endParaRPr lang="en-US" alt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70430" y="2620328"/>
          <a:ext cx="4319905" cy="42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r:id="rId6" imgW="2082800" imgH="203200" progId="Equation.KSEE3">
                  <p:embed/>
                </p:oleObj>
              </mc:Choice>
              <mc:Fallback>
                <p:oleObj r:id="rId6" imgW="2082800" imgH="203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70430" y="2620328"/>
                        <a:ext cx="4319905" cy="422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18285" y="3284538"/>
          <a:ext cx="791845" cy="42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r:id="rId8" imgW="381000" imgH="203200" progId="Equation.KSEE3">
                  <p:embed/>
                </p:oleObj>
              </mc:Choice>
              <mc:Fallback>
                <p:oleObj r:id="rId8" imgW="381000" imgH="203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18285" y="3284538"/>
                        <a:ext cx="791845" cy="422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76830" y="3284538"/>
          <a:ext cx="1186815" cy="42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r:id="rId10" imgW="571500" imgH="203200" progId="Equation.KSEE3">
                  <p:embed/>
                </p:oleObj>
              </mc:Choice>
              <mc:Fallback>
                <p:oleObj r:id="rId10" imgW="571500" imgH="203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76830" y="3284538"/>
                        <a:ext cx="1186815" cy="422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17060" y="3271203"/>
          <a:ext cx="791845" cy="42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r:id="rId12" imgW="381000" imgH="203200" progId="Equation.KSEE3">
                  <p:embed/>
                </p:oleObj>
              </mc:Choice>
              <mc:Fallback>
                <p:oleObj r:id="rId12" imgW="381000" imgH="203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17060" y="3271203"/>
                        <a:ext cx="791845" cy="422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97835" y="3631248"/>
          <a:ext cx="738505" cy="42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r:id="rId14" imgW="355600" imgH="203200" progId="Equation.KSEE3">
                  <p:embed/>
                </p:oleObj>
              </mc:Choice>
              <mc:Fallback>
                <p:oleObj r:id="rId14" imgW="355600" imgH="203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97835" y="3631248"/>
                        <a:ext cx="738505" cy="422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12540" y="3631248"/>
          <a:ext cx="1160145" cy="42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r:id="rId16" imgW="558800" imgH="203200" progId="Equation.KSEE3">
                  <p:embed/>
                </p:oleObj>
              </mc:Choice>
              <mc:Fallback>
                <p:oleObj r:id="rId16" imgW="558800" imgH="203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2540" y="3631248"/>
                        <a:ext cx="1160145" cy="422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86718" y="3644583"/>
          <a:ext cx="712470" cy="42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r:id="rId18" imgW="342900" imgH="203200" progId="Equation.KSEE3">
                  <p:embed/>
                </p:oleObj>
              </mc:Choice>
              <mc:Fallback>
                <p:oleObj r:id="rId18" imgW="342900" imgH="203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86718" y="3644583"/>
                        <a:ext cx="712470" cy="422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4"/>
          <p:cNvSpPr txBox="1">
            <a:spLocks/>
          </p:cNvSpPr>
          <p:nvPr/>
        </p:nvSpPr>
        <p:spPr bwMode="auto">
          <a:xfrm>
            <a:off x="7558391" y="6532563"/>
            <a:ext cx="1471143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2779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386715" y="1308735"/>
            <a:ext cx="8597900" cy="30003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Using the partitioned control law formulation, we may choose the following model base part of the controller,</a:t>
            </a:r>
          </a:p>
          <a:p>
            <a:endParaRPr lang="en-US" altLang="en-US" sz="2400" dirty="0">
              <a:cs typeface="Times New Roman" panose="02020603050405020304" pitchFamily="18" charset="0"/>
            </a:endParaRPr>
          </a:p>
          <a:p>
            <a:endParaRPr lang="en-US" altLang="en-US" sz="24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1600" dirty="0"/>
          </a:p>
          <a:p>
            <a:pPr marL="0" indent="0">
              <a:spcBef>
                <a:spcPts val="0"/>
              </a:spcBef>
              <a:buFontTx/>
              <a:buNone/>
            </a:pPr>
            <a:endParaRPr lang="en-US" altLang="en-US" sz="240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en-US" sz="2400" dirty="0"/>
              <a:t>The servo (error driven) part is derived from the actual impedance formulation given in (5.12) as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altLang="en-US" sz="2400" dirty="0"/>
          </a:p>
          <a:p>
            <a:pPr marL="0" indent="0">
              <a:spcBef>
                <a:spcPts val="0"/>
              </a:spcBef>
              <a:buFontTx/>
              <a:buNone/>
            </a:pPr>
            <a:endParaRPr lang="en-US" altLang="en-US" sz="240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en-US" sz="2400" dirty="0">
                <a:sym typeface="+mn-ea"/>
              </a:rPr>
              <a:t>From the task space force    , the required torque input in the joint space is given by </a:t>
            </a:r>
            <a:endParaRPr lang="en-US" altLang="en-US" sz="2400" dirty="0"/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sp>
        <p:nvSpPr>
          <p:cNvPr id="2560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sp>
        <p:nvSpPr>
          <p:cNvPr id="2561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6200" y="-1"/>
            <a:ext cx="8229600" cy="1056443"/>
          </a:xfrm>
        </p:spPr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  <a:cs typeface="Times New Roman" panose="02020603050405020304" pitchFamily="18" charset="0"/>
              </a:rPr>
              <a:t>4.3 </a:t>
            </a:r>
            <a:r>
              <a:rPr lang="en-US" altLang="en-US" sz="4000" dirty="0">
                <a:cs typeface="Times New Roman" panose="02020603050405020304" pitchFamily="18" charset="0"/>
              </a:rPr>
              <a:t>Impedance Control</a:t>
            </a:r>
            <a:endParaRPr lang="en-US" alt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21318" y="2237423"/>
          <a:ext cx="316611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r:id="rId4" imgW="1524000" imgH="622300" progId="Equation.KSEE3">
                  <p:embed/>
                </p:oleObj>
              </mc:Choice>
              <mc:Fallback>
                <p:oleObj r:id="rId4" imgW="1524000" imgH="6223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1318" y="2237423"/>
                        <a:ext cx="316611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06233" y="4460875"/>
          <a:ext cx="5795010" cy="50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r:id="rId6" imgW="2794000" imgH="241300" progId="Equation.KSEE3">
                  <p:embed/>
                </p:oleObj>
              </mc:Choice>
              <mc:Fallback>
                <p:oleObj r:id="rId6" imgW="2794000" imgH="2413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6233" y="4460875"/>
                        <a:ext cx="5795010" cy="502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61728" y="5088573"/>
          <a:ext cx="342900" cy="34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r:id="rId8" imgW="165100" imgH="165100" progId="Equation.KSEE3">
                  <p:embed/>
                </p:oleObj>
              </mc:Choice>
              <mc:Fallback>
                <p:oleObj r:id="rId8" imgW="165100" imgH="1651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61728" y="5088573"/>
                        <a:ext cx="342900" cy="344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5"/>
          <p:cNvGraphicFramePr>
            <a:graphicFrameLocks noChangeAspect="1"/>
          </p:cNvGraphicFramePr>
          <p:nvPr/>
        </p:nvGraphicFramePr>
        <p:xfrm>
          <a:off x="3583940" y="5691823"/>
          <a:ext cx="11874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r:id="rId10" imgW="761365" imgH="279400" progId="">
                  <p:embed/>
                </p:oleObj>
              </mc:Choice>
              <mc:Fallback>
                <p:oleObj r:id="rId10" imgW="761365" imgH="279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83940" y="5691823"/>
                        <a:ext cx="1187450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4"/>
          <p:cNvSpPr txBox="1">
            <a:spLocks/>
          </p:cNvSpPr>
          <p:nvPr/>
        </p:nvSpPr>
        <p:spPr bwMode="auto">
          <a:xfrm>
            <a:off x="7305472" y="6532563"/>
            <a:ext cx="1724062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868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09078" y="1400175"/>
          <a:ext cx="5795010" cy="50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r:id="rId3" imgW="2794000" imgH="241300" progId="Equation.KSEE3">
                  <p:embed/>
                </p:oleObj>
              </mc:Choice>
              <mc:Fallback>
                <p:oleObj r:id="rId3" imgW="2794000" imgH="2413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9078" y="1400175"/>
                        <a:ext cx="5795010" cy="502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255" y="2171065"/>
            <a:ext cx="7934960" cy="3363595"/>
          </a:xfrm>
          <a:prstGeom prst="rect">
            <a:avLst/>
          </a:prstGeom>
        </p:spPr>
      </p:pic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976681" y="6532563"/>
            <a:ext cx="1052853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6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6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-1"/>
            <a:ext cx="8229600" cy="1056443"/>
          </a:xfrm>
        </p:spPr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  <a:cs typeface="Times New Roman" panose="02020603050405020304" pitchFamily="18" charset="0"/>
              </a:rPr>
              <a:t>4.3 </a:t>
            </a:r>
            <a:r>
              <a:rPr lang="en-US" altLang="en-US" sz="4000" dirty="0">
                <a:cs typeface="Times New Roman" panose="02020603050405020304" pitchFamily="18" charset="0"/>
              </a:rPr>
              <a:t>Impedance Control</a:t>
            </a:r>
            <a:endParaRPr lang="en-US" alt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4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1 - &amp;quot;Chapter 4 1-DOF Force Control&amp;quot;&quot;/&gt;&lt;property id=&quot;20307&quot; value=&quot;257&quot;/&gt;&lt;/object&gt;&lt;object type=&quot;3&quot; unique_id=&quot;10006&quot;&gt;&lt;property id=&quot;20148&quot; value=&quot;5&quot;/&gt;&lt;property id=&quot;20300&quot; value=&quot;Slide 2 - &amp;quot;Chapter 4 1-DOF Force Control&amp;quot;&quot;/&gt;&lt;property id=&quot;20307&quot; value=&quot;259&quot;/&gt;&lt;/object&gt;&lt;object type=&quot;3&quot; unique_id=&quot;10007&quot;&gt;&lt;property id=&quot;20148&quot; value=&quot;5&quot;/&gt;&lt;property id=&quot;20300&quot; value=&quot;Slide 3 - &amp;quot;Force control without force feedback&amp;quot;&quot;/&gt;&lt;property id=&quot;20307&quot; value=&quot;260&quot;/&gt;&lt;/object&gt;&lt;object type=&quot;3&quot; unique_id=&quot;10008&quot;&gt;&lt;property id=&quot;20148&quot; value=&quot;5&quot;/&gt;&lt;property id=&quot;20300&quot; value=&quot;Slide 4 - &amp;quot;Force control without force feedback&amp;quot;&quot;/&gt;&lt;property id=&quot;20307&quot; value=&quot;261&quot;/&gt;&lt;/object&gt;&lt;object type=&quot;3&quot; unique_id=&quot;10009&quot;&gt;&lt;property id=&quot;20148&quot; value=&quot;5&quot;/&gt;&lt;property id=&quot;20300&quot; value=&quot;Slide 5 - &amp;quot;Force control without force feedback&amp;quot;&quot;/&gt;&lt;property id=&quot;20307&quot; value=&quot;262&quot;/&gt;&lt;/object&gt;&lt;object type=&quot;3&quot; unique_id=&quot;10010&quot;&gt;&lt;property id=&quot;20148&quot; value=&quot;5&quot;/&gt;&lt;property id=&quot;20300&quot; value=&quot;Slide 6 - &amp;quot;Force control without force feedback&amp;quot;&quot;/&gt;&lt;property id=&quot;20307&quot; value=&quot;263&quot;/&gt;&lt;/object&gt;&lt;object type=&quot;3&quot; unique_id=&quot;10011&quot;&gt;&lt;property id=&quot;20148&quot; value=&quot;5&quot;/&gt;&lt;property id=&quot;20300&quot; value=&quot;Slide 7 - &amp;quot;Force control without force feedback&amp;quot;&quot;/&gt;&lt;property id=&quot;20307&quot; value=&quot;264&quot;/&gt;&lt;/object&gt;&lt;object type=&quot;3&quot; unique_id=&quot;10012&quot;&gt;&lt;property id=&quot;20148&quot; value=&quot;5&quot;/&gt;&lt;property id=&quot;20300&quot; value=&quot;Slide 8 - &amp;quot;Force control without force feedback&amp;quot;&quot;/&gt;&lt;property id=&quot;20307&quot; value=&quot;265&quot;/&gt;&lt;/object&gt;&lt;object type=&quot;3&quot; unique_id=&quot;10013&quot;&gt;&lt;property id=&quot;20148&quot; value=&quot;5&quot;/&gt;&lt;property id=&quot;20300&quot; value=&quot;Slide 9 - &amp;quot;Force control without force feedback&amp;quot;&quot;/&gt;&lt;property id=&quot;20307&quot; value=&quot;266&quot;/&gt;&lt;/object&gt;&lt;object type=&quot;3&quot; unique_id=&quot;10014&quot;&gt;&lt;property id=&quot;20148&quot; value=&quot;5&quot;/&gt;&lt;property id=&quot;20300&quot; value=&quot;Slide 10 - &amp;quot;Force control with force feedback&amp;quot;&quot;/&gt;&lt;property id=&quot;20307&quot; value=&quot;267&quot;/&gt;&lt;/object&gt;&lt;object type=&quot;3&quot; unique_id=&quot;10015&quot;&gt;&lt;property id=&quot;20148&quot; value=&quot;5&quot;/&gt;&lt;property id=&quot;20300&quot; value=&quot;Slide 11 - &amp;quot;Force control with force feedback&amp;quot;&quot;/&gt;&lt;property id=&quot;20307&quot; value=&quot;268&quot;/&gt;&lt;/object&gt;&lt;object type=&quot;3&quot; unique_id=&quot;10016&quot;&gt;&lt;property id=&quot;20148&quot; value=&quot;5&quot;/&gt;&lt;property id=&quot;20300&quot; value=&quot;Slide 12&quot;/&gt;&lt;property id=&quot;20307&quot; value=&quot;269&quot;/&gt;&lt;/object&gt;&lt;object type=&quot;3&quot; unique_id=&quot;10017&quot;&gt;&lt;property id=&quot;20148&quot; value=&quot;5&quot;/&gt;&lt;property id=&quot;20300&quot; value=&quot;Slide 13&quot;/&gt;&lt;property id=&quot;20307&quot; value=&quot;270&quot;/&gt;&lt;/object&gt;&lt;object type=&quot;3&quot; unique_id=&quot;10018&quot;&gt;&lt;property id=&quot;20148&quot; value=&quot;5&quot;/&gt;&lt;property id=&quot;20300&quot; value=&quot;Slide 14&quot;/&gt;&lt;property id=&quot;20307&quot; value=&quot;271&quot;/&gt;&lt;/object&gt;&lt;object type=&quot;3&quot; unique_id=&quot;10019&quot;&gt;&lt;property id=&quot;20148&quot; value=&quot;5&quot;/&gt;&lt;property id=&quot;20300&quot; value=&quot;Slide 15&quot;/&gt;&lt;property id=&quot;20307&quot; value=&quot;272&quot;/&gt;&lt;/object&gt;&lt;object type=&quot;3&quot; unique_id=&quot;10020&quot;&gt;&lt;property id=&quot;20148&quot; value=&quot;5&quot;/&gt;&lt;property id=&quot;20300&quot; value=&quot;Slide 16&quot;/&gt;&lt;property id=&quot;20307&quot; value=&quot;273&quot;/&gt;&lt;/object&gt;&lt;object type=&quot;3&quot; unique_id=&quot;10021&quot;&gt;&lt;property id=&quot;20148&quot; value=&quot;5&quot;/&gt;&lt;property id=&quot;20300&quot; value=&quot;Slide 17&quot;/&gt;&lt;property id=&quot;20307&quot; value=&quot;274&quot;/&gt;&lt;/object&gt;&lt;object type=&quot;3&quot; unique_id=&quot;10022&quot;&gt;&lt;property id=&quot;20148&quot; value=&quot;5&quot;/&gt;&lt;property id=&quot;20300&quot; value=&quot;Slide 18&quot;/&gt;&lt;property id=&quot;20307&quot; value=&quot;302&quot;/&gt;&lt;/object&gt;&lt;object type=&quot;3&quot; unique_id=&quot;10023&quot;&gt;&lt;property id=&quot;20148&quot; value=&quot;5&quot;/&gt;&lt;property id=&quot;20300&quot; value=&quot;Slide 19 - &amp;quot;Chapter 5 n-DOF Force Control&amp;quot;&quot;/&gt;&lt;property id=&quot;20307&quot; value=&quot;277&quot;/&gt;&lt;/object&gt;&lt;object type=&quot;3&quot; unique_id=&quot;10024&quot;&gt;&lt;property id=&quot;20148&quot; value=&quot;5&quot;/&gt;&lt;property id=&quot;20300&quot; value=&quot;Slide 20&quot;/&gt;&lt;property id=&quot;20307&quot; value=&quot;275&quot;/&gt;&lt;/object&gt;&lt;object type=&quot;3&quot; unique_id=&quot;10025&quot;&gt;&lt;property id=&quot;20148&quot; value=&quot;5&quot;/&gt;&lt;property id=&quot;20300&quot; value=&quot;Slide 21&quot;/&gt;&lt;property id=&quot;20307&quot; value=&quot;303&quot;/&gt;&lt;/object&gt;&lt;object type=&quot;3&quot; unique_id=&quot;10026&quot;&gt;&lt;property id=&quot;20148&quot; value=&quot;5&quot;/&gt;&lt;property id=&quot;20300&quot; value=&quot;Slide 22&quot;/&gt;&lt;property id=&quot;20307&quot; value=&quot;276&quot;/&gt;&lt;/object&gt;&lt;object type=&quot;3&quot; unique_id=&quot;10027&quot;&gt;&lt;property id=&quot;20148&quot; value=&quot;5&quot;/&gt;&lt;property id=&quot;20300&quot; value=&quot;Slide 23&quot;/&gt;&lt;property id=&quot;20307&quot; value=&quot;278&quot;/&gt;&lt;/object&gt;&lt;object type=&quot;3&quot; unique_id=&quot;10028&quot;&gt;&lt;property id=&quot;20148&quot; value=&quot;5&quot;/&gt;&lt;property id=&quot;20300&quot; value=&quot;Slide 24 - &amp;quot;Force control of  an n-DOF manipulator&amp;quot;&quot;/&gt;&lt;property id=&quot;20307&quot; value=&quot;279&quot;/&gt;&lt;/object&gt;&lt;object type=&quot;3&quot; unique_id=&quot;10029&quot;&gt;&lt;property id=&quot;20148&quot; value=&quot;5&quot;/&gt;&lt;property id=&quot;20300&quot; value=&quot;Slide 25&quot;/&gt;&lt;property id=&quot;20307&quot; value=&quot;280&quot;/&gt;&lt;/object&gt;&lt;object type=&quot;3&quot; unique_id=&quot;10030&quot;&gt;&lt;property id=&quot;20148&quot; value=&quot;5&quot;/&gt;&lt;property id=&quot;20300&quot; value=&quot;Slide 26&quot;/&gt;&lt;property id=&quot;20307&quot; value=&quot;284&quot;/&gt;&lt;/object&gt;&lt;object type=&quot;3&quot; unique_id=&quot;10031&quot;&gt;&lt;property id=&quot;20148&quot; value=&quot;5&quot;/&gt;&lt;property id=&quot;20300&quot; value=&quot;Slide 27&quot;/&gt;&lt;property id=&quot;20307&quot; value=&quot;281&quot;/&gt;&lt;/object&gt;&lt;object type=&quot;3&quot; unique_id=&quot;10032&quot;&gt;&lt;property id=&quot;20148&quot; value=&quot;5&quot;/&gt;&lt;property id=&quot;20300&quot; value=&quot;Slide 28&quot;/&gt;&lt;property id=&quot;20307&quot; value=&quot;283&quot;/&gt;&lt;/object&gt;&lt;object type=&quot;3&quot; unique_id=&quot;10033&quot;&gt;&lt;property id=&quot;20148&quot; value=&quot;5&quot;/&gt;&lt;property id=&quot;20300&quot; value=&quot;Slide 29 - &amp;quot;Hybrid Position/Force Control Scheme&amp;quot;&quot;/&gt;&lt;property id=&quot;20307&quot; value=&quot;282&quot;/&gt;&lt;/object&gt;&lt;object type=&quot;3&quot; unique_id=&quot;10034&quot;&gt;&lt;property id=&quot;20148&quot; value=&quot;5&quot;/&gt;&lt;property id=&quot;20300&quot; value=&quot;Slide 30&quot;/&gt;&lt;property id=&quot;20307&quot; value=&quot;285&quot;/&gt;&lt;/object&gt;&lt;object type=&quot;3&quot; unique_id=&quot;10035&quot;&gt;&lt;property id=&quot;20148&quot; value=&quot;5&quot;/&gt;&lt;property id=&quot;20300&quot; value=&quot;Slide 31&quot;/&gt;&lt;property id=&quot;20307&quot; value=&quot;286&quot;/&gt;&lt;/object&gt;&lt;object type=&quot;3&quot; unique_id=&quot;10036&quot;&gt;&lt;property id=&quot;20148&quot; value=&quot;5&quot;/&gt;&lt;property id=&quot;20300&quot; value=&quot;Slide 32&quot;/&gt;&lt;property id=&quot;20307&quot; value=&quot;304&quot;/&gt;&lt;/object&gt;&lt;object type=&quot;3&quot; unique_id=&quot;10037&quot;&gt;&lt;property id=&quot;20148&quot; value=&quot;5&quot;/&gt;&lt;property id=&quot;20300&quot; value=&quot;Slide 33 - &amp;quot;Cartesian Space&amp;quot;&quot;/&gt;&lt;property id=&quot;20307&quot; value=&quot;287&quot;/&gt;&lt;/object&gt;&lt;object type=&quot;3&quot; unique_id=&quot;10038&quot;&gt;&lt;property id=&quot;20148&quot; value=&quot;5&quot;/&gt;&lt;property id=&quot;20300&quot; value=&quot;Slide 34&quot;/&gt;&lt;property id=&quot;20307&quot; value=&quot;288&quot;/&gt;&lt;/object&gt;&lt;object type=&quot;3&quot; unique_id=&quot;10039&quot;&gt;&lt;property id=&quot;20148&quot; value=&quot;5&quot;/&gt;&lt;property id=&quot;20300&quot; value=&quot;Slide 35 - &amp;quot;Impedance Control&amp;quot;&quot;/&gt;&lt;property id=&quot;20307&quot; value=&quot;289&quot;/&gt;&lt;/object&gt;&lt;object type=&quot;3&quot; unique_id=&quot;10040&quot;&gt;&lt;property id=&quot;20148&quot; value=&quot;5&quot;/&gt;&lt;property id=&quot;20300&quot; value=&quot;Slide 36&quot;/&gt;&lt;property id=&quot;20307&quot; value=&quot;290&quot;/&gt;&lt;/object&gt;&lt;object type=&quot;3&quot; unique_id=&quot;10041&quot;&gt;&lt;property id=&quot;20148&quot; value=&quot;5&quot;/&gt;&lt;property id=&quot;20300&quot; value=&quot;Slide 37&quot;/&gt;&lt;property id=&quot;20307&quot; value=&quot;291&quot;/&gt;&lt;/object&gt;&lt;object type=&quot;3&quot; unique_id=&quot;10042&quot;&gt;&lt;property id=&quot;20148&quot; value=&quot;5&quot;/&gt;&lt;property id=&quot;20300&quot; value=&quot;Slide 38&quot;/&gt;&lt;property id=&quot;20307&quot; value=&quot;292&quot;/&gt;&lt;/object&gt;&lt;object type=&quot;3&quot; unique_id=&quot;10043&quot;&gt;&lt;property id=&quot;20148&quot; value=&quot;5&quot;/&gt;&lt;property id=&quot;20300&quot; value=&quot;Slide 39&quot;/&gt;&lt;property id=&quot;20307&quot; value=&quot;293&quot;/&gt;&lt;/object&gt;&lt;object type=&quot;3&quot; unique_id=&quot;10044&quot;&gt;&lt;property id=&quot;20148&quot; value=&quot;5&quot;/&gt;&lt;property id=&quot;20300&quot; value=&quot;Slide 40&quot;/&gt;&lt;property id=&quot;20307&quot; value=&quot;294&quot;/&gt;&lt;/object&gt;&lt;object type=&quot;3&quot; unique_id=&quot;10045&quot;&gt;&lt;property id=&quot;20148&quot; value=&quot;5&quot;/&gt;&lt;property id=&quot;20300&quot; value=&quot;Slide 41&quot;/&gt;&lt;property id=&quot;20307&quot; value=&quot;295&quot;/&gt;&lt;/object&gt;&lt;object type=&quot;3&quot; unique_id=&quot;10046&quot;&gt;&lt;property id=&quot;20148&quot; value=&quot;5&quot;/&gt;&lt;property id=&quot;20300&quot; value=&quot;Slide 42&quot;/&gt;&lt;property id=&quot;20307&quot; value=&quot;296&quot;/&gt;&lt;/object&gt;&lt;object type=&quot;3&quot; unique_id=&quot;10047&quot;&gt;&lt;property id=&quot;20148&quot; value=&quot;5&quot;/&gt;&lt;property id=&quot;20300&quot; value=&quot;Slide 43 - &amp;quot;Present Industrial Robot Force Control Scheme&amp;quot;&quot;/&gt;&lt;property id=&quot;20307&quot; value=&quot;297&quot;/&gt;&lt;/object&gt;&lt;object type=&quot;3&quot; unique_id=&quot;10048&quot;&gt;&lt;property id=&quot;20148&quot; value=&quot;5&quot;/&gt;&lt;property id=&quot;20300&quot; value=&quot;Slide 44&quot;/&gt;&lt;property id=&quot;20307&quot; value=&quot;298&quot;/&gt;&lt;/object&gt;&lt;object type=&quot;3&quot; unique_id=&quot;10049&quot;&gt;&lt;property id=&quot;20148&quot; value=&quot;5&quot;/&gt;&lt;property id=&quot;20300&quot; value=&quot;Slide 45 - &amp;quot;Interactive Robot Control (Social Robots)&amp;quot;&quot;/&gt;&lt;property id=&quot;20307&quot; value=&quot;299&quot;/&gt;&lt;/object&gt;&lt;object type=&quot;3&quot; unique_id=&quot;10050&quot;&gt;&lt;property id=&quot;20148&quot; value=&quot;5&quot;/&gt;&lt;property id=&quot;20300&quot; value=&quot;Slide 46&quot;/&gt;&lt;property id=&quot;20307&quot; value=&quot;305&quot;/&gt;&lt;/object&gt;&lt;object type=&quot;3&quot; unique_id=&quot;10051&quot;&gt;&lt;property id=&quot;20148&quot; value=&quot;5&quot;/&gt;&lt;property id=&quot;20300&quot; value=&quot;Slide 47&quot;/&gt;&lt;property id=&quot;20307&quot; value=&quot;300&quot;/&gt;&lt;/object&gt;&lt;object type=&quot;3&quot; unique_id=&quot;10052&quot;&gt;&lt;property id=&quot;20148&quot; value=&quot;5&quot;/&gt;&lt;property id=&quot;20300&quot; value=&quot;Slide 49&quot;/&gt;&lt;property id=&quot;20307&quot; value=&quot;301&quot;/&gt;&lt;/object&gt;&lt;object type=&quot;3&quot; unique_id=&quot;10461&quot;&gt;&lt;property id=&quot;20148&quot; value=&quot;5&quot;/&gt;&lt;property id=&quot;20300&quot; value=&quot;Slide 48&quot;/&gt;&lt;property id=&quot;20307&quot; value=&quot;306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heme/theme1.xml><?xml version="1.0" encoding="utf-8"?>
<a:theme xmlns:a="http://schemas.openxmlformats.org/drawingml/2006/main" name="Model1">
  <a:themeElements>
    <a:clrScheme name="Model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1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itchFamily="18" charset="0"/>
          </a:defRPr>
        </a:defPPr>
      </a:lstStyle>
    </a:lnDef>
  </a:objectDefaults>
  <a:extraClrSchemeLst>
    <a:extraClrScheme>
      <a:clrScheme name="Mode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15557</TotalTime>
  <Words>801</Words>
  <Application>Microsoft Office PowerPoint</Application>
  <PresentationFormat>On-screen Show (4:3)</PresentationFormat>
  <Paragraphs>136</Paragraphs>
  <Slides>15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Tahoma</vt:lpstr>
      <vt:lpstr>Times New Roman</vt:lpstr>
      <vt:lpstr>Verdana</vt:lpstr>
      <vt:lpstr>Georgia</vt:lpstr>
      <vt:lpstr>Wingdings</vt:lpstr>
      <vt:lpstr>Calibri</vt:lpstr>
      <vt:lpstr>Garamond</vt:lpstr>
      <vt:lpstr>Arial</vt:lpstr>
      <vt:lpstr>Model1</vt:lpstr>
      <vt:lpstr>Custom Design</vt:lpstr>
      <vt:lpstr>Equation</vt:lpstr>
      <vt:lpstr>Equation.KSEE3</vt:lpstr>
      <vt:lpstr>Visio</vt:lpstr>
      <vt:lpstr>PowerPoint Presentation</vt:lpstr>
      <vt:lpstr>4.3 Impedance Control</vt:lpstr>
      <vt:lpstr>4.3 Impedance Control</vt:lpstr>
      <vt:lpstr>4.3 Impedance Control</vt:lpstr>
      <vt:lpstr>4.3 Impedance Control</vt:lpstr>
      <vt:lpstr>4.3 Impedance Control</vt:lpstr>
      <vt:lpstr>4.3 Impedance Control</vt:lpstr>
      <vt:lpstr>4.3 Impedance Control</vt:lpstr>
      <vt:lpstr>4.3 Impedance Control</vt:lpstr>
      <vt:lpstr>4.3 Impedance Control</vt:lpstr>
      <vt:lpstr>4.3 Impedance Control</vt:lpstr>
      <vt:lpstr>PowerPoint Presentation</vt:lpstr>
      <vt:lpstr>PowerPoint Presentation</vt:lpstr>
      <vt:lpstr>PowerPoint Presentation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NUS</dc:creator>
  <cp:lastModifiedBy>Ge, Shuzhi Sam</cp:lastModifiedBy>
  <cp:revision>1442</cp:revision>
  <dcterms:created xsi:type="dcterms:W3CDTF">2002-12-28T01:26:16Z</dcterms:created>
  <dcterms:modified xsi:type="dcterms:W3CDTF">2022-04-04T08:19:37Z</dcterms:modified>
</cp:coreProperties>
</file>