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752" r:id="rId2"/>
  </p:sldMasterIdLst>
  <p:notesMasterIdLst>
    <p:notesMasterId r:id="rId16"/>
  </p:notesMasterIdLst>
  <p:handoutMasterIdLst>
    <p:handoutMasterId r:id="rId17"/>
  </p:handoutMasterIdLst>
  <p:sldIdLst>
    <p:sldId id="376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Garamond" panose="02020404030301010803" pitchFamily="18" charset="0"/>
      <p:regular r:id="rId23"/>
      <p:bold r:id="rId24"/>
      <p: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Georgia" panose="0204050205040502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CCFFFF"/>
    <a:srgbClr val="FF6600"/>
    <a:srgbClr val="FF0000"/>
    <a:srgbClr val="EAEAEA"/>
    <a:srgbClr val="080808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8" autoAdjust="0"/>
    <p:restoredTop sz="96379" autoAdjust="0"/>
  </p:normalViewPr>
  <p:slideViewPr>
    <p:cSldViewPr snapToGrid="0">
      <p:cViewPr varScale="1">
        <p:scale>
          <a:sx n="94" d="100"/>
          <a:sy n="94" d="100"/>
        </p:scale>
        <p:origin x="10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6"/>
    </p:cViewPr>
  </p:sorterViewPr>
  <p:notesViewPr>
    <p:cSldViewPr snapToGrid="0">
      <p:cViewPr varScale="1">
        <p:scale>
          <a:sx n="69" d="100"/>
          <a:sy n="69" d="100"/>
        </p:scale>
        <p:origin x="-3288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556" eaLnBrk="1" hangingPunct="1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556" eaLnBrk="1" hangingPunct="1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556" eaLnBrk="1" hangingPunct="1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650F05-3AD5-43CC-AF21-98F6220973F6}" type="slidenum">
              <a:rPr lang="zh-CN" altLang="en-US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13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556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556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556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114D1F5-9E0D-4551-9985-062B41C4D49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562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313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 defTabSz="1020313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 defTabSz="1020313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 defTabSz="1020313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 defTabSz="1020313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defTabSz="10203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defTabSz="10203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defTabSz="10203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defTabSz="10203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0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eaLnBrk="1" hangingPunct="1"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975164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F1A6-4D06-4F82-A2FA-65695EC5C6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13242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664E3-1F22-4D23-A287-8D265B02E6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32253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D00C4-DF9C-4C8E-8C7D-340F49EA00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470102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9A88F-2D26-4386-B80B-B24893035F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339524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BE12-904D-43ED-9A4C-D512515BCB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40160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28C21-E20F-433A-A619-42D60E7EDC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210364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511D4-F46E-4EC9-B9CC-AEF82BBF1B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863820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2D7E2-F59C-4D1D-B215-29B6E6D1947C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9EDF-24DD-49BD-9B4D-33FCD2F5F5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32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0672D-9542-4731-9833-1AEA5545AE60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1A493-6BCA-48D9-B9A4-E3B5E9B3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103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8BEAC-9597-4561-8644-3642362E2326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E18C-0F55-462D-855C-1DBA8A356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5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6ED90-259C-41DE-BD01-CFA1A1AD3C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739523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34D99-6243-457D-A850-F8CCA412CC25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0B4A6-865D-4901-8B26-24DE8A7E88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40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AB114-955D-45C6-B1B1-113FAF046650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929EB-AF71-498F-A8ED-F52C3A54E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74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92243-32AD-42E8-87EE-E830E9C63781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A2C2-C646-40CF-AEC5-B3F9A1656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47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46B3A-2D86-4A17-8869-D608C84F9AA7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EC646-A21E-481A-9604-AFA6D2DB68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515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E8541-8B5A-49A1-90BF-F2363A71661B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9CE79-5F87-41DA-AB4E-3FDF5F3E3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929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2152-2643-4739-8EE6-D5BB8DE5AAB3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9E07C-2784-4A17-B481-78DDFEF3BA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972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0F82-AAA9-4F2B-AE4F-9807F5B1625F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6CF91-D762-47CB-92A9-B41C0A41BA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181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D3691-1502-49F6-9A57-2B5DE2EE4726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46EB1-7CEA-465C-8E01-68C758519B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7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6E59-43CB-4767-A8CF-65CDF2F68C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97790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10F07-06C0-468A-B6D5-96EF7F7E06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01996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9F29-7282-41CC-9CA2-CED215FB31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28702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8DE3F-6815-4A50-8DC4-D1782E2E12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4063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661E4-8661-4ED9-A416-A4718407E4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59048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B9F99-53DB-48D2-B255-1592721840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36365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6F35D-1ECD-4339-97F7-B054577422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39835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  <a:p>
            <a:pPr lvl="4"/>
            <a:endParaRPr lang="en-US" altLang="zh-CN" dirty="0"/>
          </a:p>
          <a:p>
            <a:pPr lvl="4"/>
            <a:endParaRPr lang="zh-CN" altLang="en-US" dirty="0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087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73838"/>
            <a:ext cx="21336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DDC53D-5934-433D-AA72-9EB6418390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CCC15C-38A5-4274-8E6F-094C4464C14B}" type="datetimeFigureOut">
              <a:rPr lang="en-US" altLang="zh-CN"/>
              <a:pPr>
                <a:defRPr/>
              </a:pPr>
              <a:t>4/4/2022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0C6E1A-262F-46F5-A9AB-3F704C1CD5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2.png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2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.png"/><Relationship Id="rId4" Type="http://schemas.openxmlformats.org/officeDocument/2006/relationships/image" Target="../media/image11.wmf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1.wmf"/><Relationship Id="rId3" Type="http://schemas.openxmlformats.org/officeDocument/2006/relationships/image" Target="../media/image2.pn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.png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.png"/><Relationship Id="rId10" Type="http://schemas.openxmlformats.org/officeDocument/2006/relationships/image" Target="../media/image29.e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558391" y="6532563"/>
            <a:ext cx="147114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rgbClr val="FFFFFF"/>
                </a:solidFill>
                <a:latin typeface="Arial" panose="020B060402020202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t>1</a:t>
            </a:fld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Robot Force Control</a:t>
            </a:r>
          </a:p>
        </p:txBody>
      </p:sp>
      <p:sp>
        <p:nvSpPr>
          <p:cNvPr id="5" name="Content Placeholder 8"/>
          <p:cNvSpPr>
            <a:spLocks noGrp="1"/>
          </p:cNvSpPr>
          <p:nvPr/>
        </p:nvSpPr>
        <p:spPr>
          <a:xfrm>
            <a:off x="1459070" y="1159667"/>
            <a:ext cx="6953410" cy="484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indent="-45000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  <a:p>
            <a:pPr indent="-45000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The n-DOF Force Control</a:t>
            </a:r>
          </a:p>
          <a:p>
            <a:pPr indent="-45000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4.3 Impedance Control</a:t>
            </a:r>
          </a:p>
          <a:p>
            <a:pPr indent="-45000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en-US" sz="32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4.4 Constrained Motion Control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986443"/>
      </p:ext>
    </p:extLst>
  </p:cSld>
  <p:clrMapOvr>
    <a:masterClrMapping/>
  </p:clrMapOvr>
  <p:transition advClick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4266" y="2752033"/>
            <a:ext cx="181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Jacobian matrix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444" name="对象 6"/>
          <p:cNvGraphicFramePr>
            <a:graphicFrameLocks noChangeAspect="1"/>
          </p:cNvGraphicFramePr>
          <p:nvPr/>
        </p:nvGraphicFramePr>
        <p:xfrm>
          <a:off x="1571625" y="3451528"/>
          <a:ext cx="6340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3" imgW="67970400" imgH="5791200" progId="Equation.DSMT4">
                  <p:embed/>
                </p:oleObj>
              </mc:Choice>
              <mc:Fallback>
                <p:oleObj name="Equation" r:id="rId3" imgW="67970400" imgH="579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451528"/>
                        <a:ext cx="6340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61113" y="1302701"/>
            <a:ext cx="7316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terms of joint space co-ordinates, the constraint surface can be expressed as: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831759" y="4611095"/>
          <a:ext cx="1095059" cy="157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5" imgW="10058400" imgH="14630400" progId="Equation.DSMT4">
                  <p:embed/>
                </p:oleObj>
              </mc:Choice>
              <mc:Fallback>
                <p:oleObj name="Equation" r:id="rId5" imgW="10058400" imgH="146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759" y="4611095"/>
                        <a:ext cx="1095059" cy="1576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1"/>
          <p:cNvGraphicFramePr>
            <a:graphicFrameLocks noChangeAspect="1"/>
          </p:cNvGraphicFramePr>
          <p:nvPr/>
        </p:nvGraphicFramePr>
        <p:xfrm>
          <a:off x="3319786" y="5026159"/>
          <a:ext cx="1583658" cy="49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7" imgW="15849600" imgH="4876800" progId="Equation.DSMT4">
                  <p:embed/>
                </p:oleObj>
              </mc:Choice>
              <mc:Fallback>
                <p:oleObj name="Equation" r:id="rId7" imgW="15849600" imgH="487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786" y="5026159"/>
                        <a:ext cx="1583658" cy="491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2282" y="4836040"/>
          <a:ext cx="1603048" cy="87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9" imgW="17678400" imgH="9448800" progId="Equation.DSMT4">
                  <p:embed/>
                </p:oleObj>
              </mc:Choice>
              <mc:Fallback>
                <p:oleObj name="Equation" r:id="rId9" imgW="17678400" imgH="944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2282" y="4836040"/>
                        <a:ext cx="1603048" cy="87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 bwMode="auto">
          <a:xfrm>
            <a:off x="5213321" y="5132927"/>
            <a:ext cx="599582" cy="278389"/>
          </a:xfrm>
          <a:prstGeom prst="rightArrow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266" y="4192974"/>
            <a:ext cx="1010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Assume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61113" y="4644813"/>
            <a:ext cx="1318604" cy="1613943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0363" y="502615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73300" y="2025295"/>
          <a:ext cx="4624473" cy="51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11" imgW="1962150" imgH="228600" progId="Equation.DSMT4">
                  <p:embed/>
                </p:oleObj>
              </mc:Choice>
              <mc:Fallback>
                <p:oleObj name="Equation" r:id="rId11" imgW="196215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3300" y="2025295"/>
                        <a:ext cx="4624473" cy="51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68180" y="6026234"/>
          <a:ext cx="5604382" cy="531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13" imgW="2819400" imgH="276225" progId="Equation.DSMT4">
                  <p:embed/>
                </p:oleObj>
              </mc:Choice>
              <mc:Fallback>
                <p:oleObj name="Equation" r:id="rId13" imgW="2819400" imgH="2762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68180" y="6026234"/>
                        <a:ext cx="5604382" cy="531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 bwMode="auto">
          <a:xfrm rot="4155998">
            <a:off x="3724816" y="5678875"/>
            <a:ext cx="599582" cy="278389"/>
          </a:xfrm>
          <a:prstGeom prst="rightArrow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 bwMode="auto">
          <a:xfrm>
            <a:off x="7402749" y="6532563"/>
            <a:ext cx="1626785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BC247D04-AE65-48E2-B247-57F30F200568}"/>
              </a:ext>
            </a:extLst>
          </p:cNvPr>
          <p:cNvSpPr txBox="1"/>
          <p:nvPr/>
        </p:nvSpPr>
        <p:spPr>
          <a:xfrm>
            <a:off x="298129" y="292167"/>
            <a:ext cx="40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E</a:t>
            </a:r>
            <a:r>
              <a:rPr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endParaRPr lang="zh-CN" altLang="en-US" sz="2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4731" y="2907759"/>
            <a:ext cx="2835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Trajectory Planning</a:t>
            </a:r>
            <a:endParaRPr lang="zh-CN" altLang="zh-CN" sz="2400" kern="10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1111" y="3414137"/>
            <a:ext cx="7723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desired trajectory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469" name="对象 7"/>
          <p:cNvGraphicFramePr>
            <a:graphicFrameLocks noChangeAspect="1"/>
          </p:cNvGraphicFramePr>
          <p:nvPr/>
        </p:nvGraphicFramePr>
        <p:xfrm>
          <a:off x="3597345" y="3362244"/>
          <a:ext cx="2677091" cy="452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1294765" imgH="215900" progId="Equation.DSMT4">
                  <p:embed/>
                </p:oleObj>
              </mc:Choice>
              <mc:Fallback>
                <p:oleObj name="Equation" r:id="rId3" imgW="1294765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345" y="3362244"/>
                        <a:ext cx="2677091" cy="452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9"/>
          <p:cNvGraphicFramePr>
            <a:graphicFrameLocks noChangeAspect="1"/>
          </p:cNvGraphicFramePr>
          <p:nvPr/>
        </p:nvGraphicFramePr>
        <p:xfrm>
          <a:off x="3544888" y="4025900"/>
          <a:ext cx="11477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14325600" imgH="4572000" progId="Equation.DSMT4">
                  <p:embed/>
                </p:oleObj>
              </mc:Choice>
              <mc:Fallback>
                <p:oleObj name="Equation" r:id="rId5" imgW="14325600" imgH="457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4025900"/>
                        <a:ext cx="11477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对象 15"/>
          <p:cNvGraphicFramePr>
            <a:graphicFrameLocks noChangeAspect="1"/>
          </p:cNvGraphicFramePr>
          <p:nvPr/>
        </p:nvGraphicFramePr>
        <p:xfrm>
          <a:off x="1155700" y="5727700"/>
          <a:ext cx="5251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7" imgW="64922400" imgH="5791200" progId="Equation.DSMT4">
                  <p:embed/>
                </p:oleObj>
              </mc:Choice>
              <mc:Fallback>
                <p:oleObj name="Equation" r:id="rId7" imgW="64922400" imgH="579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727700"/>
                        <a:ext cx="52514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9319" y="3952008"/>
            <a:ext cx="2566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constraint force</a:t>
            </a: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975" y="467805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Settings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0414" y="5301932"/>
            <a:ext cx="623656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parameters vector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12"/>
          <p:cNvGraphicFramePr>
            <a:graphicFrameLocks noChangeAspect="1"/>
          </p:cNvGraphicFramePr>
          <p:nvPr/>
        </p:nvGraphicFramePr>
        <p:xfrm>
          <a:off x="1376363" y="2032000"/>
          <a:ext cx="54816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0" imgW="75590400" imgH="10972800" progId="Equation.DSMT4">
                  <p:embed/>
                </p:oleObj>
              </mc:Choice>
              <mc:Fallback>
                <p:oleObj name="Equation" r:id="rId10" imgW="75590400" imgH="1097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032000"/>
                        <a:ext cx="54816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27334" y="1214305"/>
            <a:ext cx="75847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the addition of contact force, the dynamic equations of the robot can be written as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7500026" y="6532563"/>
            <a:ext cx="15295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9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9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CBB9D269-149B-43D3-B4CA-3FCE0F2A96AD}"/>
              </a:ext>
            </a:extLst>
          </p:cNvPr>
          <p:cNvSpPr txBox="1"/>
          <p:nvPr/>
        </p:nvSpPr>
        <p:spPr>
          <a:xfrm>
            <a:off x="298129" y="292167"/>
            <a:ext cx="40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E</a:t>
            </a:r>
            <a:r>
              <a:rPr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endParaRPr lang="zh-CN" altLang="en-US" sz="2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矩形 2"/>
          <p:cNvSpPr>
            <a:spLocks noChangeArrowheads="1"/>
          </p:cNvSpPr>
          <p:nvPr/>
        </p:nvSpPr>
        <p:spPr bwMode="auto">
          <a:xfrm>
            <a:off x="558488" y="2834346"/>
            <a:ext cx="744924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initial constraint force is assumed to be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>
              <a:solidFill>
                <a:srgbClr val="000000"/>
              </a:solidFill>
              <a:latin typeface="cmr10" panose="020B0500000000000000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control action use a conventional PD control.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gains for the controller are chosen as: 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01103" y="4348039"/>
          <a:ext cx="2064875" cy="83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4" imgW="25298400" imgH="10058400" progId="Equation.DSMT4">
                  <p:embed/>
                </p:oleObj>
              </mc:Choice>
              <mc:Fallback>
                <p:oleObj name="Equation" r:id="rId4" imgW="25298400" imgH="1005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103" y="4348039"/>
                        <a:ext cx="2064875" cy="831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58488" y="5391261"/>
            <a:ext cx="4258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lasticity coefficient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nvironment：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01103" y="5980227"/>
          <a:ext cx="1816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6" imgW="22250400" imgH="4876800" progId="Equation.DSMT4">
                  <p:embed/>
                </p:oleObj>
              </mc:Choice>
              <mc:Fallback>
                <p:oleObj name="Equation" r:id="rId6" imgW="22250400" imgH="487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103" y="5980227"/>
                        <a:ext cx="1816100" cy="403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40662" y="1166314"/>
            <a:ext cx="4240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3500" algn="just">
              <a:spcAft>
                <a:spcPts val="0"/>
              </a:spcAft>
              <a:defRPr/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manipulator is initially at rest with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7"/>
          <p:cNvGraphicFramePr>
            <a:graphicFrameLocks noChangeAspect="1"/>
          </p:cNvGraphicFramePr>
          <p:nvPr/>
        </p:nvGraphicFramePr>
        <p:xfrm>
          <a:off x="1218769" y="1702187"/>
          <a:ext cx="17605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8" imgW="21945600" imgH="10668000" progId="Equation.DSMT4">
                  <p:embed/>
                </p:oleObj>
              </mc:Choice>
              <mc:Fallback>
                <p:oleObj name="Equation" r:id="rId8" imgW="21945600" imgH="1066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769" y="1702187"/>
                        <a:ext cx="17605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0"/>
          <p:cNvGraphicFramePr>
            <a:graphicFrameLocks noChangeAspect="1"/>
          </p:cNvGraphicFramePr>
          <p:nvPr/>
        </p:nvGraphicFramePr>
        <p:xfrm>
          <a:off x="3595431" y="1728265"/>
          <a:ext cx="1723989" cy="83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0" imgW="22250400" imgH="10668000" progId="Equation.DSMT4">
                  <p:embed/>
                </p:oleObj>
              </mc:Choice>
              <mc:Fallback>
                <p:oleObj name="Equation" r:id="rId10" imgW="22250400" imgH="1066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431" y="1728265"/>
                        <a:ext cx="1723989" cy="834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7500026" y="6532563"/>
            <a:ext cx="15295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5" name="文本框 13">
            <a:extLst>
              <a:ext uri="{FF2B5EF4-FFF2-40B4-BE49-F238E27FC236}">
                <a16:creationId xmlns:a16="http://schemas.microsoft.com/office/drawing/2014/main" id="{06E4E81D-AB44-4F2B-812F-2426225371EA}"/>
              </a:ext>
            </a:extLst>
          </p:cNvPr>
          <p:cNvSpPr txBox="1"/>
          <p:nvPr/>
        </p:nvSpPr>
        <p:spPr>
          <a:xfrm>
            <a:off x="298129" y="292167"/>
            <a:ext cx="40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E</a:t>
            </a:r>
            <a:r>
              <a:rPr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endParaRPr lang="zh-CN" altLang="en-US" sz="2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矩形 3"/>
          <p:cNvSpPr>
            <a:spLocks noChangeArrowheads="1"/>
          </p:cNvSpPr>
          <p:nvPr/>
        </p:nvSpPr>
        <p:spPr bwMode="auto">
          <a:xfrm>
            <a:off x="641676" y="5789022"/>
            <a:ext cx="34069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Position tracking of joint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1600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20" name="矩形 7"/>
          <p:cNvSpPr>
            <a:spLocks noChangeArrowheads="1"/>
          </p:cNvSpPr>
          <p:nvPr/>
        </p:nvSpPr>
        <p:spPr bwMode="auto">
          <a:xfrm>
            <a:off x="5683341" y="5678752"/>
            <a:ext cx="24915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Contact force </a:t>
            </a:r>
            <a:r>
              <a:rPr lang="el-GR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408" y="1068978"/>
            <a:ext cx="40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  <a:endParaRPr lang="zh-CN" altLang="en-US" sz="2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11" y="2103244"/>
            <a:ext cx="4094001" cy="32609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47" y="2103243"/>
            <a:ext cx="4091978" cy="3260919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7470843" y="6532563"/>
            <a:ext cx="155869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7B0AB2F5-DEAC-4E11-BE33-64459EFD584D}"/>
              </a:ext>
            </a:extLst>
          </p:cNvPr>
          <p:cNvSpPr txBox="1"/>
          <p:nvPr/>
        </p:nvSpPr>
        <p:spPr>
          <a:xfrm>
            <a:off x="298129" y="292167"/>
            <a:ext cx="40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E</a:t>
            </a:r>
            <a:r>
              <a:rPr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endParaRPr lang="zh-CN" altLang="en-US" sz="2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8229600" cy="1056443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  <a:cs typeface="Times New Roman" panose="02020603050405020304" pitchFamily="18" charset="0"/>
              </a:rPr>
              <a:t>4.4 Constrained Motion Control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239713" y="1447800"/>
            <a:ext cx="8739187" cy="4525963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the case when the environment is quite rigid and the robot manipulator has to continuously keep its end-effector in contact, a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constrained motion approach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may be more convenient to describe the system dynamics and to formulate the control problem. </a:t>
            </a:r>
          </a:p>
          <a:p>
            <a:pPr marL="0" indent="0" algn="just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 process of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“reducing” positional freedom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developing constraint force leads to the approach where the position/force controllers are designed according to this natural phenomenon. 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7383294" y="6532563"/>
            <a:ext cx="1646240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7617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对象 38"/>
          <p:cNvGraphicFramePr>
            <a:graphicFrameLocks noChangeAspect="1"/>
          </p:cNvGraphicFramePr>
          <p:nvPr/>
        </p:nvGraphicFramePr>
        <p:xfrm>
          <a:off x="4081463" y="3063875"/>
          <a:ext cx="2190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114300" imgH="177800" progId="Equation.DSMT4">
                  <p:embed/>
                </p:oleObj>
              </mc:Choice>
              <mc:Fallback>
                <p:oleObj name="Equation" r:id="rId3" imgW="1143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3063875"/>
                        <a:ext cx="2190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30316" y="1241856"/>
            <a:ext cx="8648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Assumption: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robot is subjected to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holonomic and friction less constraint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that is the constraint satisfy an algebraic equation: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961514"/>
              </p:ext>
            </p:extLst>
          </p:nvPr>
        </p:nvGraphicFramePr>
        <p:xfrm>
          <a:off x="4991617" y="2487947"/>
          <a:ext cx="2552216" cy="44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617" y="2487947"/>
                        <a:ext cx="2552216" cy="447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39697" y="4631031"/>
            <a:ext cx="3583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Positon c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onstraint function: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7787" y="5536120"/>
            <a:ext cx="3005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Jacobian matrix:</a:t>
            </a:r>
            <a:endParaRPr lang="zh-CN" alt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761853"/>
              </p:ext>
            </p:extLst>
          </p:nvPr>
        </p:nvGraphicFramePr>
        <p:xfrm>
          <a:off x="4393756" y="4674798"/>
          <a:ext cx="3852416" cy="41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7" imgW="1892160" imgH="228600" progId="Equation.DSMT4">
                  <p:embed/>
                </p:oleObj>
              </mc:Choice>
              <mc:Fallback>
                <p:oleObj name="Equation" r:id="rId7" imgW="1892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756" y="4674798"/>
                        <a:ext cx="3852416" cy="417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669028" y="2843103"/>
            <a:ext cx="3978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vector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can be expressed in joint space by the forward kinematics: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006175" y="3063875"/>
          <a:ext cx="16240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9" imgW="15240000" imgH="4876800" progId="Equation.DSMT4">
                  <p:embed/>
                </p:oleObj>
              </mc:Choice>
              <mc:Fallback>
                <p:oleObj name="Equation" r:id="rId9" imgW="15240000" imgH="487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175" y="3063875"/>
                        <a:ext cx="1624012" cy="506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Down Arrow 61"/>
          <p:cNvSpPr>
            <a:spLocks noChangeArrowheads="1"/>
          </p:cNvSpPr>
          <p:nvPr/>
        </p:nvSpPr>
        <p:spPr bwMode="auto">
          <a:xfrm>
            <a:off x="5645785" y="3872682"/>
            <a:ext cx="472440" cy="625594"/>
          </a:xfrm>
          <a:prstGeom prst="downArrow">
            <a:avLst>
              <a:gd name="adj1" fmla="val 50000"/>
              <a:gd name="adj2" fmla="val 50019"/>
            </a:avLst>
          </a:prstGeom>
          <a:noFill/>
          <a:ln w="9525" algn="ctr">
            <a:solidFill>
              <a:srgbClr val="00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11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754953" y="2414552"/>
            <a:ext cx="3025544" cy="1195423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84605" y="9525"/>
            <a:ext cx="8229600" cy="1041996"/>
          </a:xfrm>
        </p:spPr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Constrained Dynamics</a:t>
            </a:r>
            <a:endParaRPr lang="zh-CN" altLang="en-US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533499"/>
              </p:ext>
            </p:extLst>
          </p:nvPr>
        </p:nvGraphicFramePr>
        <p:xfrm>
          <a:off x="3306603" y="5387658"/>
          <a:ext cx="46783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12" imgW="2336760" imgH="419040" progId="Equation.DSMT4">
                  <p:embed/>
                </p:oleObj>
              </mc:Choice>
              <mc:Fallback>
                <p:oleObj name="Equation" r:id="rId12" imgW="2336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06603" y="5387658"/>
                        <a:ext cx="4678363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7558391" y="6532563"/>
            <a:ext cx="147114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1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1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331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395309" y="1398174"/>
          <a:ext cx="4621228" cy="522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47853600" imgH="5486400" progId="Equation.DSMT4">
                  <p:embed/>
                </p:oleObj>
              </mc:Choice>
              <mc:Fallback>
                <p:oleObj name="Equation" r:id="rId3" imgW="47853600" imgH="548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309" y="1398174"/>
                        <a:ext cx="4621228" cy="522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15296" y="3128531"/>
            <a:ext cx="4100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Kinematic velocity constraints: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52"/>
          <p:cNvGraphicFramePr>
            <a:graphicFrameLocks noChangeAspect="1"/>
          </p:cNvGraphicFramePr>
          <p:nvPr/>
        </p:nvGraphicFramePr>
        <p:xfrm>
          <a:off x="4705350" y="3173413"/>
          <a:ext cx="15621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17068800" imgH="5486400" progId="Equation.DSMT4">
                  <p:embed/>
                </p:oleObj>
              </mc:Choice>
              <mc:Fallback>
                <p:oleObj name="Equation" r:id="rId5" imgW="17068800" imgH="548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3173413"/>
                        <a:ext cx="15621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654441" y="2250182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Derivative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5536" y="1418673"/>
            <a:ext cx="276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constraints: </a:t>
            </a:r>
            <a:endParaRPr lang="en-US" altLang="zh-CN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43" y="4187337"/>
            <a:ext cx="8241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manipulator dynamics is restricted to the manifold defined by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417763" y="5241925"/>
          <a:ext cx="4197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7" imgW="50292000" imgH="5486400" progId="Equation.DSMT4">
                  <p:embed/>
                </p:oleObj>
              </mc:Choice>
              <mc:Fallback>
                <p:oleObj name="Equation" r:id="rId7" imgW="50292000" imgH="548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5241925"/>
                        <a:ext cx="4197350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321050" y="5640388"/>
          <a:ext cx="2047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9" imgW="127000" imgH="190500" progId="Equation.DSMT4">
                  <p:embed/>
                </p:oleObj>
              </mc:Choice>
              <mc:Fallback>
                <p:oleObj name="Equation" r:id="rId9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5640388"/>
                        <a:ext cx="204788" cy="300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84605" y="9525"/>
            <a:ext cx="8229600" cy="1041996"/>
          </a:xfrm>
        </p:spPr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Constrained Dynamics</a:t>
            </a:r>
            <a:endParaRPr lang="zh-CN" altLang="en-US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Down Arrow 61"/>
          <p:cNvSpPr>
            <a:spLocks noChangeArrowheads="1"/>
          </p:cNvSpPr>
          <p:nvPr/>
        </p:nvSpPr>
        <p:spPr bwMode="auto">
          <a:xfrm>
            <a:off x="5317724" y="2144343"/>
            <a:ext cx="361318" cy="727737"/>
          </a:xfrm>
          <a:prstGeom prst="downArrow">
            <a:avLst>
              <a:gd name="adj1" fmla="val 50000"/>
              <a:gd name="adj2" fmla="val 50019"/>
            </a:avLst>
          </a:prstGeom>
          <a:noFill/>
          <a:ln w="9525" algn="ctr">
            <a:solidFill>
              <a:srgbClr val="00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11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 bwMode="auto">
          <a:xfrm>
            <a:off x="7782128" y="6532563"/>
            <a:ext cx="1247406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1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1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202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对象 5"/>
          <p:cNvGraphicFramePr>
            <a:graphicFrameLocks noChangeAspect="1"/>
          </p:cNvGraphicFramePr>
          <p:nvPr/>
        </p:nvGraphicFramePr>
        <p:xfrm>
          <a:off x="260350" y="488950"/>
          <a:ext cx="1270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127000" imgH="190500" progId="Equation.DSMT4">
                  <p:embed/>
                </p:oleObj>
              </mc:Choice>
              <mc:Fallback>
                <p:oleObj name="Equation" r:id="rId3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488950"/>
                        <a:ext cx="127000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47"/>
          <p:cNvSpPr>
            <a:spLocks noChangeArrowheads="1"/>
          </p:cNvSpPr>
          <p:nvPr/>
        </p:nvSpPr>
        <p:spPr bwMode="auto">
          <a:xfrm>
            <a:off x="519112" y="1206606"/>
            <a:ext cx="8345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robot dynamics subjected to constraints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327" name="对象 10"/>
          <p:cNvGraphicFramePr>
            <a:graphicFrameLocks noChangeAspect="1"/>
          </p:cNvGraphicFramePr>
          <p:nvPr/>
        </p:nvGraphicFramePr>
        <p:xfrm>
          <a:off x="1765300" y="1914525"/>
          <a:ext cx="47513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6" imgW="48768000" imgH="5791200" progId="Equation.DSMT4">
                  <p:embed/>
                </p:oleObj>
              </mc:Choice>
              <mc:Fallback>
                <p:oleObj name="Equation" r:id="rId6" imgW="48768000" imgH="579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914525"/>
                        <a:ext cx="47513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Rectangle 6"/>
          <p:cNvSpPr>
            <a:spLocks noChangeArrowheads="1"/>
          </p:cNvSpPr>
          <p:nvPr/>
        </p:nvSpPr>
        <p:spPr bwMode="auto">
          <a:xfrm>
            <a:off x="387350" y="528665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0874" y="2669936"/>
            <a:ext cx="7365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 torques due to the contact with the environment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 bwMode="auto">
              <a:xfrm>
                <a:off x="2262188" y="3794125"/>
                <a:ext cx="3214687" cy="5715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  <m:sup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2188" y="3794125"/>
                <a:ext cx="3214687" cy="5715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79174" y="4824988"/>
            <a:ext cx="7472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      represents the Lagrange multipliers associated with the constraints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84605" y="9525"/>
            <a:ext cx="8229600" cy="1041996"/>
          </a:xfrm>
        </p:spPr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Constrained Dynamics</a:t>
            </a:r>
            <a:endParaRPr lang="zh-CN" altLang="en-US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11"/>
              <p:cNvSpPr txBox="1"/>
              <p:nvPr/>
            </p:nvSpPr>
            <p:spPr bwMode="auto">
              <a:xfrm>
                <a:off x="1856013" y="4915178"/>
                <a:ext cx="993321" cy="37147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SG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SG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>
          <p:sp>
            <p:nvSpPr>
              <p:cNvPr id="12" name="对象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6013" y="4915178"/>
                <a:ext cx="993321" cy="3714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4"/>
          <p:cNvSpPr txBox="1">
            <a:spLocks/>
          </p:cNvSpPr>
          <p:nvPr/>
        </p:nvSpPr>
        <p:spPr bwMode="auto">
          <a:xfrm>
            <a:off x="7431932" y="6532563"/>
            <a:ext cx="1597602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935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矩形 4"/>
          <p:cNvSpPr>
            <a:spLocks noChangeArrowheads="1"/>
          </p:cNvSpPr>
          <p:nvPr/>
        </p:nvSpPr>
        <p:spPr bwMode="auto">
          <a:xfrm>
            <a:off x="439738" y="1358900"/>
            <a:ext cx="844867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presence of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constraints causes the manipulator to lose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degrees of freedom, and leaves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linearly independent joint variables that are sufficient to the constrained motion.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Without loss of generality, let the vector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partitioned into </a:t>
            </a:r>
            <a:b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348" name="对象 6"/>
          <p:cNvGraphicFramePr>
            <a:graphicFrameLocks noChangeAspect="1"/>
          </p:cNvGraphicFramePr>
          <p:nvPr/>
        </p:nvGraphicFramePr>
        <p:xfrm>
          <a:off x="3074988" y="3403600"/>
          <a:ext cx="1092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13411200" imgH="11582400" progId="Equation.DSMT4">
                  <p:embed/>
                </p:oleObj>
              </mc:Choice>
              <mc:Fallback>
                <p:oleObj name="Equation" r:id="rId4" imgW="13411200" imgH="115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3403600"/>
                        <a:ext cx="1092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2"/>
              <p:cNvSpPr txBox="1"/>
              <p:nvPr/>
            </p:nvSpPr>
            <p:spPr bwMode="auto">
              <a:xfrm>
                <a:off x="4865460" y="3477480"/>
                <a:ext cx="1996621" cy="80958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" name="对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5460" y="3477480"/>
                <a:ext cx="1996621" cy="809580"/>
              </a:xfrm>
              <a:prstGeom prst="rect">
                <a:avLst/>
              </a:prstGeom>
              <a:blipFill>
                <a:blip r:embed="rId6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153750" y="4642248"/>
            <a:ext cx="6581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joint variables describing the constrained motion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3750" y="5102598"/>
            <a:ext cx="5161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remaining redundant joint variables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2581" y="5660010"/>
            <a:ext cx="67337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should not be taken as the square of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84605" y="9525"/>
            <a:ext cx="8229600" cy="1041996"/>
          </a:xfrm>
        </p:spPr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Constrained Dynamics</a:t>
            </a:r>
            <a:endParaRPr lang="zh-CN" altLang="en-US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349" y="5073414"/>
            <a:ext cx="461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724494" y="4477055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7937770" y="6532563"/>
            <a:ext cx="1091764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805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矩形 4"/>
          <p:cNvSpPr>
            <a:spLocks noChangeArrowheads="1"/>
          </p:cNvSpPr>
          <p:nvPr/>
        </p:nvSpPr>
        <p:spPr bwMode="auto">
          <a:xfrm>
            <a:off x="1312863" y="2375426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8372" name="对象 6"/>
          <p:cNvGraphicFramePr>
            <a:graphicFrameLocks noChangeAspect="1"/>
          </p:cNvGraphicFramePr>
          <p:nvPr/>
        </p:nvGraphicFramePr>
        <p:xfrm>
          <a:off x="2737616" y="2077146"/>
          <a:ext cx="1825457" cy="109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4" imgW="28346400" imgH="17068800" progId="Equation.DSMT4">
                  <p:embed/>
                </p:oleObj>
              </mc:Choice>
              <mc:Fallback>
                <p:oleObj name="Equation" r:id="rId4" imgW="28346400" imgH="1706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616" y="2077146"/>
                        <a:ext cx="1825457" cy="1097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对象 9"/>
          <p:cNvGraphicFramePr>
            <a:graphicFrameLocks noChangeAspect="1"/>
          </p:cNvGraphicFramePr>
          <p:nvPr/>
        </p:nvGraphicFramePr>
        <p:xfrm>
          <a:off x="2797174" y="3166366"/>
          <a:ext cx="2192075" cy="77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6" imgW="32918400" imgH="11582400" progId="Equation.DSMT4">
                  <p:embed/>
                </p:oleObj>
              </mc:Choice>
              <mc:Fallback>
                <p:oleObj name="Equation" r:id="rId6" imgW="32918400" imgH="115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4" y="3166366"/>
                        <a:ext cx="2192075" cy="770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872400" y="4048877"/>
            <a:ext cx="728027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dynamics constrained motion become:</a:t>
            </a:r>
            <a:endParaRPr lang="zh-CN" altLang="zh-CN" sz="24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8376" name="对象 12"/>
          <p:cNvGraphicFramePr>
            <a:graphicFrameLocks noChangeAspect="1"/>
          </p:cNvGraphicFramePr>
          <p:nvPr/>
        </p:nvGraphicFramePr>
        <p:xfrm>
          <a:off x="1603375" y="4533084"/>
          <a:ext cx="48418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8" imgW="66751200" imgH="5791200" progId="Equation.DSMT4">
                  <p:embed/>
                </p:oleObj>
              </mc:Choice>
              <mc:Fallback>
                <p:oleObj name="Equation" r:id="rId8" imgW="66751200" imgH="579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533084"/>
                        <a:ext cx="48418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对象 15"/>
          <p:cNvGraphicFramePr>
            <a:graphicFrameLocks noChangeAspect="1"/>
          </p:cNvGraphicFramePr>
          <p:nvPr/>
        </p:nvGraphicFramePr>
        <p:xfrm>
          <a:off x="1603375" y="5041401"/>
          <a:ext cx="44608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0" imgW="70713600" imgH="17678400" progId="Equation.DSMT4">
                  <p:embed/>
                </p:oleObj>
              </mc:Choice>
              <mc:Fallback>
                <p:oleObj name="Equation" r:id="rId10" imgW="70713600" imgH="1767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5041401"/>
                        <a:ext cx="44608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9"/>
          <p:cNvGraphicFramePr>
            <a:graphicFrameLocks noChangeAspect="1"/>
          </p:cNvGraphicFramePr>
          <p:nvPr/>
        </p:nvGraphicFramePr>
        <p:xfrm>
          <a:off x="3331342" y="1558812"/>
          <a:ext cx="1190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2" imgW="16459200" imgH="5486400" progId="Equation.DSMT4">
                  <p:embed/>
                </p:oleObj>
              </mc:Choice>
              <mc:Fallback>
                <p:oleObj name="Equation" r:id="rId12" imgW="16459200" imgH="548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342" y="1558812"/>
                        <a:ext cx="11906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72400" y="1161694"/>
            <a:ext cx="6705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redundant joint variable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completely described by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84605" y="9525"/>
            <a:ext cx="8229600" cy="1041996"/>
          </a:xfrm>
        </p:spPr>
        <p:txBody>
          <a:bodyPr/>
          <a:lstStyle/>
          <a:p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Constrained Dynamics</a:t>
            </a:r>
            <a:endParaRPr lang="zh-CN" altLang="en-US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Down Arrow 61"/>
          <p:cNvSpPr>
            <a:spLocks noChangeArrowheads="1"/>
          </p:cNvSpPr>
          <p:nvPr/>
        </p:nvSpPr>
        <p:spPr bwMode="auto">
          <a:xfrm rot="16200000">
            <a:off x="2124699" y="3118302"/>
            <a:ext cx="333102" cy="727737"/>
          </a:xfrm>
          <a:prstGeom prst="downArrow">
            <a:avLst>
              <a:gd name="adj1" fmla="val 50000"/>
              <a:gd name="adj2" fmla="val 50019"/>
            </a:avLst>
          </a:prstGeom>
          <a:noFill/>
          <a:ln w="9525" algn="ctr">
            <a:solidFill>
              <a:srgbClr val="00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6293796" y="6532563"/>
            <a:ext cx="273573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7775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0850" y="1414463"/>
            <a:ext cx="75923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800" kern="100" dirty="0">
                <a:solidFill>
                  <a:schemeClr val="accent6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constrained dynamics have the following fundamental properties:</a:t>
            </a:r>
            <a:endParaRPr lang="zh-CN" altLang="zh-CN" sz="2800" kern="100" dirty="0">
              <a:solidFill>
                <a:schemeClr val="accent6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9397" name="对象 8"/>
          <p:cNvGraphicFramePr>
            <a:graphicFrameLocks noChangeAspect="1"/>
          </p:cNvGraphicFramePr>
          <p:nvPr/>
        </p:nvGraphicFramePr>
        <p:xfrm>
          <a:off x="3883025" y="3541713"/>
          <a:ext cx="1270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3" imgW="127000" imgH="190500" progId="Equation.DSMT4">
                  <p:embed/>
                </p:oleObj>
              </mc:Choice>
              <mc:Fallback>
                <p:oleObj name="Equation" r:id="rId3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3541713"/>
                        <a:ext cx="127000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330200" y="4640263"/>
            <a:ext cx="241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9400" name="对象 14"/>
          <p:cNvGraphicFramePr>
            <a:graphicFrameLocks noChangeAspect="1"/>
          </p:cNvGraphicFramePr>
          <p:nvPr/>
        </p:nvGraphicFramePr>
        <p:xfrm>
          <a:off x="1979613" y="31750"/>
          <a:ext cx="1270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6" imgW="127000" imgH="190500" progId="Equation.DSMT4">
                  <p:embed/>
                </p:oleObj>
              </mc:Choice>
              <mc:Fallback>
                <p:oleObj name="Equation" r:id="rId6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750"/>
                        <a:ext cx="127000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2" name="Rectangle 14"/>
          <p:cNvSpPr>
            <a:spLocks noChangeArrowheads="1"/>
          </p:cNvSpPr>
          <p:nvPr/>
        </p:nvSpPr>
        <p:spPr bwMode="auto">
          <a:xfrm>
            <a:off x="0" y="164842"/>
            <a:ext cx="2039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850" y="2701270"/>
            <a:ext cx="83040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Define                                                           , then            is symmetric positive definite and bounded above and below.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Define                                                                                             then                              is skew symmetric. </a:t>
            </a:r>
          </a:p>
          <a:p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3.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对象 8"/>
          <p:cNvGraphicFramePr>
            <a:graphicFrameLocks noChangeAspect="1"/>
          </p:cNvGraphicFramePr>
          <p:nvPr/>
        </p:nvGraphicFramePr>
        <p:xfrm>
          <a:off x="6978467" y="2745835"/>
          <a:ext cx="7826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7" imgW="9753600" imgH="4876800" progId="Equation.DSMT4">
                  <p:embed/>
                </p:oleObj>
              </mc:Choice>
              <mc:Fallback>
                <p:oleObj name="Equation" r:id="rId7" imgW="9753600" imgH="487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467" y="2745835"/>
                        <a:ext cx="7826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8"/>
          <p:cNvGraphicFramePr>
            <a:graphicFrameLocks noChangeAspect="1"/>
          </p:cNvGraphicFramePr>
          <p:nvPr/>
        </p:nvGraphicFramePr>
        <p:xfrm>
          <a:off x="880137" y="4946544"/>
          <a:ext cx="34972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9" imgW="43586400" imgH="4876800" progId="Equation.DSMT4">
                  <p:embed/>
                </p:oleObj>
              </mc:Choice>
              <mc:Fallback>
                <p:oleObj name="Equation" r:id="rId9" imgW="43586400" imgH="487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137" y="4946544"/>
                        <a:ext cx="34972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8"/>
          <p:cNvGraphicFramePr>
            <a:graphicFrameLocks noChangeAspect="1"/>
          </p:cNvGraphicFramePr>
          <p:nvPr/>
        </p:nvGraphicFramePr>
        <p:xfrm>
          <a:off x="1770063" y="3824288"/>
          <a:ext cx="66881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11" imgW="83515200" imgH="4876800" progId="Equation.DSMT4">
                  <p:embed/>
                </p:oleObj>
              </mc:Choice>
              <mc:Fallback>
                <p:oleObj name="Equation" r:id="rId11" imgW="83515200" imgH="487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3824288"/>
                        <a:ext cx="66881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8"/>
          <p:cNvGraphicFramePr>
            <a:graphicFrameLocks noChangeAspect="1"/>
          </p:cNvGraphicFramePr>
          <p:nvPr/>
        </p:nvGraphicFramePr>
        <p:xfrm>
          <a:off x="1546946" y="4221351"/>
          <a:ext cx="20748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13" imgW="25908000" imgH="4876800" progId="Equation.DSMT4">
                  <p:embed/>
                </p:oleObj>
              </mc:Choice>
              <mc:Fallback>
                <p:oleObj name="Equation" r:id="rId13" imgW="25908000" imgH="487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946" y="4221351"/>
                        <a:ext cx="20748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8"/>
          <p:cNvGraphicFramePr>
            <a:graphicFrameLocks noChangeAspect="1"/>
          </p:cNvGraphicFramePr>
          <p:nvPr/>
        </p:nvGraphicFramePr>
        <p:xfrm>
          <a:off x="1811984" y="2739999"/>
          <a:ext cx="4378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15" imgW="54559200" imgH="4876800" progId="Equation.DSMT4">
                  <p:embed/>
                </p:oleObj>
              </mc:Choice>
              <mc:Fallback>
                <p:oleObj name="Equation" r:id="rId15" imgW="54559200" imgH="487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984" y="2739999"/>
                        <a:ext cx="43783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标题 1"/>
          <p:cNvSpPr txBox="1"/>
          <p:nvPr/>
        </p:nvSpPr>
        <p:spPr bwMode="auto">
          <a:xfrm>
            <a:off x="184605" y="9525"/>
            <a:ext cx="8229600" cy="104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Properties</a:t>
            </a:r>
            <a:endParaRPr lang="zh-CN" altLang="en-US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 bwMode="auto">
          <a:xfrm>
            <a:off x="7529209" y="6532563"/>
            <a:ext cx="1500325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934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8775" y="1244478"/>
            <a:ext cx="7697787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the simulation, the same planar two-link manipulator is considered except it is in constrained motion. 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21" name="对象 9"/>
          <p:cNvGraphicFramePr>
            <a:graphicFrameLocks noChangeAspect="1"/>
          </p:cNvGraphicFramePr>
          <p:nvPr/>
        </p:nvGraphicFramePr>
        <p:xfrm>
          <a:off x="358775" y="3600450"/>
          <a:ext cx="101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101600" imgH="152400" progId="Equation.DSMT4">
                  <p:embed/>
                </p:oleObj>
              </mc:Choice>
              <mc:Fallback>
                <p:oleObj name="Equation" r:id="rId3" imgW="1016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3600450"/>
                        <a:ext cx="1016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33375" y="3868738"/>
            <a:ext cx="2635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cmr10" panose="020B0500000000000000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425" name="矩形 16"/>
          <p:cNvSpPr>
            <a:spLocks noChangeArrowheads="1"/>
          </p:cNvSpPr>
          <p:nvPr/>
        </p:nvSpPr>
        <p:spPr bwMode="auto">
          <a:xfrm>
            <a:off x="409575" y="3462901"/>
            <a:ext cx="4630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non-linear transformation from Cartesian space to joint space: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0426" name="对象 18"/>
          <p:cNvGraphicFramePr>
            <a:graphicFrameLocks noChangeAspect="1"/>
          </p:cNvGraphicFramePr>
          <p:nvPr/>
        </p:nvGraphicFramePr>
        <p:xfrm>
          <a:off x="500063" y="4521200"/>
          <a:ext cx="37353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6" imgW="44196000" imgH="10058400" progId="Equation.DSMT4">
                  <p:embed/>
                </p:oleObj>
              </mc:Choice>
              <mc:Fallback>
                <p:oleObj name="Equation" r:id="rId6" imgW="44196000" imgH="1005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521200"/>
                        <a:ext cx="37353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33375" y="2167769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constraint surface can be written as: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61" y="1943799"/>
            <a:ext cx="3222651" cy="31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4699523" y="5114449"/>
            <a:ext cx="43689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Two-link manipulator with </a:t>
            </a:r>
          </a:p>
          <a:p>
            <a:pPr algn="ctr">
              <a:spcAft>
                <a:spcPts val="0"/>
              </a:spcAft>
              <a:defRPr/>
            </a:pP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vertical constraint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8129" y="292167"/>
            <a:ext cx="40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E</a:t>
            </a:r>
            <a:r>
              <a:rPr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endParaRPr lang="zh-CN" altLang="en-US" sz="2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72206" y="2760027"/>
          <a:ext cx="1671069" cy="41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9" imgW="781050" imgH="200025" progId="Equation.DSMT4">
                  <p:embed/>
                </p:oleObj>
              </mc:Choice>
              <mc:Fallback>
                <p:oleObj name="Equation" r:id="rId9" imgW="781050" imgH="2000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2206" y="2760027"/>
                        <a:ext cx="1671069" cy="411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7188740" y="6532563"/>
            <a:ext cx="1840794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716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1 - &amp;quot;Chapter 4 1-DOF Force Control&amp;quot;&quot;/&gt;&lt;property id=&quot;20307&quot; value=&quot;257&quot;/&gt;&lt;/object&gt;&lt;object type=&quot;3&quot; unique_id=&quot;10006&quot;&gt;&lt;property id=&quot;20148&quot; value=&quot;5&quot;/&gt;&lt;property id=&quot;20300&quot; value=&quot;Slide 2 - &amp;quot;Chapter 4 1-DOF Force Control&amp;quot;&quot;/&gt;&lt;property id=&quot;20307&quot; value=&quot;259&quot;/&gt;&lt;/object&gt;&lt;object type=&quot;3&quot; unique_id=&quot;10007&quot;&gt;&lt;property id=&quot;20148&quot; value=&quot;5&quot;/&gt;&lt;property id=&quot;20300&quot; value=&quot;Slide 3 - &amp;quot;Force control without force feedback&amp;quot;&quot;/&gt;&lt;property id=&quot;20307&quot; value=&quot;260&quot;/&gt;&lt;/object&gt;&lt;object type=&quot;3&quot; unique_id=&quot;10008&quot;&gt;&lt;property id=&quot;20148&quot; value=&quot;5&quot;/&gt;&lt;property id=&quot;20300&quot; value=&quot;Slide 4 - &amp;quot;Force control without force feedback&amp;quot;&quot;/&gt;&lt;property id=&quot;20307&quot; value=&quot;261&quot;/&gt;&lt;/object&gt;&lt;object type=&quot;3&quot; unique_id=&quot;10009&quot;&gt;&lt;property id=&quot;20148&quot; value=&quot;5&quot;/&gt;&lt;property id=&quot;20300&quot; value=&quot;Slide 5 - &amp;quot;Force control without force feedback&amp;quot;&quot;/&gt;&lt;property id=&quot;20307&quot; value=&quot;262&quot;/&gt;&lt;/object&gt;&lt;object type=&quot;3&quot; unique_id=&quot;10010&quot;&gt;&lt;property id=&quot;20148&quot; value=&quot;5&quot;/&gt;&lt;property id=&quot;20300&quot; value=&quot;Slide 6 - &amp;quot;Force control without force feedback&amp;quot;&quot;/&gt;&lt;property id=&quot;20307&quot; value=&quot;263&quot;/&gt;&lt;/object&gt;&lt;object type=&quot;3&quot; unique_id=&quot;10011&quot;&gt;&lt;property id=&quot;20148&quot; value=&quot;5&quot;/&gt;&lt;property id=&quot;20300&quot; value=&quot;Slide 7 - &amp;quot;Force control without force feedback&amp;quot;&quot;/&gt;&lt;property id=&quot;20307&quot; value=&quot;264&quot;/&gt;&lt;/object&gt;&lt;object type=&quot;3&quot; unique_id=&quot;10012&quot;&gt;&lt;property id=&quot;20148&quot; value=&quot;5&quot;/&gt;&lt;property id=&quot;20300&quot; value=&quot;Slide 8 - &amp;quot;Force control without force feedback&amp;quot;&quot;/&gt;&lt;property id=&quot;20307&quot; value=&quot;265&quot;/&gt;&lt;/object&gt;&lt;object type=&quot;3&quot; unique_id=&quot;10013&quot;&gt;&lt;property id=&quot;20148&quot; value=&quot;5&quot;/&gt;&lt;property id=&quot;20300&quot; value=&quot;Slide 9 - &amp;quot;Force control without force feedback&amp;quot;&quot;/&gt;&lt;property id=&quot;20307&quot; value=&quot;266&quot;/&gt;&lt;/object&gt;&lt;object type=&quot;3&quot; unique_id=&quot;10014&quot;&gt;&lt;property id=&quot;20148&quot; value=&quot;5&quot;/&gt;&lt;property id=&quot;20300&quot; value=&quot;Slide 10 - &amp;quot;Force control with force feedback&amp;quot;&quot;/&gt;&lt;property id=&quot;20307&quot; value=&quot;267&quot;/&gt;&lt;/object&gt;&lt;object type=&quot;3&quot; unique_id=&quot;10015&quot;&gt;&lt;property id=&quot;20148&quot; value=&quot;5&quot;/&gt;&lt;property id=&quot;20300&quot; value=&quot;Slide 11 - &amp;quot;Force control with force feedback&amp;quot;&quot;/&gt;&lt;property id=&quot;20307&quot; value=&quot;268&quot;/&gt;&lt;/object&gt;&lt;object type=&quot;3&quot; unique_id=&quot;10016&quot;&gt;&lt;property id=&quot;20148&quot; value=&quot;5&quot;/&gt;&lt;property id=&quot;20300&quot; value=&quot;Slide 12&quot;/&gt;&lt;property id=&quot;20307&quot; value=&quot;269&quot;/&gt;&lt;/object&gt;&lt;object type=&quot;3&quot; unique_id=&quot;10017&quot;&gt;&lt;property id=&quot;20148&quot; value=&quot;5&quot;/&gt;&lt;property id=&quot;20300&quot; value=&quot;Slide 13&quot;/&gt;&lt;property id=&quot;20307&quot; value=&quot;270&quot;/&gt;&lt;/object&gt;&lt;object type=&quot;3&quot; unique_id=&quot;10018&quot;&gt;&lt;property id=&quot;20148&quot; value=&quot;5&quot;/&gt;&lt;property id=&quot;20300&quot; value=&quot;Slide 14&quot;/&gt;&lt;property id=&quot;20307&quot; value=&quot;271&quot;/&gt;&lt;/object&gt;&lt;object type=&quot;3&quot; unique_id=&quot;10019&quot;&gt;&lt;property id=&quot;20148&quot; value=&quot;5&quot;/&gt;&lt;property id=&quot;20300&quot; value=&quot;Slide 15&quot;/&gt;&lt;property id=&quot;20307&quot; value=&quot;272&quot;/&gt;&lt;/object&gt;&lt;object type=&quot;3&quot; unique_id=&quot;10020&quot;&gt;&lt;property id=&quot;20148&quot; value=&quot;5&quot;/&gt;&lt;property id=&quot;20300&quot; value=&quot;Slide 16&quot;/&gt;&lt;property id=&quot;20307&quot; value=&quot;273&quot;/&gt;&lt;/object&gt;&lt;object type=&quot;3&quot; unique_id=&quot;10021&quot;&gt;&lt;property id=&quot;20148&quot; value=&quot;5&quot;/&gt;&lt;property id=&quot;20300&quot; value=&quot;Slide 17&quot;/&gt;&lt;property id=&quot;20307&quot; value=&quot;274&quot;/&gt;&lt;/object&gt;&lt;object type=&quot;3&quot; unique_id=&quot;10022&quot;&gt;&lt;property id=&quot;20148&quot; value=&quot;5&quot;/&gt;&lt;property id=&quot;20300&quot; value=&quot;Slide 18&quot;/&gt;&lt;property id=&quot;20307&quot; value=&quot;302&quot;/&gt;&lt;/object&gt;&lt;object type=&quot;3&quot; unique_id=&quot;10023&quot;&gt;&lt;property id=&quot;20148&quot; value=&quot;5&quot;/&gt;&lt;property id=&quot;20300&quot; value=&quot;Slide 19 - &amp;quot;Chapter 5 n-DOF Force Control&amp;quot;&quot;/&gt;&lt;property id=&quot;20307&quot; value=&quot;277&quot;/&gt;&lt;/object&gt;&lt;object type=&quot;3&quot; unique_id=&quot;10024&quot;&gt;&lt;property id=&quot;20148&quot; value=&quot;5&quot;/&gt;&lt;property id=&quot;20300&quot; value=&quot;Slide 20&quot;/&gt;&lt;property id=&quot;20307&quot; value=&quot;275&quot;/&gt;&lt;/object&gt;&lt;object type=&quot;3&quot; unique_id=&quot;10025&quot;&gt;&lt;property id=&quot;20148&quot; value=&quot;5&quot;/&gt;&lt;property id=&quot;20300&quot; value=&quot;Slide 21&quot;/&gt;&lt;property id=&quot;20307&quot; value=&quot;303&quot;/&gt;&lt;/object&gt;&lt;object type=&quot;3&quot; unique_id=&quot;10026&quot;&gt;&lt;property id=&quot;20148&quot; value=&quot;5&quot;/&gt;&lt;property id=&quot;20300&quot; value=&quot;Slide 22&quot;/&gt;&lt;property id=&quot;20307&quot; value=&quot;276&quot;/&gt;&lt;/object&gt;&lt;object type=&quot;3&quot; unique_id=&quot;10027&quot;&gt;&lt;property id=&quot;20148&quot; value=&quot;5&quot;/&gt;&lt;property id=&quot;20300&quot; value=&quot;Slide 23&quot;/&gt;&lt;property id=&quot;20307&quot; value=&quot;278&quot;/&gt;&lt;/object&gt;&lt;object type=&quot;3&quot; unique_id=&quot;10028&quot;&gt;&lt;property id=&quot;20148&quot; value=&quot;5&quot;/&gt;&lt;property id=&quot;20300&quot; value=&quot;Slide 24 - &amp;quot;Force control of  an n-DOF manipulator&amp;quot;&quot;/&gt;&lt;property id=&quot;20307&quot; value=&quot;279&quot;/&gt;&lt;/object&gt;&lt;object type=&quot;3&quot; unique_id=&quot;10029&quot;&gt;&lt;property id=&quot;20148&quot; value=&quot;5&quot;/&gt;&lt;property id=&quot;20300&quot; value=&quot;Slide 25&quot;/&gt;&lt;property id=&quot;20307&quot; value=&quot;280&quot;/&gt;&lt;/object&gt;&lt;object type=&quot;3&quot; unique_id=&quot;10030&quot;&gt;&lt;property id=&quot;20148&quot; value=&quot;5&quot;/&gt;&lt;property id=&quot;20300&quot; value=&quot;Slide 26&quot;/&gt;&lt;property id=&quot;20307&quot; value=&quot;284&quot;/&gt;&lt;/object&gt;&lt;object type=&quot;3&quot; unique_id=&quot;10031&quot;&gt;&lt;property id=&quot;20148&quot; value=&quot;5&quot;/&gt;&lt;property id=&quot;20300&quot; value=&quot;Slide 27&quot;/&gt;&lt;property id=&quot;20307&quot; value=&quot;281&quot;/&gt;&lt;/object&gt;&lt;object type=&quot;3&quot; unique_id=&quot;10032&quot;&gt;&lt;property id=&quot;20148&quot; value=&quot;5&quot;/&gt;&lt;property id=&quot;20300&quot; value=&quot;Slide 28&quot;/&gt;&lt;property id=&quot;20307&quot; value=&quot;283&quot;/&gt;&lt;/object&gt;&lt;object type=&quot;3&quot; unique_id=&quot;10033&quot;&gt;&lt;property id=&quot;20148&quot; value=&quot;5&quot;/&gt;&lt;property id=&quot;20300&quot; value=&quot;Slide 29 - &amp;quot;Hybrid Position/Force Control Scheme&amp;quot;&quot;/&gt;&lt;property id=&quot;20307&quot; value=&quot;282&quot;/&gt;&lt;/object&gt;&lt;object type=&quot;3&quot; unique_id=&quot;10034&quot;&gt;&lt;property id=&quot;20148&quot; value=&quot;5&quot;/&gt;&lt;property id=&quot;20300&quot; value=&quot;Slide 30&quot;/&gt;&lt;property id=&quot;20307&quot; value=&quot;285&quot;/&gt;&lt;/object&gt;&lt;object type=&quot;3&quot; unique_id=&quot;10035&quot;&gt;&lt;property id=&quot;20148&quot; value=&quot;5&quot;/&gt;&lt;property id=&quot;20300&quot; value=&quot;Slide 31&quot;/&gt;&lt;property id=&quot;20307&quot; value=&quot;286&quot;/&gt;&lt;/object&gt;&lt;object type=&quot;3&quot; unique_id=&quot;10036&quot;&gt;&lt;property id=&quot;20148&quot; value=&quot;5&quot;/&gt;&lt;property id=&quot;20300&quot; value=&quot;Slide 32&quot;/&gt;&lt;property id=&quot;20307&quot; value=&quot;304&quot;/&gt;&lt;/object&gt;&lt;object type=&quot;3&quot; unique_id=&quot;10037&quot;&gt;&lt;property id=&quot;20148&quot; value=&quot;5&quot;/&gt;&lt;property id=&quot;20300&quot; value=&quot;Slide 33 - &amp;quot;Cartesian Space&amp;quot;&quot;/&gt;&lt;property id=&quot;20307&quot; value=&quot;287&quot;/&gt;&lt;/object&gt;&lt;object type=&quot;3&quot; unique_id=&quot;10038&quot;&gt;&lt;property id=&quot;20148&quot; value=&quot;5&quot;/&gt;&lt;property id=&quot;20300&quot; value=&quot;Slide 34&quot;/&gt;&lt;property id=&quot;20307&quot; value=&quot;288&quot;/&gt;&lt;/object&gt;&lt;object type=&quot;3&quot; unique_id=&quot;10039&quot;&gt;&lt;property id=&quot;20148&quot; value=&quot;5&quot;/&gt;&lt;property id=&quot;20300&quot; value=&quot;Slide 35 - &amp;quot;Impedance Control&amp;quot;&quot;/&gt;&lt;property id=&quot;20307&quot; value=&quot;289&quot;/&gt;&lt;/object&gt;&lt;object type=&quot;3&quot; unique_id=&quot;10040&quot;&gt;&lt;property id=&quot;20148&quot; value=&quot;5&quot;/&gt;&lt;property id=&quot;20300&quot; value=&quot;Slide 36&quot;/&gt;&lt;property id=&quot;20307&quot; value=&quot;290&quot;/&gt;&lt;/object&gt;&lt;object type=&quot;3&quot; unique_id=&quot;10041&quot;&gt;&lt;property id=&quot;20148&quot; value=&quot;5&quot;/&gt;&lt;property id=&quot;20300&quot; value=&quot;Slide 37&quot;/&gt;&lt;property id=&quot;20307&quot; value=&quot;291&quot;/&gt;&lt;/object&gt;&lt;object type=&quot;3&quot; unique_id=&quot;10042&quot;&gt;&lt;property id=&quot;20148&quot; value=&quot;5&quot;/&gt;&lt;property id=&quot;20300&quot; value=&quot;Slide 38&quot;/&gt;&lt;property id=&quot;20307&quot; value=&quot;292&quot;/&gt;&lt;/object&gt;&lt;object type=&quot;3&quot; unique_id=&quot;10043&quot;&gt;&lt;property id=&quot;20148&quot; value=&quot;5&quot;/&gt;&lt;property id=&quot;20300&quot; value=&quot;Slide 39&quot;/&gt;&lt;property id=&quot;20307&quot; value=&quot;293&quot;/&gt;&lt;/object&gt;&lt;object type=&quot;3&quot; unique_id=&quot;10044&quot;&gt;&lt;property id=&quot;20148&quot; value=&quot;5&quot;/&gt;&lt;property id=&quot;20300&quot; value=&quot;Slide 40&quot;/&gt;&lt;property id=&quot;20307&quot; value=&quot;294&quot;/&gt;&lt;/object&gt;&lt;object type=&quot;3&quot; unique_id=&quot;10045&quot;&gt;&lt;property id=&quot;20148&quot; value=&quot;5&quot;/&gt;&lt;property id=&quot;20300&quot; value=&quot;Slide 41&quot;/&gt;&lt;property id=&quot;20307&quot; value=&quot;295&quot;/&gt;&lt;/object&gt;&lt;object type=&quot;3&quot; unique_id=&quot;10046&quot;&gt;&lt;property id=&quot;20148&quot; value=&quot;5&quot;/&gt;&lt;property id=&quot;20300&quot; value=&quot;Slide 42&quot;/&gt;&lt;property id=&quot;20307&quot; value=&quot;296&quot;/&gt;&lt;/object&gt;&lt;object type=&quot;3&quot; unique_id=&quot;10047&quot;&gt;&lt;property id=&quot;20148&quot; value=&quot;5&quot;/&gt;&lt;property id=&quot;20300&quot; value=&quot;Slide 43 - &amp;quot;Present Industrial Robot Force Control Scheme&amp;quot;&quot;/&gt;&lt;property id=&quot;20307&quot; value=&quot;297&quot;/&gt;&lt;/object&gt;&lt;object type=&quot;3&quot; unique_id=&quot;10048&quot;&gt;&lt;property id=&quot;20148&quot; value=&quot;5&quot;/&gt;&lt;property id=&quot;20300&quot; value=&quot;Slide 44&quot;/&gt;&lt;property id=&quot;20307&quot; value=&quot;298&quot;/&gt;&lt;/object&gt;&lt;object type=&quot;3&quot; unique_id=&quot;10049&quot;&gt;&lt;property id=&quot;20148&quot; value=&quot;5&quot;/&gt;&lt;property id=&quot;20300&quot; value=&quot;Slide 45 - &amp;quot;Interactive Robot Control (Social Robots)&amp;quot;&quot;/&gt;&lt;property id=&quot;20307&quot; value=&quot;299&quot;/&gt;&lt;/object&gt;&lt;object type=&quot;3&quot; unique_id=&quot;10050&quot;&gt;&lt;property id=&quot;20148&quot; value=&quot;5&quot;/&gt;&lt;property id=&quot;20300&quot; value=&quot;Slide 46&quot;/&gt;&lt;property id=&quot;20307&quot; value=&quot;305&quot;/&gt;&lt;/object&gt;&lt;object type=&quot;3&quot; unique_id=&quot;10051&quot;&gt;&lt;property id=&quot;20148&quot; value=&quot;5&quot;/&gt;&lt;property id=&quot;20300&quot; value=&quot;Slide 47&quot;/&gt;&lt;property id=&quot;20307&quot; value=&quot;300&quot;/&gt;&lt;/object&gt;&lt;object type=&quot;3&quot; unique_id=&quot;10052&quot;&gt;&lt;property id=&quot;20148&quot; value=&quot;5&quot;/&gt;&lt;property id=&quot;20300&quot; value=&quot;Slide 49&quot;/&gt;&lt;property id=&quot;20307&quot; value=&quot;301&quot;/&gt;&lt;/object&gt;&lt;object type=&quot;3&quot; unique_id=&quot;10461&quot;&gt;&lt;property id=&quot;20148&quot; value=&quot;5&quot;/&gt;&lt;property id=&quot;20300&quot; value=&quot;Slide 48&quot;/&gt;&lt;property id=&quot;20307&quot; value=&quot;30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heme/theme1.xml><?xml version="1.0" encoding="utf-8"?>
<a:theme xmlns:a="http://schemas.openxmlformats.org/drawingml/2006/main" name="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15286</TotalTime>
  <Words>583</Words>
  <Application>Microsoft Office PowerPoint</Application>
  <PresentationFormat>On-screen Show (4:3)</PresentationFormat>
  <Paragraphs>96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Tahoma</vt:lpstr>
      <vt:lpstr>Times New Roman</vt:lpstr>
      <vt:lpstr>cmr10</vt:lpstr>
      <vt:lpstr>Georgia</vt:lpstr>
      <vt:lpstr>Cambria Math</vt:lpstr>
      <vt:lpstr>Wingdings</vt:lpstr>
      <vt:lpstr>Calibri</vt:lpstr>
      <vt:lpstr>Garamond</vt:lpstr>
      <vt:lpstr>Arial</vt:lpstr>
      <vt:lpstr>Model1</vt:lpstr>
      <vt:lpstr>Custom Design</vt:lpstr>
      <vt:lpstr>Equation</vt:lpstr>
      <vt:lpstr>PowerPoint Presentation</vt:lpstr>
      <vt:lpstr>4.4 Constrained Motion Control</vt:lpstr>
      <vt:lpstr>Constrained Dynamics</vt:lpstr>
      <vt:lpstr>Constrained Dynamics</vt:lpstr>
      <vt:lpstr>Constrained Dynamics</vt:lpstr>
      <vt:lpstr>Constrained Dynamics</vt:lpstr>
      <vt:lpstr>Constrained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NUS</dc:creator>
  <cp:lastModifiedBy>Ge, Shuzhi Sam</cp:lastModifiedBy>
  <cp:revision>1437</cp:revision>
  <dcterms:created xsi:type="dcterms:W3CDTF">2002-12-28T01:26:16Z</dcterms:created>
  <dcterms:modified xsi:type="dcterms:W3CDTF">2022-04-04T08:27:46Z</dcterms:modified>
</cp:coreProperties>
</file>