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99" r:id="rId2"/>
    <p:sldMasterId id="2147483716" r:id="rId3"/>
    <p:sldMasterId id="2147483750" r:id="rId4"/>
    <p:sldMasterId id="2147483767" r:id="rId5"/>
    <p:sldMasterId id="2147483784" r:id="rId6"/>
    <p:sldMasterId id="2147483801" r:id="rId7"/>
  </p:sldMasterIdLst>
  <p:notesMasterIdLst>
    <p:notesMasterId r:id="rId50"/>
  </p:notesMasterIdLst>
  <p:handoutMasterIdLst>
    <p:handoutMasterId r:id="rId51"/>
  </p:handoutMasterIdLst>
  <p:sldIdLst>
    <p:sldId id="523" r:id="rId8"/>
    <p:sldId id="287" r:id="rId9"/>
    <p:sldId id="288" r:id="rId10"/>
    <p:sldId id="289" r:id="rId11"/>
    <p:sldId id="290" r:id="rId12"/>
    <p:sldId id="291" r:id="rId13"/>
    <p:sldId id="292" r:id="rId14"/>
    <p:sldId id="581" r:id="rId15"/>
    <p:sldId id="582" r:id="rId16"/>
    <p:sldId id="293" r:id="rId17"/>
    <p:sldId id="294" r:id="rId18"/>
    <p:sldId id="295" r:id="rId19"/>
    <p:sldId id="583" r:id="rId20"/>
    <p:sldId id="296" r:id="rId21"/>
    <p:sldId id="517" r:id="rId22"/>
    <p:sldId id="518" r:id="rId23"/>
    <p:sldId id="519" r:id="rId24"/>
    <p:sldId id="425" r:id="rId25"/>
    <p:sldId id="426" r:id="rId26"/>
    <p:sldId id="427" r:id="rId27"/>
    <p:sldId id="505" r:id="rId28"/>
    <p:sldId id="324" r:id="rId29"/>
    <p:sldId id="325" r:id="rId30"/>
    <p:sldId id="326" r:id="rId31"/>
    <p:sldId id="327" r:id="rId32"/>
    <p:sldId id="330" r:id="rId33"/>
    <p:sldId id="331" r:id="rId34"/>
    <p:sldId id="507" r:id="rId35"/>
    <p:sldId id="508" r:id="rId36"/>
    <p:sldId id="509" r:id="rId37"/>
    <p:sldId id="447" r:id="rId38"/>
    <p:sldId id="448" r:id="rId39"/>
    <p:sldId id="449" r:id="rId40"/>
    <p:sldId id="450" r:id="rId41"/>
    <p:sldId id="536" r:id="rId42"/>
    <p:sldId id="524" r:id="rId43"/>
    <p:sldId id="525" r:id="rId44"/>
    <p:sldId id="526" r:id="rId45"/>
    <p:sldId id="527" r:id="rId46"/>
    <p:sldId id="528" r:id="rId47"/>
    <p:sldId id="578" r:id="rId48"/>
    <p:sldId id="580"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76419"/>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3145" autoAdjust="0"/>
  </p:normalViewPr>
  <p:slideViewPr>
    <p:cSldViewPr snapToGrid="0">
      <p:cViewPr varScale="1">
        <p:scale>
          <a:sx n="55" d="100"/>
          <a:sy n="55" d="100"/>
        </p:scale>
        <p:origin x="163" y="34"/>
      </p:cViewPr>
      <p:guideLst>
        <p:guide orient="horz" pos="2160"/>
        <p:guide pos="2880"/>
      </p:guideLst>
    </p:cSldViewPr>
  </p:slideViewPr>
  <p:notesTextViewPr>
    <p:cViewPr>
      <p:scale>
        <a:sx n="1" d="1"/>
        <a:sy n="1" d="1"/>
      </p:scale>
      <p:origin x="0" y="0"/>
    </p:cViewPr>
  </p:notesTextViewPr>
  <p:sorterViewPr>
    <p:cViewPr>
      <p:scale>
        <a:sx n="100" d="100"/>
        <a:sy n="100"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7.wmf"/><Relationship Id="rId1" Type="http://schemas.openxmlformats.org/officeDocument/2006/relationships/image" Target="../media/image45.wmf"/><Relationship Id="rId4"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6" Type="http://schemas.openxmlformats.org/officeDocument/2006/relationships/image" Target="../media/image67.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5" Type="http://schemas.openxmlformats.org/officeDocument/2006/relationships/image" Target="../media/image8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 Id="rId14"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5.wmf"/><Relationship Id="rId1" Type="http://schemas.openxmlformats.org/officeDocument/2006/relationships/image" Target="../media/image90.wmf"/><Relationship Id="rId4"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AC37BB-E447-435B-B639-0C33B1B323DF}" type="datetimeFigureOut">
              <a:rPr lang="zh-CN" altLang="en-US" smtClean="0"/>
              <a:t>2022/3/7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33024-5D47-42D7-BB53-2048839CE592}" type="slidenum">
              <a:rPr lang="zh-CN" altLang="en-US" smtClean="0"/>
              <a:t>‹#›</a:t>
            </a:fld>
            <a:endParaRPr lang="zh-CN" altLang="en-US"/>
          </a:p>
        </p:txBody>
      </p:sp>
    </p:spTree>
    <p:extLst>
      <p:ext uri="{BB962C8B-B14F-4D97-AF65-F5344CB8AC3E}">
        <p14:creationId xmlns:p14="http://schemas.microsoft.com/office/powerpoint/2010/main" val="3246478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96BD9-753F-496E-99CF-AF1C0ABFB829}" type="datetimeFigureOut">
              <a:rPr lang="zh-CN" altLang="en-US" smtClean="0"/>
              <a:t>2022/3/7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02884-F1E9-414E-A28E-6C5F3A007C4F}" type="slidenum">
              <a:rPr lang="zh-CN" altLang="en-US" smtClean="0"/>
              <a:t>‹#›</a:t>
            </a:fld>
            <a:endParaRPr lang="zh-CN" altLang="en-US"/>
          </a:p>
        </p:txBody>
      </p:sp>
    </p:spTree>
    <p:extLst>
      <p:ext uri="{BB962C8B-B14F-4D97-AF65-F5344CB8AC3E}">
        <p14:creationId xmlns:p14="http://schemas.microsoft.com/office/powerpoint/2010/main" val="29098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solidFill>
                  <a:prstClr val="black"/>
                </a:solidFill>
                <a:ea typeface="宋体"/>
              </a:rPr>
              <a:pPr>
                <a:spcBef>
                  <a:spcPct val="0"/>
                </a:spcBef>
              </a:pPr>
              <a:t>0</a:t>
            </a:fld>
            <a:endParaRPr lang="en-US" altLang="zh-CN">
              <a:solidFill>
                <a:prstClr val="black"/>
              </a:solidFill>
              <a:ea typeface="宋体"/>
            </a:endParaRPr>
          </a:p>
        </p:txBody>
      </p:sp>
    </p:spTree>
    <p:extLst>
      <p:ext uri="{BB962C8B-B14F-4D97-AF65-F5344CB8AC3E}">
        <p14:creationId xmlns:p14="http://schemas.microsoft.com/office/powerpoint/2010/main" val="295654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21</a:t>
            </a:fld>
            <a:endParaRPr lang="en-US" altLang="zh-CN"/>
          </a:p>
        </p:txBody>
      </p:sp>
    </p:spTree>
    <p:extLst>
      <p:ext uri="{BB962C8B-B14F-4D97-AF65-F5344CB8AC3E}">
        <p14:creationId xmlns:p14="http://schemas.microsoft.com/office/powerpoint/2010/main" val="210650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22</a:t>
            </a:fld>
            <a:endParaRPr lang="en-US" altLang="zh-CN"/>
          </a:p>
        </p:txBody>
      </p:sp>
    </p:spTree>
    <p:extLst>
      <p:ext uri="{BB962C8B-B14F-4D97-AF65-F5344CB8AC3E}">
        <p14:creationId xmlns:p14="http://schemas.microsoft.com/office/powerpoint/2010/main" val="360633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23</a:t>
            </a:fld>
            <a:endParaRPr lang="en-US" altLang="zh-CN"/>
          </a:p>
        </p:txBody>
      </p:sp>
    </p:spTree>
    <p:extLst>
      <p:ext uri="{BB962C8B-B14F-4D97-AF65-F5344CB8AC3E}">
        <p14:creationId xmlns:p14="http://schemas.microsoft.com/office/powerpoint/2010/main" val="373548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24</a:t>
            </a:fld>
            <a:endParaRPr lang="en-US" altLang="zh-CN"/>
          </a:p>
        </p:txBody>
      </p:sp>
    </p:spTree>
    <p:extLst>
      <p:ext uri="{BB962C8B-B14F-4D97-AF65-F5344CB8AC3E}">
        <p14:creationId xmlns:p14="http://schemas.microsoft.com/office/powerpoint/2010/main" val="2672386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63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65200" rtl="0" eaLnBrk="1" fontAlgn="base" latinLnBrk="0" hangingPunct="1">
              <a:lnSpc>
                <a:spcPct val="100000"/>
              </a:lnSpc>
              <a:spcBef>
                <a:spcPct val="0"/>
              </a:spcBef>
              <a:spcAft>
                <a:spcPct val="0"/>
              </a:spcAft>
              <a:buClrTx/>
              <a:buSzTx/>
              <a:buFontTx/>
              <a:buNone/>
              <a:defRPr/>
            </a:pPr>
            <a:fld id="{D48814B8-B946-4DA0-9BB3-8A5AD1172D9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0558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27</a:t>
            </a:fld>
            <a:endParaRPr lang="en-US" altLang="zh-CN"/>
          </a:p>
        </p:txBody>
      </p:sp>
    </p:spTree>
    <p:extLst>
      <p:ext uri="{BB962C8B-B14F-4D97-AF65-F5344CB8AC3E}">
        <p14:creationId xmlns:p14="http://schemas.microsoft.com/office/powerpoint/2010/main" val="328341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28</a:t>
            </a:fld>
            <a:endParaRPr lang="en-US" altLang="zh-CN"/>
          </a:p>
        </p:txBody>
      </p:sp>
    </p:spTree>
    <p:extLst>
      <p:ext uri="{BB962C8B-B14F-4D97-AF65-F5344CB8AC3E}">
        <p14:creationId xmlns:p14="http://schemas.microsoft.com/office/powerpoint/2010/main" val="182484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29</a:t>
            </a:fld>
            <a:endParaRPr lang="en-US" altLang="zh-CN"/>
          </a:p>
        </p:txBody>
      </p:sp>
    </p:spTree>
    <p:extLst>
      <p:ext uri="{BB962C8B-B14F-4D97-AF65-F5344CB8AC3E}">
        <p14:creationId xmlns:p14="http://schemas.microsoft.com/office/powerpoint/2010/main" val="462045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2.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image" Target="../media/image1.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19" Type="http://schemas.openxmlformats.org/officeDocument/2006/relationships/image" Target="../media/image2.png"/><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image" Target="../media/image1.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image" Target="../media/image2.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image" Target="../media/image1.png"/><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theme" Target="../theme/theme7.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19" Type="http://schemas.openxmlformats.org/officeDocument/2006/relationships/image" Target="../media/image2.png"/><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2.png"/><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image" Target="../media/image43.wmf"/><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9.bin"/><Relationship Id="rId14" Type="http://schemas.openxmlformats.org/officeDocument/2006/relationships/oleObject" Target="../embeddings/oleObject4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3.bin"/><Relationship Id="rId5" Type="http://schemas.openxmlformats.org/officeDocument/2006/relationships/image" Target="../media/image2.png"/><Relationship Id="rId4" Type="http://schemas.openxmlformats.org/officeDocument/2006/relationships/image" Target="../media/image44.wmf"/></Relationships>
</file>

<file path=ppt/slides/_rels/slide12.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2.png"/><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9.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7.wmf"/><Relationship Id="rId11" Type="http://schemas.openxmlformats.org/officeDocument/2006/relationships/image" Target="../media/image51.wmf"/><Relationship Id="rId5" Type="http://schemas.openxmlformats.org/officeDocument/2006/relationships/oleObject" Target="../embeddings/oleObject50.bin"/><Relationship Id="rId10" Type="http://schemas.openxmlformats.org/officeDocument/2006/relationships/oleObject" Target="../embeddings/oleObject52.bin"/><Relationship Id="rId4" Type="http://schemas.openxmlformats.org/officeDocument/2006/relationships/image" Target="../media/image45.wmf"/><Relationship Id="rId9" Type="http://schemas.openxmlformats.org/officeDocument/2006/relationships/image" Target="../media/image50.wmf"/></Relationships>
</file>

<file path=ppt/slides/_rels/slide1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6.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3.wmf"/><Relationship Id="rId11" Type="http://schemas.openxmlformats.org/officeDocument/2006/relationships/image" Target="../media/image55.wmf"/><Relationship Id="rId5" Type="http://schemas.openxmlformats.org/officeDocument/2006/relationships/oleObject" Target="../embeddings/oleObject54.bin"/><Relationship Id="rId15" Type="http://schemas.openxmlformats.org/officeDocument/2006/relationships/image" Target="../media/image57.wmf"/><Relationship Id="rId10" Type="http://schemas.openxmlformats.org/officeDocument/2006/relationships/oleObject" Target="../embeddings/oleObject56.bin"/><Relationship Id="rId4" Type="http://schemas.openxmlformats.org/officeDocument/2006/relationships/image" Target="../media/image52.wmf"/><Relationship Id="rId9" Type="http://schemas.openxmlformats.org/officeDocument/2006/relationships/image" Target="../media/image2.png"/><Relationship Id="rId14"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2.pn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9.bin"/><Relationship Id="rId5" Type="http://schemas.openxmlformats.org/officeDocument/2006/relationships/image" Target="../media/image60.jpeg"/><Relationship Id="rId4" Type="http://schemas.openxmlformats.org/officeDocument/2006/relationships/image" Target="../media/image221.png"/><Relationship Id="rId9" Type="http://schemas.openxmlformats.org/officeDocument/2006/relationships/image" Target="../media/image59.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5.wmf"/><Relationship Id="rId3" Type="http://schemas.openxmlformats.org/officeDocument/2006/relationships/image" Target="../media/image2.png"/><Relationship Id="rId7" Type="http://schemas.openxmlformats.org/officeDocument/2006/relationships/image" Target="../media/image62.wmf"/><Relationship Id="rId12" Type="http://schemas.openxmlformats.org/officeDocument/2006/relationships/oleObject" Target="../embeddings/oleObject65.bin"/><Relationship Id="rId17"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oleObject" Target="../embeddings/oleObject67.bin"/><Relationship Id="rId1" Type="http://schemas.openxmlformats.org/officeDocument/2006/relationships/vmlDrawing" Target="../drawings/vmlDrawing15.vml"/><Relationship Id="rId6" Type="http://schemas.openxmlformats.org/officeDocument/2006/relationships/oleObject" Target="../embeddings/oleObject62.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3.wmf"/><Relationship Id="rId14"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73.bin"/><Relationship Id="rId18" Type="http://schemas.openxmlformats.org/officeDocument/2006/relationships/image" Target="../media/image75.wmf"/><Relationship Id="rId26" Type="http://schemas.openxmlformats.org/officeDocument/2006/relationships/oleObject" Target="../embeddings/oleObject79.bin"/><Relationship Id="rId3" Type="http://schemas.openxmlformats.org/officeDocument/2006/relationships/oleObject" Target="../embeddings/oleObject68.bin"/><Relationship Id="rId21" Type="http://schemas.openxmlformats.org/officeDocument/2006/relationships/image" Target="../media/image76.wmf"/><Relationship Id="rId34" Type="http://schemas.openxmlformats.org/officeDocument/2006/relationships/oleObject" Target="../embeddings/oleObject83.bin"/><Relationship Id="rId7" Type="http://schemas.openxmlformats.org/officeDocument/2006/relationships/oleObject" Target="../embeddings/oleObject70.bin"/><Relationship Id="rId12" Type="http://schemas.openxmlformats.org/officeDocument/2006/relationships/image" Target="../media/image72.wmf"/><Relationship Id="rId17" Type="http://schemas.openxmlformats.org/officeDocument/2006/relationships/oleObject" Target="../embeddings/oleObject75.bin"/><Relationship Id="rId25" Type="http://schemas.openxmlformats.org/officeDocument/2006/relationships/image" Target="../media/image78.wmf"/><Relationship Id="rId33" Type="http://schemas.openxmlformats.org/officeDocument/2006/relationships/image" Target="../media/image82.wmf"/><Relationship Id="rId2" Type="http://schemas.openxmlformats.org/officeDocument/2006/relationships/slideLayout" Target="../slideLayouts/slideLayout2.xml"/><Relationship Id="rId16" Type="http://schemas.openxmlformats.org/officeDocument/2006/relationships/image" Target="../media/image74.wmf"/><Relationship Id="rId20" Type="http://schemas.openxmlformats.org/officeDocument/2006/relationships/oleObject" Target="../embeddings/oleObject76.bin"/><Relationship Id="rId29" Type="http://schemas.openxmlformats.org/officeDocument/2006/relationships/image" Target="../media/image80.wmf"/><Relationship Id="rId1" Type="http://schemas.openxmlformats.org/officeDocument/2006/relationships/vmlDrawing" Target="../drawings/vmlDrawing16.vml"/><Relationship Id="rId6" Type="http://schemas.openxmlformats.org/officeDocument/2006/relationships/image" Target="../media/image69.wmf"/><Relationship Id="rId11" Type="http://schemas.openxmlformats.org/officeDocument/2006/relationships/oleObject" Target="../embeddings/oleObject72.bin"/><Relationship Id="rId24" Type="http://schemas.openxmlformats.org/officeDocument/2006/relationships/oleObject" Target="../embeddings/oleObject78.bin"/><Relationship Id="rId32" Type="http://schemas.openxmlformats.org/officeDocument/2006/relationships/oleObject" Target="../embeddings/oleObject82.bin"/><Relationship Id="rId5" Type="http://schemas.openxmlformats.org/officeDocument/2006/relationships/oleObject" Target="../embeddings/oleObject69.bin"/><Relationship Id="rId15" Type="http://schemas.openxmlformats.org/officeDocument/2006/relationships/oleObject" Target="../embeddings/oleObject74.bin"/><Relationship Id="rId23" Type="http://schemas.openxmlformats.org/officeDocument/2006/relationships/image" Target="../media/image77.wmf"/><Relationship Id="rId28" Type="http://schemas.openxmlformats.org/officeDocument/2006/relationships/oleObject" Target="../embeddings/oleObject80.bin"/><Relationship Id="rId10" Type="http://schemas.openxmlformats.org/officeDocument/2006/relationships/image" Target="../media/image71.wmf"/><Relationship Id="rId19" Type="http://schemas.openxmlformats.org/officeDocument/2006/relationships/image" Target="../media/image2.png"/><Relationship Id="rId31" Type="http://schemas.openxmlformats.org/officeDocument/2006/relationships/image" Target="../media/image81.wmf"/><Relationship Id="rId4" Type="http://schemas.openxmlformats.org/officeDocument/2006/relationships/image" Target="../media/image68.wmf"/><Relationship Id="rId9" Type="http://schemas.openxmlformats.org/officeDocument/2006/relationships/oleObject" Target="../embeddings/oleObject71.bin"/><Relationship Id="rId14" Type="http://schemas.openxmlformats.org/officeDocument/2006/relationships/image" Target="../media/image73.wmf"/><Relationship Id="rId22" Type="http://schemas.openxmlformats.org/officeDocument/2006/relationships/oleObject" Target="../embeddings/oleObject77.bin"/><Relationship Id="rId27" Type="http://schemas.openxmlformats.org/officeDocument/2006/relationships/image" Target="../media/image79.wmf"/><Relationship Id="rId30" Type="http://schemas.openxmlformats.org/officeDocument/2006/relationships/oleObject" Target="../embeddings/oleObject81.bin"/><Relationship Id="rId35" Type="http://schemas.openxmlformats.org/officeDocument/2006/relationships/image" Target="../media/image67.wmf"/><Relationship Id="rId8" Type="http://schemas.openxmlformats.org/officeDocument/2006/relationships/image" Target="../media/image70.wmf"/></Relationships>
</file>

<file path=ppt/slides/_rels/slide18.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4.wmf"/><Relationship Id="rId11" Type="http://schemas.openxmlformats.org/officeDocument/2006/relationships/image" Target="../media/image2.png"/><Relationship Id="rId5" Type="http://schemas.openxmlformats.org/officeDocument/2006/relationships/oleObject" Target="../embeddings/oleObject85.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7.bin"/></Relationships>
</file>

<file path=ppt/slides/_rels/slide19.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8.wmf"/><Relationship Id="rId5" Type="http://schemas.openxmlformats.org/officeDocument/2006/relationships/oleObject" Target="../embeddings/oleObject89.bin"/><Relationship Id="rId4" Type="http://schemas.openxmlformats.org/officeDocument/2006/relationships/image" Target="../media/image87.wmf"/><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2.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8.wmf"/><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5.wmf"/><Relationship Id="rId11" Type="http://schemas.openxmlformats.org/officeDocument/2006/relationships/image" Target="../media/image2.png"/><Relationship Id="rId5" Type="http://schemas.openxmlformats.org/officeDocument/2006/relationships/oleObject" Target="../embeddings/oleObject92.bin"/><Relationship Id="rId10" Type="http://schemas.openxmlformats.org/officeDocument/2006/relationships/image" Target="../media/image91.wmf"/><Relationship Id="rId4" Type="http://schemas.openxmlformats.org/officeDocument/2006/relationships/image" Target="../media/image90.wmf"/><Relationship Id="rId9" Type="http://schemas.openxmlformats.org/officeDocument/2006/relationships/oleObject" Target="../embeddings/oleObject9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50.xml"/><Relationship Id="rId1" Type="http://schemas.openxmlformats.org/officeDocument/2006/relationships/vmlDrawing" Target="../drawings/vmlDrawing20.vml"/><Relationship Id="rId5" Type="http://schemas.openxmlformats.org/officeDocument/2006/relationships/image" Target="../media/image2.png"/><Relationship Id="rId4" Type="http://schemas.openxmlformats.org/officeDocument/2006/relationships/image" Target="../media/image92.w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vmlDrawing" Target="../drawings/vmlDrawing21.vml"/><Relationship Id="rId6" Type="http://schemas.openxmlformats.org/officeDocument/2006/relationships/image" Target="../media/image92.wmf"/><Relationship Id="rId5" Type="http://schemas.openxmlformats.org/officeDocument/2006/relationships/oleObject" Target="../embeddings/oleObject96.bin"/><Relationship Id="rId4"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101.bin"/><Relationship Id="rId3" Type="http://schemas.openxmlformats.org/officeDocument/2006/relationships/slideLayout" Target="../slideLayouts/slideLayout12.xml"/><Relationship Id="rId7" Type="http://schemas.openxmlformats.org/officeDocument/2006/relationships/oleObject" Target="../embeddings/oleObject98.bin"/><Relationship Id="rId12" Type="http://schemas.openxmlformats.org/officeDocument/2006/relationships/image" Target="../media/image96.wmf"/><Relationship Id="rId2" Type="http://schemas.openxmlformats.org/officeDocument/2006/relationships/tags" Target="../tags/tag3.xml"/><Relationship Id="rId1" Type="http://schemas.openxmlformats.org/officeDocument/2006/relationships/vmlDrawing" Target="../drawings/vmlDrawing22.vml"/><Relationship Id="rId6" Type="http://schemas.openxmlformats.org/officeDocument/2006/relationships/image" Target="../media/image93.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image" Target="../media/image2.png"/><Relationship Id="rId10" Type="http://schemas.openxmlformats.org/officeDocument/2006/relationships/image" Target="../media/image95.wmf"/><Relationship Id="rId4" Type="http://schemas.openxmlformats.org/officeDocument/2006/relationships/notesSlide" Target="../notesSlides/notesSlide3.xml"/><Relationship Id="rId9" Type="http://schemas.openxmlformats.org/officeDocument/2006/relationships/oleObject" Target="../embeddings/oleObject99.bin"/><Relationship Id="rId14" Type="http://schemas.openxmlformats.org/officeDocument/2006/relationships/image" Target="../media/image97.wmf"/></Relationships>
</file>

<file path=ppt/slides/_rels/slide24.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oleObject" Target="../embeddings/oleObject103.bin"/><Relationship Id="rId12" Type="http://schemas.openxmlformats.org/officeDocument/2006/relationships/image" Target="../media/image101.wmf"/><Relationship Id="rId2" Type="http://schemas.openxmlformats.org/officeDocument/2006/relationships/tags" Target="../tags/tag4.xml"/><Relationship Id="rId1" Type="http://schemas.openxmlformats.org/officeDocument/2006/relationships/vmlDrawing" Target="../drawings/vmlDrawing23.vml"/><Relationship Id="rId6" Type="http://schemas.openxmlformats.org/officeDocument/2006/relationships/image" Target="../media/image98.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0.wmf"/><Relationship Id="rId4" Type="http://schemas.openxmlformats.org/officeDocument/2006/relationships/notesSlide" Target="../notesSlides/notesSlide4.xml"/><Relationship Id="rId9" Type="http://schemas.openxmlformats.org/officeDocument/2006/relationships/oleObject" Target="../embeddings/oleObject104.bin"/></Relationships>
</file>

<file path=ppt/slides/_rels/slide25.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10.bin"/><Relationship Id="rId3" Type="http://schemas.openxmlformats.org/officeDocument/2006/relationships/slideLayout" Target="../slideLayouts/slideLayout12.xml"/><Relationship Id="rId7" Type="http://schemas.openxmlformats.org/officeDocument/2006/relationships/oleObject" Target="../embeddings/oleObject107.bin"/><Relationship Id="rId12" Type="http://schemas.openxmlformats.org/officeDocument/2006/relationships/image" Target="../media/image105.wmf"/><Relationship Id="rId2" Type="http://schemas.openxmlformats.org/officeDocument/2006/relationships/tags" Target="../tags/tag5.xml"/><Relationship Id="rId1" Type="http://schemas.openxmlformats.org/officeDocument/2006/relationships/vmlDrawing" Target="../drawings/vmlDrawing24.vml"/><Relationship Id="rId6" Type="http://schemas.openxmlformats.org/officeDocument/2006/relationships/image" Target="../media/image102.w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image" Target="../media/image2.png"/><Relationship Id="rId10" Type="http://schemas.openxmlformats.org/officeDocument/2006/relationships/image" Target="../media/image104.wmf"/><Relationship Id="rId4" Type="http://schemas.openxmlformats.org/officeDocument/2006/relationships/notesSlide" Target="../notesSlides/notesSlide5.xml"/><Relationship Id="rId9" Type="http://schemas.openxmlformats.org/officeDocument/2006/relationships/oleObject" Target="../embeddings/oleObject108.bin"/><Relationship Id="rId14" Type="http://schemas.openxmlformats.org/officeDocument/2006/relationships/image" Target="../media/image106.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11.wmf"/><Relationship Id="rId18" Type="http://schemas.openxmlformats.org/officeDocument/2006/relationships/oleObject" Target="../embeddings/oleObject118.bin"/><Relationship Id="rId3" Type="http://schemas.openxmlformats.org/officeDocument/2006/relationships/image" Target="../media/image2.png"/><Relationship Id="rId7" Type="http://schemas.openxmlformats.org/officeDocument/2006/relationships/image" Target="../media/image108.wmf"/><Relationship Id="rId12" Type="http://schemas.openxmlformats.org/officeDocument/2006/relationships/oleObject" Target="../embeddings/oleObject115.bin"/><Relationship Id="rId17" Type="http://schemas.openxmlformats.org/officeDocument/2006/relationships/image" Target="../media/image113.wmf"/><Relationship Id="rId2" Type="http://schemas.openxmlformats.org/officeDocument/2006/relationships/slideLayout" Target="../slideLayouts/slideLayout18.xml"/><Relationship Id="rId16" Type="http://schemas.openxmlformats.org/officeDocument/2006/relationships/oleObject" Target="../embeddings/oleObject117.bin"/><Relationship Id="rId1" Type="http://schemas.openxmlformats.org/officeDocument/2006/relationships/vmlDrawing" Target="../drawings/vmlDrawing25.vml"/><Relationship Id="rId6" Type="http://schemas.openxmlformats.org/officeDocument/2006/relationships/oleObject" Target="../embeddings/oleObject112.bin"/><Relationship Id="rId11" Type="http://schemas.openxmlformats.org/officeDocument/2006/relationships/image" Target="../media/image110.wmf"/><Relationship Id="rId5" Type="http://schemas.openxmlformats.org/officeDocument/2006/relationships/image" Target="../media/image107.wmf"/><Relationship Id="rId15" Type="http://schemas.openxmlformats.org/officeDocument/2006/relationships/image" Target="../media/image112.wmf"/><Relationship Id="rId10" Type="http://schemas.openxmlformats.org/officeDocument/2006/relationships/oleObject" Target="../embeddings/oleObject114.bin"/><Relationship Id="rId19" Type="http://schemas.openxmlformats.org/officeDocument/2006/relationships/image" Target="../media/image114.wmf"/><Relationship Id="rId4" Type="http://schemas.openxmlformats.org/officeDocument/2006/relationships/oleObject" Target="../embeddings/oleObject111.bin"/><Relationship Id="rId9" Type="http://schemas.openxmlformats.org/officeDocument/2006/relationships/image" Target="../media/image109.wmf"/><Relationship Id="rId14" Type="http://schemas.openxmlformats.org/officeDocument/2006/relationships/oleObject" Target="../embeddings/oleObject11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19.wmf"/><Relationship Id="rId3" Type="http://schemas.openxmlformats.org/officeDocument/2006/relationships/notesSlide" Target="../notesSlides/notesSlide6.xml"/><Relationship Id="rId7" Type="http://schemas.openxmlformats.org/officeDocument/2006/relationships/image" Target="../media/image116.wmf"/><Relationship Id="rId12" Type="http://schemas.openxmlformats.org/officeDocument/2006/relationships/oleObject" Target="../embeddings/oleObject123.bin"/><Relationship Id="rId2" Type="http://schemas.openxmlformats.org/officeDocument/2006/relationships/slideLayout" Target="../slideLayouts/slideLayout34.xml"/><Relationship Id="rId16" Type="http://schemas.openxmlformats.org/officeDocument/2006/relationships/image" Target="../media/image2.png"/><Relationship Id="rId1" Type="http://schemas.openxmlformats.org/officeDocument/2006/relationships/vmlDrawing" Target="../drawings/vmlDrawing26.vml"/><Relationship Id="rId6" Type="http://schemas.openxmlformats.org/officeDocument/2006/relationships/oleObject" Target="../embeddings/oleObject120.bin"/><Relationship Id="rId11" Type="http://schemas.openxmlformats.org/officeDocument/2006/relationships/image" Target="../media/image118.wmf"/><Relationship Id="rId5" Type="http://schemas.openxmlformats.org/officeDocument/2006/relationships/image" Target="../media/image115.wmf"/><Relationship Id="rId15" Type="http://schemas.openxmlformats.org/officeDocument/2006/relationships/image" Target="../media/image120.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17.wmf"/><Relationship Id="rId14" Type="http://schemas.openxmlformats.org/officeDocument/2006/relationships/oleObject" Target="../embeddings/oleObject12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slideLayout" Target="../slideLayouts/slideLayout76.xml"/><Relationship Id="rId7" Type="http://schemas.openxmlformats.org/officeDocument/2006/relationships/image" Target="../media/image121.wmf"/><Relationship Id="rId2" Type="http://schemas.openxmlformats.org/officeDocument/2006/relationships/tags" Target="../tags/tag6.xml"/><Relationship Id="rId1" Type="http://schemas.openxmlformats.org/officeDocument/2006/relationships/vmlDrawing" Target="../drawings/vmlDrawing27.vml"/><Relationship Id="rId6" Type="http://schemas.openxmlformats.org/officeDocument/2006/relationships/oleObject" Target="../embeddings/oleObject125.bin"/><Relationship Id="rId5" Type="http://schemas.openxmlformats.org/officeDocument/2006/relationships/image" Target="../media/image123.png"/><Relationship Id="rId10" Type="http://schemas.openxmlformats.org/officeDocument/2006/relationships/image" Target="../media/image2.png"/><Relationship Id="rId4" Type="http://schemas.openxmlformats.org/officeDocument/2006/relationships/notesSlide" Target="../notesSlides/notesSlide7.xml"/><Relationship Id="rId9" Type="http://schemas.openxmlformats.org/officeDocument/2006/relationships/image" Target="../media/image122.wmf"/></Relationships>
</file>

<file path=ppt/slides/_rels/slide29.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2.png"/><Relationship Id="rId3" Type="http://schemas.openxmlformats.org/officeDocument/2006/relationships/slideLayout" Target="../slideLayouts/slideLayout92.xml"/><Relationship Id="rId7" Type="http://schemas.openxmlformats.org/officeDocument/2006/relationships/oleObject" Target="../embeddings/oleObject128.bin"/><Relationship Id="rId12" Type="http://schemas.openxmlformats.org/officeDocument/2006/relationships/image" Target="../media/image127.wmf"/><Relationship Id="rId2" Type="http://schemas.openxmlformats.org/officeDocument/2006/relationships/tags" Target="../tags/tag7.xml"/><Relationship Id="rId1" Type="http://schemas.openxmlformats.org/officeDocument/2006/relationships/vmlDrawing" Target="../drawings/vmlDrawing28.vml"/><Relationship Id="rId6" Type="http://schemas.openxmlformats.org/officeDocument/2006/relationships/image" Target="../media/image124.w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26.wmf"/><Relationship Id="rId4" Type="http://schemas.openxmlformats.org/officeDocument/2006/relationships/notesSlide" Target="../notesSlides/notesSlide8.xml"/><Relationship Id="rId9" Type="http://schemas.openxmlformats.org/officeDocument/2006/relationships/oleObject" Target="../embeddings/oleObject129.bin"/></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image" Target="../media/image2.png"/><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35.bin"/><Relationship Id="rId18" Type="http://schemas.openxmlformats.org/officeDocument/2006/relationships/image" Target="../media/image134.wmf"/><Relationship Id="rId3" Type="http://schemas.openxmlformats.org/officeDocument/2006/relationships/slideLayout" Target="../slideLayouts/slideLayout108.xml"/><Relationship Id="rId7" Type="http://schemas.openxmlformats.org/officeDocument/2006/relationships/oleObject" Target="../embeddings/oleObject132.bin"/><Relationship Id="rId12" Type="http://schemas.openxmlformats.org/officeDocument/2006/relationships/image" Target="../media/image131.wmf"/><Relationship Id="rId17" Type="http://schemas.openxmlformats.org/officeDocument/2006/relationships/oleObject" Target="../embeddings/oleObject137.bin"/><Relationship Id="rId2" Type="http://schemas.openxmlformats.org/officeDocument/2006/relationships/tags" Target="../tags/tag8.xml"/><Relationship Id="rId16" Type="http://schemas.openxmlformats.org/officeDocument/2006/relationships/image" Target="../media/image133.wmf"/><Relationship Id="rId1" Type="http://schemas.openxmlformats.org/officeDocument/2006/relationships/vmlDrawing" Target="../drawings/vmlDrawing29.vml"/><Relationship Id="rId6" Type="http://schemas.openxmlformats.org/officeDocument/2006/relationships/image" Target="../media/image128.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30.wmf"/><Relationship Id="rId19" Type="http://schemas.openxmlformats.org/officeDocument/2006/relationships/image" Target="../media/image2.png"/><Relationship Id="rId4" Type="http://schemas.openxmlformats.org/officeDocument/2006/relationships/notesSlide" Target="../notesSlides/notesSlide9.xml"/><Relationship Id="rId9" Type="http://schemas.openxmlformats.org/officeDocument/2006/relationships/oleObject" Target="../embeddings/oleObject133.bin"/><Relationship Id="rId14" Type="http://schemas.openxmlformats.org/officeDocument/2006/relationships/image" Target="../media/image132.wmf"/></Relationships>
</file>

<file path=ppt/slides/_rels/slide31.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36.wmf"/><Relationship Id="rId11" Type="http://schemas.openxmlformats.org/officeDocument/2006/relationships/image" Target="../media/image2.png"/><Relationship Id="rId5" Type="http://schemas.openxmlformats.org/officeDocument/2006/relationships/oleObject" Target="../embeddings/oleObject139.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4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2.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40.wmf"/><Relationship Id="rId5" Type="http://schemas.openxmlformats.org/officeDocument/2006/relationships/oleObject" Target="../embeddings/oleObject143.bin"/><Relationship Id="rId4" Type="http://schemas.openxmlformats.org/officeDocument/2006/relationships/image" Target="../media/image139.wmf"/></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44.bin"/><Relationship Id="rId7" Type="http://schemas.openxmlformats.org/officeDocument/2006/relationships/image" Target="../media/image224.png"/><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42.wmf"/><Relationship Id="rId5" Type="http://schemas.openxmlformats.org/officeDocument/2006/relationships/oleObject" Target="../embeddings/oleObject145.bin"/><Relationship Id="rId4" Type="http://schemas.openxmlformats.org/officeDocument/2006/relationships/image" Target="../media/image141.wmf"/></Relationships>
</file>

<file path=ppt/slides/_rels/slide34.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image" Target="../media/image2.png"/><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4.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49.bin"/></Relationships>
</file>

<file path=ppt/slides/_rels/slide35.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image" Target="../media/image2.png"/><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4.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4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52.wmf"/><Relationship Id="rId3" Type="http://schemas.openxmlformats.org/officeDocument/2006/relationships/image" Target="../media/image2.png"/><Relationship Id="rId7" Type="http://schemas.openxmlformats.org/officeDocument/2006/relationships/image" Target="../media/image149.wmf"/><Relationship Id="rId12" Type="http://schemas.openxmlformats.org/officeDocument/2006/relationships/oleObject" Target="../embeddings/oleObject155.bin"/><Relationship Id="rId2" Type="http://schemas.openxmlformats.org/officeDocument/2006/relationships/slideLayout" Target="../slideLayouts/slideLayout2.xml"/><Relationship Id="rId16" Type="http://schemas.openxmlformats.org/officeDocument/2006/relationships/image" Target="../media/image154.emf"/><Relationship Id="rId1" Type="http://schemas.openxmlformats.org/officeDocument/2006/relationships/vmlDrawing" Target="../drawings/vmlDrawing35.vml"/><Relationship Id="rId6" Type="http://schemas.openxmlformats.org/officeDocument/2006/relationships/oleObject" Target="../embeddings/oleObject152.bin"/><Relationship Id="rId11" Type="http://schemas.openxmlformats.org/officeDocument/2006/relationships/image" Target="../media/image151.wmf"/><Relationship Id="rId5" Type="http://schemas.openxmlformats.org/officeDocument/2006/relationships/image" Target="../media/image148.wmf"/><Relationship Id="rId15" Type="http://schemas.openxmlformats.org/officeDocument/2006/relationships/image" Target="../media/image153.wmf"/><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50.wmf"/><Relationship Id="rId14" Type="http://schemas.openxmlformats.org/officeDocument/2006/relationships/oleObject" Target="../embeddings/oleObject156.bin"/></Relationships>
</file>

<file path=ppt/slides/_rels/slide37.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62.bin"/><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60.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57.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image" Target="../media/image2.png"/><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60.bin"/><Relationship Id="rId14" Type="http://schemas.openxmlformats.org/officeDocument/2006/relationships/image" Target="../media/image161.wmf"/></Relationships>
</file>

<file path=ppt/slides/_rels/slide39.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68.bin"/><Relationship Id="rId18" Type="http://schemas.openxmlformats.org/officeDocument/2006/relationships/image" Target="../media/image169.wmf"/><Relationship Id="rId3" Type="http://schemas.openxmlformats.org/officeDocument/2006/relationships/oleObject" Target="../embeddings/oleObject163.bin"/><Relationship Id="rId21" Type="http://schemas.openxmlformats.org/officeDocument/2006/relationships/oleObject" Target="../embeddings/oleObject172.bin"/><Relationship Id="rId7" Type="http://schemas.openxmlformats.org/officeDocument/2006/relationships/oleObject" Target="../embeddings/oleObject165.bin"/><Relationship Id="rId12" Type="http://schemas.openxmlformats.org/officeDocument/2006/relationships/image" Target="../media/image166.wmf"/><Relationship Id="rId17" Type="http://schemas.openxmlformats.org/officeDocument/2006/relationships/oleObject" Target="../embeddings/oleObject170.bin"/><Relationship Id="rId2" Type="http://schemas.openxmlformats.org/officeDocument/2006/relationships/slideLayout" Target="../slideLayouts/slideLayout2.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37.vml"/><Relationship Id="rId6" Type="http://schemas.openxmlformats.org/officeDocument/2006/relationships/image" Target="../media/image163.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23" Type="http://schemas.openxmlformats.org/officeDocument/2006/relationships/image" Target="../media/image2.png"/><Relationship Id="rId10" Type="http://schemas.openxmlformats.org/officeDocument/2006/relationships/image" Target="../media/image165.wmf"/><Relationship Id="rId19" Type="http://schemas.openxmlformats.org/officeDocument/2006/relationships/oleObject" Target="../embeddings/oleObject171.bin"/><Relationship Id="rId4" Type="http://schemas.openxmlformats.org/officeDocument/2006/relationships/image" Target="../media/image162.wmf"/><Relationship Id="rId9" Type="http://schemas.openxmlformats.org/officeDocument/2006/relationships/oleObject" Target="../embeddings/oleObject166.bin"/><Relationship Id="rId14" Type="http://schemas.openxmlformats.org/officeDocument/2006/relationships/image" Target="../media/image167.wmf"/><Relationship Id="rId22" Type="http://schemas.openxmlformats.org/officeDocument/2006/relationships/image" Target="../media/image171.wmf"/></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image" Target="../media/image2.png"/><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wm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17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 Id="rId9" Type="http://schemas.openxmlformats.org/officeDocument/2006/relationships/image" Target="../media/image174.gif"/></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18" Type="http://schemas.openxmlformats.org/officeDocument/2006/relationships/image" Target="../media/image27.wmf"/><Relationship Id="rId3" Type="http://schemas.openxmlformats.org/officeDocument/2006/relationships/oleObject" Target="../embeddings/oleObject18.bin"/><Relationship Id="rId21" Type="http://schemas.openxmlformats.org/officeDocument/2006/relationships/image" Target="../media/image28.wmf"/><Relationship Id="rId7" Type="http://schemas.openxmlformats.org/officeDocument/2006/relationships/oleObject" Target="../embeddings/oleObject20.bin"/><Relationship Id="rId12" Type="http://schemas.openxmlformats.org/officeDocument/2006/relationships/image" Target="../media/image24.wmf"/><Relationship Id="rId17" Type="http://schemas.openxmlformats.org/officeDocument/2006/relationships/oleObject" Target="../embeddings/oleObject25.bin"/><Relationship Id="rId25"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image" Target="../media/image26.wmf"/><Relationship Id="rId20" Type="http://schemas.openxmlformats.org/officeDocument/2006/relationships/oleObject" Target="../embeddings/oleObject26.bin"/><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2.bin"/><Relationship Id="rId24" Type="http://schemas.openxmlformats.org/officeDocument/2006/relationships/oleObject" Target="../embeddings/oleObject28.bin"/><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image" Target="../media/image29.wmf"/><Relationship Id="rId10" Type="http://schemas.openxmlformats.org/officeDocument/2006/relationships/image" Target="../media/image23.wmf"/><Relationship Id="rId19" Type="http://schemas.openxmlformats.org/officeDocument/2006/relationships/image" Target="../media/image2.png"/><Relationship Id="rId4" Type="http://schemas.openxmlformats.org/officeDocument/2006/relationships/image" Target="../media/image20.wmf"/><Relationship Id="rId9" Type="http://schemas.openxmlformats.org/officeDocument/2006/relationships/oleObject" Target="../embeddings/oleObject21.bin"/><Relationship Id="rId14" Type="http://schemas.openxmlformats.org/officeDocument/2006/relationships/image" Target="../media/image25.wmf"/><Relationship Id="rId22"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image" Target="../media/image2.png"/><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4.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6.wmf"/><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1.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 Id="rId9"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pt-BR" altLang="en-US" sz="3600" b="1" dirty="0">
                <a:solidFill>
                  <a:srgbClr val="333399"/>
                </a:solidFill>
                <a:latin typeface="Times New Roman" panose="02020603050405020304" pitchFamily="18" charset="0"/>
                <a:cs typeface="Times New Roman" panose="02020603050405020304" pitchFamily="18" charset="0"/>
              </a:rPr>
              <a:t>2. Robot Dynamics</a:t>
            </a:r>
          </a:p>
        </p:txBody>
      </p:sp>
      <p:sp>
        <p:nvSpPr>
          <p:cNvPr id="8"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5" name="Content Placeholder 8"/>
          <p:cNvSpPr>
            <a:spLocks noGrp="1"/>
          </p:cNvSpPr>
          <p:nvPr/>
        </p:nvSpPr>
        <p:spPr>
          <a:xfrm>
            <a:off x="870995" y="1761885"/>
            <a:ext cx="6775101" cy="3169285"/>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indent="-450000" eaLnBrk="1" hangingPunct="1">
              <a:lnSpc>
                <a:spcPct val="150000"/>
              </a:lnSpc>
              <a:spcBef>
                <a:spcPts val="20"/>
              </a:spcBef>
              <a:spcAft>
                <a:spcPts val="0"/>
              </a:spcAft>
              <a:buFont typeface="Wingdings" pitchFamily="2" charset="2"/>
              <a:buChar char="Ø"/>
            </a:pPr>
            <a:r>
              <a:rPr lang="pt-BR" altLang="zh-CN" sz="3200" b="1" dirty="0">
                <a:solidFill>
                  <a:srgbClr val="000000"/>
                </a:solidFill>
                <a:latin typeface="Times New Roman" panose="02020603050405020304" pitchFamily="18" charset="0"/>
                <a:cs typeface="Times New Roman" panose="02020603050405020304" pitchFamily="18" charset="0"/>
              </a:rPr>
              <a:t>2.1 Newton-Euler formulations</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2.2 Lagrange-Euler formulation </a:t>
            </a:r>
          </a:p>
          <a:p>
            <a:pPr indent="-450000" eaLnBrk="1" hangingPunct="1">
              <a:lnSpc>
                <a:spcPct val="150000"/>
              </a:lnSpc>
              <a:spcBef>
                <a:spcPts val="20"/>
              </a:spcBef>
              <a:spcAft>
                <a:spcPts val="0"/>
              </a:spcAft>
              <a:buFont typeface="Wingdings" pitchFamily="2" charset="2"/>
              <a:buChar char="Ø"/>
            </a:pPr>
            <a:r>
              <a:rPr lang="en-US" altLang="zh-CN" sz="3200" b="1" dirty="0">
                <a:solidFill>
                  <a:srgbClr val="0070C0"/>
                </a:solidFill>
                <a:latin typeface="Times New Roman" panose="02020603050405020304" pitchFamily="18" charset="0"/>
                <a:cs typeface="Times New Roman" panose="02020603050405020304" pitchFamily="18" charset="0"/>
              </a:rPr>
              <a:t>2.3 Properties of Dynamic Models</a:t>
            </a:r>
          </a:p>
          <a:p>
            <a:pPr indent="-450000" eaLnBrk="1" hangingPunct="1">
              <a:lnSpc>
                <a:spcPct val="150000"/>
              </a:lnSpc>
              <a:spcBef>
                <a:spcPts val="20"/>
              </a:spcBef>
              <a:spcAft>
                <a:spcPts val="0"/>
              </a:spcAft>
              <a:buFont typeface="Wingdings" pitchFamily="2" charset="2"/>
              <a:buChar char="Ø"/>
            </a:pPr>
            <a:r>
              <a:rPr lang="en-US" altLang="zh-CN" sz="3200" b="1">
                <a:solidFill>
                  <a:srgbClr val="000000"/>
                </a:solidFill>
                <a:latin typeface="Times New Roman" panose="02020603050405020304" pitchFamily="18" charset="0"/>
                <a:cs typeface="Times New Roman" panose="02020603050405020304" pitchFamily="18" charset="0"/>
              </a:rPr>
              <a:t>2.4 Dynamics Tutorials </a:t>
            </a:r>
            <a:endParaRPr lang="en-US" altLang="zh-CN" sz="3200" b="1" dirty="0">
              <a:solidFill>
                <a:srgbClr val="000000"/>
              </a:solidFill>
              <a:latin typeface="Times New Roman" panose="02020603050405020304" pitchFamily="18" charset="0"/>
              <a:cs typeface="Times New Roman" panose="02020603050405020304" pitchFamily="18" charset="0"/>
            </a:endParaRPr>
          </a:p>
          <a:p>
            <a:pPr indent="-450000" eaLnBrk="1" hangingPunct="1">
              <a:lnSpc>
                <a:spcPct val="150000"/>
              </a:lnSpc>
              <a:spcBef>
                <a:spcPts val="20"/>
              </a:spcBef>
              <a:spcAft>
                <a:spcPts val="0"/>
              </a:spcAft>
              <a:buFont typeface="Wingdings" pitchFamily="2" charset="2"/>
              <a:buChar char="Ø"/>
            </a:pPr>
            <a:r>
              <a:rPr lang="en-US" altLang="zh-CN" sz="3200" b="1" dirty="0">
                <a:solidFill>
                  <a:srgbClr val="000000"/>
                </a:solidFill>
                <a:latin typeface="Times New Roman" panose="02020603050405020304" pitchFamily="18" charset="0"/>
                <a:cs typeface="Times New Roman" panose="02020603050405020304" pitchFamily="18" charset="0"/>
              </a:rPr>
              <a:t>2.5 Neural Network Modelling</a:t>
            </a:r>
            <a:endParaRPr lang="en-US" altLang="en-US" sz="3200" b="1"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71254108"/>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568325" y="1257300"/>
            <a:ext cx="8229600" cy="4716463"/>
          </a:xfrm>
        </p:spPr>
        <p:txBody>
          <a:bodyPr/>
          <a:lstStyle/>
          <a:p>
            <a:pPr>
              <a:buFontTx/>
              <a:buNone/>
            </a:pPr>
            <a:r>
              <a:rPr lang="en-US" altLang="en-US" sz="2400" dirty="0">
                <a:latin typeface="Times New Roman" panose="02020603050405020304" pitchFamily="18" charset="0"/>
                <a:cs typeface="Times New Roman" panose="02020603050405020304" pitchFamily="18" charset="0"/>
              </a:rPr>
              <a:t>From</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can be defined as: </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graphicFrame>
        <p:nvGraphicFramePr>
          <p:cNvPr id="44037" name="Object 9"/>
          <p:cNvGraphicFramePr>
            <a:graphicFrameLocks noChangeAspect="1"/>
          </p:cNvGraphicFramePr>
          <p:nvPr>
            <p:extLst>
              <p:ext uri="{D42A27DB-BD31-4B8C-83A1-F6EECF244321}">
                <p14:modId xmlns:p14="http://schemas.microsoft.com/office/powerpoint/2010/main" val="396167678"/>
              </p:ext>
            </p:extLst>
          </p:nvPr>
        </p:nvGraphicFramePr>
        <p:xfrm>
          <a:off x="1933575" y="1355725"/>
          <a:ext cx="5633478" cy="977900"/>
        </p:xfrm>
        <a:graphic>
          <a:graphicData uri="http://schemas.openxmlformats.org/presentationml/2006/ole">
            <mc:AlternateContent xmlns:mc="http://schemas.openxmlformats.org/markup-compatibility/2006">
              <mc:Choice xmlns:v="urn:schemas-microsoft-com:vml" Requires="v">
                <p:oleObj spid="_x0000_s7224" name="Equation" r:id="rId3" imgW="2692400" imgH="469900" progId="Equation.3">
                  <p:embed/>
                </p:oleObj>
              </mc:Choice>
              <mc:Fallback>
                <p:oleObj name="Equation" r:id="rId3" imgW="2692400" imgH="469900" progId="Equation.3">
                  <p:embed/>
                  <p:pic>
                    <p:nvPicPr>
                      <p:cNvPr id="4403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355725"/>
                        <a:ext cx="5633478" cy="977900"/>
                      </a:xfrm>
                      <a:prstGeom prst="rect">
                        <a:avLst/>
                      </a:prstGeom>
                      <a:noFill/>
                      <a:ln>
                        <a:noFill/>
                      </a:ln>
                    </p:spPr>
                  </p:pic>
                </p:oleObj>
              </mc:Fallback>
            </mc:AlternateContent>
          </a:graphicData>
        </a:graphic>
      </p:graphicFrame>
      <p:graphicFrame>
        <p:nvGraphicFramePr>
          <p:cNvPr id="44038" name="Object 11"/>
          <p:cNvGraphicFramePr>
            <a:graphicFrameLocks noChangeAspect="1"/>
          </p:cNvGraphicFramePr>
          <p:nvPr>
            <p:extLst>
              <p:ext uri="{D42A27DB-BD31-4B8C-83A1-F6EECF244321}">
                <p14:modId xmlns:p14="http://schemas.microsoft.com/office/powerpoint/2010/main" val="3390506506"/>
              </p:ext>
            </p:extLst>
          </p:nvPr>
        </p:nvGraphicFramePr>
        <p:xfrm>
          <a:off x="723900" y="2640013"/>
          <a:ext cx="862013" cy="360362"/>
        </p:xfrm>
        <a:graphic>
          <a:graphicData uri="http://schemas.openxmlformats.org/presentationml/2006/ole">
            <mc:AlternateContent xmlns:mc="http://schemas.openxmlformats.org/markup-compatibility/2006">
              <mc:Choice xmlns:v="urn:schemas-microsoft-com:vml" Requires="v">
                <p:oleObj spid="_x0000_s7225" name="Equation" r:id="rId5" imgW="482600" imgH="203200" progId="Equation.3">
                  <p:embed/>
                </p:oleObj>
              </mc:Choice>
              <mc:Fallback>
                <p:oleObj name="Equation" r:id="rId5" imgW="482600" imgH="203200" progId="Equation.3">
                  <p:embed/>
                  <p:pic>
                    <p:nvPicPr>
                      <p:cNvPr id="44038"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2640013"/>
                        <a:ext cx="8620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12"/>
          <p:cNvGraphicFramePr>
            <a:graphicFrameLocks noChangeAspect="1"/>
          </p:cNvGraphicFramePr>
          <p:nvPr>
            <p:extLst>
              <p:ext uri="{D42A27DB-BD31-4B8C-83A1-F6EECF244321}">
                <p14:modId xmlns:p14="http://schemas.microsoft.com/office/powerpoint/2010/main" val="3347966695"/>
              </p:ext>
            </p:extLst>
          </p:nvPr>
        </p:nvGraphicFramePr>
        <p:xfrm>
          <a:off x="3868738" y="2632075"/>
          <a:ext cx="954087" cy="396875"/>
        </p:xfrm>
        <a:graphic>
          <a:graphicData uri="http://schemas.openxmlformats.org/presentationml/2006/ole">
            <mc:AlternateContent xmlns:mc="http://schemas.openxmlformats.org/markup-compatibility/2006">
              <mc:Choice xmlns:v="urn:schemas-microsoft-com:vml" Requires="v">
                <p:oleObj spid="_x0000_s7226" name="Equation" r:id="rId7" imgW="546100" imgH="228600" progId="Equation.3">
                  <p:embed/>
                </p:oleObj>
              </mc:Choice>
              <mc:Fallback>
                <p:oleObj name="Equation" r:id="rId7" imgW="546100" imgH="228600" progId="Equation.3">
                  <p:embed/>
                  <p:pic>
                    <p:nvPicPr>
                      <p:cNvPr id="44039"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738" y="2632075"/>
                        <a:ext cx="954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Object 13"/>
          <p:cNvGraphicFramePr>
            <a:graphicFrameLocks noChangeAspect="1"/>
          </p:cNvGraphicFramePr>
          <p:nvPr/>
        </p:nvGraphicFramePr>
        <p:xfrm>
          <a:off x="909638" y="3552825"/>
          <a:ext cx="3367087" cy="2217738"/>
        </p:xfrm>
        <a:graphic>
          <a:graphicData uri="http://schemas.openxmlformats.org/presentationml/2006/ole">
            <mc:AlternateContent xmlns:mc="http://schemas.openxmlformats.org/markup-compatibility/2006">
              <mc:Choice xmlns:v="urn:schemas-microsoft-com:vml" Requires="v">
                <p:oleObj spid="_x0000_s7227" name="Equation" r:id="rId9" imgW="2006600" imgH="1320800" progId="Equation.DSMT4">
                  <p:embed/>
                </p:oleObj>
              </mc:Choice>
              <mc:Fallback>
                <p:oleObj name="Equation" r:id="rId9" imgW="2006600" imgH="1320800" progId="Equation.DSMT4">
                  <p:embed/>
                  <p:pic>
                    <p:nvPicPr>
                      <p:cNvPr id="4404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9638" y="3552825"/>
                        <a:ext cx="3367087"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15"/>
          <p:cNvGraphicFramePr>
            <a:graphicFrameLocks noChangeAspect="1"/>
          </p:cNvGraphicFramePr>
          <p:nvPr/>
        </p:nvGraphicFramePr>
        <p:xfrm>
          <a:off x="4845050" y="3563938"/>
          <a:ext cx="3263900" cy="2279650"/>
        </p:xfrm>
        <a:graphic>
          <a:graphicData uri="http://schemas.openxmlformats.org/presentationml/2006/ole">
            <mc:AlternateContent xmlns:mc="http://schemas.openxmlformats.org/markup-compatibility/2006">
              <mc:Choice xmlns:v="urn:schemas-microsoft-com:vml" Requires="v">
                <p:oleObj spid="_x0000_s7228" name="Equation" r:id="rId11" imgW="1892300" imgH="1320800" progId="Equation.3">
                  <p:embed/>
                </p:oleObj>
              </mc:Choice>
              <mc:Fallback>
                <p:oleObj name="Equation" r:id="rId11" imgW="1892300" imgH="1320800" progId="Equation.3">
                  <p:embed/>
                  <p:pic>
                    <p:nvPicPr>
                      <p:cNvPr id="44043"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5050" y="3563938"/>
                        <a:ext cx="32639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5" name="AutoShape 14"/>
          <p:cNvSpPr>
            <a:spLocks noChangeArrowheads="1"/>
          </p:cNvSpPr>
          <p:nvPr/>
        </p:nvSpPr>
        <p:spPr bwMode="auto">
          <a:xfrm>
            <a:off x="5278438" y="2813050"/>
            <a:ext cx="2463800" cy="482600"/>
          </a:xfrm>
          <a:prstGeom prst="wedgeRoundRectCallout">
            <a:avLst>
              <a:gd name="adj1" fmla="val -169308"/>
              <a:gd name="adj2" fmla="val 124932"/>
              <a:gd name="adj3" fmla="val 16667"/>
            </a:avLst>
          </a:prstGeom>
          <a:noFill/>
          <a:ln w="19050" algn="ctr">
            <a:solidFill>
              <a:schemeClr val="folHlink"/>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Independent of </a:t>
            </a:r>
          </a:p>
        </p:txBody>
      </p:sp>
      <p:graphicFrame>
        <p:nvGraphicFramePr>
          <p:cNvPr id="44046" name="Object 15"/>
          <p:cNvGraphicFramePr>
            <a:graphicFrameLocks noChangeAspect="1"/>
          </p:cNvGraphicFramePr>
          <p:nvPr/>
        </p:nvGraphicFramePr>
        <p:xfrm>
          <a:off x="7281863" y="2819400"/>
          <a:ext cx="312737" cy="427038"/>
        </p:xfrm>
        <a:graphic>
          <a:graphicData uri="http://schemas.openxmlformats.org/presentationml/2006/ole">
            <mc:AlternateContent xmlns:mc="http://schemas.openxmlformats.org/markup-compatibility/2006">
              <mc:Choice xmlns:v="urn:schemas-microsoft-com:vml" Requires="v">
                <p:oleObj spid="_x0000_s7229" name="Equation" r:id="rId14" imgW="139700" imgH="190500" progId="Equation.DSMT4">
                  <p:embed/>
                </p:oleObj>
              </mc:Choice>
              <mc:Fallback>
                <p:oleObj name="Equation" r:id="rId14" imgW="139700" imgH="190500" progId="Equation.DSMT4">
                  <p:embed/>
                  <p:pic>
                    <p:nvPicPr>
                      <p:cNvPr id="44046"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1863" y="2819400"/>
                        <a:ext cx="31273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4047" name="Straight Connector 15"/>
          <p:cNvCxnSpPr>
            <a:cxnSpLocks noChangeShapeType="1"/>
          </p:cNvCxnSpPr>
          <p:nvPr/>
        </p:nvCxnSpPr>
        <p:spPr bwMode="auto">
          <a:xfrm>
            <a:off x="4530725" y="3678238"/>
            <a:ext cx="20638" cy="2144712"/>
          </a:xfrm>
          <a:prstGeom prst="line">
            <a:avLst/>
          </a:prstGeom>
          <a:noFill/>
          <a:ln w="9525" algn="ctr">
            <a:solidFill>
              <a:srgbClr val="0033CC"/>
            </a:solidFill>
            <a:round/>
          </a:ln>
          <a:extLst>
            <a:ext uri="{909E8E84-426E-40DD-AFC4-6F175D3DCCD1}">
              <a14:hiddenFill xmlns:a14="http://schemas.microsoft.com/office/drawing/2010/main">
                <a:noFill/>
              </a14:hiddenFill>
            </a:ext>
          </a:extLst>
        </p:spPr>
      </p:cxnSp>
      <p:sp>
        <p:nvSpPr>
          <p:cNvPr id="17"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5" name="Rounded Rectangle 43"/>
          <p:cNvSpPr>
            <a:spLocks noChangeArrowheads="1"/>
          </p:cNvSpPr>
          <p:nvPr/>
        </p:nvSpPr>
        <p:spPr bwMode="auto">
          <a:xfrm>
            <a:off x="1939951" y="3530008"/>
            <a:ext cx="314151" cy="337915"/>
          </a:xfrm>
          <a:prstGeom prst="roundRect">
            <a:avLst>
              <a:gd name="adj" fmla="val 16667"/>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0" name="Object 2"/>
          <p:cNvGraphicFramePr>
            <a:graphicFrameLocks noChangeAspect="1"/>
          </p:cNvGraphicFramePr>
          <p:nvPr>
            <p:extLst>
              <p:ext uri="{D42A27DB-BD31-4B8C-83A1-F6EECF244321}">
                <p14:modId xmlns:p14="http://schemas.microsoft.com/office/powerpoint/2010/main" val="980644910"/>
              </p:ext>
            </p:extLst>
          </p:nvPr>
        </p:nvGraphicFramePr>
        <p:xfrm>
          <a:off x="1027605" y="3425524"/>
          <a:ext cx="7334250" cy="2682875"/>
        </p:xfrm>
        <a:graphic>
          <a:graphicData uri="http://schemas.openxmlformats.org/presentationml/2006/ole">
            <mc:AlternateContent xmlns:mc="http://schemas.openxmlformats.org/markup-compatibility/2006">
              <mc:Choice xmlns:v="urn:schemas-microsoft-com:vml" Requires="v">
                <p:oleObj spid="_x0000_s8212" name="Equation" r:id="rId3" imgW="3530600" imgH="1282700" progId="Equation.DSMT4">
                  <p:embed/>
                </p:oleObj>
              </mc:Choice>
              <mc:Fallback>
                <p:oleObj name="Equation" r:id="rId3" imgW="3530600" imgH="1282700" progId="Equation.DSMT4">
                  <p:embed/>
                  <p:pic>
                    <p:nvPicPr>
                      <p:cNvPr id="4506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05" y="3425524"/>
                        <a:ext cx="73342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1" name="Down Arrow 6"/>
          <p:cNvSpPr>
            <a:spLocks noChangeArrowheads="1"/>
          </p:cNvSpPr>
          <p:nvPr/>
        </p:nvSpPr>
        <p:spPr bwMode="auto">
          <a:xfrm>
            <a:off x="4100756" y="2679402"/>
            <a:ext cx="333021" cy="527567"/>
          </a:xfrm>
          <a:prstGeom prst="downArrow">
            <a:avLst>
              <a:gd name="adj1" fmla="val 50000"/>
              <a:gd name="adj2" fmla="val 50000"/>
            </a:avLst>
          </a:prstGeom>
          <a:solidFill>
            <a:srgbClr val="0070C0"/>
          </a:solidFill>
          <a:ln>
            <a:solidFill>
              <a:srgbClr val="0070C0"/>
            </a:solidFill>
          </a:ln>
        </p:spPr>
        <p:style>
          <a:lnRef idx="0">
            <a:schemeClr val="accent1"/>
          </a:lnRef>
          <a:fillRef idx="3">
            <a:schemeClr val="accent1"/>
          </a:fillRef>
          <a:effectRef idx="3">
            <a:schemeClr val="accent1"/>
          </a:effectRef>
          <a:fontRef idx="minor">
            <a:schemeClr val="lt1"/>
          </a:fontRef>
        </p:style>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7"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1006688592"/>
              </p:ext>
            </p:extLst>
          </p:nvPr>
        </p:nvGraphicFramePr>
        <p:xfrm>
          <a:off x="917633" y="1303817"/>
          <a:ext cx="7005699" cy="1216100"/>
        </p:xfrm>
        <a:graphic>
          <a:graphicData uri="http://schemas.openxmlformats.org/presentationml/2006/ole">
            <mc:AlternateContent xmlns:mc="http://schemas.openxmlformats.org/markup-compatibility/2006">
              <mc:Choice xmlns:v="urn:schemas-microsoft-com:vml" Requires="v">
                <p:oleObj spid="_x0000_s8213" name="Equation" r:id="rId6" imgW="2692400" imgH="469900" progId="Equation.3">
                  <p:embed/>
                </p:oleObj>
              </mc:Choice>
              <mc:Fallback>
                <p:oleObj name="Equation" r:id="rId6" imgW="2692400" imgH="469900" progId="Equation.3">
                  <p:embed/>
                  <p:pic>
                    <p:nvPicPr>
                      <p:cNvPr id="4"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633" y="1303817"/>
                        <a:ext cx="7005699" cy="1216100"/>
                      </a:xfrm>
                      <a:prstGeom prst="rect">
                        <a:avLst/>
                      </a:prstGeom>
                      <a:noFill/>
                      <a:ln>
                        <a:noFill/>
                      </a:ln>
                    </p:spPr>
                  </p:pic>
                </p:oleObj>
              </mc:Fallback>
            </mc:AlternateContent>
          </a:graphicData>
        </a:graphic>
      </p:graphicFrame>
      <p:sp>
        <p:nvSpPr>
          <p:cNvPr id="8"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0" name="流程图: 可选过程 9"/>
          <p:cNvSpPr/>
          <p:nvPr/>
        </p:nvSpPr>
        <p:spPr>
          <a:xfrm>
            <a:off x="712379" y="3386836"/>
            <a:ext cx="7751135" cy="2843844"/>
          </a:xfrm>
          <a:prstGeom prst="flowChartAlternateProcess">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06400" y="1170623"/>
            <a:ext cx="8280400" cy="4973002"/>
          </a:xfrm>
        </p:spPr>
        <p:txBody>
          <a:bodyPr/>
          <a:lstStyle/>
          <a:p>
            <a:pPr>
              <a:buFontTx/>
              <a:buNone/>
            </a:pPr>
            <a:r>
              <a:rPr lang="en-US" altLang="en-US" sz="2400" dirty="0">
                <a:latin typeface="Times New Roman" panose="02020603050405020304" pitchFamily="18" charset="0"/>
                <a:cs typeface="Times New Roman" panose="02020603050405020304" pitchFamily="18" charset="0"/>
              </a:rPr>
              <a:t>In matrix form</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12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Note that                            in the text book</a:t>
            </a:r>
          </a:p>
        </p:txBody>
      </p:sp>
      <p:graphicFrame>
        <p:nvGraphicFramePr>
          <p:cNvPr id="46085" name="Object 8"/>
          <p:cNvGraphicFramePr>
            <a:graphicFrameLocks noChangeAspect="1"/>
          </p:cNvGraphicFramePr>
          <p:nvPr/>
        </p:nvGraphicFramePr>
        <p:xfrm>
          <a:off x="1809750" y="1522413"/>
          <a:ext cx="5607050" cy="1584325"/>
        </p:xfrm>
        <a:graphic>
          <a:graphicData uri="http://schemas.openxmlformats.org/presentationml/2006/ole">
            <mc:AlternateContent xmlns:mc="http://schemas.openxmlformats.org/markup-compatibility/2006">
              <mc:Choice xmlns:v="urn:schemas-microsoft-com:vml" Requires="v">
                <p:oleObj spid="_x0000_s9263" name="Equation" r:id="rId3" imgW="2781300" imgH="787400" progId="Equation.3">
                  <p:embed/>
                </p:oleObj>
              </mc:Choice>
              <mc:Fallback>
                <p:oleObj name="Equation" r:id="rId3" imgW="2781300" imgH="787400" progId="Equation.3">
                  <p:embed/>
                  <p:pic>
                    <p:nvPicPr>
                      <p:cNvPr id="4608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1522413"/>
                        <a:ext cx="56070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10"/>
          <p:cNvGraphicFramePr>
            <a:graphicFrameLocks noChangeAspect="1"/>
          </p:cNvGraphicFramePr>
          <p:nvPr/>
        </p:nvGraphicFramePr>
        <p:xfrm>
          <a:off x="1690688" y="3213100"/>
          <a:ext cx="2016125" cy="371475"/>
        </p:xfrm>
        <a:graphic>
          <a:graphicData uri="http://schemas.openxmlformats.org/presentationml/2006/ole">
            <mc:AlternateContent xmlns:mc="http://schemas.openxmlformats.org/markup-compatibility/2006">
              <mc:Choice xmlns:v="urn:schemas-microsoft-com:vml" Requires="v">
                <p:oleObj spid="_x0000_s9264" name="Equation" r:id="rId5" imgW="1116965" imgH="203200" progId="Equation.3">
                  <p:embed/>
                </p:oleObj>
              </mc:Choice>
              <mc:Fallback>
                <p:oleObj name="Equation" r:id="rId5" imgW="1116965" imgH="203200" progId="Equation.3">
                  <p:embed/>
                  <p:pic>
                    <p:nvPicPr>
                      <p:cNvPr id="4608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3213100"/>
                        <a:ext cx="20161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Object 12"/>
          <p:cNvGraphicFramePr>
            <a:graphicFrameLocks noChangeAspect="1"/>
          </p:cNvGraphicFramePr>
          <p:nvPr>
            <p:extLst>
              <p:ext uri="{D42A27DB-BD31-4B8C-83A1-F6EECF244321}">
                <p14:modId xmlns:p14="http://schemas.microsoft.com/office/powerpoint/2010/main" val="126150398"/>
              </p:ext>
            </p:extLst>
          </p:nvPr>
        </p:nvGraphicFramePr>
        <p:xfrm>
          <a:off x="3861118" y="4750687"/>
          <a:ext cx="4484687" cy="1484313"/>
        </p:xfrm>
        <a:graphic>
          <a:graphicData uri="http://schemas.openxmlformats.org/presentationml/2006/ole">
            <mc:AlternateContent xmlns:mc="http://schemas.openxmlformats.org/markup-compatibility/2006">
              <mc:Choice xmlns:v="urn:schemas-microsoft-com:vml" Requires="v">
                <p:oleObj spid="_x0000_s9265" name="Equation" r:id="rId7" imgW="2374900" imgH="787400" progId="Equation.3">
                  <p:embed/>
                </p:oleObj>
              </mc:Choice>
              <mc:Fallback>
                <p:oleObj name="Equation" r:id="rId7" imgW="2374900" imgH="787400" progId="Equation.3">
                  <p:embed/>
                  <p:pic>
                    <p:nvPicPr>
                      <p:cNvPr id="46088"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1118" y="4750687"/>
                        <a:ext cx="4484687"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11"/>
          <p:cNvGraphicFramePr>
            <a:graphicFrameLocks noChangeAspect="1"/>
          </p:cNvGraphicFramePr>
          <p:nvPr>
            <p:extLst>
              <p:ext uri="{D42A27DB-BD31-4B8C-83A1-F6EECF244321}">
                <p14:modId xmlns:p14="http://schemas.microsoft.com/office/powerpoint/2010/main" val="3929678244"/>
              </p:ext>
            </p:extLst>
          </p:nvPr>
        </p:nvGraphicFramePr>
        <p:xfrm>
          <a:off x="693737" y="3830128"/>
          <a:ext cx="5022215" cy="721995"/>
        </p:xfrm>
        <a:graphic>
          <a:graphicData uri="http://schemas.openxmlformats.org/presentationml/2006/ole">
            <mc:AlternateContent xmlns:mc="http://schemas.openxmlformats.org/markup-compatibility/2006">
              <mc:Choice xmlns:v="urn:schemas-microsoft-com:vml" Requires="v">
                <p:oleObj spid="_x0000_s9266" name="Equation" r:id="rId9" imgW="2362200" imgH="342900" progId="Equation.DSMT4">
                  <p:embed/>
                </p:oleObj>
              </mc:Choice>
              <mc:Fallback>
                <p:oleObj name="Equation" r:id="rId9" imgW="2362200" imgH="342900" progId="Equation.DSMT4">
                  <p:embed/>
                  <p:pic>
                    <p:nvPicPr>
                      <p:cNvPr id="4608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737" y="3830128"/>
                        <a:ext cx="5022215" cy="72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12"/>
          <p:cNvGraphicFramePr>
            <a:graphicFrameLocks noChangeAspect="1"/>
          </p:cNvGraphicFramePr>
          <p:nvPr>
            <p:extLst>
              <p:ext uri="{D42A27DB-BD31-4B8C-83A1-F6EECF244321}">
                <p14:modId xmlns:p14="http://schemas.microsoft.com/office/powerpoint/2010/main" val="1123734546"/>
              </p:ext>
            </p:extLst>
          </p:nvPr>
        </p:nvGraphicFramePr>
        <p:xfrm>
          <a:off x="673735" y="4666867"/>
          <a:ext cx="1874838" cy="1631950"/>
        </p:xfrm>
        <a:graphic>
          <a:graphicData uri="http://schemas.openxmlformats.org/presentationml/2006/ole">
            <mc:AlternateContent xmlns:mc="http://schemas.openxmlformats.org/markup-compatibility/2006">
              <mc:Choice xmlns:v="urn:schemas-microsoft-com:vml" Requires="v">
                <p:oleObj spid="_x0000_s9267" name="Equation" r:id="rId11" imgW="888365" imgH="774065" progId="Equation.DSMT4">
                  <p:embed/>
                </p:oleObj>
              </mc:Choice>
              <mc:Fallback>
                <p:oleObj name="Equation" r:id="rId11" imgW="888365" imgH="774065" progId="Equation.DSMT4">
                  <p:embed/>
                  <p:pic>
                    <p:nvPicPr>
                      <p:cNvPr id="4609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735" y="4666867"/>
                        <a:ext cx="18748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1" name="AutoShape 13"/>
          <p:cNvSpPr>
            <a:spLocks noChangeArrowheads="1"/>
          </p:cNvSpPr>
          <p:nvPr/>
        </p:nvSpPr>
        <p:spPr bwMode="auto">
          <a:xfrm>
            <a:off x="2860158" y="5374381"/>
            <a:ext cx="692534" cy="173037"/>
          </a:xfrm>
          <a:prstGeom prst="rightArrow">
            <a:avLst>
              <a:gd name="adj1" fmla="val 50000"/>
              <a:gd name="adj2" fmla="val 122019"/>
            </a:avLst>
          </a:prstGeom>
          <a:solidFill>
            <a:srgbClr val="0070C0"/>
          </a:solidFill>
          <a:ln>
            <a:solidFill>
              <a:srgbClr val="0070C0"/>
            </a:solidFill>
          </a:ln>
        </p:spPr>
        <p:style>
          <a:lnRef idx="0">
            <a:schemeClr val="accent1"/>
          </a:lnRef>
          <a:fillRef idx="3">
            <a:schemeClr val="accent1"/>
          </a:fillRef>
          <a:effectRef idx="3">
            <a:schemeClr val="accent1"/>
          </a:effectRef>
          <a:fontRef idx="minor">
            <a:schemeClr val="lt1"/>
          </a:fontRef>
        </p:style>
        <p:txBody>
          <a:bodyPr wrap="none" anchor="ct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46092" name="Line 14"/>
          <p:cNvSpPr>
            <a:spLocks noChangeShapeType="1"/>
          </p:cNvSpPr>
          <p:nvPr/>
        </p:nvSpPr>
        <p:spPr bwMode="auto">
          <a:xfrm>
            <a:off x="500380" y="3693795"/>
            <a:ext cx="7845425" cy="635"/>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372979" y="1092907"/>
            <a:ext cx="8280400" cy="4973002"/>
          </a:xfrm>
        </p:spPr>
        <p:txBody>
          <a:bodyPr/>
          <a:lstStyle/>
          <a:p>
            <a:pPr>
              <a:buFontTx/>
              <a:buNone/>
            </a:pPr>
            <a:r>
              <a:rPr lang="en-US" altLang="en-US" sz="2400" dirty="0">
                <a:latin typeface="Times New Roman" panose="02020603050405020304" pitchFamily="18" charset="0"/>
                <a:cs typeface="Times New Roman" panose="02020603050405020304" pitchFamily="18" charset="0"/>
              </a:rPr>
              <a:t>So we get the dynamic model</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1200" dirty="0">
              <a:latin typeface="Times New Roman" panose="02020603050405020304" pitchFamily="18" charset="0"/>
              <a:cs typeface="Times New Roman" panose="02020603050405020304" pitchFamily="18" charset="0"/>
            </a:endParaRPr>
          </a:p>
        </p:txBody>
      </p:sp>
      <p:graphicFrame>
        <p:nvGraphicFramePr>
          <p:cNvPr id="46085" name="Object 8"/>
          <p:cNvGraphicFramePr>
            <a:graphicFrameLocks noChangeAspect="1"/>
          </p:cNvGraphicFramePr>
          <p:nvPr/>
        </p:nvGraphicFramePr>
        <p:xfrm>
          <a:off x="1352206" y="3530811"/>
          <a:ext cx="5607050" cy="1584325"/>
        </p:xfrm>
        <a:graphic>
          <a:graphicData uri="http://schemas.openxmlformats.org/presentationml/2006/ole">
            <mc:AlternateContent xmlns:mc="http://schemas.openxmlformats.org/markup-compatibility/2006">
              <mc:Choice xmlns:v="urn:schemas-microsoft-com:vml" Requires="v">
                <p:oleObj spid="_x0000_s40994" name="Equation" r:id="rId3" imgW="2781300" imgH="787400" progId="Equation.3">
                  <p:embed/>
                </p:oleObj>
              </mc:Choice>
              <mc:Fallback>
                <p:oleObj name="Equation" r:id="rId3" imgW="2781300" imgH="787400" progId="Equation.3">
                  <p:embed/>
                  <p:pic>
                    <p:nvPicPr>
                      <p:cNvPr id="4608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206" y="3530811"/>
                        <a:ext cx="56070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Object 12"/>
          <p:cNvGraphicFramePr>
            <a:graphicFrameLocks noChangeAspect="1"/>
          </p:cNvGraphicFramePr>
          <p:nvPr/>
        </p:nvGraphicFramePr>
        <p:xfrm>
          <a:off x="2162947" y="5048250"/>
          <a:ext cx="4484687" cy="1484313"/>
        </p:xfrm>
        <a:graphic>
          <a:graphicData uri="http://schemas.openxmlformats.org/presentationml/2006/ole">
            <mc:AlternateContent xmlns:mc="http://schemas.openxmlformats.org/markup-compatibility/2006">
              <mc:Choice xmlns:v="urn:schemas-microsoft-com:vml" Requires="v">
                <p:oleObj spid="_x0000_s40995" name="Equation" r:id="rId5" imgW="2374900" imgH="787400" progId="Equation.3">
                  <p:embed/>
                </p:oleObj>
              </mc:Choice>
              <mc:Fallback>
                <p:oleObj name="Equation" r:id="rId5" imgW="2374900" imgH="787400" progId="Equation.3">
                  <p:embed/>
                  <p:pic>
                    <p:nvPicPr>
                      <p:cNvPr id="4608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947" y="5048250"/>
                        <a:ext cx="4484687"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graphicFrame>
        <p:nvGraphicFramePr>
          <p:cNvPr id="15" name="Object 8">
            <a:extLst>
              <a:ext uri="{FF2B5EF4-FFF2-40B4-BE49-F238E27FC236}">
                <a16:creationId xmlns:a16="http://schemas.microsoft.com/office/drawing/2014/main" id="{26A3322C-14D6-437E-9976-F01A3A8FC1F9}"/>
              </a:ext>
            </a:extLst>
          </p:cNvPr>
          <p:cNvGraphicFramePr>
            <a:graphicFrameLocks noChangeAspect="1"/>
          </p:cNvGraphicFramePr>
          <p:nvPr/>
        </p:nvGraphicFramePr>
        <p:xfrm>
          <a:off x="2860158" y="1607118"/>
          <a:ext cx="3486150" cy="409575"/>
        </p:xfrm>
        <a:graphic>
          <a:graphicData uri="http://schemas.openxmlformats.org/presentationml/2006/ole">
            <mc:AlternateContent xmlns:mc="http://schemas.openxmlformats.org/markup-compatibility/2006">
              <mc:Choice xmlns:v="urn:schemas-microsoft-com:vml" Requires="v">
                <p:oleObj spid="_x0000_s40996" name="Equation" r:id="rId8" imgW="1752480" imgH="203040" progId="Equation.DSMT4">
                  <p:embed/>
                </p:oleObj>
              </mc:Choice>
              <mc:Fallback>
                <p:oleObj name="Equation" r:id="rId8" imgW="1752480" imgH="203040" progId="Equation.DSMT4">
                  <p:embed/>
                  <p:pic>
                    <p:nvPicPr>
                      <p:cNvPr id="15" name="Object 8">
                        <a:extLst>
                          <a:ext uri="{FF2B5EF4-FFF2-40B4-BE49-F238E27FC236}">
                            <a16:creationId xmlns:a16="http://schemas.microsoft.com/office/drawing/2014/main" id="{26A3322C-14D6-437E-9976-F01A3A8FC1F9}"/>
                          </a:ext>
                        </a:extLst>
                      </p:cNvPr>
                      <p:cNvPicPr>
                        <a:picLocks noChangeAspect="1" noChangeArrowheads="1"/>
                      </p:cNvPicPr>
                      <p:nvPr/>
                    </p:nvPicPr>
                    <p:blipFill>
                      <a:blip r:embed="rId9"/>
                      <a:srcRect/>
                      <a:stretch>
                        <a:fillRect/>
                      </a:stretch>
                    </p:blipFill>
                    <p:spPr bwMode="auto">
                      <a:xfrm>
                        <a:off x="2860158" y="1607118"/>
                        <a:ext cx="34861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6074B95F-6C62-4A5B-A5E2-5C3F2B84070A}"/>
              </a:ext>
            </a:extLst>
          </p:cNvPr>
          <p:cNvSpPr txBox="1"/>
          <p:nvPr/>
        </p:nvSpPr>
        <p:spPr>
          <a:xfrm>
            <a:off x="406400" y="1970544"/>
            <a:ext cx="936475"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where</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16" name="Object 26">
            <a:extLst>
              <a:ext uri="{FF2B5EF4-FFF2-40B4-BE49-F238E27FC236}">
                <a16:creationId xmlns:a16="http://schemas.microsoft.com/office/drawing/2014/main" id="{D0AF0E7A-36F6-4D2A-AC6C-84D286DDFCA4}"/>
              </a:ext>
            </a:extLst>
          </p:cNvPr>
          <p:cNvGraphicFramePr>
            <a:graphicFrameLocks noChangeAspect="1"/>
          </p:cNvGraphicFramePr>
          <p:nvPr/>
        </p:nvGraphicFramePr>
        <p:xfrm>
          <a:off x="1342875" y="2053820"/>
          <a:ext cx="5989638" cy="1525588"/>
        </p:xfrm>
        <a:graphic>
          <a:graphicData uri="http://schemas.openxmlformats.org/presentationml/2006/ole">
            <mc:AlternateContent xmlns:mc="http://schemas.openxmlformats.org/markup-compatibility/2006">
              <mc:Choice xmlns:v="urn:schemas-microsoft-com:vml" Requires="v">
                <p:oleObj spid="_x0000_s40997" name="Equation" r:id="rId10" imgW="3225600" imgH="838080" progId="Equation.DSMT4">
                  <p:embed/>
                </p:oleObj>
              </mc:Choice>
              <mc:Fallback>
                <p:oleObj name="Equation" r:id="rId10" imgW="3225600" imgH="838080" progId="Equation.DSMT4">
                  <p:embed/>
                  <p:pic>
                    <p:nvPicPr>
                      <p:cNvPr id="16" name="Object 26">
                        <a:extLst>
                          <a:ext uri="{FF2B5EF4-FFF2-40B4-BE49-F238E27FC236}">
                            <a16:creationId xmlns:a16="http://schemas.microsoft.com/office/drawing/2014/main" id="{D0AF0E7A-36F6-4D2A-AC6C-84D286DDFCA4}"/>
                          </a:ext>
                        </a:extLst>
                      </p:cNvPr>
                      <p:cNvPicPr>
                        <a:picLocks noChangeAspect="1" noChangeArrowheads="1"/>
                      </p:cNvPicPr>
                      <p:nvPr/>
                    </p:nvPicPr>
                    <p:blipFill>
                      <a:blip r:embed="rId11"/>
                      <a:srcRect/>
                      <a:stretch>
                        <a:fillRect/>
                      </a:stretch>
                    </p:blipFill>
                    <p:spPr bwMode="auto">
                      <a:xfrm>
                        <a:off x="1342875" y="2053820"/>
                        <a:ext cx="5989638"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505040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lstStyle/>
          <a:p>
            <a:pPr>
              <a:buFontTx/>
              <a:buNone/>
            </a:pPr>
            <a:endParaRPr lang="en-US" altLang="en-US" sz="10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Let</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Then, the </a:t>
            </a:r>
            <a:r>
              <a:rPr lang="en-US" altLang="en-US" sz="2400" b="1" dirty="0">
                <a:solidFill>
                  <a:srgbClr val="0033CC"/>
                </a:solidFill>
                <a:latin typeface="Times New Roman" panose="02020603050405020304" pitchFamily="18" charset="0"/>
                <a:cs typeface="Times New Roman" panose="02020603050405020304" pitchFamily="18" charset="0"/>
              </a:rPr>
              <a:t>motion equations</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become</a:t>
            </a:r>
          </a:p>
        </p:txBody>
      </p:sp>
      <p:graphicFrame>
        <p:nvGraphicFramePr>
          <p:cNvPr id="47109" name="Object 10"/>
          <p:cNvGraphicFramePr>
            <a:graphicFrameLocks noChangeAspect="1"/>
          </p:cNvGraphicFramePr>
          <p:nvPr>
            <p:extLst>
              <p:ext uri="{D42A27DB-BD31-4B8C-83A1-F6EECF244321}">
                <p14:modId xmlns:p14="http://schemas.microsoft.com/office/powerpoint/2010/main" val="3744641677"/>
              </p:ext>
            </p:extLst>
          </p:nvPr>
        </p:nvGraphicFramePr>
        <p:xfrm>
          <a:off x="2215965" y="1771714"/>
          <a:ext cx="2374900" cy="1514475"/>
        </p:xfrm>
        <a:graphic>
          <a:graphicData uri="http://schemas.openxmlformats.org/presentationml/2006/ole">
            <mc:AlternateContent xmlns:mc="http://schemas.openxmlformats.org/markup-compatibility/2006">
              <mc:Choice xmlns:v="urn:schemas-microsoft-com:vml" Requires="v">
                <p:oleObj spid="_x0000_s10296" name="Equation" r:id="rId3" imgW="1282700" imgH="812800" progId="Equation.3">
                  <p:embed/>
                </p:oleObj>
              </mc:Choice>
              <mc:Fallback>
                <p:oleObj name="Equation" r:id="rId3" imgW="1282700" imgH="812800" progId="Equation.3">
                  <p:embed/>
                  <p:pic>
                    <p:nvPicPr>
                      <p:cNvPr id="4710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965" y="1771714"/>
                        <a:ext cx="23749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12"/>
          <p:cNvGraphicFramePr>
            <a:graphicFrameLocks noChangeAspect="1"/>
          </p:cNvGraphicFramePr>
          <p:nvPr>
            <p:extLst>
              <p:ext uri="{D42A27DB-BD31-4B8C-83A1-F6EECF244321}">
                <p14:modId xmlns:p14="http://schemas.microsoft.com/office/powerpoint/2010/main" val="2862505389"/>
              </p:ext>
            </p:extLst>
          </p:nvPr>
        </p:nvGraphicFramePr>
        <p:xfrm>
          <a:off x="5246024" y="1736789"/>
          <a:ext cx="1573212" cy="1543050"/>
        </p:xfrm>
        <a:graphic>
          <a:graphicData uri="http://schemas.openxmlformats.org/presentationml/2006/ole">
            <mc:AlternateContent xmlns:mc="http://schemas.openxmlformats.org/markup-compatibility/2006">
              <mc:Choice xmlns:v="urn:schemas-microsoft-com:vml" Requires="v">
                <p:oleObj spid="_x0000_s10297" name="Equation" r:id="rId5" imgW="825500" imgH="812800" progId="Equation.3">
                  <p:embed/>
                </p:oleObj>
              </mc:Choice>
              <mc:Fallback>
                <p:oleObj name="Equation" r:id="rId5" imgW="825500" imgH="812800" progId="Equation.3">
                  <p:embed/>
                  <p:pic>
                    <p:nvPicPr>
                      <p:cNvPr id="4711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6024" y="1736789"/>
                        <a:ext cx="1573212"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3" name="Object 14"/>
          <p:cNvGraphicFramePr>
            <a:graphicFrameLocks noChangeAspect="1"/>
          </p:cNvGraphicFramePr>
          <p:nvPr>
            <p:extLst>
              <p:ext uri="{D42A27DB-BD31-4B8C-83A1-F6EECF244321}">
                <p14:modId xmlns:p14="http://schemas.microsoft.com/office/powerpoint/2010/main" val="3722789687"/>
              </p:ext>
            </p:extLst>
          </p:nvPr>
        </p:nvGraphicFramePr>
        <p:xfrm>
          <a:off x="240108" y="3957197"/>
          <a:ext cx="8761018" cy="1183889"/>
        </p:xfrm>
        <a:graphic>
          <a:graphicData uri="http://schemas.openxmlformats.org/presentationml/2006/ole">
            <mc:AlternateContent xmlns:mc="http://schemas.openxmlformats.org/markup-compatibility/2006">
              <mc:Choice xmlns:v="urn:schemas-microsoft-com:vml" Requires="v">
                <p:oleObj spid="_x0000_s10298" name="公式" r:id="rId7" imgW="6019560" imgH="812520" progId="Equation.3">
                  <p:embed/>
                </p:oleObj>
              </mc:Choice>
              <mc:Fallback>
                <p:oleObj name="公式" r:id="rId7" imgW="6019560" imgH="812520" progId="Equation.3">
                  <p:embed/>
                  <p:pic>
                    <p:nvPicPr>
                      <p:cNvPr id="47113" name="Object 14"/>
                      <p:cNvPicPr>
                        <a:picLocks noChangeAspect="1" noChangeArrowheads="1"/>
                      </p:cNvPicPr>
                      <p:nvPr/>
                    </p:nvPicPr>
                    <p:blipFill>
                      <a:blip r:embed="rId8"/>
                      <a:srcRect/>
                      <a:stretch>
                        <a:fillRect/>
                      </a:stretch>
                    </p:blipFill>
                    <p:spPr bwMode="auto">
                      <a:xfrm>
                        <a:off x="240108" y="3957197"/>
                        <a:ext cx="8761018" cy="1183889"/>
                      </a:xfrm>
                      <a:prstGeom prst="rect">
                        <a:avLst/>
                      </a:prstGeom>
                      <a:noFill/>
                      <a:ln>
                        <a:noFill/>
                      </a:ln>
                    </p:spPr>
                  </p:pic>
                </p:oleObj>
              </mc:Fallback>
            </mc:AlternateContent>
          </a:graphicData>
        </a:graphic>
      </p:graphicFrame>
      <p:sp>
        <p:nvSpPr>
          <p:cNvPr id="47114" name="Rectangle 11"/>
          <p:cNvSpPr>
            <a:spLocks noChangeArrowheads="1"/>
          </p:cNvSpPr>
          <p:nvPr/>
        </p:nvSpPr>
        <p:spPr bwMode="auto">
          <a:xfrm>
            <a:off x="94676" y="1084858"/>
            <a:ext cx="49459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60000" marR="0" lvl="0" indent="-360000" algn="l" defTabSz="914400" rtl="0" eaLnBrk="0" fontAlgn="base" latinLnBrk="0" hangingPunct="0">
              <a:lnSpc>
                <a:spcPct val="100000"/>
              </a:lnSpc>
              <a:spcBef>
                <a:spcPct val="20000"/>
              </a:spcBef>
              <a:spcAft>
                <a:spcPct val="0"/>
              </a:spcAft>
              <a:buClrTx/>
              <a:buSzTx/>
              <a:buFont typeface="Arial" pitchFamily="34" charset="0"/>
              <a:buChar char="•"/>
              <a:defRPr/>
            </a:pPr>
            <a:r>
              <a:rPr kumimoji="0" lang="en-US" altLang="en-US" sz="2600" b="1"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The Summary of</a:t>
            </a:r>
            <a:r>
              <a:rPr kumimoji="0" lang="en-US" altLang="en-US" sz="2600" b="1" strike="noStrike" kern="1200" cap="none" spc="0" normalizeH="0" noProof="0" dirty="0">
                <a:ln>
                  <a:noFill/>
                </a:ln>
                <a:solidFill>
                  <a:srgbClr val="FF0000"/>
                </a:solidFill>
                <a:effectLst/>
                <a:uLnTx/>
                <a:uFillTx/>
                <a:latin typeface="Times New Roman" panose="02020603050405020304" pitchFamily="18" charset="0"/>
                <a:ea typeface="+mn-ea"/>
                <a:cs typeface="+mn-cs"/>
              </a:rPr>
              <a:t> </a:t>
            </a:r>
            <a:r>
              <a:rPr kumimoji="0" lang="en-US" altLang="en-US" sz="2600" b="1"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Properties</a:t>
            </a:r>
            <a:r>
              <a:rPr kumimoji="0" lang="zh-CN" altLang="en-US" sz="2600" b="1"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a:t>
            </a:r>
            <a:endParaRPr kumimoji="0" lang="en-US" altLang="en-US" sz="2600" b="1"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p:txBody>
      </p:sp>
      <p:graphicFrame>
        <p:nvGraphicFramePr>
          <p:cNvPr id="47115" name="Object 12"/>
          <p:cNvGraphicFramePr>
            <a:graphicFrameLocks noChangeAspect="1"/>
          </p:cNvGraphicFramePr>
          <p:nvPr>
            <p:extLst>
              <p:ext uri="{D42A27DB-BD31-4B8C-83A1-F6EECF244321}">
                <p14:modId xmlns:p14="http://schemas.microsoft.com/office/powerpoint/2010/main" val="871584382"/>
              </p:ext>
            </p:extLst>
          </p:nvPr>
        </p:nvGraphicFramePr>
        <p:xfrm>
          <a:off x="3683935" y="5503862"/>
          <a:ext cx="1111250" cy="863600"/>
        </p:xfrm>
        <a:graphic>
          <a:graphicData uri="http://schemas.openxmlformats.org/presentationml/2006/ole">
            <mc:AlternateContent xmlns:mc="http://schemas.openxmlformats.org/markup-compatibility/2006">
              <mc:Choice xmlns:v="urn:schemas-microsoft-com:vml" Requires="v">
                <p:oleObj spid="_x0000_s10299" name="Equation" r:id="rId10" imgW="482600" imgH="419100" progId="Equation.DSMT4">
                  <p:embed/>
                </p:oleObj>
              </mc:Choice>
              <mc:Fallback>
                <p:oleObj name="Equation" r:id="rId10" imgW="482600" imgH="419100" progId="Equation.DSMT4">
                  <p:embed/>
                  <p:pic>
                    <p:nvPicPr>
                      <p:cNvPr id="47115"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83935" y="5503862"/>
                        <a:ext cx="1111250" cy="863600"/>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6" name="Line 13"/>
          <p:cNvSpPr>
            <a:spLocks noChangeShapeType="1"/>
          </p:cNvSpPr>
          <p:nvPr/>
        </p:nvSpPr>
        <p:spPr bwMode="auto">
          <a:xfrm>
            <a:off x="2992438" y="4648197"/>
            <a:ext cx="645459" cy="819153"/>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47117" name="Object 14"/>
          <p:cNvGraphicFramePr>
            <a:graphicFrameLocks noChangeAspect="1"/>
          </p:cNvGraphicFramePr>
          <p:nvPr>
            <p:extLst>
              <p:ext uri="{D42A27DB-BD31-4B8C-83A1-F6EECF244321}">
                <p14:modId xmlns:p14="http://schemas.microsoft.com/office/powerpoint/2010/main" val="4073672557"/>
              </p:ext>
            </p:extLst>
          </p:nvPr>
        </p:nvGraphicFramePr>
        <p:xfrm>
          <a:off x="6749255" y="5475288"/>
          <a:ext cx="1052513" cy="863600"/>
        </p:xfrm>
        <a:graphic>
          <a:graphicData uri="http://schemas.openxmlformats.org/presentationml/2006/ole">
            <mc:AlternateContent xmlns:mc="http://schemas.openxmlformats.org/markup-compatibility/2006">
              <mc:Choice xmlns:v="urn:schemas-microsoft-com:vml" Requires="v">
                <p:oleObj spid="_x0000_s10300" name="Equation" r:id="rId12" imgW="457200" imgH="419100" progId="Equation.DSMT4">
                  <p:embed/>
                </p:oleObj>
              </mc:Choice>
              <mc:Fallback>
                <p:oleObj name="Equation" r:id="rId12" imgW="457200" imgH="419100" progId="Equation.DSMT4">
                  <p:embed/>
                  <p:pic>
                    <p:nvPicPr>
                      <p:cNvPr id="47117"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9255" y="5475288"/>
                        <a:ext cx="1052513" cy="863600"/>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8" name="Line 15"/>
          <p:cNvSpPr>
            <a:spLocks noChangeShapeType="1"/>
          </p:cNvSpPr>
          <p:nvPr/>
        </p:nvSpPr>
        <p:spPr bwMode="auto">
          <a:xfrm>
            <a:off x="6057900" y="4648197"/>
            <a:ext cx="653253" cy="819153"/>
          </a:xfrm>
          <a:prstGeom prst="line">
            <a:avLst/>
          </a:prstGeom>
          <a:noFill/>
          <a:ln w="19050">
            <a:solidFill>
              <a:schemeClr val="folHlink"/>
            </a:solidFill>
            <a:round/>
            <a:tailEnd type="triangle" w="med" len="med"/>
          </a:ln>
          <a:extLst>
            <a:ext uri="{909E8E84-426E-40DD-AFC4-6F175D3DCCD1}">
              <a14:hiddenFill xmlns:a14="http://schemas.microsoft.com/office/drawing/2010/main">
                <a:no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47119" name="Text Box 16"/>
          <p:cNvSpPr txBox="1">
            <a:spLocks noChangeArrowheads="1"/>
          </p:cNvSpPr>
          <p:nvPr/>
        </p:nvSpPr>
        <p:spPr bwMode="auto">
          <a:xfrm>
            <a:off x="1844970" y="5914423"/>
            <a:ext cx="18389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Acc</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eleration:</a:t>
            </a:r>
            <a:endParaRPr kumimoji="0" lang="en-US"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p:txBody>
      </p:sp>
      <p:sp>
        <p:nvSpPr>
          <p:cNvPr id="47120" name="Text Box 17"/>
          <p:cNvSpPr txBox="1">
            <a:spLocks noChangeArrowheads="1"/>
          </p:cNvSpPr>
          <p:nvPr/>
        </p:nvSpPr>
        <p:spPr bwMode="auto">
          <a:xfrm>
            <a:off x="5483060" y="5914424"/>
            <a:ext cx="1293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Vel</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ocity:</a:t>
            </a:r>
            <a:endParaRPr kumimoji="0" lang="en-US"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p:txBody>
      </p:sp>
      <p:sp>
        <p:nvSpPr>
          <p:cNvPr id="47121" name="Line 18"/>
          <p:cNvSpPr>
            <a:spLocks noChangeShapeType="1"/>
          </p:cNvSpPr>
          <p:nvPr/>
        </p:nvSpPr>
        <p:spPr bwMode="auto">
          <a:xfrm>
            <a:off x="187324" y="5253037"/>
            <a:ext cx="2746375" cy="0"/>
          </a:xfrm>
          <a:prstGeom prst="line">
            <a:avLst/>
          </a:prstGeom>
          <a:noFill/>
          <a:ln w="19050">
            <a:solidFill>
              <a:srgbClr val="CC3300"/>
            </a:solidFill>
            <a:round/>
          </a:ln>
          <a:extLst>
            <a:ext uri="{909E8E84-426E-40DD-AFC4-6F175D3DCCD1}">
              <a14:hiddenFill xmlns:a14="http://schemas.microsoft.com/office/drawing/2010/main">
                <a:no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47122" name="Object 19"/>
          <p:cNvGraphicFramePr>
            <a:graphicFrameLocks noChangeAspect="1"/>
          </p:cNvGraphicFramePr>
          <p:nvPr>
            <p:extLst>
              <p:ext uri="{D42A27DB-BD31-4B8C-83A1-F6EECF244321}">
                <p14:modId xmlns:p14="http://schemas.microsoft.com/office/powerpoint/2010/main" val="4088216521"/>
              </p:ext>
            </p:extLst>
          </p:nvPr>
        </p:nvGraphicFramePr>
        <p:xfrm>
          <a:off x="1323925" y="5380033"/>
          <a:ext cx="350838" cy="287338"/>
        </p:xfrm>
        <a:graphic>
          <a:graphicData uri="http://schemas.openxmlformats.org/presentationml/2006/ole">
            <mc:AlternateContent xmlns:mc="http://schemas.openxmlformats.org/markup-compatibility/2006">
              <mc:Choice xmlns:v="urn:schemas-microsoft-com:vml" Requires="v">
                <p:oleObj spid="_x0000_s10301" name="Equation" r:id="rId14" imgW="152400" imgH="139700" progId="Equation.DSMT4">
                  <p:embed/>
                </p:oleObj>
              </mc:Choice>
              <mc:Fallback>
                <p:oleObj name="Equation" r:id="rId14" imgW="152400" imgH="139700" progId="Equation.DSMT4">
                  <p:embed/>
                  <p:pic>
                    <p:nvPicPr>
                      <p:cNvPr id="47122"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3925" y="5380033"/>
                        <a:ext cx="3508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folHlink"/>
                            </a:solidFill>
                            <a:miter lim="800000"/>
                            <a:headEnd/>
                            <a:tailEnd/>
                          </a14:hiddenLine>
                        </a:ext>
                      </a:extLst>
                    </p:spPr>
                  </p:pic>
                </p:oleObj>
              </mc:Fallback>
            </mc:AlternateContent>
          </a:graphicData>
        </a:graphic>
      </p:graphicFrame>
      <p:sp>
        <p:nvSpPr>
          <p:cNvPr id="2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22" name="流程图: 可选过程 21"/>
          <p:cNvSpPr/>
          <p:nvPr/>
        </p:nvSpPr>
        <p:spPr>
          <a:xfrm>
            <a:off x="86518" y="3848099"/>
            <a:ext cx="8962231" cy="2590802"/>
          </a:xfrm>
          <a:prstGeom prst="flowChartAlternateProcess">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8"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9" name="流程图: 可选过程 18"/>
          <p:cNvSpPr/>
          <p:nvPr/>
        </p:nvSpPr>
        <p:spPr>
          <a:xfrm>
            <a:off x="1961705" y="1735765"/>
            <a:ext cx="5107245" cy="1570961"/>
          </a:xfrm>
          <a:prstGeom prst="flowChartAlternateProcess">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8"/>
              <p:cNvSpPr>
                <a:spLocks noChangeArrowheads="1"/>
              </p:cNvSpPr>
              <p:nvPr/>
            </p:nvSpPr>
            <p:spPr bwMode="auto">
              <a:xfrm>
                <a:off x="110841" y="1090703"/>
                <a:ext cx="8918693" cy="14465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lgn="just">
                  <a:spcBef>
                    <a:spcPct val="0"/>
                  </a:spcBef>
                  <a:buNone/>
                </a:pPr>
                <a:r>
                  <a:rPr lang="en-US" altLang="en-US" sz="2200" b="1" dirty="0">
                    <a:solidFill>
                      <a:srgbClr val="FF0000"/>
                    </a:solidFill>
                    <a:latin typeface="Times New Roman" panose="02020603050405020304" pitchFamily="18" charset="0"/>
                    <a:cs typeface="Times New Roman" panose="02020603050405020304" pitchFamily="18" charset="0"/>
                  </a:rPr>
                  <a:t>Example 2.</a:t>
                </a:r>
                <a:r>
                  <a:rPr lang="en-US" altLang="zh-CN" sz="2200" b="1" dirty="0">
                    <a:solidFill>
                      <a:srgbClr val="FF0000"/>
                    </a:solidFill>
                    <a:latin typeface="Times New Roman" panose="02020603050405020304" pitchFamily="18" charset="0"/>
                    <a:cs typeface="Times New Roman" panose="02020603050405020304" pitchFamily="18" charset="0"/>
                  </a:rPr>
                  <a:t>4</a:t>
                </a:r>
                <a:r>
                  <a:rPr lang="en-US" altLang="en-US" sz="2200" b="1" dirty="0">
                    <a:solidFill>
                      <a:srgbClr val="FF0000"/>
                    </a:solidFill>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Deriving </a:t>
                </a:r>
                <a:r>
                  <a:rPr lang="en-US" altLang="zh-CN" sz="2200" dirty="0">
                    <a:solidFill>
                      <a:srgbClr val="0070C0"/>
                    </a:solidFill>
                    <a:latin typeface="Times New Roman" panose="02020603050405020304" pitchFamily="18" charset="0"/>
                    <a:cs typeface="Times New Roman" panose="02020603050405020304" pitchFamily="18" charset="0"/>
                  </a:rPr>
                  <a:t>dynamics equation </a:t>
                </a:r>
                <a:r>
                  <a:rPr lang="en-US" altLang="zh-CN" sz="2200" dirty="0">
                    <a:solidFill>
                      <a:schemeClr val="tx1"/>
                    </a:solidFill>
                    <a:latin typeface="Times New Roman" panose="02020603050405020304" pitchFamily="18" charset="0"/>
                    <a:cs typeface="Times New Roman" panose="02020603050405020304" pitchFamily="18" charset="0"/>
                  </a:rPr>
                  <a:t>for RP manipulator with using </a:t>
                </a:r>
                <a:r>
                  <a:rPr lang="en-US" altLang="zh-CN" sz="2200" dirty="0" err="1">
                    <a:solidFill>
                      <a:srgbClr val="0070C0"/>
                    </a:solidFill>
                    <a:latin typeface="Times New Roman" panose="02020603050405020304" pitchFamily="18" charset="0"/>
                    <a:cs typeface="Times New Roman" panose="02020603050405020304" pitchFamily="18" charset="0"/>
                  </a:rPr>
                  <a:t>Lagrangian</a:t>
                </a:r>
                <a:r>
                  <a:rPr lang="en-US" altLang="zh-CN" sz="2200" dirty="0">
                    <a:solidFill>
                      <a:srgbClr val="0070C0"/>
                    </a:solidFill>
                    <a:latin typeface="Times New Roman" panose="02020603050405020304" pitchFamily="18" charset="0"/>
                    <a:cs typeface="Times New Roman" panose="02020603050405020304" pitchFamily="18" charset="0"/>
                  </a:rPr>
                  <a:t> method</a:t>
                </a:r>
                <a:r>
                  <a:rPr lang="en-US" altLang="zh-CN" sz="2200" dirty="0">
                    <a:solidFill>
                      <a:schemeClr val="tx1"/>
                    </a:solidFill>
                    <a:latin typeface="Times New Roman" panose="02020603050405020304" pitchFamily="18" charset="0"/>
                    <a:cs typeface="Times New Roman" panose="02020603050405020304" pitchFamily="18" charset="0"/>
                  </a:rPr>
                  <a:t>. Let </a:t>
                </a:r>
                <a14:m>
                  <m:oMath xmlns:m="http://schemas.openxmlformats.org/officeDocument/2006/math">
                    <m:sSub>
                      <m:sSubPr>
                        <m:ctrlPr>
                          <a:rPr lang="en-US" altLang="zh-CN" sz="2200" i="1" dirty="0" smtClean="0">
                            <a:solidFill>
                              <a:schemeClr val="tx1"/>
                            </a:solidFill>
                            <a:latin typeface="Cambria Math" panose="02040503050406030204" pitchFamily="18" charset="0"/>
                            <a:cs typeface="Times New Roman" panose="02020603050405020304" pitchFamily="18" charset="0"/>
                          </a:rPr>
                        </m:ctrlPr>
                      </m:sSubPr>
                      <m:e>
                        <m:r>
                          <a:rPr lang="en-US" altLang="zh-CN" sz="2200" b="0" i="1" dirty="0">
                            <a:solidFill>
                              <a:schemeClr val="tx1"/>
                            </a:solidFill>
                            <a:latin typeface="Cambria Math"/>
                            <a:cs typeface="Times New Roman" panose="02020603050405020304" pitchFamily="18" charset="0"/>
                          </a:rPr>
                          <m:t>𝐼</m:t>
                        </m:r>
                      </m:e>
                      <m:sub>
                        <m:r>
                          <a:rPr lang="en-US" altLang="zh-CN" sz="2200" b="0" i="1" dirty="0" smtClean="0">
                            <a:solidFill>
                              <a:schemeClr val="tx1"/>
                            </a:solidFill>
                            <a:latin typeface="Cambria Math"/>
                            <a:cs typeface="Times New Roman" panose="02020603050405020304" pitchFamily="18" charset="0"/>
                          </a:rPr>
                          <m:t>1</m:t>
                        </m:r>
                      </m:sub>
                    </m:sSub>
                  </m:oMath>
                </a14:m>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200" i="1" dirty="0">
                            <a:solidFill>
                              <a:schemeClr val="tx1"/>
                            </a:solidFill>
                            <a:latin typeface="Cambria Math" panose="02040503050406030204" pitchFamily="18" charset="0"/>
                            <a:cs typeface="Times New Roman" panose="02020603050405020304" pitchFamily="18" charset="0"/>
                          </a:rPr>
                        </m:ctrlPr>
                      </m:sSubPr>
                      <m:e>
                        <m:r>
                          <a:rPr lang="en-US" altLang="zh-CN" sz="2200" b="0" i="1" dirty="0">
                            <a:solidFill>
                              <a:schemeClr val="tx1"/>
                            </a:solidFill>
                            <a:latin typeface="Cambria Math"/>
                            <a:cs typeface="Times New Roman" panose="02020603050405020304" pitchFamily="18" charset="0"/>
                          </a:rPr>
                          <m:t>𝐼</m:t>
                        </m:r>
                      </m:e>
                      <m:sub>
                        <m:r>
                          <a:rPr lang="en-US" altLang="zh-CN" sz="2200" b="0" i="1" dirty="0" smtClean="0">
                            <a:solidFill>
                              <a:schemeClr val="tx1"/>
                            </a:solidFill>
                            <a:latin typeface="Cambria Math"/>
                            <a:cs typeface="Times New Roman" panose="02020603050405020304" pitchFamily="18" charset="0"/>
                          </a:rPr>
                          <m:t>2</m:t>
                        </m:r>
                      </m:sub>
                    </m:sSub>
                  </m:oMath>
                </a14:m>
                <a:r>
                  <a:rPr lang="en-US" altLang="en-US" sz="2200" dirty="0">
                    <a:solidFill>
                      <a:schemeClr val="tx1"/>
                    </a:solidFill>
                    <a:latin typeface="Times New Roman" panose="02020603050405020304" pitchFamily="18" charset="0"/>
                    <a:cs typeface="Times New Roman" panose="02020603050405020304" pitchFamily="18" charset="0"/>
                  </a:rPr>
                  <a:t> be the moment of inertia of each link, and centroid </a:t>
                </a:r>
                <a:r>
                  <a:rPr lang="en-US" altLang="zh-CN" sz="2200" dirty="0">
                    <a:solidFill>
                      <a:schemeClr val="tx1"/>
                    </a:solidFill>
                    <a:latin typeface="Times New Roman" panose="02020603050405020304" pitchFamily="18" charset="0"/>
                    <a:cs typeface="Times New Roman" panose="02020603050405020304" pitchFamily="18" charset="0"/>
                  </a:rPr>
                  <a:t>and the mass of each link</a:t>
                </a:r>
                <a:r>
                  <a:rPr lang="en-US" altLang="en-US" sz="2200" dirty="0">
                    <a:solidFill>
                      <a:schemeClr val="tx1"/>
                    </a:solidFill>
                    <a:latin typeface="Times New Roman" panose="02020603050405020304" pitchFamily="18" charset="0"/>
                    <a:cs typeface="Times New Roman" panose="02020603050405020304" pitchFamily="18" charset="0"/>
                  </a:rPr>
                  <a:t> is </a:t>
                </a:r>
                <a:r>
                  <a:rPr lang="en-US" altLang="zh-CN" sz="2200" dirty="0">
                    <a:solidFill>
                      <a:schemeClr val="tx1"/>
                    </a:solidFill>
                    <a:latin typeface="Times New Roman" panose="02020603050405020304" pitchFamily="18" charset="0"/>
                    <a:cs typeface="Times New Roman" panose="02020603050405020304" pitchFamily="18" charset="0"/>
                  </a:rPr>
                  <a:t>shown in the following figure</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The matrix expressions of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b="0" i="1" dirty="0">
                            <a:latin typeface="Cambria Math"/>
                            <a:cs typeface="Times New Roman" panose="02020603050405020304" pitchFamily="18" charset="0"/>
                          </a:rPr>
                          <m:t>𝐼</m:t>
                        </m:r>
                      </m:e>
                      <m:sub>
                        <m:r>
                          <a:rPr lang="en-US" altLang="zh-CN" sz="2200" b="0" i="1" dirty="0">
                            <a:latin typeface="Cambria Math"/>
                            <a:cs typeface="Times New Roman" panose="02020603050405020304" pitchFamily="18" charset="0"/>
                          </a:rPr>
                          <m:t>1</m:t>
                        </m:r>
                      </m:sub>
                    </m:sSub>
                  </m:oMath>
                </a14:m>
                <a:r>
                  <a:rPr lang="en-US"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b="0" i="1" dirty="0">
                            <a:latin typeface="Cambria Math"/>
                            <a:cs typeface="Times New Roman" panose="02020603050405020304" pitchFamily="18" charset="0"/>
                          </a:rPr>
                          <m:t>𝐼</m:t>
                        </m:r>
                      </m:e>
                      <m:sub>
                        <m:r>
                          <a:rPr lang="en-US" altLang="zh-CN" sz="2200" b="0" i="1" dirty="0">
                            <a:latin typeface="Cambria Math"/>
                            <a:cs typeface="Times New Roman" panose="02020603050405020304" pitchFamily="18" charset="0"/>
                          </a:rPr>
                          <m:t>2</m:t>
                        </m:r>
                      </m:sub>
                    </m:sSub>
                  </m:oMath>
                </a14:m>
                <a:r>
                  <a:rPr lang="en-US" altLang="en-US" sz="2200" dirty="0">
                    <a:solidFill>
                      <a:schemeClr val="tx1"/>
                    </a:solidFill>
                    <a:latin typeface="Times New Roman" panose="02020603050405020304" pitchFamily="18" charset="0"/>
                    <a:cs typeface="Times New Roman" panose="02020603050405020304" pitchFamily="18" charset="0"/>
                  </a:rPr>
                  <a:t> are also presented as follows.</a:t>
                </a:r>
              </a:p>
            </p:txBody>
          </p:sp>
        </mc:Choice>
        <mc:Fallback xmlns="">
          <p:sp>
            <p:nvSpPr>
              <p:cNvPr id="5" name="Rectangle 8"/>
              <p:cNvSpPr>
                <a:spLocks noRot="1" noChangeAspect="1" noMove="1" noResize="1" noEditPoints="1" noAdjustHandles="1" noChangeArrowheads="1" noChangeShapeType="1" noTextEdit="1"/>
              </p:cNvSpPr>
              <p:nvPr/>
            </p:nvSpPr>
            <p:spPr bwMode="auto">
              <a:xfrm>
                <a:off x="110841" y="1090703"/>
                <a:ext cx="8918693" cy="1446550"/>
              </a:xfrm>
              <a:prstGeom prst="rect">
                <a:avLst/>
              </a:prstGeom>
              <a:blipFill>
                <a:blip r:embed="rId4"/>
                <a:stretch>
                  <a:fillRect l="-889" t="-2954" r="-889" b="-75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14</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7"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pic>
        <p:nvPicPr>
          <p:cNvPr id="110598" name="Picture 6" descr="C:\Users\Administrator\Desktop\Fig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272" y="2798840"/>
            <a:ext cx="4759703" cy="3423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对象 10"/>
          <p:cNvGraphicFramePr>
            <a:graphicFrameLocks noChangeAspect="1"/>
          </p:cNvGraphicFramePr>
          <p:nvPr>
            <p:extLst>
              <p:ext uri="{D42A27DB-BD31-4B8C-83A1-F6EECF244321}">
                <p14:modId xmlns:p14="http://schemas.microsoft.com/office/powerpoint/2010/main" val="3279454204"/>
              </p:ext>
            </p:extLst>
          </p:nvPr>
        </p:nvGraphicFramePr>
        <p:xfrm>
          <a:off x="5991176" y="2905491"/>
          <a:ext cx="2608263" cy="1270000"/>
        </p:xfrm>
        <a:graphic>
          <a:graphicData uri="http://schemas.openxmlformats.org/presentationml/2006/ole">
            <mc:AlternateContent xmlns:mc="http://schemas.openxmlformats.org/markup-compatibility/2006">
              <mc:Choice xmlns:v="urn:schemas-microsoft-com:vml" Requires="v">
                <p:oleObj spid="_x0000_s11286" name="公式" r:id="rId6" imgW="1511280" imgH="736560" progId="Equation.3">
                  <p:embed/>
                </p:oleObj>
              </mc:Choice>
              <mc:Fallback>
                <p:oleObj name="公式" r:id="rId6" imgW="1511280" imgH="736560" progId="Equation.3">
                  <p:embed/>
                  <p:pic>
                    <p:nvPicPr>
                      <p:cNvPr id="11" name="对象 10"/>
                      <p:cNvPicPr>
                        <a:picLocks noChangeAspect="1" noChangeArrowheads="1"/>
                      </p:cNvPicPr>
                      <p:nvPr/>
                    </p:nvPicPr>
                    <p:blipFill>
                      <a:blip r:embed="rId7"/>
                      <a:srcRect/>
                      <a:stretch>
                        <a:fillRect/>
                      </a:stretch>
                    </p:blipFill>
                    <p:spPr bwMode="auto">
                      <a:xfrm>
                        <a:off x="5991176" y="2905491"/>
                        <a:ext cx="260826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966628334"/>
              </p:ext>
            </p:extLst>
          </p:nvPr>
        </p:nvGraphicFramePr>
        <p:xfrm>
          <a:off x="5978442" y="4510531"/>
          <a:ext cx="2674937" cy="1270000"/>
        </p:xfrm>
        <a:graphic>
          <a:graphicData uri="http://schemas.openxmlformats.org/presentationml/2006/ole">
            <mc:AlternateContent xmlns:mc="http://schemas.openxmlformats.org/markup-compatibility/2006">
              <mc:Choice xmlns:v="urn:schemas-microsoft-com:vml" Requires="v">
                <p:oleObj spid="_x0000_s11287" name="公式" r:id="rId8" imgW="1549080" imgH="736560" progId="Equation.3">
                  <p:embed/>
                </p:oleObj>
              </mc:Choice>
              <mc:Fallback>
                <p:oleObj name="公式" r:id="rId8" imgW="1549080" imgH="736560" progId="Equation.3">
                  <p:embed/>
                  <p:pic>
                    <p:nvPicPr>
                      <p:cNvPr id="12" name="对象 11"/>
                      <p:cNvPicPr>
                        <a:picLocks noChangeAspect="1" noChangeArrowheads="1"/>
                      </p:cNvPicPr>
                      <p:nvPr/>
                    </p:nvPicPr>
                    <p:blipFill>
                      <a:blip r:embed="rId9"/>
                      <a:srcRect/>
                      <a:stretch>
                        <a:fillRect/>
                      </a:stretch>
                    </p:blipFill>
                    <p:spPr bwMode="auto">
                      <a:xfrm>
                        <a:off x="5978442" y="4510531"/>
                        <a:ext cx="2674937"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91628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15</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6"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graphicFrame>
        <p:nvGraphicFramePr>
          <p:cNvPr id="2" name="对象 1"/>
          <p:cNvGraphicFramePr>
            <a:graphicFrameLocks noChangeAspect="1"/>
          </p:cNvGraphicFramePr>
          <p:nvPr>
            <p:extLst>
              <p:ext uri="{D42A27DB-BD31-4B8C-83A1-F6EECF244321}">
                <p14:modId xmlns:p14="http://schemas.microsoft.com/office/powerpoint/2010/main" val="2329703315"/>
              </p:ext>
            </p:extLst>
          </p:nvPr>
        </p:nvGraphicFramePr>
        <p:xfrm>
          <a:off x="1917700" y="2792413"/>
          <a:ext cx="5541963" cy="666750"/>
        </p:xfrm>
        <a:graphic>
          <a:graphicData uri="http://schemas.openxmlformats.org/presentationml/2006/ole">
            <mc:AlternateContent xmlns:mc="http://schemas.openxmlformats.org/markup-compatibility/2006">
              <mc:Choice xmlns:v="urn:schemas-microsoft-com:vml" Requires="v">
                <p:oleObj spid="_x0000_s12360" name="Equation" r:id="rId4" imgW="2997000" imgH="393480" progId="Equation.DSMT4">
                  <p:embed/>
                </p:oleObj>
              </mc:Choice>
              <mc:Fallback>
                <p:oleObj name="Equation" r:id="rId4" imgW="2997000" imgH="393480" progId="Equation.DSMT4">
                  <p:embed/>
                  <p:pic>
                    <p:nvPicPr>
                      <p:cNvPr id="2" name="对象 1"/>
                      <p:cNvPicPr>
                        <a:picLocks noChangeAspect="1" noChangeArrowheads="1"/>
                      </p:cNvPicPr>
                      <p:nvPr/>
                    </p:nvPicPr>
                    <p:blipFill>
                      <a:blip r:embed="rId5"/>
                      <a:srcRect/>
                      <a:stretch>
                        <a:fillRect/>
                      </a:stretch>
                    </p:blipFill>
                    <p:spPr bwMode="auto">
                      <a:xfrm>
                        <a:off x="1917700" y="2792413"/>
                        <a:ext cx="5541963" cy="666750"/>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7795598"/>
              </p:ext>
            </p:extLst>
          </p:nvPr>
        </p:nvGraphicFramePr>
        <p:xfrm>
          <a:off x="1563688" y="4164013"/>
          <a:ext cx="1847850" cy="400050"/>
        </p:xfrm>
        <a:graphic>
          <a:graphicData uri="http://schemas.openxmlformats.org/presentationml/2006/ole">
            <mc:AlternateContent xmlns:mc="http://schemas.openxmlformats.org/markup-compatibility/2006">
              <mc:Choice xmlns:v="urn:schemas-microsoft-com:vml" Requires="v">
                <p:oleObj spid="_x0000_s12361" name="Equation" r:id="rId6" imgW="965160" imgH="228600" progId="Equation.DSMT4">
                  <p:embed/>
                </p:oleObj>
              </mc:Choice>
              <mc:Fallback>
                <p:oleObj name="Equation" r:id="rId6" imgW="965160" imgH="228600" progId="Equation.DSMT4">
                  <p:embed/>
                  <p:pic>
                    <p:nvPicPr>
                      <p:cNvPr id="3" name="对象 2"/>
                      <p:cNvPicPr>
                        <a:picLocks noChangeAspect="1" noChangeArrowheads="1"/>
                      </p:cNvPicPr>
                      <p:nvPr/>
                    </p:nvPicPr>
                    <p:blipFill>
                      <a:blip r:embed="rId7"/>
                      <a:srcRect/>
                      <a:stretch>
                        <a:fillRect/>
                      </a:stretch>
                    </p:blipFill>
                    <p:spPr bwMode="auto">
                      <a:xfrm>
                        <a:off x="1563688" y="4164013"/>
                        <a:ext cx="1847850" cy="40005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79174119"/>
              </p:ext>
            </p:extLst>
          </p:nvPr>
        </p:nvGraphicFramePr>
        <p:xfrm>
          <a:off x="5703888" y="4164013"/>
          <a:ext cx="1987550" cy="398462"/>
        </p:xfrm>
        <a:graphic>
          <a:graphicData uri="http://schemas.openxmlformats.org/presentationml/2006/ole">
            <mc:AlternateContent xmlns:mc="http://schemas.openxmlformats.org/markup-compatibility/2006">
              <mc:Choice xmlns:v="urn:schemas-microsoft-com:vml" Requires="v">
                <p:oleObj spid="_x0000_s12362" name="Equation" r:id="rId8" imgW="1041120" imgH="228600" progId="Equation.DSMT4">
                  <p:embed/>
                </p:oleObj>
              </mc:Choice>
              <mc:Fallback>
                <p:oleObj name="Equation" r:id="rId8" imgW="1041120" imgH="228600" progId="Equation.DSMT4">
                  <p:embed/>
                  <p:pic>
                    <p:nvPicPr>
                      <p:cNvPr id="4" name="对象 3"/>
                      <p:cNvPicPr>
                        <a:picLocks noChangeAspect="1" noChangeArrowheads="1"/>
                      </p:cNvPicPr>
                      <p:nvPr/>
                    </p:nvPicPr>
                    <p:blipFill>
                      <a:blip r:embed="rId9"/>
                      <a:srcRect/>
                      <a:stretch>
                        <a:fillRect/>
                      </a:stretch>
                    </p:blipFill>
                    <p:spPr bwMode="auto">
                      <a:xfrm>
                        <a:off x="5703888" y="4164013"/>
                        <a:ext cx="1987550" cy="39846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99055690"/>
              </p:ext>
            </p:extLst>
          </p:nvPr>
        </p:nvGraphicFramePr>
        <p:xfrm>
          <a:off x="3059113" y="5394325"/>
          <a:ext cx="3355975" cy="446088"/>
        </p:xfrm>
        <a:graphic>
          <a:graphicData uri="http://schemas.openxmlformats.org/presentationml/2006/ole">
            <mc:AlternateContent xmlns:mc="http://schemas.openxmlformats.org/markup-compatibility/2006">
              <mc:Choice xmlns:v="urn:schemas-microsoft-com:vml" Requires="v">
                <p:oleObj spid="_x0000_s12363" name="Equation" r:id="rId10" imgW="1739880" imgH="253800" progId="Equation.DSMT4">
                  <p:embed/>
                </p:oleObj>
              </mc:Choice>
              <mc:Fallback>
                <p:oleObj name="Equation" r:id="rId10" imgW="1739880" imgH="253800" progId="Equation.DSMT4">
                  <p:embed/>
                  <p:pic>
                    <p:nvPicPr>
                      <p:cNvPr id="7" name="对象 6"/>
                      <p:cNvPicPr>
                        <a:picLocks noChangeAspect="1" noChangeArrowheads="1"/>
                      </p:cNvPicPr>
                      <p:nvPr/>
                    </p:nvPicPr>
                    <p:blipFill>
                      <a:blip r:embed="rId11"/>
                      <a:srcRect/>
                      <a:stretch>
                        <a:fillRect/>
                      </a:stretch>
                    </p:blipFill>
                    <p:spPr bwMode="auto">
                      <a:xfrm>
                        <a:off x="3059113" y="5394325"/>
                        <a:ext cx="3355975" cy="44608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94934062"/>
              </p:ext>
            </p:extLst>
          </p:nvPr>
        </p:nvGraphicFramePr>
        <p:xfrm>
          <a:off x="1063625" y="1609725"/>
          <a:ext cx="2482850" cy="615950"/>
        </p:xfrm>
        <a:graphic>
          <a:graphicData uri="http://schemas.openxmlformats.org/presentationml/2006/ole">
            <mc:AlternateContent xmlns:mc="http://schemas.openxmlformats.org/markup-compatibility/2006">
              <mc:Choice xmlns:v="urn:schemas-microsoft-com:vml" Requires="v">
                <p:oleObj spid="_x0000_s12364" name="Equation" r:id="rId12" imgW="1447560" imgH="393480" progId="Equation.DSMT4">
                  <p:embed/>
                </p:oleObj>
              </mc:Choice>
              <mc:Fallback>
                <p:oleObj name="Equation" r:id="rId12" imgW="1447560" imgH="393480" progId="Equation.DSMT4">
                  <p:embed/>
                  <p:pic>
                    <p:nvPicPr>
                      <p:cNvPr id="8" name="对象 7"/>
                      <p:cNvPicPr>
                        <a:picLocks noChangeAspect="1" noChangeArrowheads="1"/>
                      </p:cNvPicPr>
                      <p:nvPr/>
                    </p:nvPicPr>
                    <p:blipFill>
                      <a:blip r:embed="rId13"/>
                      <a:srcRect/>
                      <a:stretch>
                        <a:fillRect/>
                      </a:stretch>
                    </p:blipFill>
                    <p:spPr bwMode="auto">
                      <a:xfrm>
                        <a:off x="1063625" y="1609725"/>
                        <a:ext cx="2482850" cy="61595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1524104"/>
              </p:ext>
            </p:extLst>
          </p:nvPr>
        </p:nvGraphicFramePr>
        <p:xfrm>
          <a:off x="4892675" y="1609725"/>
          <a:ext cx="3378200" cy="615950"/>
        </p:xfrm>
        <a:graphic>
          <a:graphicData uri="http://schemas.openxmlformats.org/presentationml/2006/ole">
            <mc:AlternateContent xmlns:mc="http://schemas.openxmlformats.org/markup-compatibility/2006">
              <mc:Choice xmlns:v="urn:schemas-microsoft-com:vml" Requires="v">
                <p:oleObj spid="_x0000_s12365" name="Equation" r:id="rId14" imgW="1968480" imgH="393480" progId="Equation.DSMT4">
                  <p:embed/>
                </p:oleObj>
              </mc:Choice>
              <mc:Fallback>
                <p:oleObj name="Equation" r:id="rId14" imgW="1968480" imgH="393480" progId="Equation.DSMT4">
                  <p:embed/>
                  <p:pic>
                    <p:nvPicPr>
                      <p:cNvPr id="9" name="对象 8"/>
                      <p:cNvPicPr>
                        <a:picLocks noChangeAspect="1" noChangeArrowheads="1"/>
                      </p:cNvPicPr>
                      <p:nvPr/>
                    </p:nvPicPr>
                    <p:blipFill>
                      <a:blip r:embed="rId15"/>
                      <a:srcRect/>
                      <a:stretch>
                        <a:fillRect/>
                      </a:stretch>
                    </p:blipFill>
                    <p:spPr bwMode="auto">
                      <a:xfrm>
                        <a:off x="4892675" y="1609725"/>
                        <a:ext cx="3378200" cy="615950"/>
                      </a:xfrm>
                      <a:prstGeom prst="rect">
                        <a:avLst/>
                      </a:prstGeom>
                      <a:noFill/>
                      <a:ln>
                        <a:noFill/>
                      </a:ln>
                    </p:spPr>
                  </p:pic>
                </p:oleObj>
              </mc:Fallback>
            </mc:AlternateContent>
          </a:graphicData>
        </a:graphic>
      </p:graphicFrame>
      <p:sp>
        <p:nvSpPr>
          <p:cNvPr id="10" name="Rectangle 10"/>
          <p:cNvSpPr>
            <a:spLocks noChangeArrowheads="1"/>
          </p:cNvSpPr>
          <p:nvPr/>
        </p:nvSpPr>
        <p:spPr bwMode="auto">
          <a:xfrm>
            <a:off x="106611" y="1115877"/>
            <a:ext cx="7814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900" b="1" dirty="0">
                <a:latin typeface="Times New Roman" panose="02020603050405020304" pitchFamily="18" charset="0"/>
                <a:cs typeface="Times New Roman" panose="02020603050405020304" pitchFamily="18" charset="0"/>
              </a:rPr>
              <a:t>Firstly</a:t>
            </a:r>
            <a:r>
              <a:rPr lang="en-US" altLang="en-US" sz="1900" dirty="0">
                <a:latin typeface="Times New Roman" panose="02020603050405020304" pitchFamily="18" charset="0"/>
                <a:cs typeface="Times New Roman" panose="02020603050405020304" pitchFamily="18" charset="0"/>
              </a:rPr>
              <a:t>, we can obtain the Kinetic Energy of link 1 and link 2, respectively:  </a:t>
            </a:r>
            <a:r>
              <a:rPr kumimoji="0" lang="en-US" altLang="en-US" sz="2400" b="1" i="0" u="none" strike="noStrike" kern="1200" cap="none" spc="0" normalizeH="0" noProof="0" dirty="0">
                <a:ln>
                  <a:noFill/>
                </a:ln>
                <a:solidFill>
                  <a:srgbClr val="336600"/>
                </a:solidFill>
                <a:effectLst/>
                <a:uLnTx/>
                <a:uFillTx/>
                <a:latin typeface="Times New Roman" panose="02020603050405020304" pitchFamily="18" charset="0"/>
                <a:ea typeface="+mn-ea"/>
                <a:cs typeface="+mn-cs"/>
              </a:rPr>
              <a:t> </a:t>
            </a:r>
            <a:endPar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endParaRPr>
          </a:p>
        </p:txBody>
      </p:sp>
      <p:sp>
        <p:nvSpPr>
          <p:cNvPr id="11" name="Rectangle 10"/>
          <p:cNvSpPr>
            <a:spLocks noChangeArrowheads="1"/>
          </p:cNvSpPr>
          <p:nvPr/>
        </p:nvSpPr>
        <p:spPr bwMode="auto">
          <a:xfrm>
            <a:off x="106611" y="2280615"/>
            <a:ext cx="7814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900" b="1" dirty="0">
                <a:latin typeface="Times New Roman" panose="02020603050405020304" pitchFamily="18" charset="0"/>
                <a:cs typeface="Times New Roman" panose="02020603050405020304" pitchFamily="18" charset="0"/>
              </a:rPr>
              <a:t>Then</a:t>
            </a:r>
            <a:r>
              <a:rPr lang="en-US" altLang="en-US" sz="1900" dirty="0">
                <a:latin typeface="Times New Roman" panose="02020603050405020304" pitchFamily="18" charset="0"/>
                <a:cs typeface="Times New Roman" panose="02020603050405020304" pitchFamily="18" charset="0"/>
              </a:rPr>
              <a:t>, the Kinetic Energy of system can be obtained:  </a:t>
            </a:r>
            <a:r>
              <a:rPr kumimoji="0" lang="en-US" altLang="en-US" sz="2400" b="1" i="0" u="none" strike="noStrike" kern="1200" cap="none" spc="0" normalizeH="0" noProof="0" dirty="0">
                <a:ln>
                  <a:noFill/>
                </a:ln>
                <a:solidFill>
                  <a:srgbClr val="336600"/>
                </a:solidFill>
                <a:effectLst/>
                <a:uLnTx/>
                <a:uFillTx/>
                <a:latin typeface="Times New Roman" panose="02020603050405020304" pitchFamily="18" charset="0"/>
                <a:ea typeface="+mn-ea"/>
                <a:cs typeface="+mn-cs"/>
              </a:rPr>
              <a:t> </a:t>
            </a:r>
            <a:endPar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endParaRPr>
          </a:p>
        </p:txBody>
      </p:sp>
      <p:sp>
        <p:nvSpPr>
          <p:cNvPr id="12" name="Rectangle 10"/>
          <p:cNvSpPr>
            <a:spLocks noChangeArrowheads="1"/>
          </p:cNvSpPr>
          <p:nvPr/>
        </p:nvSpPr>
        <p:spPr bwMode="auto">
          <a:xfrm>
            <a:off x="106611" y="3439925"/>
            <a:ext cx="7814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900" b="1" dirty="0">
                <a:latin typeface="Times New Roman" panose="02020603050405020304" pitchFamily="18" charset="0"/>
                <a:cs typeface="Times New Roman" panose="02020603050405020304" pitchFamily="18" charset="0"/>
              </a:rPr>
              <a:t>Secondly</a:t>
            </a:r>
            <a:r>
              <a:rPr lang="en-US" altLang="en-US" sz="1900" dirty="0">
                <a:latin typeface="Times New Roman" panose="02020603050405020304" pitchFamily="18" charset="0"/>
                <a:cs typeface="Times New Roman" panose="02020603050405020304" pitchFamily="18" charset="0"/>
              </a:rPr>
              <a:t>, the Potential Energy of each link can also be obtained:  </a:t>
            </a:r>
            <a:r>
              <a:rPr kumimoji="0" lang="en-US" altLang="en-US" sz="2400" b="1" i="0" u="none" strike="noStrike" kern="1200" cap="none" spc="0" normalizeH="0" noProof="0" dirty="0">
                <a:ln>
                  <a:noFill/>
                </a:ln>
                <a:solidFill>
                  <a:srgbClr val="336600"/>
                </a:solidFill>
                <a:effectLst/>
                <a:uLnTx/>
                <a:uFillTx/>
                <a:latin typeface="Times New Roman" panose="02020603050405020304" pitchFamily="18" charset="0"/>
                <a:ea typeface="+mn-ea"/>
                <a:cs typeface="+mn-cs"/>
              </a:rPr>
              <a:t> </a:t>
            </a:r>
            <a:endPar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endParaRPr>
          </a:p>
        </p:txBody>
      </p:sp>
      <p:sp>
        <p:nvSpPr>
          <p:cNvPr id="13" name="Rectangle 10"/>
          <p:cNvSpPr>
            <a:spLocks noChangeArrowheads="1"/>
          </p:cNvSpPr>
          <p:nvPr/>
        </p:nvSpPr>
        <p:spPr bwMode="auto">
          <a:xfrm>
            <a:off x="106611" y="4762942"/>
            <a:ext cx="7814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900" b="1" dirty="0">
                <a:latin typeface="Times New Roman" panose="02020603050405020304" pitchFamily="18" charset="0"/>
                <a:cs typeface="Times New Roman" panose="02020603050405020304" pitchFamily="18" charset="0"/>
              </a:rPr>
              <a:t>Therefore</a:t>
            </a:r>
            <a:r>
              <a:rPr lang="en-US" altLang="en-US" sz="1900" dirty="0">
                <a:latin typeface="Times New Roman" panose="02020603050405020304" pitchFamily="18" charset="0"/>
                <a:cs typeface="Times New Roman" panose="02020603050405020304" pitchFamily="18" charset="0"/>
              </a:rPr>
              <a:t>, the Potential Energy of system is shown as follows:  </a:t>
            </a:r>
            <a:r>
              <a:rPr kumimoji="0" lang="en-US" altLang="en-US" sz="2400" b="1" i="0" u="none" strike="noStrike" kern="1200" cap="none" spc="0" normalizeH="0" noProof="0" dirty="0">
                <a:ln>
                  <a:noFill/>
                </a:ln>
                <a:solidFill>
                  <a:srgbClr val="336600"/>
                </a:solidFill>
                <a:effectLst/>
                <a:uLnTx/>
                <a:uFillTx/>
                <a:latin typeface="Times New Roman" panose="02020603050405020304" pitchFamily="18" charset="0"/>
                <a:ea typeface="+mn-ea"/>
                <a:cs typeface="+mn-cs"/>
              </a:rPr>
              <a:t> </a:t>
            </a:r>
            <a:endPar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endParaRPr>
          </a:p>
        </p:txBody>
      </p:sp>
      <p:sp>
        <p:nvSpPr>
          <p:cNvPr id="14" name="Rectangle 10"/>
          <p:cNvSpPr>
            <a:spLocks noChangeArrowheads="1"/>
          </p:cNvSpPr>
          <p:nvPr/>
        </p:nvSpPr>
        <p:spPr bwMode="auto">
          <a:xfrm>
            <a:off x="106611" y="6025616"/>
            <a:ext cx="781476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900" b="1" dirty="0">
                <a:latin typeface="Times New Roman" panose="02020603050405020304" pitchFamily="18" charset="0"/>
                <a:cs typeface="Times New Roman" panose="02020603050405020304" pitchFamily="18" charset="0"/>
              </a:rPr>
              <a:t>Considering </a:t>
            </a:r>
            <a:r>
              <a:rPr lang="en-US" altLang="en-US" sz="1900" dirty="0">
                <a:latin typeface="Times New Roman" panose="02020603050405020304" pitchFamily="18" charset="0"/>
                <a:cs typeface="Times New Roman" panose="02020603050405020304" pitchFamily="18" charset="0"/>
              </a:rPr>
              <a:t>the motion equation of the robot can be shown as:  </a:t>
            </a:r>
            <a:endPar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537144987"/>
              </p:ext>
            </p:extLst>
          </p:nvPr>
        </p:nvGraphicFramePr>
        <p:xfrm>
          <a:off x="6630988" y="5921375"/>
          <a:ext cx="2228850" cy="600075"/>
        </p:xfrm>
        <a:graphic>
          <a:graphicData uri="http://schemas.openxmlformats.org/presentationml/2006/ole">
            <mc:AlternateContent xmlns:mc="http://schemas.openxmlformats.org/markup-compatibility/2006">
              <mc:Choice xmlns:v="urn:schemas-microsoft-com:vml" Requires="v">
                <p:oleObj spid="_x0000_s12366" name="Equation" r:id="rId16" imgW="1333440" imgH="393480" progId="Equation.DSMT4">
                  <p:embed/>
                </p:oleObj>
              </mc:Choice>
              <mc:Fallback>
                <p:oleObj name="Equation" r:id="rId16" imgW="1333440" imgH="393480" progId="Equation.DSMT4">
                  <p:embed/>
                  <p:pic>
                    <p:nvPicPr>
                      <p:cNvPr id="15" name="对象 14"/>
                      <p:cNvPicPr>
                        <a:picLocks noChangeAspect="1" noChangeArrowheads="1"/>
                      </p:cNvPicPr>
                      <p:nvPr/>
                    </p:nvPicPr>
                    <p:blipFill>
                      <a:blip r:embed="rId17"/>
                      <a:srcRect/>
                      <a:stretch>
                        <a:fillRect/>
                      </a:stretch>
                    </p:blipFill>
                    <p:spPr bwMode="auto">
                      <a:xfrm>
                        <a:off x="6630988" y="5921375"/>
                        <a:ext cx="2228850" cy="600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0789607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77"/>
          <p:cNvCxnSpPr>
            <a:cxnSpLocks noChangeShapeType="1"/>
          </p:cNvCxnSpPr>
          <p:nvPr/>
        </p:nvCxnSpPr>
        <p:spPr bwMode="auto">
          <a:xfrm>
            <a:off x="4597912" y="4015024"/>
            <a:ext cx="0" cy="2520000"/>
          </a:xfrm>
          <a:prstGeom prst="line">
            <a:avLst/>
          </a:prstGeom>
          <a:ln/>
        </p:spPr>
        <p:style>
          <a:lnRef idx="2">
            <a:schemeClr val="accent2"/>
          </a:lnRef>
          <a:fillRef idx="0">
            <a:schemeClr val="accent2"/>
          </a:fillRef>
          <a:effectRef idx="1">
            <a:schemeClr val="accent2"/>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2511916905"/>
              </p:ext>
            </p:extLst>
          </p:nvPr>
        </p:nvGraphicFramePr>
        <p:xfrm>
          <a:off x="390525" y="2438400"/>
          <a:ext cx="3467100" cy="782638"/>
        </p:xfrm>
        <a:graphic>
          <a:graphicData uri="http://schemas.openxmlformats.org/presentationml/2006/ole">
            <mc:AlternateContent xmlns:mc="http://schemas.openxmlformats.org/markup-compatibility/2006">
              <mc:Choice xmlns:v="urn:schemas-microsoft-com:vml" Requires="v">
                <p:oleObj spid="_x0000_s13474" name="Equation" r:id="rId3" imgW="2158920" imgH="533160" progId="Equation.DSMT4">
                  <p:embed/>
                </p:oleObj>
              </mc:Choice>
              <mc:Fallback>
                <p:oleObj name="Equation" r:id="rId3" imgW="2158920" imgH="533160" progId="Equation.DSMT4">
                  <p:embed/>
                  <p:pic>
                    <p:nvPicPr>
                      <p:cNvPr id="6" name="对象 5"/>
                      <p:cNvPicPr>
                        <a:picLocks noChangeAspect="1" noChangeArrowheads="1"/>
                      </p:cNvPicPr>
                      <p:nvPr/>
                    </p:nvPicPr>
                    <p:blipFill>
                      <a:blip r:embed="rId4"/>
                      <a:srcRect/>
                      <a:stretch>
                        <a:fillRect/>
                      </a:stretch>
                    </p:blipFill>
                    <p:spPr bwMode="auto">
                      <a:xfrm>
                        <a:off x="390525" y="2438400"/>
                        <a:ext cx="3467100" cy="78263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11695640"/>
              </p:ext>
            </p:extLst>
          </p:nvPr>
        </p:nvGraphicFramePr>
        <p:xfrm>
          <a:off x="4375150" y="2509838"/>
          <a:ext cx="1447800" cy="635000"/>
        </p:xfrm>
        <a:graphic>
          <a:graphicData uri="http://schemas.openxmlformats.org/presentationml/2006/ole">
            <mc:AlternateContent xmlns:mc="http://schemas.openxmlformats.org/markup-compatibility/2006">
              <mc:Choice xmlns:v="urn:schemas-microsoft-com:vml" Requires="v">
                <p:oleObj spid="_x0000_s13475" name="Equation" r:id="rId5" imgW="1002960" imgH="482400" progId="Equation.DSMT4">
                  <p:embed/>
                </p:oleObj>
              </mc:Choice>
              <mc:Fallback>
                <p:oleObj name="Equation" r:id="rId5" imgW="1002960" imgH="482400" progId="Equation.DSMT4">
                  <p:embed/>
                  <p:pic>
                    <p:nvPicPr>
                      <p:cNvPr id="8" name="对象 7"/>
                      <p:cNvPicPr>
                        <a:picLocks noChangeAspect="1" noChangeArrowheads="1"/>
                      </p:cNvPicPr>
                      <p:nvPr/>
                    </p:nvPicPr>
                    <p:blipFill>
                      <a:blip r:embed="rId6"/>
                      <a:srcRect/>
                      <a:stretch>
                        <a:fillRect/>
                      </a:stretch>
                    </p:blipFill>
                    <p:spPr bwMode="auto">
                      <a:xfrm>
                        <a:off x="4375150" y="2509838"/>
                        <a:ext cx="1447800" cy="63500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23445532"/>
              </p:ext>
            </p:extLst>
          </p:nvPr>
        </p:nvGraphicFramePr>
        <p:xfrm>
          <a:off x="6215063" y="2468563"/>
          <a:ext cx="2741612" cy="741362"/>
        </p:xfrm>
        <a:graphic>
          <a:graphicData uri="http://schemas.openxmlformats.org/presentationml/2006/ole">
            <mc:AlternateContent xmlns:mc="http://schemas.openxmlformats.org/markup-compatibility/2006">
              <mc:Choice xmlns:v="urn:schemas-microsoft-com:vml" Requires="v">
                <p:oleObj spid="_x0000_s13476" name="Equation" r:id="rId7" imgW="1803240" imgH="533160" progId="Equation.DSMT4">
                  <p:embed/>
                </p:oleObj>
              </mc:Choice>
              <mc:Fallback>
                <p:oleObj name="Equation" r:id="rId7" imgW="1803240" imgH="533160" progId="Equation.DSMT4">
                  <p:embed/>
                  <p:pic>
                    <p:nvPicPr>
                      <p:cNvPr id="9" name="对象 8"/>
                      <p:cNvPicPr>
                        <a:picLocks noChangeAspect="1" noChangeArrowheads="1"/>
                      </p:cNvPicPr>
                      <p:nvPr/>
                    </p:nvPicPr>
                    <p:blipFill>
                      <a:blip r:embed="rId8"/>
                      <a:srcRect/>
                      <a:stretch>
                        <a:fillRect/>
                      </a:stretch>
                    </p:blipFill>
                    <p:spPr bwMode="auto">
                      <a:xfrm>
                        <a:off x="6215063" y="2468563"/>
                        <a:ext cx="2741612" cy="741362"/>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90096445"/>
              </p:ext>
            </p:extLst>
          </p:nvPr>
        </p:nvGraphicFramePr>
        <p:xfrm>
          <a:off x="877408" y="4291908"/>
          <a:ext cx="3289300" cy="1490663"/>
        </p:xfrm>
        <a:graphic>
          <a:graphicData uri="http://schemas.openxmlformats.org/presentationml/2006/ole">
            <mc:AlternateContent xmlns:mc="http://schemas.openxmlformats.org/markup-compatibility/2006">
              <mc:Choice xmlns:v="urn:schemas-microsoft-com:vml" Requires="v">
                <p:oleObj spid="_x0000_s13477" name="Equation" r:id="rId9" imgW="1688760" imgH="838080" progId="Equation.DSMT4">
                  <p:embed/>
                </p:oleObj>
              </mc:Choice>
              <mc:Fallback>
                <p:oleObj name="Equation" r:id="rId9" imgW="1688760" imgH="838080" progId="Equation.DSMT4">
                  <p:embed/>
                  <p:pic>
                    <p:nvPicPr>
                      <p:cNvPr id="10" name="对象 9"/>
                      <p:cNvPicPr>
                        <a:picLocks noChangeAspect="1" noChangeArrowheads="1"/>
                      </p:cNvPicPr>
                      <p:nvPr/>
                    </p:nvPicPr>
                    <p:blipFill>
                      <a:blip r:embed="rId10"/>
                      <a:srcRect/>
                      <a:stretch>
                        <a:fillRect/>
                      </a:stretch>
                    </p:blipFill>
                    <p:spPr bwMode="auto">
                      <a:xfrm>
                        <a:off x="877408" y="4291908"/>
                        <a:ext cx="3289300" cy="1490663"/>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22797790"/>
              </p:ext>
            </p:extLst>
          </p:nvPr>
        </p:nvGraphicFramePr>
        <p:xfrm>
          <a:off x="452438" y="5800725"/>
          <a:ext cx="3741737" cy="471488"/>
        </p:xfrm>
        <a:graphic>
          <a:graphicData uri="http://schemas.openxmlformats.org/presentationml/2006/ole">
            <mc:AlternateContent xmlns:mc="http://schemas.openxmlformats.org/markup-compatibility/2006">
              <mc:Choice xmlns:v="urn:schemas-microsoft-com:vml" Requires="v">
                <p:oleObj spid="_x0000_s13478" name="Equation" r:id="rId11" imgW="1841400" imgH="253800" progId="Equation.DSMT4">
                  <p:embed/>
                </p:oleObj>
              </mc:Choice>
              <mc:Fallback>
                <p:oleObj name="Equation" r:id="rId11" imgW="1841400" imgH="253800" progId="Equation.DSMT4">
                  <p:embed/>
                  <p:pic>
                    <p:nvPicPr>
                      <p:cNvPr id="11" name="对象 10"/>
                      <p:cNvPicPr>
                        <a:picLocks noChangeAspect="1" noChangeArrowheads="1"/>
                      </p:cNvPicPr>
                      <p:nvPr/>
                    </p:nvPicPr>
                    <p:blipFill>
                      <a:blip r:embed="rId12"/>
                      <a:srcRect/>
                      <a:stretch>
                        <a:fillRect/>
                      </a:stretch>
                    </p:blipFill>
                    <p:spPr bwMode="auto">
                      <a:xfrm>
                        <a:off x="452438" y="5800725"/>
                        <a:ext cx="3741737" cy="471488"/>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495099848"/>
              </p:ext>
            </p:extLst>
          </p:nvPr>
        </p:nvGraphicFramePr>
        <p:xfrm>
          <a:off x="5003800" y="4143375"/>
          <a:ext cx="3937000" cy="773113"/>
        </p:xfrm>
        <a:graphic>
          <a:graphicData uri="http://schemas.openxmlformats.org/presentationml/2006/ole">
            <mc:AlternateContent xmlns:mc="http://schemas.openxmlformats.org/markup-compatibility/2006">
              <mc:Choice xmlns:v="urn:schemas-microsoft-com:vml" Requires="v">
                <p:oleObj spid="_x0000_s13479" name="Equation" r:id="rId13" imgW="2476440" imgH="533160" progId="Equation.DSMT4">
                  <p:embed/>
                </p:oleObj>
              </mc:Choice>
              <mc:Fallback>
                <p:oleObj name="Equation" r:id="rId13" imgW="2476440" imgH="533160" progId="Equation.DSMT4">
                  <p:embed/>
                  <p:pic>
                    <p:nvPicPr>
                      <p:cNvPr id="13" name="对象 12"/>
                      <p:cNvPicPr>
                        <a:picLocks noChangeAspect="1" noChangeArrowheads="1"/>
                      </p:cNvPicPr>
                      <p:nvPr/>
                    </p:nvPicPr>
                    <p:blipFill>
                      <a:blip r:embed="rId14"/>
                      <a:srcRect/>
                      <a:stretch>
                        <a:fillRect/>
                      </a:stretch>
                    </p:blipFill>
                    <p:spPr bwMode="auto">
                      <a:xfrm>
                        <a:off x="5003800" y="4143375"/>
                        <a:ext cx="3937000" cy="773113"/>
                      </a:xfrm>
                      <a:prstGeom prst="rect">
                        <a:avLst/>
                      </a:prstGeom>
                      <a:noFill/>
                      <a:ln>
                        <a:noFill/>
                      </a:ln>
                    </p:spPr>
                  </p:pic>
                </p:oleObj>
              </mc:Fallback>
            </mc:AlternateContent>
          </a:graphicData>
        </a:graphic>
      </p:graphicFrame>
      <p:cxnSp>
        <p:nvCxnSpPr>
          <p:cNvPr id="14" name="Straight Connector 77"/>
          <p:cNvCxnSpPr>
            <a:cxnSpLocks noChangeShapeType="1"/>
          </p:cNvCxnSpPr>
          <p:nvPr/>
        </p:nvCxnSpPr>
        <p:spPr bwMode="auto">
          <a:xfrm>
            <a:off x="53058" y="4015024"/>
            <a:ext cx="9000000" cy="0"/>
          </a:xfrm>
          <a:prstGeom prst="line">
            <a:avLst/>
          </a:prstGeom>
          <a:ln/>
        </p:spPr>
        <p:style>
          <a:lnRef idx="2">
            <a:schemeClr val="accent2"/>
          </a:lnRef>
          <a:fillRef idx="0">
            <a:schemeClr val="accent2"/>
          </a:fillRef>
          <a:effectRef idx="1">
            <a:schemeClr val="accent2"/>
          </a:effectRef>
          <a:fontRef idx="minor">
            <a:schemeClr val="tx1"/>
          </a:fontRef>
        </p:style>
      </p:cxnSp>
      <p:graphicFrame>
        <p:nvGraphicFramePr>
          <p:cNvPr id="15" name="对象 14"/>
          <p:cNvGraphicFramePr>
            <a:graphicFrameLocks noChangeAspect="1"/>
          </p:cNvGraphicFramePr>
          <p:nvPr>
            <p:extLst>
              <p:ext uri="{D42A27DB-BD31-4B8C-83A1-F6EECF244321}">
                <p14:modId xmlns:p14="http://schemas.microsoft.com/office/powerpoint/2010/main" val="4049500427"/>
              </p:ext>
            </p:extLst>
          </p:nvPr>
        </p:nvGraphicFramePr>
        <p:xfrm>
          <a:off x="4967288" y="4943475"/>
          <a:ext cx="2451100" cy="738188"/>
        </p:xfrm>
        <a:graphic>
          <a:graphicData uri="http://schemas.openxmlformats.org/presentationml/2006/ole">
            <mc:AlternateContent xmlns:mc="http://schemas.openxmlformats.org/markup-compatibility/2006">
              <mc:Choice xmlns:v="urn:schemas-microsoft-com:vml" Requires="v">
                <p:oleObj spid="_x0000_s13480" name="Equation" r:id="rId15" imgW="1536480" imgH="507960" progId="Equation.DSMT4">
                  <p:embed/>
                </p:oleObj>
              </mc:Choice>
              <mc:Fallback>
                <p:oleObj name="Equation" r:id="rId15" imgW="1536480" imgH="507960" progId="Equation.DSMT4">
                  <p:embed/>
                  <p:pic>
                    <p:nvPicPr>
                      <p:cNvPr id="15" name="对象 14"/>
                      <p:cNvPicPr>
                        <a:picLocks noChangeAspect="1" noChangeArrowheads="1"/>
                      </p:cNvPicPr>
                      <p:nvPr/>
                    </p:nvPicPr>
                    <p:blipFill>
                      <a:blip r:embed="rId16"/>
                      <a:srcRect/>
                      <a:stretch>
                        <a:fillRect/>
                      </a:stretch>
                    </p:blipFill>
                    <p:spPr bwMode="auto">
                      <a:xfrm>
                        <a:off x="4967288" y="4943475"/>
                        <a:ext cx="2451100" cy="738188"/>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458152051"/>
              </p:ext>
            </p:extLst>
          </p:nvPr>
        </p:nvGraphicFramePr>
        <p:xfrm>
          <a:off x="4968875" y="5813425"/>
          <a:ext cx="3073400" cy="700088"/>
        </p:xfrm>
        <a:graphic>
          <a:graphicData uri="http://schemas.openxmlformats.org/presentationml/2006/ole">
            <mc:AlternateContent xmlns:mc="http://schemas.openxmlformats.org/markup-compatibility/2006">
              <mc:Choice xmlns:v="urn:schemas-microsoft-com:vml" Requires="v">
                <p:oleObj spid="_x0000_s13481" name="Equation" r:id="rId17" imgW="1930320" imgH="482400" progId="Equation.DSMT4">
                  <p:embed/>
                </p:oleObj>
              </mc:Choice>
              <mc:Fallback>
                <p:oleObj name="Equation" r:id="rId17" imgW="1930320" imgH="482400" progId="Equation.DSMT4">
                  <p:embed/>
                  <p:pic>
                    <p:nvPicPr>
                      <p:cNvPr id="16" name="对象 15"/>
                      <p:cNvPicPr>
                        <a:picLocks noChangeAspect="1" noChangeArrowheads="1"/>
                      </p:cNvPicPr>
                      <p:nvPr/>
                    </p:nvPicPr>
                    <p:blipFill>
                      <a:blip r:embed="rId18"/>
                      <a:srcRect/>
                      <a:stretch>
                        <a:fillRect/>
                      </a:stretch>
                    </p:blipFill>
                    <p:spPr bwMode="auto">
                      <a:xfrm>
                        <a:off x="4968875" y="5813425"/>
                        <a:ext cx="3073400" cy="700088"/>
                      </a:xfrm>
                      <a:prstGeom prst="rect">
                        <a:avLst/>
                      </a:prstGeom>
                      <a:noFill/>
                      <a:ln>
                        <a:noFill/>
                      </a:ln>
                    </p:spPr>
                  </p:pic>
                </p:oleObj>
              </mc:Fallback>
            </mc:AlternateContent>
          </a:graphicData>
        </a:graphic>
      </p:graphicFrame>
      <p:sp>
        <p:nvSpPr>
          <p:cNvPr id="17"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19"/>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19"/>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16</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18"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21" name="Rectangle 10"/>
          <p:cNvSpPr>
            <a:spLocks noChangeArrowheads="1"/>
          </p:cNvSpPr>
          <p:nvPr/>
        </p:nvSpPr>
        <p:spPr bwMode="auto">
          <a:xfrm>
            <a:off x="106611" y="1253609"/>
            <a:ext cx="4208535"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900" b="1" dirty="0">
                <a:latin typeface="Times New Roman" panose="02020603050405020304" pitchFamily="18" charset="0"/>
                <a:cs typeface="Times New Roman" panose="02020603050405020304" pitchFamily="18" charset="0"/>
              </a:rPr>
              <a:t>After </a:t>
            </a:r>
            <a:r>
              <a:rPr lang="en-US" altLang="en-US" sz="1800" dirty="0">
                <a:latin typeface="Times New Roman" panose="02020603050405020304" pitchFamily="18" charset="0"/>
                <a:cs typeface="Times New Roman" panose="02020603050405020304" pitchFamily="18" charset="0"/>
              </a:rPr>
              <a:t>conducting the derivative process for</a:t>
            </a:r>
            <a:endPar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endParaRPr>
          </a:p>
        </p:txBody>
      </p:sp>
      <p:sp>
        <p:nvSpPr>
          <p:cNvPr id="22" name="Rectangle 10"/>
          <p:cNvSpPr>
            <a:spLocks noChangeArrowheads="1"/>
          </p:cNvSpPr>
          <p:nvPr/>
        </p:nvSpPr>
        <p:spPr bwMode="auto">
          <a:xfrm>
            <a:off x="106611" y="1963928"/>
            <a:ext cx="5235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800" dirty="0">
                <a:latin typeface="Times New Roman" panose="02020603050405020304" pitchFamily="18" charset="0"/>
                <a:cs typeface="Times New Roman" panose="02020603050405020304" pitchFamily="18" charset="0"/>
              </a:rPr>
              <a:t>We shall obtain the expression of          ,         and</a:t>
            </a:r>
          </a:p>
        </p:txBody>
      </p:sp>
      <p:graphicFrame>
        <p:nvGraphicFramePr>
          <p:cNvPr id="4" name="对象 3"/>
          <p:cNvGraphicFramePr>
            <a:graphicFrameLocks noChangeAspect="1"/>
          </p:cNvGraphicFramePr>
          <p:nvPr>
            <p:extLst>
              <p:ext uri="{D42A27DB-BD31-4B8C-83A1-F6EECF244321}">
                <p14:modId xmlns:p14="http://schemas.microsoft.com/office/powerpoint/2010/main" val="2399014547"/>
              </p:ext>
            </p:extLst>
          </p:nvPr>
        </p:nvGraphicFramePr>
        <p:xfrm>
          <a:off x="3335338" y="1773238"/>
          <a:ext cx="349250" cy="541337"/>
        </p:xfrm>
        <a:graphic>
          <a:graphicData uri="http://schemas.openxmlformats.org/presentationml/2006/ole">
            <mc:AlternateContent xmlns:mc="http://schemas.openxmlformats.org/markup-compatibility/2006">
              <mc:Choice xmlns:v="urn:schemas-microsoft-com:vml" Requires="v">
                <p:oleObj spid="_x0000_s13482" name="Equation" r:id="rId20" imgW="253800" imgH="393480" progId="Equation.DSMT4">
                  <p:embed/>
                </p:oleObj>
              </mc:Choice>
              <mc:Fallback>
                <p:oleObj name="Equation" r:id="rId20" imgW="253800" imgH="393480" progId="Equation.DSMT4">
                  <p:embed/>
                  <p:pic>
                    <p:nvPicPr>
                      <p:cNvPr id="4" name="对象 3"/>
                      <p:cNvPicPr/>
                      <p:nvPr/>
                    </p:nvPicPr>
                    <p:blipFill>
                      <a:blip r:embed="rId21"/>
                      <a:stretch>
                        <a:fillRect/>
                      </a:stretch>
                    </p:blipFill>
                    <p:spPr>
                      <a:xfrm>
                        <a:off x="3335338" y="1773238"/>
                        <a:ext cx="349250" cy="5413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16797577"/>
              </p:ext>
            </p:extLst>
          </p:nvPr>
        </p:nvGraphicFramePr>
        <p:xfrm>
          <a:off x="3971925" y="1792288"/>
          <a:ext cx="342900" cy="531812"/>
        </p:xfrm>
        <a:graphic>
          <a:graphicData uri="http://schemas.openxmlformats.org/presentationml/2006/ole">
            <mc:AlternateContent xmlns:mc="http://schemas.openxmlformats.org/markup-compatibility/2006">
              <mc:Choice xmlns:v="urn:schemas-microsoft-com:vml" Requires="v">
                <p:oleObj spid="_x0000_s13483" name="Equation" r:id="rId22" imgW="253800" imgH="393480" progId="Equation.DSMT4">
                  <p:embed/>
                </p:oleObj>
              </mc:Choice>
              <mc:Fallback>
                <p:oleObj name="Equation" r:id="rId22" imgW="253800" imgH="393480" progId="Equation.DSMT4">
                  <p:embed/>
                  <p:pic>
                    <p:nvPicPr>
                      <p:cNvPr id="7" name="对象 6"/>
                      <p:cNvPicPr/>
                      <p:nvPr/>
                    </p:nvPicPr>
                    <p:blipFill>
                      <a:blip r:embed="rId23"/>
                      <a:stretch>
                        <a:fillRect/>
                      </a:stretch>
                    </p:blipFill>
                    <p:spPr>
                      <a:xfrm>
                        <a:off x="3971925" y="1792288"/>
                        <a:ext cx="342900" cy="53181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19542333"/>
              </p:ext>
            </p:extLst>
          </p:nvPr>
        </p:nvGraphicFramePr>
        <p:xfrm>
          <a:off x="4811713" y="1809750"/>
          <a:ext cx="320675" cy="523875"/>
        </p:xfrm>
        <a:graphic>
          <a:graphicData uri="http://schemas.openxmlformats.org/presentationml/2006/ole">
            <mc:AlternateContent xmlns:mc="http://schemas.openxmlformats.org/markup-compatibility/2006">
              <mc:Choice xmlns:v="urn:schemas-microsoft-com:vml" Requires="v">
                <p:oleObj spid="_x0000_s13484" name="Equation" r:id="rId24" imgW="241200" imgH="393480" progId="Equation.DSMT4">
                  <p:embed/>
                </p:oleObj>
              </mc:Choice>
              <mc:Fallback>
                <p:oleObj name="Equation" r:id="rId24" imgW="241200" imgH="393480" progId="Equation.DSMT4">
                  <p:embed/>
                  <p:pic>
                    <p:nvPicPr>
                      <p:cNvPr id="12" name="对象 11"/>
                      <p:cNvPicPr/>
                      <p:nvPr/>
                    </p:nvPicPr>
                    <p:blipFill>
                      <a:blip r:embed="rId25"/>
                      <a:stretch>
                        <a:fillRect/>
                      </a:stretch>
                    </p:blipFill>
                    <p:spPr>
                      <a:xfrm>
                        <a:off x="4811713" y="1809750"/>
                        <a:ext cx="320675" cy="523875"/>
                      </a:xfrm>
                      <a:prstGeom prst="rect">
                        <a:avLst/>
                      </a:prstGeom>
                    </p:spPr>
                  </p:pic>
                </p:oleObj>
              </mc:Fallback>
            </mc:AlternateContent>
          </a:graphicData>
        </a:graphic>
      </p:graphicFrame>
      <p:sp>
        <p:nvSpPr>
          <p:cNvPr id="23" name="Rectangle 10"/>
          <p:cNvSpPr>
            <a:spLocks noChangeArrowheads="1"/>
          </p:cNvSpPr>
          <p:nvPr/>
        </p:nvSpPr>
        <p:spPr bwMode="auto">
          <a:xfrm>
            <a:off x="4090462" y="2678589"/>
            <a:ext cx="325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800" dirty="0">
                <a:latin typeface="Times New Roman" panose="02020603050405020304" pitchFamily="18" charset="0"/>
                <a:cs typeface="Times New Roman" panose="02020603050405020304" pitchFamily="18" charset="0"/>
              </a:rPr>
              <a:t>,</a:t>
            </a:r>
          </a:p>
        </p:txBody>
      </p:sp>
      <p:sp>
        <p:nvSpPr>
          <p:cNvPr id="24" name="Rectangle 10"/>
          <p:cNvSpPr>
            <a:spLocks noChangeArrowheads="1"/>
          </p:cNvSpPr>
          <p:nvPr/>
        </p:nvSpPr>
        <p:spPr bwMode="auto">
          <a:xfrm>
            <a:off x="5868126" y="2678589"/>
            <a:ext cx="325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1800" dirty="0">
                <a:latin typeface="Times New Roman" panose="02020603050405020304" pitchFamily="18" charset="0"/>
                <a:cs typeface="Times New Roman" panose="02020603050405020304" pitchFamily="18" charset="0"/>
              </a:rPr>
              <a:t>,</a:t>
            </a:r>
          </a:p>
        </p:txBody>
      </p:sp>
      <p:sp>
        <p:nvSpPr>
          <p:cNvPr id="25" name="矩形 24"/>
          <p:cNvSpPr/>
          <p:nvPr/>
        </p:nvSpPr>
        <p:spPr>
          <a:xfrm>
            <a:off x="133868" y="3409139"/>
            <a:ext cx="8895666" cy="369332"/>
          </a:xfrm>
          <a:prstGeom prst="rect">
            <a:avLst/>
          </a:prstGeom>
        </p:spPr>
        <p:txBody>
          <a:bodyPr wrap="square">
            <a:spAutoFit/>
          </a:bodyPr>
          <a:lstStyle/>
          <a:p>
            <a:r>
              <a:rPr lang="en-US" altLang="en-US" b="1" dirty="0">
                <a:latin typeface="Times New Roman" panose="02020603050405020304" pitchFamily="18" charset="0"/>
                <a:cs typeface="Times New Roman" panose="02020603050405020304" pitchFamily="18" charset="0"/>
              </a:rPr>
              <a:t>Finally</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substituting        ,        and        into                                                , we can obtain that</a:t>
            </a:r>
            <a:endParaRPr lang="zh-CN" altLang="en-US" dirty="0">
              <a:latin typeface="Times New Roman" panose="02020603050405020304" pitchFamily="18" charset="0"/>
              <a:cs typeface="Times New Roman" panose="02020603050405020304" pitchFamily="18" charset="0"/>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899811620"/>
              </p:ext>
            </p:extLst>
          </p:nvPr>
        </p:nvGraphicFramePr>
        <p:xfrm>
          <a:off x="2162175" y="3305175"/>
          <a:ext cx="349250" cy="541338"/>
        </p:xfrm>
        <a:graphic>
          <a:graphicData uri="http://schemas.openxmlformats.org/presentationml/2006/ole">
            <mc:AlternateContent xmlns:mc="http://schemas.openxmlformats.org/markup-compatibility/2006">
              <mc:Choice xmlns:v="urn:schemas-microsoft-com:vml" Requires="v">
                <p:oleObj spid="_x0000_s13485" name="Equation" r:id="rId26" imgW="253800" imgH="393480" progId="Equation.DSMT4">
                  <p:embed/>
                </p:oleObj>
              </mc:Choice>
              <mc:Fallback>
                <p:oleObj name="Equation" r:id="rId26" imgW="253800" imgH="393480" progId="Equation.DSMT4">
                  <p:embed/>
                  <p:pic>
                    <p:nvPicPr>
                      <p:cNvPr id="30" name="对象 29"/>
                      <p:cNvPicPr>
                        <a:picLocks noChangeAspect="1" noChangeArrowheads="1"/>
                      </p:cNvPicPr>
                      <p:nvPr/>
                    </p:nvPicPr>
                    <p:blipFill>
                      <a:blip r:embed="rId27"/>
                      <a:srcRect/>
                      <a:stretch>
                        <a:fillRect/>
                      </a:stretch>
                    </p:blipFill>
                    <p:spPr bwMode="auto">
                      <a:xfrm>
                        <a:off x="2162175" y="3305175"/>
                        <a:ext cx="3492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011021150"/>
              </p:ext>
            </p:extLst>
          </p:nvPr>
        </p:nvGraphicFramePr>
        <p:xfrm>
          <a:off x="2640013" y="3327400"/>
          <a:ext cx="342900" cy="531813"/>
        </p:xfrm>
        <a:graphic>
          <a:graphicData uri="http://schemas.openxmlformats.org/presentationml/2006/ole">
            <mc:AlternateContent xmlns:mc="http://schemas.openxmlformats.org/markup-compatibility/2006">
              <mc:Choice xmlns:v="urn:schemas-microsoft-com:vml" Requires="v">
                <p:oleObj spid="_x0000_s13486" name="Equation" r:id="rId28" imgW="253800" imgH="393480" progId="Equation.DSMT4">
                  <p:embed/>
                </p:oleObj>
              </mc:Choice>
              <mc:Fallback>
                <p:oleObj name="Equation" r:id="rId28" imgW="253800" imgH="393480" progId="Equation.DSMT4">
                  <p:embed/>
                  <p:pic>
                    <p:nvPicPr>
                      <p:cNvPr id="31" name="对象 30"/>
                      <p:cNvPicPr>
                        <a:picLocks noChangeAspect="1" noChangeArrowheads="1"/>
                      </p:cNvPicPr>
                      <p:nvPr/>
                    </p:nvPicPr>
                    <p:blipFill>
                      <a:blip r:embed="rId29"/>
                      <a:srcRect/>
                      <a:stretch>
                        <a:fillRect/>
                      </a:stretch>
                    </p:blipFill>
                    <p:spPr bwMode="auto">
                      <a:xfrm>
                        <a:off x="2640013" y="3327400"/>
                        <a:ext cx="3429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853227808"/>
              </p:ext>
            </p:extLst>
          </p:nvPr>
        </p:nvGraphicFramePr>
        <p:xfrm>
          <a:off x="3444875" y="3284538"/>
          <a:ext cx="354013" cy="579437"/>
        </p:xfrm>
        <a:graphic>
          <a:graphicData uri="http://schemas.openxmlformats.org/presentationml/2006/ole">
            <mc:AlternateContent xmlns:mc="http://schemas.openxmlformats.org/markup-compatibility/2006">
              <mc:Choice xmlns:v="urn:schemas-microsoft-com:vml" Requires="v">
                <p:oleObj spid="_x0000_s13487" name="Equation" r:id="rId30" imgW="241200" imgH="393480" progId="Equation.DSMT4">
                  <p:embed/>
                </p:oleObj>
              </mc:Choice>
              <mc:Fallback>
                <p:oleObj name="Equation" r:id="rId30" imgW="241200" imgH="393480" progId="Equation.DSMT4">
                  <p:embed/>
                  <p:pic>
                    <p:nvPicPr>
                      <p:cNvPr id="32" name="对象 31"/>
                      <p:cNvPicPr>
                        <a:picLocks noChangeAspect="1" noChangeArrowheads="1"/>
                      </p:cNvPicPr>
                      <p:nvPr/>
                    </p:nvPicPr>
                    <p:blipFill>
                      <a:blip r:embed="rId31"/>
                      <a:srcRect/>
                      <a:stretch>
                        <a:fillRect/>
                      </a:stretch>
                    </p:blipFill>
                    <p:spPr bwMode="auto">
                      <a:xfrm>
                        <a:off x="3444875" y="3284538"/>
                        <a:ext cx="354013" cy="579437"/>
                      </a:xfrm>
                      <a:prstGeom prst="rect">
                        <a:avLst/>
                      </a:prstGeom>
                      <a:noFill/>
                      <a:ln>
                        <a:noFill/>
                      </a:ln>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7004185"/>
              </p:ext>
            </p:extLst>
          </p:nvPr>
        </p:nvGraphicFramePr>
        <p:xfrm>
          <a:off x="4471988" y="3292475"/>
          <a:ext cx="2230437" cy="601663"/>
        </p:xfrm>
        <a:graphic>
          <a:graphicData uri="http://schemas.openxmlformats.org/presentationml/2006/ole">
            <mc:AlternateContent xmlns:mc="http://schemas.openxmlformats.org/markup-compatibility/2006">
              <mc:Choice xmlns:v="urn:schemas-microsoft-com:vml" Requires="v">
                <p:oleObj spid="_x0000_s13488" name="Equation" r:id="rId32" imgW="1333440" imgH="393480" progId="Equation.DSMT4">
                  <p:embed/>
                </p:oleObj>
              </mc:Choice>
              <mc:Fallback>
                <p:oleObj name="Equation" r:id="rId32" imgW="1333440" imgH="393480" progId="Equation.DSMT4">
                  <p:embed/>
                  <p:pic>
                    <p:nvPicPr>
                      <p:cNvPr id="33" name="对象 32"/>
                      <p:cNvPicPr>
                        <a:picLocks noChangeAspect="1" noChangeArrowheads="1"/>
                      </p:cNvPicPr>
                      <p:nvPr/>
                    </p:nvPicPr>
                    <p:blipFill>
                      <a:blip r:embed="rId33"/>
                      <a:srcRect/>
                      <a:stretch>
                        <a:fillRect/>
                      </a:stretch>
                    </p:blipFill>
                    <p:spPr bwMode="auto">
                      <a:xfrm>
                        <a:off x="4471988" y="3292475"/>
                        <a:ext cx="22304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28">
            <a:extLst>
              <a:ext uri="{FF2B5EF4-FFF2-40B4-BE49-F238E27FC236}">
                <a16:creationId xmlns:a16="http://schemas.microsoft.com/office/drawing/2014/main" id="{9E85EA50-B65C-4CB8-A611-651411F83764}"/>
              </a:ext>
            </a:extLst>
          </p:cNvPr>
          <p:cNvGraphicFramePr>
            <a:graphicFrameLocks noChangeAspect="1"/>
          </p:cNvGraphicFramePr>
          <p:nvPr>
            <p:extLst>
              <p:ext uri="{D42A27DB-BD31-4B8C-83A1-F6EECF244321}">
                <p14:modId xmlns:p14="http://schemas.microsoft.com/office/powerpoint/2010/main" val="465481921"/>
              </p:ext>
            </p:extLst>
          </p:nvPr>
        </p:nvGraphicFramePr>
        <p:xfrm>
          <a:off x="4253351" y="1116688"/>
          <a:ext cx="2228850" cy="600075"/>
        </p:xfrm>
        <a:graphic>
          <a:graphicData uri="http://schemas.openxmlformats.org/presentationml/2006/ole">
            <mc:AlternateContent xmlns:mc="http://schemas.openxmlformats.org/markup-compatibility/2006">
              <mc:Choice xmlns:v="urn:schemas-microsoft-com:vml" Requires="v">
                <p:oleObj spid="_x0000_s13489" name="Equation" r:id="rId34" imgW="1333440" imgH="393480" progId="Equation.DSMT4">
                  <p:embed/>
                </p:oleObj>
              </mc:Choice>
              <mc:Fallback>
                <p:oleObj name="Equation" r:id="rId34" imgW="1333440" imgH="393480" progId="Equation.DSMT4">
                  <p:embed/>
                  <p:pic>
                    <p:nvPicPr>
                      <p:cNvPr id="29" name="对象 28">
                        <a:extLst>
                          <a:ext uri="{FF2B5EF4-FFF2-40B4-BE49-F238E27FC236}">
                            <a16:creationId xmlns:a16="http://schemas.microsoft.com/office/drawing/2014/main" id="{9E85EA50-B65C-4CB8-A611-651411F83764}"/>
                          </a:ext>
                        </a:extLst>
                      </p:cNvPr>
                      <p:cNvPicPr>
                        <a:picLocks noChangeAspect="1" noChangeArrowheads="1"/>
                      </p:cNvPicPr>
                      <p:nvPr/>
                    </p:nvPicPr>
                    <p:blipFill>
                      <a:blip r:embed="rId35"/>
                      <a:srcRect/>
                      <a:stretch>
                        <a:fillRect/>
                      </a:stretch>
                    </p:blipFill>
                    <p:spPr bwMode="auto">
                      <a:xfrm>
                        <a:off x="4253351" y="1116688"/>
                        <a:ext cx="2228850" cy="600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19053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747203" y="2226816"/>
            <a:ext cx="7377430" cy="3313715"/>
          </a:xfrm>
        </p:spPr>
        <p:txBody>
          <a:bodyPr/>
          <a:lstStyle/>
          <a:p>
            <a:endParaRPr lang="en-US" altLang="en-US" b="1"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a:p>
            <a:pPr>
              <a:buFontTx/>
              <a:buNone/>
            </a:pPr>
            <a:r>
              <a:rPr lang="en-US" altLang="en-US" sz="2800" dirty="0">
                <a:latin typeface="Times New Roman" panose="02020603050405020304" pitchFamily="18" charset="0"/>
                <a:cs typeface="Times New Roman" panose="02020603050405020304" pitchFamily="18" charset="0"/>
              </a:rPr>
              <a:t>Let</a:t>
            </a:r>
            <a:r>
              <a:rPr lang="en-US" altLang="en-US" sz="2400" dirty="0">
                <a:latin typeface="Times New Roman" panose="02020603050405020304" pitchFamily="18" charset="0"/>
                <a:cs typeface="Times New Roman" panose="02020603050405020304" pitchFamily="18" charset="0"/>
              </a:rPr>
              <a:t>                                  , </a:t>
            </a:r>
            <a:r>
              <a:rPr lang="en-US" altLang="en-US" sz="2800" dirty="0">
                <a:latin typeface="Times New Roman" panose="02020603050405020304" pitchFamily="18" charset="0"/>
                <a:cs typeface="Times New Roman" panose="02020603050405020304" pitchFamily="18" charset="0"/>
              </a:rPr>
              <a:t>find</a:t>
            </a: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800" dirty="0">
                <a:latin typeface="Times New Roman" panose="02020603050405020304" pitchFamily="18" charset="0"/>
                <a:cs typeface="Times New Roman" panose="02020603050405020304" pitchFamily="18" charset="0"/>
              </a:rPr>
              <a:t>such that</a:t>
            </a: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800" dirty="0">
                <a:latin typeface="Times New Roman" panose="02020603050405020304" pitchFamily="18" charset="0"/>
                <a:cs typeface="Times New Roman" panose="02020603050405020304" pitchFamily="18" charset="0"/>
              </a:rPr>
              <a:t>where</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49156" name="Object 14"/>
          <p:cNvGraphicFramePr>
            <a:graphicFrameLocks noChangeAspect="1"/>
          </p:cNvGraphicFramePr>
          <p:nvPr>
            <p:extLst>
              <p:ext uri="{D42A27DB-BD31-4B8C-83A1-F6EECF244321}">
                <p14:modId xmlns:p14="http://schemas.microsoft.com/office/powerpoint/2010/main" val="1120588540"/>
              </p:ext>
            </p:extLst>
          </p:nvPr>
        </p:nvGraphicFramePr>
        <p:xfrm>
          <a:off x="1382875" y="3006161"/>
          <a:ext cx="2562225" cy="458787"/>
        </p:xfrm>
        <a:graphic>
          <a:graphicData uri="http://schemas.openxmlformats.org/presentationml/2006/ole">
            <mc:AlternateContent xmlns:mc="http://schemas.openxmlformats.org/markup-compatibility/2006">
              <mc:Choice xmlns:v="urn:schemas-microsoft-com:vml" Requires="v">
                <p:oleObj spid="_x0000_s14374" name="Equation" r:id="rId3" imgW="1422400" imgH="254000" progId="Equation.3">
                  <p:embed/>
                </p:oleObj>
              </mc:Choice>
              <mc:Fallback>
                <p:oleObj name="Equation" r:id="rId3" imgW="1422400" imgH="254000" progId="Equation.3">
                  <p:embed/>
                  <p:pic>
                    <p:nvPicPr>
                      <p:cNvPr id="49156"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875" y="3006161"/>
                        <a:ext cx="25622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7" name="Object 15"/>
          <p:cNvGraphicFramePr>
            <a:graphicFrameLocks noChangeAspect="1"/>
          </p:cNvGraphicFramePr>
          <p:nvPr>
            <p:extLst>
              <p:ext uri="{D42A27DB-BD31-4B8C-83A1-F6EECF244321}">
                <p14:modId xmlns:p14="http://schemas.microsoft.com/office/powerpoint/2010/main" val="2293108614"/>
              </p:ext>
            </p:extLst>
          </p:nvPr>
        </p:nvGraphicFramePr>
        <p:xfrm>
          <a:off x="4716159" y="3050610"/>
          <a:ext cx="1555750" cy="414337"/>
        </p:xfrm>
        <a:graphic>
          <a:graphicData uri="http://schemas.openxmlformats.org/presentationml/2006/ole">
            <mc:AlternateContent xmlns:mc="http://schemas.openxmlformats.org/markup-compatibility/2006">
              <mc:Choice xmlns:v="urn:schemas-microsoft-com:vml" Requires="v">
                <p:oleObj spid="_x0000_s14375" name="Equation" r:id="rId5" imgW="761365" imgH="203200" progId="Equation.3">
                  <p:embed/>
                </p:oleObj>
              </mc:Choice>
              <mc:Fallback>
                <p:oleObj name="Equation" r:id="rId5" imgW="761365" imgH="203200" progId="Equation.3">
                  <p:embed/>
                  <p:pic>
                    <p:nvPicPr>
                      <p:cNvPr id="4915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159" y="3050610"/>
                        <a:ext cx="155575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Object 17"/>
          <p:cNvGraphicFramePr>
            <a:graphicFrameLocks noChangeAspect="1"/>
          </p:cNvGraphicFramePr>
          <p:nvPr>
            <p:extLst>
              <p:ext uri="{D42A27DB-BD31-4B8C-83A1-F6EECF244321}">
                <p14:modId xmlns:p14="http://schemas.microsoft.com/office/powerpoint/2010/main" val="2035542694"/>
              </p:ext>
            </p:extLst>
          </p:nvPr>
        </p:nvGraphicFramePr>
        <p:xfrm>
          <a:off x="2263817" y="3614305"/>
          <a:ext cx="2289175" cy="427038"/>
        </p:xfrm>
        <a:graphic>
          <a:graphicData uri="http://schemas.openxmlformats.org/presentationml/2006/ole">
            <mc:AlternateContent xmlns:mc="http://schemas.openxmlformats.org/markup-compatibility/2006">
              <mc:Choice xmlns:v="urn:schemas-microsoft-com:vml" Requires="v">
                <p:oleObj spid="_x0000_s14376" name="Equation" r:id="rId7" imgW="1091565" imgH="203200" progId="Equation.3">
                  <p:embed/>
                </p:oleObj>
              </mc:Choice>
              <mc:Fallback>
                <p:oleObj name="Equation" r:id="rId7" imgW="1091565" imgH="203200" progId="Equation.3">
                  <p:embed/>
                  <p:pic>
                    <p:nvPicPr>
                      <p:cNvPr id="49158"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3817" y="3614305"/>
                        <a:ext cx="2289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18"/>
          <p:cNvGraphicFramePr>
            <a:graphicFrameLocks noChangeAspect="1"/>
          </p:cNvGraphicFramePr>
          <p:nvPr>
            <p:extLst>
              <p:ext uri="{D42A27DB-BD31-4B8C-83A1-F6EECF244321}">
                <p14:modId xmlns:p14="http://schemas.microsoft.com/office/powerpoint/2010/main" val="2261830963"/>
              </p:ext>
            </p:extLst>
          </p:nvPr>
        </p:nvGraphicFramePr>
        <p:xfrm>
          <a:off x="2235583" y="4390306"/>
          <a:ext cx="4570170" cy="990736"/>
        </p:xfrm>
        <a:graphic>
          <a:graphicData uri="http://schemas.openxmlformats.org/presentationml/2006/ole">
            <mc:AlternateContent xmlns:mc="http://schemas.openxmlformats.org/markup-compatibility/2006">
              <mc:Choice xmlns:v="urn:schemas-microsoft-com:vml" Requires="v">
                <p:oleObj spid="_x0000_s14377" name="Equation" r:id="rId9" imgW="2209800" imgH="482600" progId="Equation.3">
                  <p:embed/>
                </p:oleObj>
              </mc:Choice>
              <mc:Fallback>
                <p:oleObj name="Equation" r:id="rId9" imgW="2209800" imgH="482600" progId="Equation.3">
                  <p:embed/>
                  <p:pic>
                    <p:nvPicPr>
                      <p:cNvPr id="4916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5583" y="4390306"/>
                        <a:ext cx="4570170" cy="990736"/>
                      </a:xfrm>
                      <a:prstGeom prst="rect">
                        <a:avLst/>
                      </a:prstGeom>
                      <a:noFill/>
                      <a:ln>
                        <a:noFill/>
                      </a:ln>
                    </p:spPr>
                  </p:pic>
                </p:oleObj>
              </mc:Fallback>
            </mc:AlternateContent>
          </a:graphicData>
        </a:graphic>
      </p:graphicFrame>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Rectangle 10"/>
          <p:cNvSpPr>
            <a:spLocks noChangeArrowheads="1"/>
          </p:cNvSpPr>
          <p:nvPr/>
        </p:nvSpPr>
        <p:spPr bwMode="auto">
          <a:xfrm>
            <a:off x="747203" y="1765151"/>
            <a:ext cx="50888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eaLnBrk="0" fontAlgn="base" hangingPunct="0">
              <a:spcAft>
                <a:spcPct val="0"/>
              </a:spcAft>
              <a:buNone/>
              <a:defRPr/>
            </a:pPr>
            <a:r>
              <a:rPr lang="en-US" altLang="en-US" sz="2400" b="1" dirty="0">
                <a:solidFill>
                  <a:srgbClr val="336600"/>
                </a:solidFill>
                <a:latin typeface="Times New Roman" panose="02020603050405020304" pitchFamily="18" charset="0"/>
              </a:rPr>
              <a:t>Linear-in-the-parameter (LIP) </a:t>
            </a:r>
            <a:r>
              <a:rPr kumimoji="0" lang="en-US" altLang="en-US" sz="2400" b="1" i="0" u="none" strike="noStrike" kern="1200" cap="none" spc="0" normalizeH="0" baseline="0" noProof="0" dirty="0">
                <a:ln>
                  <a:noFill/>
                </a:ln>
                <a:solidFill>
                  <a:srgbClr val="336600"/>
                </a:solidFill>
                <a:effectLst/>
                <a:uLnTx/>
                <a:uFillTx/>
                <a:latin typeface="Times New Roman" panose="02020603050405020304" pitchFamily="18" charset="0"/>
                <a:ea typeface="+mn-ea"/>
                <a:cs typeface="+mn-cs"/>
              </a:rPr>
              <a:t>form?</a:t>
            </a:r>
          </a:p>
        </p:txBody>
      </p:sp>
      <p:sp>
        <p:nvSpPr>
          <p:cNvPr id="13" name="Rectangle 49"/>
          <p:cNvSpPr>
            <a:spLocks noChangeArrowheads="1"/>
          </p:cNvSpPr>
          <p:nvPr/>
        </p:nvSpPr>
        <p:spPr bwMode="auto">
          <a:xfrm>
            <a:off x="190499" y="1155700"/>
            <a:ext cx="488123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Tutorial</a:t>
            </a:r>
          </a:p>
        </p:txBody>
      </p:sp>
      <p:sp>
        <p:nvSpPr>
          <p:cNvPr id="12"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899" y="2796063"/>
            <a:ext cx="6531407" cy="461665"/>
          </a:xfrm>
          <a:prstGeom prst="rect">
            <a:avLst/>
          </a:prstGeom>
          <a:noFill/>
        </p:spPr>
        <p:txBody>
          <a:bodyPr wrap="square" rtlCol="0">
            <a:spAutoFit/>
          </a:bodyPr>
          <a:lstStyle/>
          <a:p>
            <a:pPr marL="360000" indent="-360000">
              <a:buFont typeface="Arial" pitchFamily="34" charset="0"/>
              <a:buChar char="•"/>
            </a:pPr>
            <a:r>
              <a:rPr lang="en-US" altLang="zh-CN" sz="2400" b="1" dirty="0">
                <a:solidFill>
                  <a:srgbClr val="0033CC"/>
                </a:solidFill>
                <a:latin typeface="Times New Roman" panose="02020603050405020304" pitchFamily="18" charset="0"/>
                <a:cs typeface="Times New Roman" panose="02020603050405020304" pitchFamily="18" charset="0"/>
              </a:rPr>
              <a:t>Step1: Decomposing the above equation</a:t>
            </a:r>
            <a:endParaRPr lang="zh-CN" altLang="en-US" sz="2400" b="1" dirty="0">
              <a:solidFill>
                <a:srgbClr val="0033CC"/>
              </a:solidFill>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585269449"/>
              </p:ext>
            </p:extLst>
          </p:nvPr>
        </p:nvGraphicFramePr>
        <p:xfrm>
          <a:off x="52531" y="3291919"/>
          <a:ext cx="9069387" cy="1309688"/>
        </p:xfrm>
        <a:graphic>
          <a:graphicData uri="http://schemas.openxmlformats.org/presentationml/2006/ole">
            <mc:AlternateContent xmlns:mc="http://schemas.openxmlformats.org/markup-compatibility/2006">
              <mc:Choice xmlns:v="urn:schemas-microsoft-com:vml" Requires="v">
                <p:oleObj spid="_x0000_s15389" name="Equation" r:id="rId3" imgW="135331200" imgH="19507200" progId="Equation.DSMT4">
                  <p:embed/>
                </p:oleObj>
              </mc:Choice>
              <mc:Fallback>
                <p:oleObj name="Equation" r:id="rId3" imgW="135331200" imgH="19507200" progId="Equation.DSMT4">
                  <p:embed/>
                  <p:pic>
                    <p:nvPicPr>
                      <p:cNvPr id="8" name="对象 7"/>
                      <p:cNvPicPr/>
                      <p:nvPr/>
                    </p:nvPicPr>
                    <p:blipFill>
                      <a:blip r:embed="rId4"/>
                      <a:stretch>
                        <a:fillRect/>
                      </a:stretch>
                    </p:blipFill>
                    <p:spPr>
                      <a:xfrm>
                        <a:off x="52531" y="3291919"/>
                        <a:ext cx="9069387" cy="1309688"/>
                      </a:xfrm>
                      <a:prstGeom prst="rect">
                        <a:avLst/>
                      </a:prstGeom>
                    </p:spPr>
                  </p:pic>
                </p:oleObj>
              </mc:Fallback>
            </mc:AlternateContent>
          </a:graphicData>
        </a:graphic>
      </p:graphicFrame>
      <p:sp>
        <p:nvSpPr>
          <p:cNvPr id="12" name="箭头: 下 11"/>
          <p:cNvSpPr/>
          <p:nvPr/>
        </p:nvSpPr>
        <p:spPr bwMode="auto">
          <a:xfrm>
            <a:off x="4278420" y="4786086"/>
            <a:ext cx="350729" cy="427263"/>
          </a:xfrm>
          <a:prstGeom prst="downArrow">
            <a:avLst/>
          </a:prstGeom>
          <a:solidFill>
            <a:srgbClr val="0070C0"/>
          </a:solidFill>
          <a:ln>
            <a:solidFill>
              <a:srgbClr val="0070C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238173177"/>
              </p:ext>
            </p:extLst>
          </p:nvPr>
        </p:nvGraphicFramePr>
        <p:xfrm>
          <a:off x="1193800" y="5165725"/>
          <a:ext cx="7905750" cy="1309688"/>
        </p:xfrm>
        <a:graphic>
          <a:graphicData uri="http://schemas.openxmlformats.org/presentationml/2006/ole">
            <mc:AlternateContent xmlns:mc="http://schemas.openxmlformats.org/markup-compatibility/2006">
              <mc:Choice xmlns:v="urn:schemas-microsoft-com:vml" Requires="v">
                <p:oleObj spid="_x0000_s15390" name="Equation" r:id="rId5" imgW="117957600" imgH="19507200" progId="Equation.DSMT4">
                  <p:embed/>
                </p:oleObj>
              </mc:Choice>
              <mc:Fallback>
                <p:oleObj name="Equation" r:id="rId5" imgW="117957600" imgH="19507200" progId="Equation.DSMT4">
                  <p:embed/>
                  <p:pic>
                    <p:nvPicPr>
                      <p:cNvPr id="13" name="对象 12"/>
                      <p:cNvPicPr/>
                      <p:nvPr/>
                    </p:nvPicPr>
                    <p:blipFill>
                      <a:blip r:embed="rId6"/>
                      <a:stretch>
                        <a:fillRect/>
                      </a:stretch>
                    </p:blipFill>
                    <p:spPr>
                      <a:xfrm>
                        <a:off x="1193800" y="5165725"/>
                        <a:ext cx="7905750" cy="1309688"/>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6649004"/>
              </p:ext>
            </p:extLst>
          </p:nvPr>
        </p:nvGraphicFramePr>
        <p:xfrm>
          <a:off x="248443" y="1315403"/>
          <a:ext cx="8761412" cy="1182687"/>
        </p:xfrm>
        <a:graphic>
          <a:graphicData uri="http://schemas.openxmlformats.org/presentationml/2006/ole">
            <mc:AlternateContent xmlns:mc="http://schemas.openxmlformats.org/markup-compatibility/2006">
              <mc:Choice xmlns:v="urn:schemas-microsoft-com:vml" Requires="v">
                <p:oleObj spid="_x0000_s15391" name="公式" r:id="rId7" imgW="6019560" imgH="812520" progId="Equation.3">
                  <p:embed/>
                </p:oleObj>
              </mc:Choice>
              <mc:Fallback>
                <p:oleObj name="公式" r:id="rId7" imgW="6019560" imgH="812520" progId="Equation.3">
                  <p:embed/>
                  <p:pic>
                    <p:nvPicPr>
                      <p:cNvPr id="2" name="对象 1"/>
                      <p:cNvPicPr>
                        <a:picLocks noChangeAspect="1" noChangeArrowheads="1"/>
                      </p:cNvPicPr>
                      <p:nvPr/>
                    </p:nvPicPr>
                    <p:blipFill>
                      <a:blip r:embed="rId8"/>
                      <a:srcRect/>
                      <a:stretch>
                        <a:fillRect/>
                      </a:stretch>
                    </p:blipFill>
                    <p:spPr bwMode="auto">
                      <a:xfrm>
                        <a:off x="248443" y="1315403"/>
                        <a:ext cx="8761412"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543203" y="1819940"/>
            <a:ext cx="8699119" cy="4526280"/>
          </a:xfrm>
        </p:spPr>
        <p:txBody>
          <a:bodyPr/>
          <a:lstStyle/>
          <a:p>
            <a:pPr marL="457200" indent="-457200">
              <a:buFontTx/>
              <a:buAutoNum type="arabicParenR"/>
            </a:pPr>
            <a:r>
              <a:rPr lang="en-US" altLang="en-US" sz="2400" dirty="0">
                <a:latin typeface="Times New Roman" panose="02020603050405020304" pitchFamily="18" charset="0"/>
                <a:cs typeface="Times New Roman" panose="02020603050405020304" pitchFamily="18" charset="0"/>
              </a:rPr>
              <a:t>The inertia matrix </a:t>
            </a:r>
            <a:r>
              <a:rPr lang="en-US" altLang="en-US" sz="2400" i="1" dirty="0">
                <a:latin typeface="Times New Roman" panose="02020603050405020304" pitchFamily="18" charset="0"/>
                <a:cs typeface="Times New Roman" panose="02020603050405020304" pitchFamily="18" charset="0"/>
              </a:rPr>
              <a:t>D(q) </a:t>
            </a:r>
            <a:r>
              <a:rPr lang="en-US" altLang="en-US" sz="2400" dirty="0">
                <a:latin typeface="Times New Roman" panose="02020603050405020304" pitchFamily="18" charset="0"/>
                <a:cs typeface="Times New Roman" panose="02020603050405020304" pitchFamily="18" charset="0"/>
              </a:rPr>
              <a:t>is</a:t>
            </a:r>
          </a:p>
          <a:p>
            <a:pPr marL="720000">
              <a:buFont typeface="Arial" pitchFamily="34" charset="0"/>
              <a:buChar char="•"/>
            </a:pPr>
            <a:r>
              <a:rPr lang="en-US" altLang="en-US" sz="2400" b="1" dirty="0">
                <a:solidFill>
                  <a:srgbClr val="0033CC"/>
                </a:solidFill>
                <a:latin typeface="Times New Roman" panose="02020603050405020304" pitchFamily="18" charset="0"/>
                <a:cs typeface="Times New Roman" panose="02020603050405020304" pitchFamily="18" charset="0"/>
              </a:rPr>
              <a:t>Symmetric :</a:t>
            </a:r>
            <a:r>
              <a:rPr lang="en-US" altLang="en-US" sz="2400" i="1" dirty="0">
                <a:solidFill>
                  <a:schemeClr val="tx1"/>
                </a:solidFill>
                <a:latin typeface="Times New Roman" panose="02020603050405020304" pitchFamily="18" charset="0"/>
                <a:cs typeface="Times New Roman" panose="02020603050405020304" pitchFamily="18" charset="0"/>
              </a:rPr>
              <a:t>  D</a:t>
            </a:r>
            <a:r>
              <a:rPr lang="en-US" altLang="en-US" sz="2400" i="1" baseline="30000" dirty="0">
                <a:solidFill>
                  <a:schemeClr val="tx1"/>
                </a:solidFill>
                <a:latin typeface="Times New Roman" panose="02020603050405020304" pitchFamily="18" charset="0"/>
                <a:cs typeface="Times New Roman" panose="02020603050405020304" pitchFamily="18" charset="0"/>
              </a:rPr>
              <a:t>T</a:t>
            </a:r>
            <a:r>
              <a:rPr lang="en-US" altLang="en-US" sz="2400" i="1" dirty="0">
                <a:solidFill>
                  <a:schemeClr val="tx1"/>
                </a:solidFill>
                <a:latin typeface="Times New Roman" panose="02020603050405020304" pitchFamily="18" charset="0"/>
                <a:cs typeface="Times New Roman" panose="02020603050405020304" pitchFamily="18" charset="0"/>
              </a:rPr>
              <a:t>=D</a:t>
            </a:r>
          </a:p>
          <a:p>
            <a:pPr marL="720000">
              <a:buFont typeface="Arial" pitchFamily="34" charset="0"/>
              <a:buChar char="•"/>
            </a:pPr>
            <a:r>
              <a:rPr lang="en-US" altLang="en-US" sz="2400" b="1" dirty="0">
                <a:solidFill>
                  <a:srgbClr val="0033CC"/>
                </a:solidFill>
                <a:latin typeface="Times New Roman" panose="02020603050405020304" pitchFamily="18" charset="0"/>
                <a:cs typeface="Times New Roman" panose="02020603050405020304" pitchFamily="18" charset="0"/>
              </a:rPr>
              <a:t>Positive Definite :</a:t>
            </a:r>
            <a:r>
              <a:rPr lang="en-US" altLang="en-US" sz="2400" i="1" dirty="0">
                <a:solidFill>
                  <a:schemeClr val="tx1"/>
                </a:solidFill>
                <a:latin typeface="Times New Roman" panose="02020603050405020304" pitchFamily="18" charset="0"/>
                <a:cs typeface="Times New Roman" panose="02020603050405020304" pitchFamily="18" charset="0"/>
              </a:rPr>
              <a:t>  Q = </a:t>
            </a:r>
            <a:r>
              <a:rPr lang="en-US" altLang="en-US" sz="2400" i="1" dirty="0" err="1">
                <a:solidFill>
                  <a:schemeClr val="tx1"/>
                </a:solidFill>
                <a:latin typeface="Times New Roman" panose="02020603050405020304" pitchFamily="18" charset="0"/>
                <a:cs typeface="Times New Roman" panose="02020603050405020304" pitchFamily="18" charset="0"/>
              </a:rPr>
              <a:t>x</a:t>
            </a:r>
            <a:r>
              <a:rPr lang="en-US" altLang="en-US" sz="2400" i="1" baseline="30000" dirty="0" err="1">
                <a:solidFill>
                  <a:schemeClr val="tx1"/>
                </a:solidFill>
                <a:latin typeface="Times New Roman" panose="02020603050405020304" pitchFamily="18" charset="0"/>
                <a:cs typeface="Times New Roman" panose="02020603050405020304" pitchFamily="18" charset="0"/>
              </a:rPr>
              <a:t>T</a:t>
            </a:r>
            <a:r>
              <a:rPr lang="en-US" altLang="en-US" sz="2400" i="1" baseline="30000" dirty="0">
                <a:solidFill>
                  <a:schemeClr val="tx1"/>
                </a:solidFill>
                <a:latin typeface="Times New Roman" panose="02020603050405020304" pitchFamily="18" charset="0"/>
                <a:cs typeface="Times New Roman" panose="02020603050405020304" pitchFamily="18" charset="0"/>
              </a:rPr>
              <a:t> </a:t>
            </a:r>
            <a:r>
              <a:rPr lang="en-US" altLang="en-US" sz="2400" i="1" dirty="0">
                <a:solidFill>
                  <a:schemeClr val="tx1"/>
                </a:solidFill>
                <a:latin typeface="Times New Roman" panose="02020603050405020304" pitchFamily="18" charset="0"/>
                <a:cs typeface="Times New Roman" panose="02020603050405020304" pitchFamily="18" charset="0"/>
              </a:rPr>
              <a:t>D x&gt;0,</a:t>
            </a:r>
            <a:r>
              <a:rPr lang="en-US" altLang="en-US" sz="2400" i="1" dirty="0">
                <a:latin typeface="Times New Roman" panose="02020603050405020304" pitchFamily="18" charset="0"/>
                <a:cs typeface="Times New Roman" panose="02020603050405020304" pitchFamily="18" charset="0"/>
              </a:rPr>
              <a:t>	</a:t>
            </a:r>
            <a:r>
              <a:rPr lang="en-US" altLang="en-US" sz="2400" b="1" i="1" dirty="0">
                <a:solidFill>
                  <a:srgbClr val="FF0000"/>
                </a:solidFill>
                <a:latin typeface="Times New Roman" panose="02020603050405020304" pitchFamily="18" charset="0"/>
                <a:cs typeface="Times New Roman" panose="02020603050405020304" pitchFamily="18" charset="0"/>
              </a:rPr>
              <a:t>         WHY? </a:t>
            </a:r>
            <a:endParaRPr lang="en-US" altLang="en-US" sz="2400" i="1" dirty="0">
              <a:latin typeface="Times New Roman" panose="02020603050405020304" pitchFamily="18" charset="0"/>
              <a:cs typeface="Times New Roman" panose="02020603050405020304" pitchFamily="18" charset="0"/>
            </a:endParaRPr>
          </a:p>
          <a:p>
            <a:pPr marL="457200" indent="-457200">
              <a:buFontTx/>
              <a:buNone/>
            </a:pPr>
            <a:r>
              <a:rPr lang="en-US" altLang="en-US" sz="2400" i="1" dirty="0">
                <a:latin typeface="Times New Roman" panose="02020603050405020304" pitchFamily="18" charset="0"/>
                <a:cs typeface="Times New Roman" panose="02020603050405020304" pitchFamily="18" charset="0"/>
              </a:rPr>
              <a:t>     ( The Kinetic energy                      , so                         )</a:t>
            </a:r>
          </a:p>
          <a:p>
            <a:pPr marL="457200" indent="-457200">
              <a:buNone/>
            </a:pPr>
            <a:r>
              <a:rPr lang="en-US" altLang="en-US" sz="2400" i="1"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back to</a:t>
            </a:r>
            <a:r>
              <a:rPr lang="en-US" altLang="en-US" i="1" dirty="0">
                <a:solidFill>
                  <a:srgbClr val="FF0000"/>
                </a:solidFill>
                <a:latin typeface="Times New Roman" panose="02020603050405020304" pitchFamily="18" charset="0"/>
                <a:cs typeface="Times New Roman" panose="02020603050405020304" pitchFamily="18" charset="0"/>
              </a:rPr>
              <a:t> lecture note  2.2 </a:t>
            </a:r>
            <a:r>
              <a:rPr lang="en-US" altLang="en-US" i="1" dirty="0" err="1">
                <a:solidFill>
                  <a:srgbClr val="FF0000"/>
                </a:solidFill>
                <a:latin typeface="Times New Roman" panose="02020603050405020304" pitchFamily="18" charset="0"/>
                <a:cs typeface="Times New Roman" panose="02020603050405020304" pitchFamily="18" charset="0"/>
              </a:rPr>
              <a:t>Lagrangian</a:t>
            </a:r>
            <a:r>
              <a:rPr lang="en-US" altLang="en-US" i="1" dirty="0">
                <a:solidFill>
                  <a:srgbClr val="FF0000"/>
                </a:solidFill>
                <a:latin typeface="Times New Roman" panose="02020603050405020304" pitchFamily="18" charset="0"/>
                <a:cs typeface="Times New Roman" panose="02020603050405020304" pitchFamily="18" charset="0"/>
              </a:rPr>
              <a:t> Method p19</a:t>
            </a:r>
            <a:endParaRPr lang="en-US" altLang="en-US" i="1" dirty="0">
              <a:latin typeface="Times New Roman" panose="02020603050405020304" pitchFamily="18" charset="0"/>
              <a:cs typeface="Times New Roman" panose="02020603050405020304" pitchFamily="18" charset="0"/>
            </a:endParaRPr>
          </a:p>
          <a:p>
            <a:pPr marL="457200" indent="-457200">
              <a:buFontTx/>
              <a:buAutoNum type="arabicParenR" startAt="2"/>
            </a:pPr>
            <a:r>
              <a:rPr lang="en-US" altLang="en-US" sz="2400" dirty="0">
                <a:latin typeface="Times New Roman" panose="02020603050405020304" pitchFamily="18" charset="0"/>
                <a:cs typeface="Times New Roman" panose="02020603050405020304" pitchFamily="18" charset="0"/>
              </a:rPr>
              <a:t>              is</a:t>
            </a:r>
            <a:r>
              <a:rPr lang="en-US" altLang="en-US" sz="2400" b="1" dirty="0">
                <a:latin typeface="Times New Roman" panose="02020603050405020304" pitchFamily="18" charset="0"/>
                <a:cs typeface="Times New Roman" panose="02020603050405020304" pitchFamily="18" charset="0"/>
              </a:rPr>
              <a:t> </a:t>
            </a:r>
            <a:r>
              <a:rPr lang="en-US" altLang="en-US" sz="2400" b="1" dirty="0">
                <a:solidFill>
                  <a:srgbClr val="0033CC"/>
                </a:solidFill>
                <a:latin typeface="Times New Roman" panose="02020603050405020304" pitchFamily="18" charset="0"/>
                <a:cs typeface="Times New Roman" panose="02020603050405020304" pitchFamily="18" charset="0"/>
              </a:rPr>
              <a:t>Quadratic</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in</a:t>
            </a:r>
          </a:p>
          <a:p>
            <a:pPr marL="457200" indent="-457200">
              <a:buFontTx/>
              <a:buAutoNum type="arabicParenR" startAt="2"/>
            </a:pPr>
            <a:endParaRPr lang="en-US" altLang="en-US" i="1" dirty="0">
              <a:latin typeface="Times New Roman" panose="02020603050405020304" pitchFamily="18" charset="0"/>
              <a:cs typeface="Times New Roman" panose="02020603050405020304" pitchFamily="18" charset="0"/>
            </a:endParaRPr>
          </a:p>
          <a:p>
            <a:pPr marL="457200" indent="-457200">
              <a:buFontTx/>
              <a:buAutoNum type="arabicParenR" startAt="3"/>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G(q)</a:t>
            </a:r>
            <a:r>
              <a:rPr lang="en-US" altLang="en-US" sz="2400" dirty="0">
                <a:latin typeface="Times New Roman" panose="02020603050405020304" pitchFamily="18" charset="0"/>
                <a:cs typeface="Times New Roman" panose="02020603050405020304" pitchFamily="18" charset="0"/>
              </a:rPr>
              <a:t> is a </a:t>
            </a:r>
            <a:r>
              <a:rPr lang="en-US" altLang="en-US" sz="2400" b="1" dirty="0">
                <a:solidFill>
                  <a:srgbClr val="0033CC"/>
                </a:solidFill>
                <a:latin typeface="Times New Roman" panose="02020603050405020304" pitchFamily="18" charset="0"/>
                <a:cs typeface="Times New Roman" panose="02020603050405020304" pitchFamily="18" charset="0"/>
              </a:rPr>
              <a:t>function</a:t>
            </a:r>
            <a:r>
              <a:rPr lang="en-US" altLang="en-US" sz="2400" dirty="0">
                <a:latin typeface="Times New Roman" panose="02020603050405020304" pitchFamily="18" charset="0"/>
                <a:cs typeface="Times New Roman" panose="02020603050405020304" pitchFamily="18" charset="0"/>
              </a:rPr>
              <a:t> of  </a:t>
            </a:r>
            <a:r>
              <a:rPr lang="en-US" altLang="en-US" sz="2400" i="1" dirty="0">
                <a:latin typeface="Times New Roman" panose="02020603050405020304" pitchFamily="18" charset="0"/>
                <a:cs typeface="Times New Roman" panose="02020603050405020304" pitchFamily="18" charset="0"/>
              </a:rPr>
              <a:t>q</a:t>
            </a:r>
            <a:r>
              <a:rPr lang="en-US" altLang="en-US" sz="2400" dirty="0">
                <a:latin typeface="Times New Roman" panose="02020603050405020304" pitchFamily="18" charset="0"/>
                <a:cs typeface="Times New Roman" panose="02020603050405020304" pitchFamily="18" charset="0"/>
              </a:rPr>
              <a:t> only</a:t>
            </a:r>
          </a:p>
          <a:p>
            <a:pPr marL="457200" indent="-457200">
              <a:buFontTx/>
              <a:buAutoNum type="arabicParenR" startAt="3"/>
            </a:pPr>
            <a:endParaRPr lang="en-US" altLang="en-US" dirty="0">
              <a:latin typeface="Times New Roman" panose="02020603050405020304" pitchFamily="18" charset="0"/>
              <a:cs typeface="Times New Roman" panose="02020603050405020304" pitchFamily="18" charset="0"/>
            </a:endParaRPr>
          </a:p>
          <a:p>
            <a:pPr marL="457200" indent="-457200">
              <a:buFontTx/>
              <a:buAutoNum type="arabicParenR" startAt="3"/>
            </a:pPr>
            <a:r>
              <a:rPr lang="en-US" altLang="en-US" sz="2400" dirty="0">
                <a:latin typeface="Times New Roman" panose="02020603050405020304" pitchFamily="18" charset="0"/>
                <a:cs typeface="Times New Roman" panose="02020603050405020304" pitchFamily="18" charset="0"/>
              </a:rPr>
              <a:t>There is an </a:t>
            </a:r>
            <a:r>
              <a:rPr lang="en-US" altLang="en-US" sz="2400" b="1" dirty="0">
                <a:solidFill>
                  <a:srgbClr val="0033CC"/>
                </a:solidFill>
                <a:latin typeface="Times New Roman" panose="02020603050405020304" pitchFamily="18" charset="0"/>
                <a:cs typeface="Times New Roman" panose="02020603050405020304" pitchFamily="18" charset="0"/>
              </a:rPr>
              <a:t>independent control input</a:t>
            </a:r>
            <a:r>
              <a:rPr lang="en-US" altLang="en-US" sz="2400" dirty="0">
                <a:latin typeface="Times New Roman" panose="02020603050405020304" pitchFamily="18" charset="0"/>
                <a:cs typeface="Times New Roman" panose="02020603050405020304" pitchFamily="18" charset="0"/>
              </a:rPr>
              <a:t>      for </a:t>
            </a:r>
            <a:r>
              <a:rPr lang="en-US" altLang="en-US" sz="2400" b="1" dirty="0">
                <a:solidFill>
                  <a:srgbClr val="0033CC"/>
                </a:solidFill>
                <a:latin typeface="Times New Roman" panose="02020603050405020304" pitchFamily="18" charset="0"/>
                <a:cs typeface="Times New Roman" panose="02020603050405020304" pitchFamily="18" charset="0"/>
              </a:rPr>
              <a:t>each degree-of-freedom</a:t>
            </a:r>
            <a:r>
              <a:rPr lang="en-US" altLang="en-US" dirty="0">
                <a:latin typeface="Times New Roman" panose="02020603050405020304" pitchFamily="18" charset="0"/>
                <a:cs typeface="Times New Roman" panose="02020603050405020304" pitchFamily="18" charset="0"/>
              </a:rPr>
              <a:t>     </a:t>
            </a:r>
          </a:p>
          <a:p>
            <a:pPr marL="457200" indent="-457200"/>
            <a:endParaRPr lang="en-US" altLang="en-US" dirty="0">
              <a:latin typeface="Times New Roman" panose="02020603050405020304" pitchFamily="18" charset="0"/>
              <a:cs typeface="Times New Roman" panose="02020603050405020304" pitchFamily="18" charset="0"/>
            </a:endParaRPr>
          </a:p>
        </p:txBody>
      </p:sp>
      <p:graphicFrame>
        <p:nvGraphicFramePr>
          <p:cNvPr id="37893" name="Object 6"/>
          <p:cNvGraphicFramePr>
            <a:graphicFrameLocks noChangeAspect="1"/>
          </p:cNvGraphicFramePr>
          <p:nvPr/>
        </p:nvGraphicFramePr>
        <p:xfrm>
          <a:off x="5533358" y="2761661"/>
          <a:ext cx="857250" cy="342900"/>
        </p:xfrm>
        <a:graphic>
          <a:graphicData uri="http://schemas.openxmlformats.org/presentationml/2006/ole">
            <mc:AlternateContent xmlns:mc="http://schemas.openxmlformats.org/markup-compatibility/2006">
              <mc:Choice xmlns:v="urn:schemas-microsoft-com:vml" Requires="v">
                <p:oleObj spid="_x0000_s35890" name="Equation" r:id="rId3" imgW="443865" imgH="177800" progId="Equation.3">
                  <p:embed/>
                </p:oleObj>
              </mc:Choice>
              <mc:Fallback>
                <p:oleObj name="Equation" r:id="rId3" imgW="443865" imgH="177800" progId="Equation.3">
                  <p:embed/>
                  <p:pic>
                    <p:nvPicPr>
                      <p:cNvPr id="3789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3358" y="2761661"/>
                        <a:ext cx="857250" cy="342900"/>
                      </a:xfrm>
                      <a:prstGeom prst="rect">
                        <a:avLst/>
                      </a:prstGeom>
                      <a:noFill/>
                      <a:ln>
                        <a:noFill/>
                      </a:ln>
                      <a:effectLst/>
                    </p:spPr>
                  </p:pic>
                </p:oleObj>
              </mc:Fallback>
            </mc:AlternateContent>
          </a:graphicData>
        </a:graphic>
      </p:graphicFrame>
      <p:graphicFrame>
        <p:nvGraphicFramePr>
          <p:cNvPr id="37894" name="Object 8"/>
          <p:cNvGraphicFramePr>
            <a:graphicFrameLocks noChangeAspect="1"/>
          </p:cNvGraphicFramePr>
          <p:nvPr/>
        </p:nvGraphicFramePr>
        <p:xfrm>
          <a:off x="3508832" y="3226905"/>
          <a:ext cx="1679575" cy="355600"/>
        </p:xfrm>
        <a:graphic>
          <a:graphicData uri="http://schemas.openxmlformats.org/presentationml/2006/ole">
            <mc:AlternateContent xmlns:mc="http://schemas.openxmlformats.org/markup-compatibility/2006">
              <mc:Choice xmlns:v="urn:schemas-microsoft-com:vml" Requires="v">
                <p:oleObj spid="_x0000_s35891" name="Equation" r:id="rId5" imgW="1079500" imgH="228600" progId="Equation.DSMT4">
                  <p:embed/>
                </p:oleObj>
              </mc:Choice>
              <mc:Fallback>
                <p:oleObj name="Equation" r:id="rId5" imgW="1079500" imgH="228600" progId="Equation.DSMT4">
                  <p:embed/>
                  <p:pic>
                    <p:nvPicPr>
                      <p:cNvPr id="3789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8832" y="3226905"/>
                        <a:ext cx="1679575" cy="355600"/>
                      </a:xfrm>
                      <a:prstGeom prst="rect">
                        <a:avLst/>
                      </a:prstGeom>
                      <a:noFill/>
                      <a:ln>
                        <a:noFill/>
                      </a:ln>
                      <a:effectLst/>
                    </p:spPr>
                  </p:pic>
                </p:oleObj>
              </mc:Fallback>
            </mc:AlternateContent>
          </a:graphicData>
        </a:graphic>
      </p:graphicFrame>
      <p:graphicFrame>
        <p:nvGraphicFramePr>
          <p:cNvPr id="37895" name="Object 11"/>
          <p:cNvGraphicFramePr>
            <a:graphicFrameLocks noChangeAspect="1"/>
          </p:cNvGraphicFramePr>
          <p:nvPr/>
        </p:nvGraphicFramePr>
        <p:xfrm>
          <a:off x="1055797" y="4083080"/>
          <a:ext cx="1017588" cy="371475"/>
        </p:xfrm>
        <a:graphic>
          <a:graphicData uri="http://schemas.openxmlformats.org/presentationml/2006/ole">
            <mc:AlternateContent xmlns:mc="http://schemas.openxmlformats.org/markup-compatibility/2006">
              <mc:Choice xmlns:v="urn:schemas-microsoft-com:vml" Requires="v">
                <p:oleObj spid="_x0000_s35892" name="Equation" r:id="rId7" imgW="558800" imgH="203200" progId="Equation.3">
                  <p:embed/>
                </p:oleObj>
              </mc:Choice>
              <mc:Fallback>
                <p:oleObj name="Equation" r:id="rId7" imgW="558800" imgH="203200" progId="Equation.3">
                  <p:embed/>
                  <p:pic>
                    <p:nvPicPr>
                      <p:cNvPr id="3789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797" y="4083080"/>
                        <a:ext cx="1017588" cy="371475"/>
                      </a:xfrm>
                      <a:prstGeom prst="rect">
                        <a:avLst/>
                      </a:prstGeom>
                      <a:noFill/>
                      <a:ln>
                        <a:noFill/>
                      </a:ln>
                      <a:effectLst/>
                    </p:spPr>
                  </p:pic>
                </p:oleObj>
              </mc:Fallback>
            </mc:AlternateContent>
          </a:graphicData>
        </a:graphic>
      </p:graphicFrame>
      <p:graphicFrame>
        <p:nvGraphicFramePr>
          <p:cNvPr id="37896" name="Object 12"/>
          <p:cNvGraphicFramePr>
            <a:graphicFrameLocks noChangeAspect="1"/>
          </p:cNvGraphicFramePr>
          <p:nvPr/>
        </p:nvGraphicFramePr>
        <p:xfrm>
          <a:off x="4156532" y="4048155"/>
          <a:ext cx="192088" cy="406400"/>
        </p:xfrm>
        <a:graphic>
          <a:graphicData uri="http://schemas.openxmlformats.org/presentationml/2006/ole">
            <mc:AlternateContent xmlns:mc="http://schemas.openxmlformats.org/markup-compatibility/2006">
              <mc:Choice xmlns:v="urn:schemas-microsoft-com:vml" Requires="v">
                <p:oleObj spid="_x0000_s35893" name="Equation" r:id="rId9" imgW="127000" imgH="203200" progId="Equation.3">
                  <p:embed/>
                </p:oleObj>
              </mc:Choice>
              <mc:Fallback>
                <p:oleObj name="Equation" r:id="rId9" imgW="127000" imgH="203200" progId="Equation.3">
                  <p:embed/>
                  <p:pic>
                    <p:nvPicPr>
                      <p:cNvPr id="37896"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6532" y="4048155"/>
                        <a:ext cx="192088" cy="406400"/>
                      </a:xfrm>
                      <a:prstGeom prst="rect">
                        <a:avLst/>
                      </a:prstGeom>
                      <a:noFill/>
                      <a:ln>
                        <a:noFill/>
                      </a:ln>
                      <a:effectLst/>
                    </p:spPr>
                  </p:pic>
                </p:oleObj>
              </mc:Fallback>
            </mc:AlternateContent>
          </a:graphicData>
        </a:graphic>
      </p:graphicFrame>
      <p:graphicFrame>
        <p:nvGraphicFramePr>
          <p:cNvPr id="37897" name="Object 14"/>
          <p:cNvGraphicFramePr>
            <a:graphicFrameLocks noChangeAspect="1"/>
          </p:cNvGraphicFramePr>
          <p:nvPr/>
        </p:nvGraphicFramePr>
        <p:xfrm>
          <a:off x="5996466" y="5518335"/>
          <a:ext cx="329907" cy="560387"/>
        </p:xfrm>
        <a:graphic>
          <a:graphicData uri="http://schemas.openxmlformats.org/presentationml/2006/ole">
            <mc:AlternateContent xmlns:mc="http://schemas.openxmlformats.org/markup-compatibility/2006">
              <mc:Choice xmlns:v="urn:schemas-microsoft-com:vml" Requires="v">
                <p:oleObj spid="_x0000_s35894" name="Equation" r:id="rId11" imgW="139700" imgH="228600" progId="Equation.3">
                  <p:embed/>
                </p:oleObj>
              </mc:Choice>
              <mc:Fallback>
                <p:oleObj name="Equation" r:id="rId11" imgW="139700" imgH="228600" progId="Equation.3">
                  <p:embed/>
                  <p:pic>
                    <p:nvPicPr>
                      <p:cNvPr id="37897"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6466" y="5518335"/>
                        <a:ext cx="329907" cy="560387"/>
                      </a:xfrm>
                      <a:prstGeom prst="rect">
                        <a:avLst/>
                      </a:prstGeom>
                      <a:noFill/>
                      <a:ln>
                        <a:noFill/>
                      </a:ln>
                      <a:effectLst/>
                    </p:spPr>
                  </p:pic>
                </p:oleObj>
              </mc:Fallback>
            </mc:AlternateContent>
          </a:graphicData>
        </a:graphic>
      </p:graphicFrame>
      <p:sp>
        <p:nvSpPr>
          <p:cNvPr id="37899" name="Oval 10"/>
          <p:cNvSpPr>
            <a:spLocks noChangeArrowheads="1"/>
          </p:cNvSpPr>
          <p:nvPr/>
        </p:nvSpPr>
        <p:spPr bwMode="auto">
          <a:xfrm>
            <a:off x="6612764" y="2677106"/>
            <a:ext cx="1193025" cy="46798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2"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3"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Rectangle 49"/>
          <p:cNvSpPr>
            <a:spLocks noChangeArrowheads="1"/>
          </p:cNvSpPr>
          <p:nvPr/>
        </p:nvSpPr>
        <p:spPr bwMode="auto">
          <a:xfrm>
            <a:off x="190499" y="1155700"/>
            <a:ext cx="895350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2.3.1 </a:t>
            </a:r>
            <a:r>
              <a:rPr lang="en-GB" altLang="en-US" sz="2700" b="1" dirty="0">
                <a:solidFill>
                  <a:schemeClr val="accent2"/>
                </a:solidFill>
                <a:latin typeface="Times New Roman" panose="02020603050405020304" pitchFamily="18" charset="0"/>
                <a:cs typeface="Times New Roman" panose="02020603050405020304" pitchFamily="18" charset="0"/>
              </a:rPr>
              <a:t>The Properties of Each Term in the Dynamic Model</a:t>
            </a:r>
          </a:p>
        </p:txBody>
      </p:sp>
      <p:graphicFrame>
        <p:nvGraphicFramePr>
          <p:cNvPr id="15" name="Object 8">
            <a:extLst>
              <a:ext uri="{FF2B5EF4-FFF2-40B4-BE49-F238E27FC236}">
                <a16:creationId xmlns:a16="http://schemas.microsoft.com/office/drawing/2014/main" id="{6169AA7D-A5D1-4526-9A1D-E9EF15566A58}"/>
              </a:ext>
            </a:extLst>
          </p:cNvPr>
          <p:cNvGraphicFramePr>
            <a:graphicFrameLocks noChangeAspect="1"/>
          </p:cNvGraphicFramePr>
          <p:nvPr/>
        </p:nvGraphicFramePr>
        <p:xfrm>
          <a:off x="5626055" y="3196226"/>
          <a:ext cx="1816100" cy="355600"/>
        </p:xfrm>
        <a:graphic>
          <a:graphicData uri="http://schemas.openxmlformats.org/presentationml/2006/ole">
            <mc:AlternateContent xmlns:mc="http://schemas.openxmlformats.org/markup-compatibility/2006">
              <mc:Choice xmlns:v="urn:schemas-microsoft-com:vml" Requires="v">
                <p:oleObj spid="_x0000_s35895" name="Equation" r:id="rId14" imgW="1168200" imgH="228600" progId="Equation.DSMT4">
                  <p:embed/>
                </p:oleObj>
              </mc:Choice>
              <mc:Fallback>
                <p:oleObj name="Equation" r:id="rId14" imgW="1168200" imgH="228600" progId="Equation.DSMT4">
                  <p:embed/>
                  <p:pic>
                    <p:nvPicPr>
                      <p:cNvPr id="15" name="Object 8">
                        <a:extLst>
                          <a:ext uri="{FF2B5EF4-FFF2-40B4-BE49-F238E27FC236}">
                            <a16:creationId xmlns:a16="http://schemas.microsoft.com/office/drawing/2014/main" id="{6169AA7D-A5D1-4526-9A1D-E9EF15566A58}"/>
                          </a:ext>
                        </a:extLst>
                      </p:cNvPr>
                      <p:cNvPicPr>
                        <a:picLocks noChangeAspect="1" noChangeArrowheads="1"/>
                      </p:cNvPicPr>
                      <p:nvPr/>
                    </p:nvPicPr>
                    <p:blipFill>
                      <a:blip r:embed="rId15"/>
                      <a:srcRect/>
                      <a:stretch>
                        <a:fillRect/>
                      </a:stretch>
                    </p:blipFill>
                    <p:spPr bwMode="auto">
                      <a:xfrm>
                        <a:off x="5626055" y="3196226"/>
                        <a:ext cx="1816100" cy="355600"/>
                      </a:xfrm>
                      <a:prstGeom prst="rect">
                        <a:avLst/>
                      </a:prstGeom>
                      <a:noFill/>
                      <a:ln>
                        <a:noFill/>
                      </a:ln>
                      <a:effectLst/>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6012" y="2862361"/>
            <a:ext cx="6531407" cy="461665"/>
          </a:xfrm>
          <a:prstGeom prst="rect">
            <a:avLst/>
          </a:prstGeom>
          <a:noFill/>
        </p:spPr>
        <p:txBody>
          <a:bodyPr wrap="square" rtlCol="0">
            <a:spAutoFit/>
          </a:bodyPr>
          <a:lstStyle/>
          <a:p>
            <a:pPr marL="342900" indent="-342900">
              <a:buFont typeface="Arial" pitchFamily="34" charset="0"/>
              <a:buChar char="•"/>
            </a:pPr>
            <a:r>
              <a:rPr lang="en-US" altLang="zh-CN" sz="2400" b="1" dirty="0">
                <a:solidFill>
                  <a:srgbClr val="0033CC"/>
                </a:solidFill>
                <a:latin typeface="Times New Roman" panose="02020603050405020304" pitchFamily="18" charset="0"/>
                <a:cs typeface="Times New Roman" panose="02020603050405020304" pitchFamily="18" charset="0"/>
              </a:rPr>
              <a:t>Step2: Establishing the LIP model </a:t>
            </a:r>
            <a:endParaRPr lang="zh-CN" altLang="en-US" sz="2400" b="1" dirty="0">
              <a:solidFill>
                <a:srgbClr val="0033CC"/>
              </a:solidFill>
              <a:latin typeface="Times New Roman" panose="02020603050405020304" pitchFamily="18" charset="0"/>
              <a:cs typeface="Times New Roman" panose="02020603050405020304" pitchFamily="18" charset="0"/>
            </a:endParaRPr>
          </a:p>
        </p:txBody>
      </p:sp>
      <p:graphicFrame>
        <p:nvGraphicFramePr>
          <p:cNvPr id="13" name="对象 12"/>
          <p:cNvGraphicFramePr>
            <a:graphicFrameLocks noChangeAspect="1"/>
          </p:cNvGraphicFramePr>
          <p:nvPr/>
        </p:nvGraphicFramePr>
        <p:xfrm>
          <a:off x="34925" y="1119188"/>
          <a:ext cx="9072563" cy="1514475"/>
        </p:xfrm>
        <a:graphic>
          <a:graphicData uri="http://schemas.openxmlformats.org/presentationml/2006/ole">
            <mc:AlternateContent xmlns:mc="http://schemas.openxmlformats.org/markup-compatibility/2006">
              <mc:Choice xmlns:v="urn:schemas-microsoft-com:vml" Requires="v">
                <p:oleObj spid="_x0000_s16422" name="Equation" r:id="rId3" imgW="117043200" imgH="19507200" progId="Equation.DSMT4">
                  <p:embed/>
                </p:oleObj>
              </mc:Choice>
              <mc:Fallback>
                <p:oleObj name="Equation" r:id="rId3" imgW="117043200" imgH="19507200" progId="Equation.DSMT4">
                  <p:embed/>
                  <p:pic>
                    <p:nvPicPr>
                      <p:cNvPr id="13" name="对象 12"/>
                      <p:cNvPicPr/>
                      <p:nvPr/>
                    </p:nvPicPr>
                    <p:blipFill>
                      <a:blip r:embed="rId4"/>
                      <a:stretch>
                        <a:fillRect/>
                      </a:stretch>
                    </p:blipFill>
                    <p:spPr>
                      <a:xfrm>
                        <a:off x="34925" y="1119188"/>
                        <a:ext cx="9072563" cy="1514475"/>
                      </a:xfrm>
                      <a:prstGeom prst="rect">
                        <a:avLst/>
                      </a:prstGeom>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4168534981"/>
              </p:ext>
            </p:extLst>
          </p:nvPr>
        </p:nvGraphicFramePr>
        <p:xfrm>
          <a:off x="1673234" y="3693998"/>
          <a:ext cx="2289175" cy="427038"/>
        </p:xfrm>
        <a:graphic>
          <a:graphicData uri="http://schemas.openxmlformats.org/presentationml/2006/ole">
            <mc:AlternateContent xmlns:mc="http://schemas.openxmlformats.org/markup-compatibility/2006">
              <mc:Choice xmlns:v="urn:schemas-microsoft-com:vml" Requires="v">
                <p:oleObj spid="_x0000_s16423" name="Equation" r:id="rId5" imgW="1091565" imgH="203200" progId="Equation.3">
                  <p:embed/>
                </p:oleObj>
              </mc:Choice>
              <mc:Fallback>
                <p:oleObj name="Equation" r:id="rId5" imgW="1091565" imgH="203200" progId="Equation.3">
                  <p:embed/>
                  <p:pic>
                    <p:nvPicPr>
                      <p:cNvPr id="9"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234" y="3693998"/>
                        <a:ext cx="2289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2079066033"/>
              </p:ext>
            </p:extLst>
          </p:nvPr>
        </p:nvGraphicFramePr>
        <p:xfrm>
          <a:off x="4513225" y="3662884"/>
          <a:ext cx="2562225" cy="458787"/>
        </p:xfrm>
        <a:graphic>
          <a:graphicData uri="http://schemas.openxmlformats.org/presentationml/2006/ole">
            <mc:AlternateContent xmlns:mc="http://schemas.openxmlformats.org/markup-compatibility/2006">
              <mc:Choice xmlns:v="urn:schemas-microsoft-com:vml" Requires="v">
                <p:oleObj spid="_x0000_s16424" name="Equation" r:id="rId7" imgW="1422400" imgH="254000" progId="Equation.3">
                  <p:embed/>
                </p:oleObj>
              </mc:Choice>
              <mc:Fallback>
                <p:oleObj name="Equation" r:id="rId7" imgW="1422400" imgH="254000" progId="Equation.3">
                  <p:embed/>
                  <p:pic>
                    <p:nvPicPr>
                      <p:cNvPr id="1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3225" y="3662884"/>
                        <a:ext cx="25622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953602422"/>
              </p:ext>
            </p:extLst>
          </p:nvPr>
        </p:nvGraphicFramePr>
        <p:xfrm>
          <a:off x="10633" y="4506346"/>
          <a:ext cx="9144000" cy="1653436"/>
        </p:xfrm>
        <a:graphic>
          <a:graphicData uri="http://schemas.openxmlformats.org/presentationml/2006/ole">
            <mc:AlternateContent xmlns:mc="http://schemas.openxmlformats.org/markup-compatibility/2006">
              <mc:Choice xmlns:v="urn:schemas-microsoft-com:vml" Requires="v">
                <p:oleObj spid="_x0000_s16425" name="Equation" r:id="rId9" imgW="111252000" imgH="20116800" progId="Equation.DSMT4">
                  <p:embed/>
                </p:oleObj>
              </mc:Choice>
              <mc:Fallback>
                <p:oleObj name="Equation" r:id="rId9" imgW="111252000" imgH="20116800" progId="Equation.DSMT4">
                  <p:embed/>
                  <p:pic>
                    <p:nvPicPr>
                      <p:cNvPr id="2" name="对象 1"/>
                      <p:cNvPicPr/>
                      <p:nvPr/>
                    </p:nvPicPr>
                    <p:blipFill>
                      <a:blip r:embed="rId10"/>
                      <a:stretch>
                        <a:fillRect/>
                      </a:stretch>
                    </p:blipFill>
                    <p:spPr>
                      <a:xfrm>
                        <a:off x="10633" y="4506346"/>
                        <a:ext cx="9144000" cy="1653436"/>
                      </a:xfrm>
                      <a:prstGeom prst="rect">
                        <a:avLst/>
                      </a:prstGeom>
                    </p:spPr>
                  </p:pic>
                </p:oleObj>
              </mc:Fallback>
            </mc:AlternateContent>
          </a:graphicData>
        </a:graphic>
      </p:graphicFrame>
      <p:sp>
        <p:nvSpPr>
          <p:cNvPr id="1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606115" y="1807536"/>
            <a:ext cx="7889875" cy="4518837"/>
          </a:xfrm>
        </p:spPr>
        <p:txBody>
          <a:bodyPr/>
          <a:lstStyle/>
          <a:p>
            <a:pPr marL="514350" indent="-514350">
              <a:buFont typeface="Arial" panose="020B0604020202020204" pitchFamily="34" charset="0"/>
              <a:buChar char="•"/>
            </a:pPr>
            <a:r>
              <a:rPr lang="en-US" altLang="en-US" sz="2600" dirty="0">
                <a:solidFill>
                  <a:schemeClr val="tx1"/>
                </a:solidFill>
                <a:latin typeface="Times New Roman" panose="02020603050405020304" pitchFamily="18" charset="0"/>
                <a:cs typeface="Times New Roman" panose="02020603050405020304" pitchFamily="18" charset="0"/>
              </a:rPr>
              <a:t>Model building of the robot dynamics is essential for numerical simulation, and control system design.</a:t>
            </a:r>
          </a:p>
          <a:p>
            <a:pPr marL="514350" indent="-514350">
              <a:buFont typeface="Arial" panose="020B0604020202020204" pitchFamily="34" charset="0"/>
              <a:buChar char="•"/>
            </a:pPr>
            <a:r>
              <a:rPr lang="en-SG" altLang="en-US" sz="2600" dirty="0">
                <a:solidFill>
                  <a:schemeClr val="tx1"/>
                </a:solidFill>
                <a:latin typeface="Times New Roman" panose="02020603050405020304" pitchFamily="18" charset="0"/>
                <a:cs typeface="Times New Roman" panose="02020603050405020304" pitchFamily="18" charset="0"/>
              </a:rPr>
              <a:t>General coordinates, forces/torques of robots, joint velocities, and kinetic and potential energies are key concepts in modeling of robot dynamics</a:t>
            </a:r>
            <a:r>
              <a:rPr lang="en-US" altLang="en-SG" sz="2600" dirty="0">
                <a:solidFill>
                  <a:schemeClr val="tx1"/>
                </a:solidFill>
                <a:latin typeface="Times New Roman" panose="02020603050405020304" pitchFamily="18" charset="0"/>
                <a:cs typeface="Times New Roman" panose="02020603050405020304" pitchFamily="18" charset="0"/>
              </a:rPr>
              <a:t>.</a:t>
            </a:r>
            <a:endParaRPr lang="en-SG" altLang="en-US" sz="2600" dirty="0">
              <a:solidFill>
                <a:schemeClr val="tx1"/>
              </a:solidFill>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SG" altLang="en-US" sz="2600" dirty="0">
                <a:solidFill>
                  <a:schemeClr val="tx1"/>
                </a:solidFill>
                <a:latin typeface="Times New Roman" panose="02020603050405020304" pitchFamily="18" charset="0"/>
                <a:cs typeface="Times New Roman" panose="02020603050405020304" pitchFamily="18" charset="0"/>
              </a:rPr>
              <a:t>Typical dynamic equations of robots in joint space is given as follows:</a:t>
            </a:r>
          </a:p>
          <a:p>
            <a:pPr marL="0" indent="0">
              <a:buNone/>
            </a:pPr>
            <a:endParaRPr lang="en-SG" altLang="en-US" sz="3200" dirty="0">
              <a:solidFill>
                <a:schemeClr val="tx1"/>
              </a:solidFill>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SG" altLang="en-US" sz="2600" dirty="0">
                <a:solidFill>
                  <a:schemeClr val="tx1"/>
                </a:solidFill>
                <a:latin typeface="Times New Roman" panose="02020603050405020304" pitchFamily="18" charset="0"/>
                <a:cs typeface="Times New Roman" panose="02020603050405020304" pitchFamily="18" charset="0"/>
              </a:rPr>
              <a:t>Properties of the robotic dynamics are significant for control system design</a:t>
            </a:r>
            <a:r>
              <a:rPr lang="en-US" altLang="en-SG" sz="2600" dirty="0">
                <a:solidFill>
                  <a:schemeClr val="tx1"/>
                </a:solidFill>
                <a:latin typeface="Times New Roman" panose="02020603050405020304" pitchFamily="18" charset="0"/>
                <a:cs typeface="Times New Roman" panose="02020603050405020304" pitchFamily="18" charset="0"/>
              </a:rPr>
              <a:t>.</a:t>
            </a:r>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870205930"/>
              </p:ext>
            </p:extLst>
          </p:nvPr>
        </p:nvGraphicFramePr>
        <p:xfrm>
          <a:off x="2988163" y="4919243"/>
          <a:ext cx="3644265" cy="423545"/>
        </p:xfrm>
        <a:graphic>
          <a:graphicData uri="http://schemas.openxmlformats.org/presentationml/2006/ole">
            <mc:AlternateContent xmlns:mc="http://schemas.openxmlformats.org/markup-compatibility/2006">
              <mc:Choice xmlns:v="urn:schemas-microsoft-com:vml" Requires="v">
                <p:oleObj spid="_x0000_s17419" r:id="rId3" imgW="1752600" imgH="203200" progId="Equation.KSEE3">
                  <p:embed/>
                </p:oleObj>
              </mc:Choice>
              <mc:Fallback>
                <p:oleObj r:id="rId3" imgW="1752600" imgH="203200" progId="Equation.KSEE3">
                  <p:embed/>
                  <p:pic>
                    <p:nvPicPr>
                      <p:cNvPr id="5" name="对象 4">
                        <a:hlinkClick r:id="" action="ppaction://ole?verb=0"/>
                      </p:cNvPr>
                      <p:cNvPicPr/>
                      <p:nvPr/>
                    </p:nvPicPr>
                    <p:blipFill>
                      <a:blip r:embed="rId4"/>
                      <a:stretch>
                        <a:fillRect/>
                      </a:stretch>
                    </p:blipFill>
                    <p:spPr>
                      <a:xfrm>
                        <a:off x="2988163" y="4919243"/>
                        <a:ext cx="3644265" cy="423545"/>
                      </a:xfrm>
                      <a:prstGeom prst="rect">
                        <a:avLst/>
                      </a:prstGeom>
                    </p:spPr>
                  </p:pic>
                </p:oleObj>
              </mc:Fallback>
            </mc:AlternateContent>
          </a:graphicData>
        </a:graphic>
      </p:graphicFrame>
      <p:sp>
        <p:nvSpPr>
          <p:cNvPr id="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7" name="Rectangle 49"/>
          <p:cNvSpPr>
            <a:spLocks noChangeArrowheads="1"/>
          </p:cNvSpPr>
          <p:nvPr/>
        </p:nvSpPr>
        <p:spPr bwMode="auto">
          <a:xfrm>
            <a:off x="190499" y="1155700"/>
            <a:ext cx="488123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Appendixes: Remarks</a:t>
            </a:r>
          </a:p>
        </p:txBody>
      </p:sp>
      <p:sp>
        <p:nvSpPr>
          <p:cNvPr id="9"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8953" y="1901677"/>
            <a:ext cx="8487455" cy="3783965"/>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The </a:t>
            </a:r>
            <a:r>
              <a:rPr lang="en-US" sz="2400" b="1" dirty="0">
                <a:solidFill>
                  <a:srgbClr val="0033CC"/>
                </a:solidFill>
                <a:latin typeface="Times New Roman" panose="02020603050405020304" pitchFamily="18" charset="0"/>
                <a:cs typeface="Times New Roman" panose="02020603050405020304" pitchFamily="18" charset="0"/>
                <a:sym typeface="+mn-ea"/>
              </a:rPr>
              <a:t>joint space dynamics </a:t>
            </a:r>
            <a:r>
              <a:rPr 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is given by</a:t>
            </a:r>
          </a:p>
          <a:p>
            <a:pPr indent="0" algn="l" fontAlgn="base">
              <a:spcBef>
                <a:spcPct val="20000"/>
              </a:spcBef>
              <a:buFont typeface="Wingdings" panose="05000000000000000000" charset="0"/>
              <a:buNone/>
            </a:pPr>
            <a:endParaRPr 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sz="24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It is desirable to express the dynamics of robots in </a:t>
            </a:r>
            <a:r>
              <a:rPr lang="en-US" sz="2400" b="1" dirty="0">
                <a:solidFill>
                  <a:srgbClr val="0033CC"/>
                </a:solidFill>
                <a:latin typeface="Times New Roman" panose="02020603050405020304" pitchFamily="18" charset="0"/>
                <a:cs typeface="Times New Roman" panose="02020603050405020304" pitchFamily="18" charset="0"/>
                <a:sym typeface="+mn-ea"/>
              </a:rPr>
              <a:t>Cartesian space or task space</a:t>
            </a:r>
            <a:r>
              <a:rPr lang="en-US" sz="2400" b="1" dirty="0">
                <a:solidFill>
                  <a:srgbClr val="0070C0"/>
                </a:solidFill>
                <a:latin typeface="Times New Roman" panose="02020603050405020304" pitchFamily="18" charset="0"/>
                <a:cs typeface="Times New Roman" panose="02020603050405020304" pitchFamily="18" charset="0"/>
                <a:sym typeface="+mn-ea"/>
              </a:rPr>
              <a:t> </a:t>
            </a:r>
            <a:r>
              <a:rPr lang="en-US" sz="2400" noProof="0" dirty="0">
                <a:ln>
                  <a:noFill/>
                </a:ln>
                <a:effectLst/>
                <a:uLnTx/>
                <a:uFillTx/>
                <a:latin typeface="Times New Roman" panose="02020603050405020304" pitchFamily="18" charset="0"/>
                <a:cs typeface="Times New Roman" panose="02020603050405020304" pitchFamily="18" charset="0"/>
                <a:sym typeface="+mn-ea"/>
              </a:rPr>
              <a:t>variables rather than in joint space variables </a:t>
            </a:r>
            <a:r>
              <a:rPr lang="en-US" sz="2400" i="1" noProof="0" dirty="0">
                <a:ln>
                  <a:noFill/>
                </a:ln>
                <a:effectLst/>
                <a:uLnTx/>
                <a:uFillTx/>
                <a:latin typeface="Times New Roman" panose="02020603050405020304" pitchFamily="18" charset="0"/>
                <a:cs typeface="Times New Roman" panose="02020603050405020304" pitchFamily="18" charset="0"/>
                <a:sym typeface="+mn-ea"/>
              </a:rPr>
              <a:t>q</a:t>
            </a:r>
            <a:r>
              <a:rPr lang="en-US" sz="2400" noProof="0" dirty="0">
                <a:ln>
                  <a:noFill/>
                </a:ln>
                <a:effectLst/>
                <a:uLnTx/>
                <a:uFillTx/>
                <a:latin typeface="Times New Roman" panose="02020603050405020304" pitchFamily="18" charset="0"/>
                <a:cs typeface="Times New Roman" panose="02020603050405020304" pitchFamily="18" charset="0"/>
                <a:sym typeface="+mn-ea"/>
              </a:rPr>
              <a:t> since the tasks of robotic manipulators are often expressed in Cartesian space.</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altLang="en-US" sz="2400" dirty="0">
                <a:latin typeface="Times New Roman" panose="02020603050405020304" pitchFamily="18" charset="0"/>
                <a:sym typeface="+mn-ea"/>
              </a:rPr>
              <a:t>For simplicity, only non-redundant robots are considered here.</a:t>
            </a: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2872858403"/>
              </p:ext>
            </p:extLst>
          </p:nvPr>
        </p:nvGraphicFramePr>
        <p:xfrm>
          <a:off x="2791266" y="2607797"/>
          <a:ext cx="3674110" cy="426720"/>
        </p:xfrm>
        <a:graphic>
          <a:graphicData uri="http://schemas.openxmlformats.org/presentationml/2006/ole">
            <mc:AlternateContent xmlns:mc="http://schemas.openxmlformats.org/markup-compatibility/2006">
              <mc:Choice xmlns:v="urn:schemas-microsoft-com:vml" Requires="v">
                <p:oleObj spid="_x0000_s18443" r:id="rId5" imgW="1752600" imgH="203200" progId="Equation.KSEE3">
                  <p:embed/>
                </p:oleObj>
              </mc:Choice>
              <mc:Fallback>
                <p:oleObj r:id="rId5" imgW="1752600" imgH="203200" progId="Equation.KSEE3">
                  <p:embed/>
                  <p:pic>
                    <p:nvPicPr>
                      <p:cNvPr id="5" name="对象 4">
                        <a:hlinkClick r:id="" action="ppaction://ole?verb=0"/>
                      </p:cNvPr>
                      <p:cNvPicPr/>
                      <p:nvPr/>
                    </p:nvPicPr>
                    <p:blipFill>
                      <a:blip r:embed="rId6"/>
                      <a:stretch>
                        <a:fillRect/>
                      </a:stretch>
                    </p:blipFill>
                    <p:spPr>
                      <a:xfrm>
                        <a:off x="2791266" y="2607797"/>
                        <a:ext cx="3674110" cy="426720"/>
                      </a:xfrm>
                      <a:prstGeom prst="rect">
                        <a:avLst/>
                      </a:prstGeom>
                    </p:spPr>
                  </p:pic>
                </p:oleObj>
              </mc:Fallback>
            </mc:AlternateContent>
          </a:graphicData>
        </a:graphic>
      </p:graphicFrame>
      <p:sp>
        <p:nvSpPr>
          <p:cNvPr id="8"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
        <p:nvSpPr>
          <p:cNvPr id="10" name="Rectangle 49"/>
          <p:cNvSpPr>
            <a:spLocks noChangeArrowheads="1"/>
          </p:cNvSpPr>
          <p:nvPr/>
        </p:nvSpPr>
        <p:spPr bwMode="auto">
          <a:xfrm>
            <a:off x="190499" y="1155700"/>
            <a:ext cx="863727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Cartesian Space Dynamics</a:t>
            </a:r>
          </a:p>
        </p:txBody>
      </p:sp>
    </p:spTree>
    <p:custDataLst>
      <p:tags r:id="rId2"/>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7369" y="1306830"/>
            <a:ext cx="8276590" cy="3413760"/>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Let                     , with </a:t>
            </a:r>
            <a:r>
              <a:rPr lang="en-US" sz="2400" i="1" noProof="0" dirty="0">
                <a:ln>
                  <a:noFill/>
                </a:ln>
                <a:effectLst/>
                <a:uLnTx/>
                <a:uFillTx/>
                <a:latin typeface="Times New Roman" panose="02020603050405020304" pitchFamily="18" charset="0"/>
                <a:cs typeface="Times New Roman" panose="02020603050405020304" pitchFamily="18" charset="0"/>
                <a:sym typeface="+mn-ea"/>
              </a:rPr>
              <a:t>r</a:t>
            </a:r>
            <a:r>
              <a:rPr lang="en-US" sz="2400" noProof="0" dirty="0">
                <a:ln>
                  <a:noFill/>
                </a:ln>
                <a:effectLst/>
                <a:uLnTx/>
                <a:uFillTx/>
                <a:latin typeface="Times New Roman" panose="02020603050405020304" pitchFamily="18" charset="0"/>
                <a:cs typeface="Times New Roman" panose="02020603050405020304" pitchFamily="18" charset="0"/>
                <a:sym typeface="+mn-ea"/>
              </a:rPr>
              <a:t> and </a:t>
            </a:r>
            <a:r>
              <a:rPr lang="en-US" sz="2400" i="1" noProof="0" dirty="0">
                <a:ln>
                  <a:noFill/>
                </a:ln>
                <a:effectLst/>
                <a:uLnTx/>
                <a:uFillTx/>
                <a:latin typeface="Times New Roman" panose="02020603050405020304" pitchFamily="18" charset="0"/>
                <a:cs typeface="Times New Roman" panose="02020603050405020304" pitchFamily="18" charset="0"/>
                <a:sym typeface="+mn-ea"/>
              </a:rPr>
              <a:t>θ</a:t>
            </a:r>
            <a:r>
              <a:rPr lang="en-US" sz="2400" noProof="0" dirty="0">
                <a:ln>
                  <a:noFill/>
                </a:ln>
                <a:effectLst/>
                <a:uLnTx/>
                <a:uFillTx/>
                <a:latin typeface="Times New Roman" panose="02020603050405020304" pitchFamily="18" charset="0"/>
                <a:cs typeface="Times New Roman" panose="02020603050405020304" pitchFamily="18" charset="0"/>
                <a:sym typeface="+mn-ea"/>
              </a:rPr>
              <a:t> being the position and orientation in the base frame. According to forward kinematics, </a:t>
            </a:r>
            <a:r>
              <a:rPr lang="en-US" sz="2400" i="1" noProof="0" dirty="0">
                <a:ln>
                  <a:noFill/>
                </a:ln>
                <a:effectLst/>
                <a:uLnTx/>
                <a:uFillTx/>
                <a:latin typeface="Times New Roman" panose="02020603050405020304" pitchFamily="18" charset="0"/>
                <a:cs typeface="Times New Roman" panose="02020603050405020304" pitchFamily="18" charset="0"/>
                <a:sym typeface="+mn-ea"/>
              </a:rPr>
              <a:t>x</a:t>
            </a:r>
            <a:r>
              <a:rPr lang="en-US" sz="2400" noProof="0" dirty="0">
                <a:ln>
                  <a:noFill/>
                </a:ln>
                <a:effectLst/>
                <a:uLnTx/>
                <a:uFillTx/>
                <a:latin typeface="Times New Roman" panose="02020603050405020304" pitchFamily="18" charset="0"/>
                <a:cs typeface="Times New Roman" panose="02020603050405020304" pitchFamily="18" charset="0"/>
                <a:sym typeface="+mn-ea"/>
              </a:rPr>
              <a:t> can be expressed as a non-linear function of </a:t>
            </a:r>
            <a:r>
              <a:rPr lang="en-US" sz="2400" i="1" noProof="0" dirty="0">
                <a:ln>
                  <a:noFill/>
                </a:ln>
                <a:effectLst/>
                <a:uLnTx/>
                <a:uFillTx/>
                <a:latin typeface="Times New Roman" panose="02020603050405020304" pitchFamily="18" charset="0"/>
                <a:cs typeface="Times New Roman" panose="02020603050405020304" pitchFamily="18" charset="0"/>
                <a:sym typeface="+mn-ea"/>
              </a:rPr>
              <a:t>q</a:t>
            </a:r>
            <a:r>
              <a:rPr lang="en-US" sz="2400" noProof="0" dirty="0">
                <a:ln>
                  <a:noFill/>
                </a:ln>
                <a:effectLst/>
                <a:uLnTx/>
                <a:uFillTx/>
                <a:latin typeface="Times New Roman" panose="02020603050405020304" pitchFamily="18" charset="0"/>
                <a:cs typeface="Times New Roman" panose="02020603050405020304" pitchFamily="18" charset="0"/>
                <a:sym typeface="+mn-ea"/>
              </a:rPr>
              <a:t> as </a:t>
            </a:r>
            <a:r>
              <a:rPr lang="en-US" sz="2400" i="1" noProof="0" dirty="0">
                <a:ln>
                  <a:noFill/>
                </a:ln>
                <a:effectLst/>
                <a:uLnTx/>
                <a:uFillTx/>
                <a:latin typeface="Times New Roman" panose="02020603050405020304" pitchFamily="18" charset="0"/>
                <a:cs typeface="Times New Roman" panose="02020603050405020304" pitchFamily="18" charset="0"/>
                <a:sym typeface="+mn-ea"/>
              </a:rPr>
              <a:t>x</a:t>
            </a:r>
            <a:r>
              <a:rPr lang="en-US" sz="2400" noProof="0" dirty="0">
                <a:ln>
                  <a:noFill/>
                </a:ln>
                <a:effectLst/>
                <a:uLnTx/>
                <a:uFillTx/>
                <a:latin typeface="Times New Roman" panose="02020603050405020304" pitchFamily="18" charset="0"/>
                <a:cs typeface="Times New Roman" panose="02020603050405020304" pitchFamily="18" charset="0"/>
                <a:sym typeface="+mn-ea"/>
              </a:rPr>
              <a:t> = </a:t>
            </a:r>
            <a:r>
              <a:rPr lang="en-US" sz="2400" i="1" noProof="0" dirty="0">
                <a:ln>
                  <a:noFill/>
                </a:ln>
                <a:effectLst/>
                <a:uLnTx/>
                <a:uFillTx/>
                <a:latin typeface="Times New Roman" panose="02020603050405020304" pitchFamily="18" charset="0"/>
                <a:cs typeface="Times New Roman" panose="02020603050405020304" pitchFamily="18" charset="0"/>
                <a:sym typeface="+mn-ea"/>
              </a:rPr>
              <a:t>h</a:t>
            </a:r>
            <a:r>
              <a:rPr lang="en-US" sz="2400" noProof="0" dirty="0">
                <a:ln>
                  <a:noFill/>
                </a:ln>
                <a:effectLst/>
                <a:uLnTx/>
                <a:uFillTx/>
                <a:latin typeface="Times New Roman" panose="02020603050405020304" pitchFamily="18" charset="0"/>
                <a:cs typeface="Times New Roman" panose="02020603050405020304" pitchFamily="18" charset="0"/>
                <a:sym typeface="+mn-ea"/>
              </a:rPr>
              <a:t>(</a:t>
            </a:r>
            <a:r>
              <a:rPr lang="en-US" sz="2400" i="1" noProof="0" dirty="0">
                <a:ln>
                  <a:noFill/>
                </a:ln>
                <a:effectLst/>
                <a:uLnTx/>
                <a:uFillTx/>
                <a:latin typeface="Times New Roman" panose="02020603050405020304" pitchFamily="18" charset="0"/>
                <a:cs typeface="Times New Roman" panose="02020603050405020304" pitchFamily="18" charset="0"/>
                <a:sym typeface="+mn-ea"/>
              </a:rPr>
              <a:t>q</a:t>
            </a:r>
            <a:r>
              <a:rPr lang="en-US" sz="2400" noProof="0" dirty="0">
                <a:ln>
                  <a:noFill/>
                </a:ln>
                <a:effectLst/>
                <a:uLnTx/>
                <a:uFillTx/>
                <a:latin typeface="Times New Roman" panose="02020603050405020304" pitchFamily="18" charset="0"/>
                <a:cs typeface="Times New Roman" panose="02020603050405020304" pitchFamily="18" charset="0"/>
                <a:sym typeface="+mn-ea"/>
              </a:rPr>
              <a:t>).</a:t>
            </a:r>
          </a:p>
          <a:p>
            <a:pPr indent="0" algn="l" fontAlgn="base">
              <a:spcBef>
                <a:spcPct val="20000"/>
              </a:spcBef>
              <a:buFont typeface="Wingdings" panose="05000000000000000000" charset="0"/>
              <a:buNone/>
            </a:pPr>
            <a:endParaRPr lang="en-US" sz="12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altLang="en-US" sz="2400" dirty="0">
                <a:latin typeface="Times New Roman" panose="02020603050405020304" pitchFamily="18" charset="0"/>
                <a:sym typeface="+mn-ea"/>
              </a:rPr>
              <a:t>Differentiating twice yields</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12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altLang="en-US" sz="2400" dirty="0">
                <a:latin typeface="Times New Roman" panose="02020603050405020304" pitchFamily="18" charset="0"/>
                <a:sym typeface="+mn-ea"/>
              </a:rPr>
              <a:t>where the </a:t>
            </a:r>
            <a:r>
              <a:rPr lang="en-US" altLang="en-US" sz="2400" b="1" dirty="0">
                <a:solidFill>
                  <a:srgbClr val="0033CC"/>
                </a:solidFill>
                <a:latin typeface="Times New Roman" panose="02020603050405020304" pitchFamily="18" charset="0"/>
                <a:cs typeface="Times New Roman" panose="02020603050405020304" pitchFamily="18" charset="0"/>
                <a:sym typeface="+mn-ea"/>
              </a:rPr>
              <a:t>Jacobian matrix</a:t>
            </a:r>
            <a:r>
              <a:rPr lang="en-US" altLang="en-US" sz="2400" dirty="0">
                <a:latin typeface="Times New Roman" panose="02020603050405020304" pitchFamily="18" charset="0"/>
                <a:sym typeface="+mn-ea"/>
              </a:rPr>
              <a:t> is</a:t>
            </a: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137499303"/>
              </p:ext>
            </p:extLst>
          </p:nvPr>
        </p:nvGraphicFramePr>
        <p:xfrm>
          <a:off x="1118235" y="1306830"/>
          <a:ext cx="1499870" cy="429895"/>
        </p:xfrm>
        <a:graphic>
          <a:graphicData uri="http://schemas.openxmlformats.org/presentationml/2006/ole">
            <mc:AlternateContent xmlns:mc="http://schemas.openxmlformats.org/markup-compatibility/2006">
              <mc:Choice xmlns:v="urn:schemas-microsoft-com:vml" Requires="v">
                <p:oleObj spid="_x0000_s19503" r:id="rId5" imgW="800100" imgH="228600" progId="Equation.KSEE3">
                  <p:embed/>
                </p:oleObj>
              </mc:Choice>
              <mc:Fallback>
                <p:oleObj r:id="rId5" imgW="800100" imgH="228600" progId="Equation.KSEE3">
                  <p:embed/>
                  <p:pic>
                    <p:nvPicPr>
                      <p:cNvPr id="5" name="对象 4">
                        <a:hlinkClick r:id="" action="ppaction://ole?verb=0"/>
                      </p:cNvPr>
                      <p:cNvPicPr/>
                      <p:nvPr/>
                    </p:nvPicPr>
                    <p:blipFill>
                      <a:blip r:embed="rId6"/>
                      <a:stretch>
                        <a:fillRect/>
                      </a:stretch>
                    </p:blipFill>
                    <p:spPr>
                      <a:xfrm>
                        <a:off x="1118235" y="1306830"/>
                        <a:ext cx="1499870" cy="429895"/>
                      </a:xfrm>
                      <a:prstGeom prst="rect">
                        <a:avLst/>
                      </a:prstGeom>
                    </p:spPr>
                  </p:pic>
                </p:oleObj>
              </mc:Fallback>
            </mc:AlternateContent>
          </a:graphicData>
        </a:graphic>
      </p:graphicFrame>
      <p:graphicFrame>
        <p:nvGraphicFramePr>
          <p:cNvPr id="51204" name="Object 7"/>
          <p:cNvGraphicFramePr>
            <a:graphicFrameLocks noChangeAspect="1"/>
          </p:cNvGraphicFramePr>
          <p:nvPr>
            <p:extLst>
              <p:ext uri="{D42A27DB-BD31-4B8C-83A1-F6EECF244321}">
                <p14:modId xmlns:p14="http://schemas.microsoft.com/office/powerpoint/2010/main" val="3979852356"/>
              </p:ext>
            </p:extLst>
          </p:nvPr>
        </p:nvGraphicFramePr>
        <p:xfrm>
          <a:off x="2554838" y="3228499"/>
          <a:ext cx="1275080" cy="406400"/>
        </p:xfrm>
        <a:graphic>
          <a:graphicData uri="http://schemas.openxmlformats.org/presentationml/2006/ole">
            <mc:AlternateContent xmlns:mc="http://schemas.openxmlformats.org/markup-compatibility/2006">
              <mc:Choice xmlns:v="urn:schemas-microsoft-com:vml" Requires="v">
                <p:oleObj spid="_x0000_s19504" r:id="rId7" imgW="647700" imgH="203200" progId="Equation.3">
                  <p:embed/>
                </p:oleObj>
              </mc:Choice>
              <mc:Fallback>
                <p:oleObj r:id="rId7" imgW="647700" imgH="203200" progId="Equation.3">
                  <p:embed/>
                  <p:pic>
                    <p:nvPicPr>
                      <p:cNvPr id="51204" name="Object 7"/>
                      <p:cNvPicPr/>
                      <p:nvPr/>
                    </p:nvPicPr>
                    <p:blipFill>
                      <a:blip r:embed="rId8"/>
                      <a:stretch>
                        <a:fillRect/>
                      </a:stretch>
                    </p:blipFill>
                    <p:spPr>
                      <a:xfrm>
                        <a:off x="2554838" y="3228499"/>
                        <a:ext cx="1275080" cy="406400"/>
                      </a:xfrm>
                      <a:prstGeom prst="rect">
                        <a:avLst/>
                      </a:prstGeom>
                      <a:noFill/>
                      <a:ln w="38100">
                        <a:noFill/>
                        <a:miter/>
                      </a:ln>
                    </p:spPr>
                  </p:pic>
                </p:oleObj>
              </mc:Fallback>
            </mc:AlternateContent>
          </a:graphicData>
        </a:graphic>
      </p:graphicFrame>
      <p:graphicFrame>
        <p:nvGraphicFramePr>
          <p:cNvPr id="51206" name="Object 9"/>
          <p:cNvGraphicFramePr>
            <a:graphicFrameLocks noChangeAspect="1"/>
          </p:cNvGraphicFramePr>
          <p:nvPr>
            <p:extLst>
              <p:ext uri="{D42A27DB-BD31-4B8C-83A1-F6EECF244321}">
                <p14:modId xmlns:p14="http://schemas.microsoft.com/office/powerpoint/2010/main" val="122418322"/>
              </p:ext>
            </p:extLst>
          </p:nvPr>
        </p:nvGraphicFramePr>
        <p:xfrm>
          <a:off x="2570078" y="3728561"/>
          <a:ext cx="2264410" cy="446405"/>
        </p:xfrm>
        <a:graphic>
          <a:graphicData uri="http://schemas.openxmlformats.org/presentationml/2006/ole">
            <mc:AlternateContent xmlns:mc="http://schemas.openxmlformats.org/markup-compatibility/2006">
              <mc:Choice xmlns:v="urn:schemas-microsoft-com:vml" Requires="v">
                <p:oleObj spid="_x0000_s19505" r:id="rId9" imgW="1143000" imgH="228600" progId="Equation.3">
                  <p:embed/>
                </p:oleObj>
              </mc:Choice>
              <mc:Fallback>
                <p:oleObj r:id="rId9" imgW="1143000" imgH="228600" progId="Equation.3">
                  <p:embed/>
                  <p:pic>
                    <p:nvPicPr>
                      <p:cNvPr id="51206" name="Object 9"/>
                      <p:cNvPicPr/>
                      <p:nvPr/>
                    </p:nvPicPr>
                    <p:blipFill>
                      <a:blip r:embed="rId10"/>
                      <a:stretch>
                        <a:fillRect/>
                      </a:stretch>
                    </p:blipFill>
                    <p:spPr>
                      <a:xfrm>
                        <a:off x="2570078" y="3728561"/>
                        <a:ext cx="2264410" cy="446405"/>
                      </a:xfrm>
                      <a:prstGeom prst="rect">
                        <a:avLst/>
                      </a:prstGeom>
                      <a:noFill/>
                      <a:ln w="38100">
                        <a:noFill/>
                        <a:miter/>
                      </a:ln>
                    </p:spPr>
                  </p:pic>
                </p:oleObj>
              </mc:Fallback>
            </mc:AlternateContent>
          </a:graphicData>
        </a:graphic>
      </p:graphicFrame>
      <p:graphicFrame>
        <p:nvGraphicFramePr>
          <p:cNvPr id="51210" name="Object 10"/>
          <p:cNvGraphicFramePr>
            <a:graphicFrameLocks noChangeAspect="1"/>
          </p:cNvGraphicFramePr>
          <p:nvPr>
            <p:extLst>
              <p:ext uri="{D42A27DB-BD31-4B8C-83A1-F6EECF244321}">
                <p14:modId xmlns:p14="http://schemas.microsoft.com/office/powerpoint/2010/main" val="474126572"/>
              </p:ext>
            </p:extLst>
          </p:nvPr>
        </p:nvGraphicFramePr>
        <p:xfrm>
          <a:off x="5536954" y="3203257"/>
          <a:ext cx="1100455" cy="457200"/>
        </p:xfrm>
        <a:graphic>
          <a:graphicData uri="http://schemas.openxmlformats.org/presentationml/2006/ole">
            <mc:AlternateContent xmlns:mc="http://schemas.openxmlformats.org/markup-compatibility/2006">
              <mc:Choice xmlns:v="urn:schemas-microsoft-com:vml" Requires="v">
                <p:oleObj spid="_x0000_s19506" r:id="rId11" imgW="558800" imgH="228600" progId="Equation.3">
                  <p:embed/>
                </p:oleObj>
              </mc:Choice>
              <mc:Fallback>
                <p:oleObj r:id="rId11" imgW="558800" imgH="228600" progId="Equation.3">
                  <p:embed/>
                  <p:pic>
                    <p:nvPicPr>
                      <p:cNvPr id="51210" name="Object 10"/>
                      <p:cNvPicPr/>
                      <p:nvPr/>
                    </p:nvPicPr>
                    <p:blipFill>
                      <a:blip r:embed="rId12"/>
                      <a:stretch>
                        <a:fillRect/>
                      </a:stretch>
                    </p:blipFill>
                    <p:spPr>
                      <a:xfrm>
                        <a:off x="5536954" y="3203257"/>
                        <a:ext cx="1100455" cy="457200"/>
                      </a:xfrm>
                      <a:prstGeom prst="rect">
                        <a:avLst/>
                      </a:prstGeom>
                      <a:noFill/>
                      <a:ln w="38100">
                        <a:noFill/>
                        <a:miter/>
                      </a:ln>
                    </p:spPr>
                  </p:pic>
                </p:oleObj>
              </mc:Fallback>
            </mc:AlternateContent>
          </a:graphicData>
        </a:graphic>
      </p:graphicFrame>
      <p:sp>
        <p:nvSpPr>
          <p:cNvPr id="51209" name="Right Arrow 9"/>
          <p:cNvSpPr/>
          <p:nvPr/>
        </p:nvSpPr>
        <p:spPr>
          <a:xfrm>
            <a:off x="4488565" y="3332639"/>
            <a:ext cx="534885" cy="198437"/>
          </a:xfrm>
          <a:prstGeom prst="rightArrow">
            <a:avLst>
              <a:gd name="adj1" fmla="val 50000"/>
              <a:gd name="adj2" fmla="val 50304"/>
            </a:avLst>
          </a:prstGeom>
          <a:solidFill>
            <a:srgbClr val="0070C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endParaRPr lang="en-US" altLang="en-US" dirty="0">
              <a:latin typeface="Georgia" panose="02040502050405020303" pitchFamily="18" charset="0"/>
            </a:endParaRPr>
          </a:p>
        </p:txBody>
      </p:sp>
      <p:graphicFrame>
        <p:nvGraphicFramePr>
          <p:cNvPr id="51208" name="Object 11"/>
          <p:cNvGraphicFramePr>
            <a:graphicFrameLocks noChangeAspect="1"/>
          </p:cNvGraphicFramePr>
          <p:nvPr/>
        </p:nvGraphicFramePr>
        <p:xfrm>
          <a:off x="2666365" y="4715510"/>
          <a:ext cx="3811270" cy="1793875"/>
        </p:xfrm>
        <a:graphic>
          <a:graphicData uri="http://schemas.openxmlformats.org/presentationml/2006/ole">
            <mc:AlternateContent xmlns:mc="http://schemas.openxmlformats.org/markup-compatibility/2006">
              <mc:Choice xmlns:v="urn:schemas-microsoft-com:vml" Requires="v">
                <p:oleObj spid="_x0000_s19507" r:id="rId13" imgW="2209800" imgH="1041400" progId="Equation.3">
                  <p:embed/>
                </p:oleObj>
              </mc:Choice>
              <mc:Fallback>
                <p:oleObj r:id="rId13" imgW="2209800" imgH="1041400" progId="Equation.3">
                  <p:embed/>
                  <p:pic>
                    <p:nvPicPr>
                      <p:cNvPr id="51208" name="Object 11"/>
                      <p:cNvPicPr/>
                      <p:nvPr/>
                    </p:nvPicPr>
                    <p:blipFill>
                      <a:blip r:embed="rId14"/>
                      <a:stretch>
                        <a:fillRect/>
                      </a:stretch>
                    </p:blipFill>
                    <p:spPr>
                      <a:xfrm>
                        <a:off x="2666365" y="4715510"/>
                        <a:ext cx="3811270" cy="1793875"/>
                      </a:xfrm>
                      <a:prstGeom prst="rect">
                        <a:avLst/>
                      </a:prstGeom>
                      <a:noFill/>
                      <a:ln w="38100">
                        <a:noFill/>
                        <a:miter/>
                      </a:ln>
                    </p:spPr>
                  </p:pic>
                </p:oleObj>
              </mc:Fallback>
            </mc:AlternateContent>
          </a:graphicData>
        </a:graphic>
      </p:graphicFrame>
      <p:sp>
        <p:nvSpPr>
          <p:cNvPr id="1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ustDataLst>
      <p:tags r:id="rId2"/>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7835" y="1475740"/>
            <a:ext cx="8276590" cy="2160591"/>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Assuming that the robot manipulator is away from the workspace singularities, i.e.                and            exists. Then we have</a:t>
            </a:r>
          </a:p>
          <a:p>
            <a:pPr indent="0" algn="l" fontAlgn="base">
              <a:spcBef>
                <a:spcPct val="20000"/>
              </a:spcBef>
              <a:buFont typeface="Wingdings" panose="05000000000000000000" charset="0"/>
              <a:buNone/>
            </a:pPr>
            <a:endParaRPr lang="en-US" sz="12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12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12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altLang="en-US" sz="1200" dirty="0">
              <a:latin typeface="Times New Roman" panose="02020603050405020304" pitchFamily="18" charset="0"/>
              <a:sym typeface="+mn-ea"/>
            </a:endParaRPr>
          </a:p>
          <a:p>
            <a:pPr indent="0" algn="l" fontAlgn="base">
              <a:spcBef>
                <a:spcPct val="20000"/>
              </a:spcBef>
              <a:buFont typeface="Wingdings" panose="05000000000000000000" charset="0"/>
              <a:buNone/>
            </a:pPr>
            <a:r>
              <a:rPr lang="en-US" altLang="en-US" sz="2400" dirty="0">
                <a:latin typeface="Times New Roman" panose="02020603050405020304" pitchFamily="18" charset="0"/>
                <a:sym typeface="+mn-ea"/>
              </a:rPr>
              <a:t>which is the </a:t>
            </a:r>
            <a:r>
              <a:rPr lang="en-US" altLang="en-US" sz="2400" b="1" dirty="0">
                <a:solidFill>
                  <a:srgbClr val="0033CC"/>
                </a:solidFill>
                <a:latin typeface="Times New Roman" panose="02020603050405020304" pitchFamily="18" charset="0"/>
                <a:cs typeface="Times New Roman" panose="02020603050405020304" pitchFamily="18" charset="0"/>
                <a:sym typeface="+mn-ea"/>
              </a:rPr>
              <a:t>“inverse acceleration” </a:t>
            </a:r>
            <a:r>
              <a:rPr lang="en-US" altLang="en-US" sz="2400" dirty="0">
                <a:latin typeface="Times New Roman" panose="02020603050405020304" pitchFamily="18" charset="0"/>
                <a:sym typeface="+mn-ea"/>
              </a:rPr>
              <a:t>transformation.</a:t>
            </a: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p:txBody>
      </p:sp>
      <p:graphicFrame>
        <p:nvGraphicFramePr>
          <p:cNvPr id="5" name="对象 4">
            <a:hlinkClick r:id="" action="ppaction://ole?verb=0"/>
          </p:cNvPr>
          <p:cNvGraphicFramePr>
            <a:graphicFrameLocks noChangeAspect="1"/>
          </p:cNvGraphicFramePr>
          <p:nvPr/>
        </p:nvGraphicFramePr>
        <p:xfrm>
          <a:off x="2575878" y="1904683"/>
          <a:ext cx="1169035" cy="382270"/>
        </p:xfrm>
        <a:graphic>
          <a:graphicData uri="http://schemas.openxmlformats.org/presentationml/2006/ole">
            <mc:AlternateContent xmlns:mc="http://schemas.openxmlformats.org/markup-compatibility/2006">
              <mc:Choice xmlns:v="urn:schemas-microsoft-com:vml" Requires="v">
                <p:oleObj spid="_x0000_s20518" r:id="rId5" imgW="622300" imgH="203200" progId="Equation.KSEE3">
                  <p:embed/>
                </p:oleObj>
              </mc:Choice>
              <mc:Fallback>
                <p:oleObj r:id="rId5" imgW="622300" imgH="203200" progId="Equation.KSEE3">
                  <p:embed/>
                  <p:pic>
                    <p:nvPicPr>
                      <p:cNvPr id="5" name="对象 4">
                        <a:hlinkClick r:id="" action="ppaction://ole?verb=0"/>
                      </p:cNvPr>
                      <p:cNvPicPr/>
                      <p:nvPr/>
                    </p:nvPicPr>
                    <p:blipFill>
                      <a:blip r:embed="rId6"/>
                      <a:stretch>
                        <a:fillRect/>
                      </a:stretch>
                    </p:blipFill>
                    <p:spPr>
                      <a:xfrm>
                        <a:off x="2575878" y="1904683"/>
                        <a:ext cx="1169035" cy="382270"/>
                      </a:xfrm>
                      <a:prstGeom prst="rect">
                        <a:avLst/>
                      </a:prstGeom>
                    </p:spPr>
                  </p:pic>
                </p:oleObj>
              </mc:Fallback>
            </mc:AlternateContent>
          </a:graphicData>
        </a:graphic>
      </p:graphicFrame>
      <p:graphicFrame>
        <p:nvGraphicFramePr>
          <p:cNvPr id="51210" name="Object 10"/>
          <p:cNvGraphicFramePr>
            <a:graphicFrameLocks noChangeAspect="1"/>
          </p:cNvGraphicFramePr>
          <p:nvPr/>
        </p:nvGraphicFramePr>
        <p:xfrm>
          <a:off x="4297680" y="1854200"/>
          <a:ext cx="779145" cy="407035"/>
        </p:xfrm>
        <a:graphic>
          <a:graphicData uri="http://schemas.openxmlformats.org/presentationml/2006/ole">
            <mc:AlternateContent xmlns:mc="http://schemas.openxmlformats.org/markup-compatibility/2006">
              <mc:Choice xmlns:v="urn:schemas-microsoft-com:vml" Requires="v">
                <p:oleObj spid="_x0000_s20519" r:id="rId7" imgW="444500" imgH="228600" progId="Equation.3">
                  <p:embed/>
                </p:oleObj>
              </mc:Choice>
              <mc:Fallback>
                <p:oleObj r:id="rId7" imgW="444500" imgH="228600" progId="Equation.3">
                  <p:embed/>
                  <p:pic>
                    <p:nvPicPr>
                      <p:cNvPr id="51210" name="Object 10"/>
                      <p:cNvPicPr/>
                      <p:nvPr/>
                    </p:nvPicPr>
                    <p:blipFill>
                      <a:blip r:embed="rId8"/>
                      <a:stretch>
                        <a:fillRect/>
                      </a:stretch>
                    </p:blipFill>
                    <p:spPr>
                      <a:xfrm>
                        <a:off x="4297680" y="1854200"/>
                        <a:ext cx="779145" cy="407035"/>
                      </a:xfrm>
                      <a:prstGeom prst="rect">
                        <a:avLst/>
                      </a:prstGeom>
                      <a:noFill/>
                      <a:ln w="38100">
                        <a:noFill/>
                        <a:miter/>
                      </a:ln>
                    </p:spPr>
                  </p:pic>
                </p:oleObj>
              </mc:Fallback>
            </mc:AlternateContent>
          </a:graphicData>
        </a:graphic>
      </p:graphicFrame>
      <p:graphicFrame>
        <p:nvGraphicFramePr>
          <p:cNvPr id="4" name="Object 15"/>
          <p:cNvGraphicFramePr>
            <a:graphicFrameLocks noChangeAspect="1"/>
          </p:cNvGraphicFramePr>
          <p:nvPr>
            <p:extLst>
              <p:ext uri="{D42A27DB-BD31-4B8C-83A1-F6EECF244321}">
                <p14:modId xmlns:p14="http://schemas.microsoft.com/office/powerpoint/2010/main" val="2847546884"/>
              </p:ext>
            </p:extLst>
          </p:nvPr>
        </p:nvGraphicFramePr>
        <p:xfrm>
          <a:off x="3135570" y="2470975"/>
          <a:ext cx="2720340" cy="451485"/>
        </p:xfrm>
        <a:graphic>
          <a:graphicData uri="http://schemas.openxmlformats.org/presentationml/2006/ole">
            <mc:AlternateContent xmlns:mc="http://schemas.openxmlformats.org/markup-compatibility/2006">
              <mc:Choice xmlns:v="urn:schemas-microsoft-com:vml" Requires="v">
                <p:oleObj spid="_x0000_s20520" r:id="rId9" imgW="1358900" imgH="228600" progId="Equation.3">
                  <p:embed/>
                </p:oleObj>
              </mc:Choice>
              <mc:Fallback>
                <p:oleObj r:id="rId9" imgW="1358900" imgH="228600" progId="Equation.3">
                  <p:embed/>
                  <p:pic>
                    <p:nvPicPr>
                      <p:cNvPr id="4" name="Object 15"/>
                      <p:cNvPicPr/>
                      <p:nvPr/>
                    </p:nvPicPr>
                    <p:blipFill>
                      <a:blip r:embed="rId10"/>
                      <a:stretch>
                        <a:fillRect/>
                      </a:stretch>
                    </p:blipFill>
                    <p:spPr>
                      <a:xfrm>
                        <a:off x="3135570" y="2470975"/>
                        <a:ext cx="2720340" cy="451485"/>
                      </a:xfrm>
                      <a:prstGeom prst="rect">
                        <a:avLst/>
                      </a:prstGeom>
                      <a:noFill/>
                      <a:ln w="38100">
                        <a:noFill/>
                        <a:miter/>
                      </a:ln>
                    </p:spPr>
                  </p:pic>
                </p:oleObj>
              </mc:Fallback>
            </mc:AlternateContent>
          </a:graphicData>
        </a:graphic>
      </p:graphicFrame>
      <p:graphicFrame>
        <p:nvGraphicFramePr>
          <p:cNvPr id="52236" name="Object 16"/>
          <p:cNvGraphicFramePr>
            <a:graphicFrameLocks noChangeAspect="1"/>
          </p:cNvGraphicFramePr>
          <p:nvPr>
            <p:extLst>
              <p:ext uri="{D42A27DB-BD31-4B8C-83A1-F6EECF244321}">
                <p14:modId xmlns:p14="http://schemas.microsoft.com/office/powerpoint/2010/main" val="352336361"/>
              </p:ext>
            </p:extLst>
          </p:nvPr>
        </p:nvGraphicFramePr>
        <p:xfrm>
          <a:off x="1087916" y="4725499"/>
          <a:ext cx="4876889" cy="1269713"/>
        </p:xfrm>
        <a:graphic>
          <a:graphicData uri="http://schemas.openxmlformats.org/presentationml/2006/ole">
            <mc:AlternateContent xmlns:mc="http://schemas.openxmlformats.org/markup-compatibility/2006">
              <mc:Choice xmlns:v="urn:schemas-microsoft-com:vml" Requires="v">
                <p:oleObj spid="_x0000_s20521" r:id="rId11" imgW="1828800" imgH="482600" progId="Equation.3">
                  <p:embed/>
                </p:oleObj>
              </mc:Choice>
              <mc:Fallback>
                <p:oleObj r:id="rId11" imgW="1828800" imgH="482600" progId="Equation.3">
                  <p:embed/>
                  <p:pic>
                    <p:nvPicPr>
                      <p:cNvPr id="52236" name="Object 16"/>
                      <p:cNvPicPr/>
                      <p:nvPr/>
                    </p:nvPicPr>
                    <p:blipFill>
                      <a:blip r:embed="rId12"/>
                      <a:stretch>
                        <a:fillRect/>
                      </a:stretch>
                    </p:blipFill>
                    <p:spPr>
                      <a:xfrm>
                        <a:off x="1087916" y="4725499"/>
                        <a:ext cx="4876889" cy="1269713"/>
                      </a:xfrm>
                      <a:prstGeom prst="rect">
                        <a:avLst/>
                      </a:prstGeom>
                      <a:noFill/>
                      <a:ln w="38100">
                        <a:noFill/>
                        <a:miter/>
                      </a:ln>
                    </p:spPr>
                  </p:pic>
                </p:oleObj>
              </mc:Fallback>
            </mc:AlternateContent>
          </a:graphicData>
        </a:graphic>
      </p:graphicFrame>
      <p:sp>
        <p:nvSpPr>
          <p:cNvPr id="52237" name="Rounded Rectangle 18"/>
          <p:cNvSpPr/>
          <p:nvPr/>
        </p:nvSpPr>
        <p:spPr>
          <a:xfrm>
            <a:off x="894802" y="4609428"/>
            <a:ext cx="5263117" cy="1499191"/>
          </a:xfrm>
          <a:prstGeom prst="roundRect">
            <a:avLst>
              <a:gd name="adj" fmla="val 16667"/>
            </a:avLst>
          </a:prstGeom>
          <a:noFill/>
          <a:ln w="9525" cap="flat" cmpd="sng">
            <a:solidFill>
              <a:srgbClr val="FF0000"/>
            </a:solidFill>
            <a:prstDash val="solid"/>
            <a:round/>
            <a:headEnd type="none" w="med" len="med"/>
            <a:tailEnd type="none" w="med" len="med"/>
          </a:ln>
        </p:spPr>
        <p:txBody>
          <a:bodyPr anchor="ctr"/>
          <a:lstStyle/>
          <a:p>
            <a:endParaRPr lang="en-US" altLang="en-US" dirty="0">
              <a:latin typeface="Georgia" panose="02040502050405020303" pitchFamily="18" charset="0"/>
            </a:endParaRPr>
          </a:p>
        </p:txBody>
      </p:sp>
      <p:sp>
        <p:nvSpPr>
          <p:cNvPr id="52238" name="Down Arrow 19"/>
          <p:cNvSpPr/>
          <p:nvPr/>
        </p:nvSpPr>
        <p:spPr>
          <a:xfrm>
            <a:off x="3378166" y="3790720"/>
            <a:ext cx="296387" cy="626893"/>
          </a:xfrm>
          <a:prstGeom prst="downArrow">
            <a:avLst>
              <a:gd name="adj1" fmla="val 50000"/>
              <a:gd name="adj2" fmla="val 50000"/>
            </a:avLst>
          </a:prstGeom>
          <a:solidFill>
            <a:srgbClr val="0070C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endParaRPr lang="en-US" altLang="en-US" dirty="0">
              <a:latin typeface="Georgia" panose="02040502050405020303" pitchFamily="18" charset="0"/>
            </a:endParaRPr>
          </a:p>
        </p:txBody>
      </p:sp>
      <p:sp>
        <p:nvSpPr>
          <p:cNvPr id="1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ustDataLst>
      <p:tags r:id="rId2"/>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9855" y="1485899"/>
            <a:ext cx="7721910" cy="1567815"/>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Thus, the </a:t>
            </a:r>
            <a:r>
              <a:rPr lang="en-US" sz="2400" b="1" dirty="0">
                <a:solidFill>
                  <a:srgbClr val="0033CC"/>
                </a:solidFill>
                <a:latin typeface="Times New Roman" panose="02020603050405020304" pitchFamily="18" charset="0"/>
                <a:cs typeface="Times New Roman" panose="02020603050405020304" pitchFamily="18" charset="0"/>
                <a:sym typeface="+mn-ea"/>
              </a:rPr>
              <a:t>Cartesian dynamics of robots</a:t>
            </a:r>
            <a:r>
              <a:rPr lang="en-US" sz="2400" noProof="0" dirty="0">
                <a:ln>
                  <a:noFill/>
                </a:ln>
                <a:effectLst/>
                <a:uLnTx/>
                <a:uFillTx/>
                <a:latin typeface="Times New Roman" panose="02020603050405020304" pitchFamily="18" charset="0"/>
                <a:cs typeface="Times New Roman" panose="02020603050405020304" pitchFamily="18" charset="0"/>
                <a:sym typeface="+mn-ea"/>
              </a:rPr>
              <a:t> is obtained as</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12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R</a:t>
            </a:r>
            <a:r>
              <a:rPr lang="en-US" altLang="en-US" sz="2400" dirty="0">
                <a:latin typeface="Times New Roman" panose="02020603050405020304" pitchFamily="18" charset="0"/>
                <a:sym typeface="+mn-ea"/>
              </a:rPr>
              <a:t>ecall that      </a:t>
            </a:r>
            <a:r>
              <a:rPr lang="en-US" sz="2400" noProof="0" dirty="0">
                <a:ln>
                  <a:noFill/>
                </a:ln>
                <a:effectLst/>
                <a:uLnTx/>
                <a:uFillTx/>
                <a:latin typeface="Times New Roman" panose="02020603050405020304" pitchFamily="18" charset="0"/>
                <a:cs typeface="Times New Roman" panose="02020603050405020304" pitchFamily="18" charset="0"/>
                <a:sym typeface="+mn-ea"/>
              </a:rPr>
              <a:t>         , where </a:t>
            </a:r>
            <a:r>
              <a:rPr lang="en-US" sz="2400" i="1" noProof="0" dirty="0">
                <a:ln>
                  <a:noFill/>
                </a:ln>
                <a:effectLst/>
                <a:uLnTx/>
                <a:uFillTx/>
                <a:latin typeface="Times New Roman" panose="02020603050405020304" pitchFamily="18" charset="0"/>
                <a:cs typeface="Times New Roman" panose="02020603050405020304" pitchFamily="18" charset="0"/>
                <a:sym typeface="+mn-ea"/>
              </a:rPr>
              <a:t>F</a:t>
            </a:r>
            <a:r>
              <a:rPr lang="en-US" sz="2400" noProof="0" dirty="0">
                <a:ln>
                  <a:noFill/>
                </a:ln>
                <a:effectLst/>
                <a:uLnTx/>
                <a:uFillTx/>
                <a:latin typeface="Times New Roman" panose="02020603050405020304" pitchFamily="18" charset="0"/>
                <a:cs typeface="Times New Roman" panose="02020603050405020304" pitchFamily="18" charset="0"/>
                <a:sym typeface="+mn-ea"/>
              </a:rPr>
              <a:t> is the </a:t>
            </a:r>
            <a:r>
              <a:rPr lang="en-US" sz="2400" b="1" dirty="0">
                <a:solidFill>
                  <a:srgbClr val="0033CC"/>
                </a:solidFill>
                <a:latin typeface="Times New Roman" panose="02020603050405020304" pitchFamily="18" charset="0"/>
                <a:cs typeface="Times New Roman" panose="02020603050405020304" pitchFamily="18" charset="0"/>
                <a:sym typeface="+mn-ea"/>
              </a:rPr>
              <a:t>Cartesian force vector</a:t>
            </a:r>
          </a:p>
        </p:txBody>
      </p:sp>
      <p:sp>
        <p:nvSpPr>
          <p:cNvPr id="52238" name="Down Arrow 19"/>
          <p:cNvSpPr/>
          <p:nvPr/>
        </p:nvSpPr>
        <p:spPr>
          <a:xfrm rot="16200000">
            <a:off x="1008119" y="3324599"/>
            <a:ext cx="220696" cy="615423"/>
          </a:xfrm>
          <a:prstGeom prst="downArrow">
            <a:avLst>
              <a:gd name="adj1" fmla="val 50000"/>
              <a:gd name="adj2" fmla="val 50000"/>
            </a:avLst>
          </a:prstGeom>
          <a:solidFill>
            <a:srgbClr val="0070C0"/>
          </a:solidFill>
          <a:ln>
            <a:solidFill>
              <a:srgbClr val="0070C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endParaRPr lang="en-US" altLang="en-US" dirty="0">
              <a:latin typeface="Georgia" panose="02040502050405020303" pitchFamily="18" charset="0"/>
            </a:endParaRPr>
          </a:p>
        </p:txBody>
      </p:sp>
      <p:graphicFrame>
        <p:nvGraphicFramePr>
          <p:cNvPr id="53255" name="Object 17"/>
          <p:cNvGraphicFramePr>
            <a:graphicFrameLocks noChangeAspect="1"/>
          </p:cNvGraphicFramePr>
          <p:nvPr>
            <p:extLst>
              <p:ext uri="{D42A27DB-BD31-4B8C-83A1-F6EECF244321}">
                <p14:modId xmlns:p14="http://schemas.microsoft.com/office/powerpoint/2010/main" val="3381127118"/>
              </p:ext>
            </p:extLst>
          </p:nvPr>
        </p:nvGraphicFramePr>
        <p:xfrm>
          <a:off x="2485955" y="2040888"/>
          <a:ext cx="4150360" cy="457835"/>
        </p:xfrm>
        <a:graphic>
          <a:graphicData uri="http://schemas.openxmlformats.org/presentationml/2006/ole">
            <mc:AlternateContent xmlns:mc="http://schemas.openxmlformats.org/markup-compatibility/2006">
              <mc:Choice xmlns:v="urn:schemas-microsoft-com:vml" Requires="v">
                <p:oleObj spid="_x0000_s21551" r:id="rId5" imgW="2057400" imgH="228600" progId="Equation.3">
                  <p:embed/>
                </p:oleObj>
              </mc:Choice>
              <mc:Fallback>
                <p:oleObj r:id="rId5" imgW="2057400" imgH="228600" progId="Equation.3">
                  <p:embed/>
                  <p:pic>
                    <p:nvPicPr>
                      <p:cNvPr id="53255" name="Object 17"/>
                      <p:cNvPicPr/>
                      <p:nvPr/>
                    </p:nvPicPr>
                    <p:blipFill>
                      <a:blip r:embed="rId6"/>
                      <a:stretch>
                        <a:fillRect/>
                      </a:stretch>
                    </p:blipFill>
                    <p:spPr>
                      <a:xfrm>
                        <a:off x="2485955" y="2040888"/>
                        <a:ext cx="4150360" cy="457835"/>
                      </a:xfrm>
                      <a:prstGeom prst="rect">
                        <a:avLst/>
                      </a:prstGeom>
                      <a:noFill/>
                      <a:ln w="38100">
                        <a:noFill/>
                        <a:miter/>
                      </a:ln>
                    </p:spPr>
                  </p:pic>
                </p:oleObj>
              </mc:Fallback>
            </mc:AlternateContent>
          </a:graphicData>
        </a:graphic>
      </p:graphicFrame>
      <p:graphicFrame>
        <p:nvGraphicFramePr>
          <p:cNvPr id="53257" name="Object 19"/>
          <p:cNvGraphicFramePr>
            <a:graphicFrameLocks noChangeAspect="1"/>
          </p:cNvGraphicFramePr>
          <p:nvPr>
            <p:extLst>
              <p:ext uri="{D42A27DB-BD31-4B8C-83A1-F6EECF244321}">
                <p14:modId xmlns:p14="http://schemas.microsoft.com/office/powerpoint/2010/main" val="887854534"/>
              </p:ext>
            </p:extLst>
          </p:nvPr>
        </p:nvGraphicFramePr>
        <p:xfrm>
          <a:off x="2172583" y="2576512"/>
          <a:ext cx="1085215" cy="396875"/>
        </p:xfrm>
        <a:graphic>
          <a:graphicData uri="http://schemas.openxmlformats.org/presentationml/2006/ole">
            <mc:AlternateContent xmlns:mc="http://schemas.openxmlformats.org/markup-compatibility/2006">
              <mc:Choice xmlns:v="urn:schemas-microsoft-com:vml" Requires="v">
                <p:oleObj spid="_x0000_s21552" r:id="rId7" imgW="545465" imgH="203200" progId="Equation.3">
                  <p:embed/>
                </p:oleObj>
              </mc:Choice>
              <mc:Fallback>
                <p:oleObj r:id="rId7" imgW="545465" imgH="203200" progId="Equation.3">
                  <p:embed/>
                  <p:pic>
                    <p:nvPicPr>
                      <p:cNvPr id="53257" name="Object 19"/>
                      <p:cNvPicPr/>
                      <p:nvPr/>
                    </p:nvPicPr>
                    <p:blipFill>
                      <a:blip r:embed="rId8"/>
                      <a:stretch>
                        <a:fillRect/>
                      </a:stretch>
                    </p:blipFill>
                    <p:spPr>
                      <a:xfrm>
                        <a:off x="2172583" y="2576512"/>
                        <a:ext cx="1085215" cy="396875"/>
                      </a:xfrm>
                      <a:prstGeom prst="rect">
                        <a:avLst/>
                      </a:prstGeom>
                      <a:noFill/>
                      <a:ln w="38100">
                        <a:noFill/>
                        <a:miter/>
                      </a:ln>
                    </p:spPr>
                  </p:pic>
                </p:oleObj>
              </mc:Fallback>
            </mc:AlternateContent>
          </a:graphicData>
        </a:graphic>
      </p:graphicFrame>
      <p:graphicFrame>
        <p:nvGraphicFramePr>
          <p:cNvPr id="53259" name="Object 21"/>
          <p:cNvGraphicFramePr>
            <a:graphicFrameLocks noChangeAspect="1"/>
          </p:cNvGraphicFramePr>
          <p:nvPr>
            <p:extLst>
              <p:ext uri="{D42A27DB-BD31-4B8C-83A1-F6EECF244321}">
                <p14:modId xmlns:p14="http://schemas.microsoft.com/office/powerpoint/2010/main" val="2809065344"/>
              </p:ext>
            </p:extLst>
          </p:nvPr>
        </p:nvGraphicFramePr>
        <p:xfrm>
          <a:off x="1782057" y="3420260"/>
          <a:ext cx="6052185" cy="495935"/>
        </p:xfrm>
        <a:graphic>
          <a:graphicData uri="http://schemas.openxmlformats.org/presentationml/2006/ole">
            <mc:AlternateContent xmlns:mc="http://schemas.openxmlformats.org/markup-compatibility/2006">
              <mc:Choice xmlns:v="urn:schemas-microsoft-com:vml" Requires="v">
                <p:oleObj spid="_x0000_s21553" r:id="rId9" imgW="2768600" imgH="228600" progId="Equation.3">
                  <p:embed/>
                </p:oleObj>
              </mc:Choice>
              <mc:Fallback>
                <p:oleObj r:id="rId9" imgW="2768600" imgH="228600" progId="Equation.3">
                  <p:embed/>
                  <p:pic>
                    <p:nvPicPr>
                      <p:cNvPr id="53259" name="Object 21"/>
                      <p:cNvPicPr/>
                      <p:nvPr/>
                    </p:nvPicPr>
                    <p:blipFill>
                      <a:blip r:embed="rId10"/>
                      <a:stretch>
                        <a:fillRect/>
                      </a:stretch>
                    </p:blipFill>
                    <p:spPr>
                      <a:xfrm>
                        <a:off x="1782057" y="3420260"/>
                        <a:ext cx="6052185" cy="495935"/>
                      </a:xfrm>
                      <a:prstGeom prst="rect">
                        <a:avLst/>
                      </a:prstGeom>
                      <a:noFill/>
                      <a:ln w="38100">
                        <a:noFill/>
                        <a:miter/>
                      </a:ln>
                    </p:spPr>
                  </p:pic>
                </p:oleObj>
              </mc:Fallback>
            </mc:AlternateContent>
          </a:graphicData>
        </a:graphic>
      </p:graphicFrame>
      <p:graphicFrame>
        <p:nvGraphicFramePr>
          <p:cNvPr id="7" name="Object 21"/>
          <p:cNvGraphicFramePr>
            <a:graphicFrameLocks noChangeAspect="1"/>
          </p:cNvGraphicFramePr>
          <p:nvPr>
            <p:extLst>
              <p:ext uri="{D42A27DB-BD31-4B8C-83A1-F6EECF244321}">
                <p14:modId xmlns:p14="http://schemas.microsoft.com/office/powerpoint/2010/main" val="601975853"/>
              </p:ext>
            </p:extLst>
          </p:nvPr>
        </p:nvGraphicFramePr>
        <p:xfrm>
          <a:off x="1171107" y="4160500"/>
          <a:ext cx="3237865" cy="490220"/>
        </p:xfrm>
        <a:graphic>
          <a:graphicData uri="http://schemas.openxmlformats.org/presentationml/2006/ole">
            <mc:AlternateContent xmlns:mc="http://schemas.openxmlformats.org/markup-compatibility/2006">
              <mc:Choice xmlns:v="urn:schemas-microsoft-com:vml" Requires="v">
                <p:oleObj spid="_x0000_s21554" r:id="rId11" imgW="1498600" imgH="228600" progId="Equation.3">
                  <p:embed/>
                </p:oleObj>
              </mc:Choice>
              <mc:Fallback>
                <p:oleObj r:id="rId11" imgW="1498600" imgH="228600" progId="Equation.3">
                  <p:embed/>
                  <p:pic>
                    <p:nvPicPr>
                      <p:cNvPr id="7" name="Object 21"/>
                      <p:cNvPicPr/>
                      <p:nvPr/>
                    </p:nvPicPr>
                    <p:blipFill>
                      <a:blip r:embed="rId12"/>
                      <a:stretch>
                        <a:fillRect/>
                      </a:stretch>
                    </p:blipFill>
                    <p:spPr>
                      <a:xfrm>
                        <a:off x="1171107" y="4160500"/>
                        <a:ext cx="3237865" cy="490220"/>
                      </a:xfrm>
                      <a:prstGeom prst="rect">
                        <a:avLst/>
                      </a:prstGeom>
                      <a:noFill/>
                      <a:ln w="38100">
                        <a:noFill/>
                        <a:miter/>
                      </a:ln>
                    </p:spPr>
                  </p:pic>
                </p:oleObj>
              </mc:Fallback>
            </mc:AlternateContent>
          </a:graphicData>
        </a:graphic>
      </p:graphicFrame>
      <p:graphicFrame>
        <p:nvGraphicFramePr>
          <p:cNvPr id="53261" name="Object 12"/>
          <p:cNvGraphicFramePr>
            <a:graphicFrameLocks noChangeAspect="1"/>
          </p:cNvGraphicFramePr>
          <p:nvPr>
            <p:extLst>
              <p:ext uri="{D42A27DB-BD31-4B8C-83A1-F6EECF244321}">
                <p14:modId xmlns:p14="http://schemas.microsoft.com/office/powerpoint/2010/main" val="1811020074"/>
              </p:ext>
            </p:extLst>
          </p:nvPr>
        </p:nvGraphicFramePr>
        <p:xfrm>
          <a:off x="1515514" y="5477490"/>
          <a:ext cx="6762750" cy="479425"/>
        </p:xfrm>
        <a:graphic>
          <a:graphicData uri="http://schemas.openxmlformats.org/presentationml/2006/ole">
            <mc:AlternateContent xmlns:mc="http://schemas.openxmlformats.org/markup-compatibility/2006">
              <mc:Choice xmlns:v="urn:schemas-microsoft-com:vml" Requires="v">
                <p:oleObj spid="_x0000_s21555" r:id="rId13" imgW="3340100" imgH="241300" progId="Equation.3">
                  <p:embed/>
                </p:oleObj>
              </mc:Choice>
              <mc:Fallback>
                <p:oleObj r:id="rId13" imgW="3340100" imgH="241300" progId="Equation.3">
                  <p:embed/>
                  <p:pic>
                    <p:nvPicPr>
                      <p:cNvPr id="53261" name="Object 12"/>
                      <p:cNvPicPr/>
                      <p:nvPr/>
                    </p:nvPicPr>
                    <p:blipFill>
                      <a:blip r:embed="rId14"/>
                      <a:stretch>
                        <a:fillRect/>
                      </a:stretch>
                    </p:blipFill>
                    <p:spPr>
                      <a:xfrm>
                        <a:off x="1515514" y="5477490"/>
                        <a:ext cx="6762750" cy="479425"/>
                      </a:xfrm>
                      <a:prstGeom prst="rect">
                        <a:avLst/>
                      </a:prstGeom>
                      <a:noFill/>
                      <a:ln w="38100">
                        <a:noFill/>
                        <a:miter/>
                      </a:ln>
                    </p:spPr>
                  </p:pic>
                </p:oleObj>
              </mc:Fallback>
            </mc:AlternateContent>
          </a:graphicData>
        </a:graphic>
      </p:graphicFrame>
      <p:sp>
        <p:nvSpPr>
          <p:cNvPr id="9" name="文本框 8"/>
          <p:cNvSpPr txBox="1"/>
          <p:nvPr/>
        </p:nvSpPr>
        <p:spPr>
          <a:xfrm>
            <a:off x="732242" y="4891540"/>
            <a:ext cx="1566545" cy="46037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where</a:t>
            </a:r>
          </a:p>
        </p:txBody>
      </p:sp>
      <p:sp>
        <p:nvSpPr>
          <p:cNvPr id="12"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3"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ustDataLst>
      <p:tags r:id="rId2"/>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438150" y="1447800"/>
            <a:ext cx="8229600" cy="4525963"/>
          </a:xfrm>
        </p:spPr>
        <p:txBody>
          <a:bodyPr/>
          <a:lstStyle/>
          <a:p>
            <a:endParaRPr lang="en-US" altLang="en-US" sz="1400"/>
          </a:p>
          <a:p>
            <a:endParaRPr lang="en-US" altLang="en-US"/>
          </a:p>
          <a:p>
            <a:endParaRPr lang="en-US" altLang="en-US"/>
          </a:p>
          <a:p>
            <a:endParaRPr lang="en-US" altLang="en-US"/>
          </a:p>
          <a:p>
            <a:endParaRPr lang="en-US" altLang="en-US"/>
          </a:p>
          <a:p>
            <a:endParaRPr lang="en-US" altLang="en-US"/>
          </a:p>
        </p:txBody>
      </p:sp>
      <p:sp>
        <p:nvSpPr>
          <p:cNvPr id="54281" name="Rectangle 17"/>
          <p:cNvSpPr>
            <a:spLocks noChangeArrowheads="1"/>
          </p:cNvSpPr>
          <p:nvPr/>
        </p:nvSpPr>
        <p:spPr bwMode="auto">
          <a:xfrm>
            <a:off x="387350" y="1430655"/>
            <a:ext cx="847153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1" i="1"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Note:</a:t>
            </a:r>
            <a:r>
              <a:rPr kumimoji="0" lang="en-US" altLang="en-US"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All the properties listed for the joint space dynamics carry over to the Cartesian dynamics as long as        is nonsingular.</a:t>
            </a:r>
          </a:p>
        </p:txBody>
      </p:sp>
      <p:graphicFrame>
        <p:nvGraphicFramePr>
          <p:cNvPr id="54283" name="Object 18"/>
          <p:cNvGraphicFramePr>
            <a:graphicFrameLocks noChangeAspect="1"/>
          </p:cNvGraphicFramePr>
          <p:nvPr/>
        </p:nvGraphicFramePr>
        <p:xfrm>
          <a:off x="5576888" y="1905000"/>
          <a:ext cx="523875" cy="322263"/>
        </p:xfrm>
        <a:graphic>
          <a:graphicData uri="http://schemas.openxmlformats.org/presentationml/2006/ole">
            <mc:AlternateContent xmlns:mc="http://schemas.openxmlformats.org/markup-compatibility/2006">
              <mc:Choice xmlns:v="urn:schemas-microsoft-com:vml" Requires="v">
                <p:oleObj spid="_x0000_s22602" name="Equation" r:id="rId4" imgW="419100" imgH="254000" progId="Equation.3">
                  <p:embed/>
                </p:oleObj>
              </mc:Choice>
              <mc:Fallback>
                <p:oleObj name="Equation" r:id="rId4" imgW="419100" imgH="254000" progId="Equation.3">
                  <p:embed/>
                  <p:pic>
                    <p:nvPicPr>
                      <p:cNvPr id="54283"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888" y="1905000"/>
                        <a:ext cx="5238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4" name="Rectangle 20"/>
          <p:cNvSpPr>
            <a:spLocks noChangeArrowheads="1"/>
          </p:cNvSpPr>
          <p:nvPr/>
        </p:nvSpPr>
        <p:spPr bwMode="auto">
          <a:xfrm>
            <a:off x="530225" y="2260600"/>
            <a:ext cx="7029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Char char="•"/>
              <a:defRPr/>
            </a:pPr>
            <a:r>
              <a:rPr kumimoji="0" lang="en-GB"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is symmetric and positive definite</a:t>
            </a:r>
          </a:p>
          <a:p>
            <a:pPr marL="0" marR="0" lvl="0" indent="0" algn="l" defTabSz="914400" rtl="0" eaLnBrk="1" fontAlgn="base" latinLnBrk="0" hangingPunct="1">
              <a:lnSpc>
                <a:spcPct val="150000"/>
              </a:lnSpc>
              <a:spcBef>
                <a:spcPct val="0"/>
              </a:spcBef>
              <a:spcAft>
                <a:spcPct val="0"/>
              </a:spcAft>
              <a:buClrTx/>
              <a:buSzTx/>
              <a:buFontTx/>
              <a:buChar char="•"/>
              <a:defRPr/>
            </a:pPr>
            <a:r>
              <a:rPr kumimoji="0" lang="en-GB"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is skew-symmetric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54286" name="Object 20"/>
          <p:cNvGraphicFramePr>
            <a:graphicFrameLocks noChangeAspect="1"/>
          </p:cNvGraphicFramePr>
          <p:nvPr/>
        </p:nvGraphicFramePr>
        <p:xfrm>
          <a:off x="839788" y="2443163"/>
          <a:ext cx="396875" cy="395287"/>
        </p:xfrm>
        <a:graphic>
          <a:graphicData uri="http://schemas.openxmlformats.org/presentationml/2006/ole">
            <mc:AlternateContent xmlns:mc="http://schemas.openxmlformats.org/markup-compatibility/2006">
              <mc:Choice xmlns:v="urn:schemas-microsoft-com:vml" Requires="v">
                <p:oleObj spid="_x0000_s22603" name="Equation" r:id="rId6" imgW="279400" imgH="279400" progId="Equation.3">
                  <p:embed/>
                </p:oleObj>
              </mc:Choice>
              <mc:Fallback>
                <p:oleObj name="Equation" r:id="rId6" imgW="279400" imgH="279400" progId="Equation.3">
                  <p:embed/>
                  <p:pic>
                    <p:nvPicPr>
                      <p:cNvPr id="54286"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788" y="2443163"/>
                        <a:ext cx="3968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8" name="Object 22"/>
          <p:cNvGraphicFramePr>
            <a:graphicFrameLocks noChangeAspect="1"/>
          </p:cNvGraphicFramePr>
          <p:nvPr/>
        </p:nvGraphicFramePr>
        <p:xfrm>
          <a:off x="822325" y="2971800"/>
          <a:ext cx="995363" cy="407988"/>
        </p:xfrm>
        <a:graphic>
          <a:graphicData uri="http://schemas.openxmlformats.org/presentationml/2006/ole">
            <mc:AlternateContent xmlns:mc="http://schemas.openxmlformats.org/markup-compatibility/2006">
              <mc:Choice xmlns:v="urn:schemas-microsoft-com:vml" Requires="v">
                <p:oleObj spid="_x0000_s22604" name="Equation" r:id="rId8" imgW="584200" imgH="241300" progId="Equation.3">
                  <p:embed/>
                </p:oleObj>
              </mc:Choice>
              <mc:Fallback>
                <p:oleObj name="Equation" r:id="rId8" imgW="584200" imgH="241300" progId="Equation.3">
                  <p:embed/>
                  <p:pic>
                    <p:nvPicPr>
                      <p:cNvPr id="54288"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325" y="2971800"/>
                        <a:ext cx="9953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9" name="Object 21"/>
          <p:cNvGraphicFramePr>
            <a:graphicFrameLocks noChangeAspect="1"/>
          </p:cNvGraphicFramePr>
          <p:nvPr/>
        </p:nvGraphicFramePr>
        <p:xfrm>
          <a:off x="652463" y="5103813"/>
          <a:ext cx="1416050" cy="393700"/>
        </p:xfrm>
        <a:graphic>
          <a:graphicData uri="http://schemas.openxmlformats.org/presentationml/2006/ole">
            <mc:AlternateContent xmlns:mc="http://schemas.openxmlformats.org/markup-compatibility/2006">
              <mc:Choice xmlns:v="urn:schemas-microsoft-com:vml" Requires="v">
                <p:oleObj spid="_x0000_s22605" name="Equation" r:id="rId10" imgW="545465" imgH="203200" progId="Equation.3">
                  <p:embed/>
                </p:oleObj>
              </mc:Choice>
              <mc:Fallback>
                <p:oleObj name="Equation" r:id="rId10" imgW="545465" imgH="203200" progId="Equation.3">
                  <p:embed/>
                  <p:pic>
                    <p:nvPicPr>
                      <p:cNvPr id="54289"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463" y="5103813"/>
                        <a:ext cx="141605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6"/>
          <p:cNvGraphicFramePr>
            <a:graphicFrameLocks noChangeAspect="1"/>
          </p:cNvGraphicFramePr>
          <p:nvPr/>
        </p:nvGraphicFramePr>
        <p:xfrm>
          <a:off x="2457450" y="5129213"/>
          <a:ext cx="2438400" cy="393700"/>
        </p:xfrm>
        <a:graphic>
          <a:graphicData uri="http://schemas.openxmlformats.org/presentationml/2006/ole">
            <mc:AlternateContent xmlns:mc="http://schemas.openxmlformats.org/markup-compatibility/2006">
              <mc:Choice xmlns:v="urn:schemas-microsoft-com:vml" Requires="v">
                <p:oleObj spid="_x0000_s22606" name="Equation" r:id="rId12" imgW="939165" imgH="203200" progId="Equation.DSMT4">
                  <p:embed/>
                </p:oleObj>
              </mc:Choice>
              <mc:Fallback>
                <p:oleObj name="Equation" r:id="rId12" imgW="939165" imgH="203200" progId="Equation.DSMT4">
                  <p:embed/>
                  <p:pic>
                    <p:nvPicPr>
                      <p:cNvPr id="5429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57450" y="5129213"/>
                        <a:ext cx="243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1" name="Object 23"/>
          <p:cNvGraphicFramePr>
            <a:graphicFrameLocks noChangeAspect="1"/>
          </p:cNvGraphicFramePr>
          <p:nvPr/>
        </p:nvGraphicFramePr>
        <p:xfrm>
          <a:off x="5296853" y="5137150"/>
          <a:ext cx="2108200" cy="393700"/>
        </p:xfrm>
        <a:graphic>
          <a:graphicData uri="http://schemas.openxmlformats.org/presentationml/2006/ole">
            <mc:AlternateContent xmlns:mc="http://schemas.openxmlformats.org/markup-compatibility/2006">
              <mc:Choice xmlns:v="urn:schemas-microsoft-com:vml" Requires="v">
                <p:oleObj spid="_x0000_s22607" name="Equation" r:id="rId14" imgW="812165" imgH="203200" progId="Equation.3">
                  <p:embed/>
                </p:oleObj>
              </mc:Choice>
              <mc:Fallback>
                <p:oleObj name="Equation" r:id="rId14" imgW="812165" imgH="203200" progId="Equation.3">
                  <p:embed/>
                  <p:pic>
                    <p:nvPicPr>
                      <p:cNvPr id="54291"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6853" y="5137150"/>
                        <a:ext cx="2108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2" name="Object 24"/>
          <p:cNvGraphicFramePr>
            <a:graphicFrameLocks noChangeAspect="1"/>
          </p:cNvGraphicFramePr>
          <p:nvPr/>
        </p:nvGraphicFramePr>
        <p:xfrm>
          <a:off x="5281613" y="5961063"/>
          <a:ext cx="2438400" cy="393700"/>
        </p:xfrm>
        <a:graphic>
          <a:graphicData uri="http://schemas.openxmlformats.org/presentationml/2006/ole">
            <mc:AlternateContent xmlns:mc="http://schemas.openxmlformats.org/markup-compatibility/2006">
              <mc:Choice xmlns:v="urn:schemas-microsoft-com:vml" Requires="v">
                <p:oleObj spid="_x0000_s22608" name="Equation" r:id="rId16" imgW="939165" imgH="203200" progId="Equation.3">
                  <p:embed/>
                </p:oleObj>
              </mc:Choice>
              <mc:Fallback>
                <p:oleObj name="Equation" r:id="rId16" imgW="939165" imgH="203200" progId="Equation.3">
                  <p:embed/>
                  <p:pic>
                    <p:nvPicPr>
                      <p:cNvPr id="54292"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81613" y="5961063"/>
                        <a:ext cx="243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3" name="Right Arrow 24"/>
          <p:cNvSpPr>
            <a:spLocks noChangeArrowheads="1"/>
          </p:cNvSpPr>
          <p:nvPr/>
        </p:nvSpPr>
        <p:spPr bwMode="auto">
          <a:xfrm>
            <a:off x="2141220" y="5238750"/>
            <a:ext cx="215900" cy="190500"/>
          </a:xfrm>
          <a:prstGeom prst="rightArrow">
            <a:avLst>
              <a:gd name="adj1" fmla="val 50000"/>
              <a:gd name="adj2" fmla="val 49998"/>
            </a:avLst>
          </a:prstGeom>
          <a:solidFill>
            <a:srgbClr val="0070C0"/>
          </a:solidFill>
          <a:ln>
            <a:solidFill>
              <a:srgbClr val="0070C0"/>
            </a:solidFill>
          </a:ln>
        </p:spPr>
        <p:style>
          <a:lnRef idx="0">
            <a:schemeClr val="accent1"/>
          </a:lnRef>
          <a:fillRef idx="3">
            <a:schemeClr val="accent1"/>
          </a:fillRef>
          <a:effectRef idx="3">
            <a:schemeClr val="accent1"/>
          </a:effectRef>
          <a:fontRef idx="minor">
            <a:schemeClr val="lt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4295" name="Right Arrow 26"/>
          <p:cNvSpPr>
            <a:spLocks noChangeArrowheads="1"/>
          </p:cNvSpPr>
          <p:nvPr/>
        </p:nvSpPr>
        <p:spPr bwMode="auto">
          <a:xfrm rot="5400000">
            <a:off x="6202680" y="5614035"/>
            <a:ext cx="215900" cy="190500"/>
          </a:xfrm>
          <a:prstGeom prst="rightArrow">
            <a:avLst>
              <a:gd name="adj1" fmla="val 50000"/>
              <a:gd name="adj2" fmla="val 49998"/>
            </a:avLst>
          </a:prstGeom>
          <a:solidFill>
            <a:srgbClr val="0070C0"/>
          </a:solidFill>
          <a:ln>
            <a:solidFill>
              <a:srgbClr val="0070C0"/>
            </a:solidFill>
          </a:ln>
        </p:spPr>
        <p:style>
          <a:lnRef idx="0">
            <a:schemeClr val="accent1"/>
          </a:lnRef>
          <a:fillRef idx="3">
            <a:schemeClr val="accent1"/>
          </a:fillRef>
          <a:effectRef idx="3">
            <a:schemeClr val="accent1"/>
          </a:effectRef>
          <a:fontRef idx="minor">
            <a:schemeClr val="lt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4296" name="Rounded Rectangle 27"/>
          <p:cNvSpPr>
            <a:spLocks noChangeArrowheads="1"/>
          </p:cNvSpPr>
          <p:nvPr/>
        </p:nvSpPr>
        <p:spPr bwMode="auto">
          <a:xfrm>
            <a:off x="5288280" y="5932170"/>
            <a:ext cx="2431415" cy="443230"/>
          </a:xfrm>
          <a:prstGeom prst="roundRect">
            <a:avLst>
              <a:gd name="adj" fmla="val 16667"/>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29" name="Table 28"/>
          <p:cNvGraphicFramePr>
            <a:graphicFrameLocks noGrp="1"/>
          </p:cNvGraphicFramePr>
          <p:nvPr>
            <p:extLst>
              <p:ext uri="{D42A27DB-BD31-4B8C-83A1-F6EECF244321}">
                <p14:modId xmlns:p14="http://schemas.microsoft.com/office/powerpoint/2010/main" val="3353769610"/>
              </p:ext>
            </p:extLst>
          </p:nvPr>
        </p:nvGraphicFramePr>
        <p:xfrm>
          <a:off x="473075" y="3625850"/>
          <a:ext cx="7840663" cy="1123950"/>
        </p:xfrm>
        <a:graphic>
          <a:graphicData uri="http://schemas.openxmlformats.org/drawingml/2006/table">
            <a:tbl>
              <a:tblPr/>
              <a:tblGrid>
                <a:gridCol w="7840663">
                  <a:extLst>
                    <a:ext uri="{9D8B030D-6E8A-4147-A177-3AD203B41FA5}">
                      <a16:colId xmlns:a16="http://schemas.microsoft.com/office/drawing/2014/main" val="20000"/>
                    </a:ext>
                  </a:extLst>
                </a:gridCol>
              </a:tblGrid>
              <a:tr h="1123950">
                <a:tc>
                  <a:txBody>
                    <a:bodyPr/>
                    <a:lstStyle/>
                    <a:p>
                      <a:pPr marL="0" marR="0" algn="just">
                        <a:spcBef>
                          <a:spcPts val="600"/>
                        </a:spcBef>
                        <a:spcAft>
                          <a:spcPts val="0"/>
                        </a:spcAft>
                      </a:pPr>
                      <a:r>
                        <a:rPr lang="en-US" sz="2400" b="0" dirty="0">
                          <a:ln>
                            <a:solidFill>
                              <a:srgbClr val="FF0000"/>
                            </a:solidFill>
                          </a:ln>
                          <a:solidFill>
                            <a:srgbClr val="FF0000"/>
                          </a:solidFill>
                          <a:latin typeface="Times New Roman" panose="02020603050405020304"/>
                          <a:ea typeface="宋体" panose="02010600030101010101" pitchFamily="2" charset="-122"/>
                        </a:rPr>
                        <a:t>Show the identity:                                 , and try to show the </a:t>
                      </a:r>
                    </a:p>
                    <a:p>
                      <a:pPr marL="0" marR="0" algn="just">
                        <a:spcBef>
                          <a:spcPts val="600"/>
                        </a:spcBef>
                        <a:spcAft>
                          <a:spcPts val="0"/>
                        </a:spcAft>
                      </a:pPr>
                      <a:endParaRPr lang="en-US" sz="1000" b="0" dirty="0">
                        <a:ln>
                          <a:solidFill>
                            <a:srgbClr val="FF0000"/>
                          </a:solidFill>
                        </a:ln>
                        <a:solidFill>
                          <a:srgbClr val="FF0000"/>
                        </a:solidFill>
                        <a:latin typeface="Times New Roman" panose="02020603050405020304"/>
                        <a:ea typeface="宋体" panose="02010600030101010101" pitchFamily="2" charset="-122"/>
                      </a:endParaRPr>
                    </a:p>
                    <a:p>
                      <a:pPr marL="0" marR="0" algn="just">
                        <a:spcBef>
                          <a:spcPts val="600"/>
                        </a:spcBef>
                        <a:spcAft>
                          <a:spcPts val="0"/>
                        </a:spcAft>
                      </a:pPr>
                      <a:r>
                        <a:rPr lang="en-US" sz="2400" b="0" dirty="0">
                          <a:ln>
                            <a:solidFill>
                              <a:srgbClr val="FF0000"/>
                            </a:solidFill>
                          </a:ln>
                          <a:solidFill>
                            <a:srgbClr val="FF0000"/>
                          </a:solidFill>
                          <a:latin typeface="Times New Roman" panose="02020603050405020304"/>
                          <a:ea typeface="宋体" panose="02010600030101010101" pitchFamily="2" charset="-122"/>
                        </a:rPr>
                        <a:t>property using the identity.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3261" name="Object 12"/>
          <p:cNvGraphicFramePr>
            <a:graphicFrameLocks noChangeAspect="1"/>
          </p:cNvGraphicFramePr>
          <p:nvPr/>
        </p:nvGraphicFramePr>
        <p:xfrm>
          <a:off x="2804160" y="3595371"/>
          <a:ext cx="2493010" cy="403860"/>
        </p:xfrm>
        <a:graphic>
          <a:graphicData uri="http://schemas.openxmlformats.org/presentationml/2006/ole">
            <mc:AlternateContent xmlns:mc="http://schemas.openxmlformats.org/markup-compatibility/2006">
              <mc:Choice xmlns:v="urn:schemas-microsoft-com:vml" Requires="v">
                <p:oleObj spid="_x0000_s22609" r:id="rId18" imgW="1231265" imgH="203200" progId="Equation.3">
                  <p:embed/>
                </p:oleObj>
              </mc:Choice>
              <mc:Fallback>
                <p:oleObj r:id="rId18" imgW="1231265" imgH="203200" progId="Equation.3">
                  <p:embed/>
                  <p:pic>
                    <p:nvPicPr>
                      <p:cNvPr id="53261" name="Object 12"/>
                      <p:cNvPicPr/>
                      <p:nvPr/>
                    </p:nvPicPr>
                    <p:blipFill>
                      <a:blip r:embed="rId19"/>
                      <a:stretch>
                        <a:fillRect/>
                      </a:stretch>
                    </p:blipFill>
                    <p:spPr>
                      <a:xfrm>
                        <a:off x="2804160" y="3595371"/>
                        <a:ext cx="2493010" cy="403860"/>
                      </a:xfrm>
                      <a:prstGeom prst="rect">
                        <a:avLst/>
                      </a:prstGeom>
                      <a:noFill/>
                      <a:ln w="38100">
                        <a:noFill/>
                        <a:miter/>
                      </a:ln>
                    </p:spPr>
                  </p:pic>
                </p:oleObj>
              </mc:Fallback>
            </mc:AlternateContent>
          </a:graphicData>
        </a:graphic>
      </p:graphicFrame>
      <p:sp>
        <p:nvSpPr>
          <p:cNvPr id="3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23" name="Right Arrow 24"/>
          <p:cNvSpPr>
            <a:spLocks noChangeArrowheads="1"/>
          </p:cNvSpPr>
          <p:nvPr/>
        </p:nvSpPr>
        <p:spPr bwMode="auto">
          <a:xfrm>
            <a:off x="4973024" y="5238750"/>
            <a:ext cx="215900" cy="190500"/>
          </a:xfrm>
          <a:prstGeom prst="rightArrow">
            <a:avLst>
              <a:gd name="adj1" fmla="val 50000"/>
              <a:gd name="adj2" fmla="val 49998"/>
            </a:avLst>
          </a:prstGeom>
          <a:solidFill>
            <a:srgbClr val="0070C0"/>
          </a:solidFill>
          <a:ln>
            <a:solidFill>
              <a:srgbClr val="0070C0"/>
            </a:solidFill>
          </a:ln>
        </p:spPr>
        <p:style>
          <a:lnRef idx="0">
            <a:schemeClr val="accent1"/>
          </a:lnRef>
          <a:fillRef idx="3">
            <a:schemeClr val="accent1"/>
          </a:fillRef>
          <a:effectRef idx="3">
            <a:schemeClr val="accent1"/>
          </a:effectRef>
          <a:fontRef idx="minor">
            <a:schemeClr val="lt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21"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p:txBody>
          <a:bodyPr/>
          <a:lstStyle/>
          <a:p>
            <a:pPr>
              <a:buFont typeface="Wingdings" panose="05000000000000000000" pitchFamily="2" charset="2"/>
              <a:buChar char="§"/>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The Property of linear in the parameters holds</a:t>
            </a:r>
          </a:p>
          <a:p>
            <a:pPr>
              <a:buFontTx/>
              <a:buNone/>
            </a:pPr>
            <a:endParaRPr lang="en-GB" altLang="zh-CN" dirty="0">
              <a:ea typeface="宋体" panose="02010600030101010101" pitchFamily="2" charset="-122"/>
              <a:cs typeface="Times New Roman" panose="02020603050405020304" pitchFamily="18" charset="0"/>
            </a:endParaRPr>
          </a:p>
          <a:p>
            <a:pPr>
              <a:buFontTx/>
              <a:buNone/>
            </a:pPr>
            <a:endParaRPr lang="en-GB" altLang="zh-CN" sz="1000" dirty="0">
              <a:ea typeface="宋体" panose="02010600030101010101" pitchFamily="2" charset="-122"/>
              <a:cs typeface="Times New Roman" panose="02020603050405020304" pitchFamily="18" charset="0"/>
            </a:endParaRPr>
          </a:p>
          <a:p>
            <a:pPr>
              <a:buFontTx/>
              <a:buNone/>
            </a:pPr>
            <a:r>
              <a:rPr lang="en-GB" altLang="zh-CN" sz="2400" dirty="0">
                <a:latin typeface="Times New Roman" panose="02020603050405020304" pitchFamily="18" charset="0"/>
                <a:ea typeface="宋体" panose="02010600030101010101" pitchFamily="2" charset="-122"/>
                <a:cs typeface="Times New Roman" panose="02020603050405020304" pitchFamily="18" charset="0"/>
              </a:rPr>
              <a:t>     where the known Cartesian function is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a:buFontTx/>
              <a:buNone/>
            </a:pPr>
            <a:endParaRPr lang="en-US" altLang="zh-CN" dirty="0">
              <a:ea typeface="宋体" panose="02010600030101010101" pitchFamily="2" charset="-122"/>
            </a:endParaRPr>
          </a:p>
          <a:p>
            <a:pPr>
              <a:buFontTx/>
              <a:buNone/>
            </a:pPr>
            <a:endParaRPr lang="en-US" altLang="zh-CN" sz="1000" dirty="0">
              <a:ea typeface="宋体" panose="02010600030101010101" pitchFamily="2" charset="-122"/>
            </a:endParaRPr>
          </a:p>
          <a:p>
            <a:pPr>
              <a:buFontTx/>
              <a:buNone/>
            </a:pPr>
            <a:r>
              <a:rPr lang="en-US" altLang="zh-CN" sz="2400" dirty="0">
                <a:latin typeface="Times New Roman" panose="02020603050405020304" pitchFamily="18" charset="0"/>
                <a:ea typeface="宋体" panose="02010600030101010101" pitchFamily="2" charset="-122"/>
              </a:rPr>
              <a:t>     and     is the vector of arm parameters.</a:t>
            </a:r>
          </a:p>
          <a:p>
            <a:pPr>
              <a:buFontTx/>
              <a:buChar char="•"/>
            </a:pPr>
            <a:endParaRPr lang="en-US" altLang="zh-CN" dirty="0">
              <a:ea typeface="宋体" panose="02010600030101010101" pitchFamily="2" charset="-122"/>
            </a:endParaRPr>
          </a:p>
          <a:p>
            <a:pPr>
              <a:buFont typeface="Wingdings" panose="05000000000000000000" pitchFamily="2" charset="2"/>
              <a:buChar char="§"/>
            </a:pPr>
            <a:r>
              <a:rPr lang="en-US" altLang="zh-CN" sz="2400" dirty="0">
                <a:latin typeface="Times New Roman" panose="02020603050405020304" pitchFamily="18" charset="0"/>
                <a:ea typeface="宋体" panose="02010600030101010101" pitchFamily="2" charset="-122"/>
              </a:rPr>
              <a:t>                          where              </a:t>
            </a:r>
            <a:r>
              <a:rPr lang="en-GB" altLang="zh-CN" sz="2400" dirty="0">
                <a:latin typeface="Times New Roman" panose="02020603050405020304" pitchFamily="18" charset="0"/>
                <a:ea typeface="宋体" panose="02010600030101010101" pitchFamily="2" charset="-122"/>
              </a:rPr>
              <a:t>are known constants.</a:t>
            </a:r>
          </a:p>
          <a:p>
            <a:pPr>
              <a:buFontTx/>
              <a:buChar char="•"/>
            </a:pPr>
            <a:endParaRPr lang="en-GB" altLang="zh-CN" dirty="0">
              <a:ea typeface="宋体" panose="02010600030101010101" pitchFamily="2" charset="-122"/>
            </a:endParaRPr>
          </a:p>
          <a:p>
            <a:pPr>
              <a:buFont typeface="Wingdings" panose="05000000000000000000" pitchFamily="2" charset="2"/>
              <a:buChar char="§"/>
            </a:pPr>
            <a:r>
              <a:rPr lang="en-GB" altLang="zh-CN" sz="2400" dirty="0">
                <a:latin typeface="Times New Roman" panose="02020603050405020304" pitchFamily="18" charset="0"/>
                <a:ea typeface="宋体" panose="02010600030101010101" pitchFamily="2" charset="-122"/>
              </a:rPr>
              <a:t>              , </a:t>
            </a:r>
            <a:r>
              <a:rPr lang="en-GB" altLang="zh-CN" sz="2400" dirty="0" err="1">
                <a:latin typeface="Times New Roman" panose="02020603050405020304" pitchFamily="18" charset="0"/>
                <a:ea typeface="宋体" panose="02010600030101010101" pitchFamily="2" charset="-122"/>
              </a:rPr>
              <a:t>etc</a:t>
            </a:r>
            <a:endParaRPr lang="en-GB" altLang="zh-CN" sz="2400" dirty="0">
              <a:latin typeface="Times New Roman" panose="02020603050405020304" pitchFamily="18" charset="0"/>
              <a:ea typeface="宋体" panose="02010600030101010101" pitchFamily="2" charset="-122"/>
            </a:endParaRPr>
          </a:p>
          <a:p>
            <a:endParaRPr lang="en-US" altLang="zh-CN" dirty="0">
              <a:ea typeface="宋体" panose="02010600030101010101" pitchFamily="2" charset="-122"/>
            </a:endParaRPr>
          </a:p>
        </p:txBody>
      </p:sp>
      <p:graphicFrame>
        <p:nvGraphicFramePr>
          <p:cNvPr id="55301" name="Object 13"/>
          <p:cNvGraphicFramePr>
            <a:graphicFrameLocks noChangeAspect="1"/>
          </p:cNvGraphicFramePr>
          <p:nvPr/>
        </p:nvGraphicFramePr>
        <p:xfrm>
          <a:off x="2689225" y="1952625"/>
          <a:ext cx="3775075" cy="409575"/>
        </p:xfrm>
        <a:graphic>
          <a:graphicData uri="http://schemas.openxmlformats.org/presentationml/2006/ole">
            <mc:AlternateContent xmlns:mc="http://schemas.openxmlformats.org/markup-compatibility/2006">
              <mc:Choice xmlns:v="urn:schemas-microsoft-com:vml" Requires="v">
                <p:oleObj spid="_x0000_s23608" name="Equation" r:id="rId4" imgW="2552700" imgH="279400" progId="Equation.3">
                  <p:embed/>
                </p:oleObj>
              </mc:Choice>
              <mc:Fallback>
                <p:oleObj name="Equation" r:id="rId4" imgW="2552700" imgH="279400" progId="Equation.3">
                  <p:embed/>
                  <p:pic>
                    <p:nvPicPr>
                      <p:cNvPr id="5530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1952625"/>
                        <a:ext cx="37750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5"/>
          <p:cNvGraphicFramePr>
            <a:graphicFrameLocks noChangeAspect="1"/>
          </p:cNvGraphicFramePr>
          <p:nvPr/>
        </p:nvGraphicFramePr>
        <p:xfrm>
          <a:off x="2713038" y="2933700"/>
          <a:ext cx="3221037" cy="471488"/>
        </p:xfrm>
        <a:graphic>
          <a:graphicData uri="http://schemas.openxmlformats.org/presentationml/2006/ole">
            <mc:AlternateContent xmlns:mc="http://schemas.openxmlformats.org/markup-compatibility/2006">
              <mc:Choice xmlns:v="urn:schemas-microsoft-com:vml" Requires="v">
                <p:oleObj spid="_x0000_s23609" name="Equation" r:id="rId6" imgW="1663700" imgH="241300" progId="Equation.3">
                  <p:embed/>
                </p:oleObj>
              </mc:Choice>
              <mc:Fallback>
                <p:oleObj name="Equation" r:id="rId6" imgW="1663700" imgH="241300" progId="Equation.3">
                  <p:embed/>
                  <p:pic>
                    <p:nvPicPr>
                      <p:cNvPr id="5530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3038" y="2933700"/>
                        <a:ext cx="322103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5" name="Object 17"/>
          <p:cNvGraphicFramePr>
            <a:graphicFrameLocks noChangeAspect="1"/>
          </p:cNvGraphicFramePr>
          <p:nvPr/>
        </p:nvGraphicFramePr>
        <p:xfrm>
          <a:off x="1390650" y="3548063"/>
          <a:ext cx="209550" cy="274637"/>
        </p:xfrm>
        <a:graphic>
          <a:graphicData uri="http://schemas.openxmlformats.org/presentationml/2006/ole">
            <mc:AlternateContent xmlns:mc="http://schemas.openxmlformats.org/markup-compatibility/2006">
              <mc:Choice xmlns:v="urn:schemas-microsoft-com:vml" Requires="v">
                <p:oleObj spid="_x0000_s23610" name="Equation" r:id="rId8" imgW="152400" imgH="203200" progId="Equation.3">
                  <p:embed/>
                </p:oleObj>
              </mc:Choice>
              <mc:Fallback>
                <p:oleObj name="Equation" r:id="rId8" imgW="152400" imgH="203200" progId="Equation.3">
                  <p:embed/>
                  <p:pic>
                    <p:nvPicPr>
                      <p:cNvPr id="55305"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0650" y="3548063"/>
                        <a:ext cx="209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8" name="Object 20"/>
          <p:cNvGraphicFramePr>
            <a:graphicFrameLocks noChangeAspect="1"/>
          </p:cNvGraphicFramePr>
          <p:nvPr/>
        </p:nvGraphicFramePr>
        <p:xfrm>
          <a:off x="831850" y="4287838"/>
          <a:ext cx="1909763" cy="365125"/>
        </p:xfrm>
        <a:graphic>
          <a:graphicData uri="http://schemas.openxmlformats.org/presentationml/2006/ole">
            <mc:AlternateContent xmlns:mc="http://schemas.openxmlformats.org/markup-compatibility/2006">
              <mc:Choice xmlns:v="urn:schemas-microsoft-com:vml" Requires="v">
                <p:oleObj spid="_x0000_s23611" name="Equation" r:id="rId10" imgW="1447800" imgH="279400" progId="Equation.3">
                  <p:embed/>
                </p:oleObj>
              </mc:Choice>
              <mc:Fallback>
                <p:oleObj name="Equation" r:id="rId10" imgW="1447800" imgH="279400" progId="Equation.3">
                  <p:embed/>
                  <p:pic>
                    <p:nvPicPr>
                      <p:cNvPr id="55308"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 y="4287838"/>
                        <a:ext cx="1909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10" name="Object 22"/>
          <p:cNvGraphicFramePr>
            <a:graphicFrameLocks noChangeAspect="1"/>
          </p:cNvGraphicFramePr>
          <p:nvPr/>
        </p:nvGraphicFramePr>
        <p:xfrm>
          <a:off x="3638550" y="4276725"/>
          <a:ext cx="933450" cy="376238"/>
        </p:xfrm>
        <a:graphic>
          <a:graphicData uri="http://schemas.openxmlformats.org/presentationml/2006/ole">
            <mc:AlternateContent xmlns:mc="http://schemas.openxmlformats.org/markup-compatibility/2006">
              <mc:Choice xmlns:v="urn:schemas-microsoft-com:vml" Requires="v">
                <p:oleObj spid="_x0000_s23612" name="Equation" r:id="rId12" imgW="685800" imgH="279400" progId="Equation.3">
                  <p:embed/>
                </p:oleObj>
              </mc:Choice>
              <mc:Fallback>
                <p:oleObj name="Equation" r:id="rId12" imgW="685800" imgH="279400" progId="Equation.3">
                  <p:embed/>
                  <p:pic>
                    <p:nvPicPr>
                      <p:cNvPr id="5531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8550" y="4276725"/>
                        <a:ext cx="9334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12" name="Object 24"/>
          <p:cNvGraphicFramePr>
            <a:graphicFrameLocks noChangeAspect="1"/>
          </p:cNvGraphicFramePr>
          <p:nvPr/>
        </p:nvGraphicFramePr>
        <p:xfrm>
          <a:off x="800100" y="5080000"/>
          <a:ext cx="1011238" cy="385763"/>
        </p:xfrm>
        <a:graphic>
          <a:graphicData uri="http://schemas.openxmlformats.org/presentationml/2006/ole">
            <mc:AlternateContent xmlns:mc="http://schemas.openxmlformats.org/markup-compatibility/2006">
              <mc:Choice xmlns:v="urn:schemas-microsoft-com:vml" Requires="v">
                <p:oleObj spid="_x0000_s23613" name="Equation" r:id="rId14" imgW="799465" imgH="304800" progId="Equation.3">
                  <p:embed/>
                </p:oleObj>
              </mc:Choice>
              <mc:Fallback>
                <p:oleObj name="Equation" r:id="rId14" imgW="799465" imgH="304800" progId="Equation.3">
                  <p:embed/>
                  <p:pic>
                    <p:nvPicPr>
                      <p:cNvPr id="55312"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0100" y="5080000"/>
                        <a:ext cx="1011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6"/>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6"/>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8955" y="1803547"/>
            <a:ext cx="4183380" cy="3046988"/>
          </a:xfrm>
          <a:prstGeom prst="rect">
            <a:avLst/>
          </a:prstGeom>
          <a:noFill/>
        </p:spPr>
        <p:txBody>
          <a:bodyPr wrap="square" rtlCol="0" anchor="t">
            <a:spAutoFit/>
          </a:bodyPr>
          <a:lstStyle/>
          <a:p>
            <a:pPr indent="0" algn="l" fontAlgn="base">
              <a:lnSpc>
                <a:spcPct val="120000"/>
              </a:lnSpc>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The position of the end-effector is then given by</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16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The </a:t>
            </a:r>
            <a:r>
              <a:rPr lang="en-US" sz="2400" noProof="0" dirty="0" err="1">
                <a:ln>
                  <a:noFill/>
                </a:ln>
                <a:effectLst/>
                <a:uLnTx/>
                <a:uFillTx/>
                <a:latin typeface="Times New Roman" panose="02020603050405020304" pitchFamily="18" charset="0"/>
                <a:cs typeface="Times New Roman" panose="02020603050405020304" pitchFamily="18" charset="0"/>
                <a:sym typeface="+mn-ea"/>
              </a:rPr>
              <a:t>Jacobian</a:t>
            </a:r>
            <a:r>
              <a:rPr lang="en-US" sz="2400" noProof="0" dirty="0">
                <a:ln>
                  <a:noFill/>
                </a:ln>
                <a:effectLst/>
                <a:uLnTx/>
                <a:uFillTx/>
                <a:latin typeface="Times New Roman" panose="02020603050405020304" pitchFamily="18" charset="0"/>
                <a:cs typeface="Times New Roman" panose="02020603050405020304" pitchFamily="18" charset="0"/>
                <a:sym typeface="+mn-ea"/>
              </a:rPr>
              <a:t> matrix</a:t>
            </a:r>
          </a:p>
        </p:txBody>
      </p:sp>
      <p:pic>
        <p:nvPicPr>
          <p:cNvPr id="5" name="图片 4"/>
          <p:cNvPicPr>
            <a:picLocks noChangeAspect="1"/>
          </p:cNvPicPr>
          <p:nvPr/>
        </p:nvPicPr>
        <p:blipFill>
          <a:blip r:embed="rId5"/>
          <a:stretch>
            <a:fillRect/>
          </a:stretch>
        </p:blipFill>
        <p:spPr>
          <a:xfrm>
            <a:off x="5398450" y="2009804"/>
            <a:ext cx="3376295" cy="4283710"/>
          </a:xfrm>
          <a:prstGeom prst="rect">
            <a:avLst/>
          </a:prstGeom>
        </p:spPr>
      </p:pic>
      <p:graphicFrame>
        <p:nvGraphicFramePr>
          <p:cNvPr id="55302" name="Object 15"/>
          <p:cNvGraphicFramePr>
            <a:graphicFrameLocks noChangeAspect="1"/>
          </p:cNvGraphicFramePr>
          <p:nvPr>
            <p:extLst>
              <p:ext uri="{D42A27DB-BD31-4B8C-83A1-F6EECF244321}">
                <p14:modId xmlns:p14="http://schemas.microsoft.com/office/powerpoint/2010/main" val="1974416291"/>
              </p:ext>
            </p:extLst>
          </p:nvPr>
        </p:nvGraphicFramePr>
        <p:xfrm>
          <a:off x="1437152" y="2791666"/>
          <a:ext cx="2643505" cy="1346835"/>
        </p:xfrm>
        <a:graphic>
          <a:graphicData uri="http://schemas.openxmlformats.org/presentationml/2006/ole">
            <mc:AlternateContent xmlns:mc="http://schemas.openxmlformats.org/markup-compatibility/2006">
              <mc:Choice xmlns:v="urn:schemas-microsoft-com:vml" Requires="v">
                <p:oleObj spid="_x0000_s24596" r:id="rId6" imgW="1409700" imgH="711200" progId="Equation.3">
                  <p:embed/>
                </p:oleObj>
              </mc:Choice>
              <mc:Fallback>
                <p:oleObj r:id="rId6" imgW="1409700" imgH="711200" progId="Equation.3">
                  <p:embed/>
                  <p:pic>
                    <p:nvPicPr>
                      <p:cNvPr id="55302" name="Object 15"/>
                      <p:cNvPicPr/>
                      <p:nvPr/>
                    </p:nvPicPr>
                    <p:blipFill>
                      <a:blip r:embed="rId7"/>
                      <a:stretch>
                        <a:fillRect/>
                      </a:stretch>
                    </p:blipFill>
                    <p:spPr>
                      <a:xfrm>
                        <a:off x="1437152" y="2791666"/>
                        <a:ext cx="2643505" cy="1346835"/>
                      </a:xfrm>
                      <a:prstGeom prst="rect">
                        <a:avLst/>
                      </a:prstGeom>
                      <a:noFill/>
                      <a:ln w="38100">
                        <a:noFill/>
                        <a:miter/>
                      </a:ln>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3405718617"/>
              </p:ext>
            </p:extLst>
          </p:nvPr>
        </p:nvGraphicFramePr>
        <p:xfrm>
          <a:off x="805815" y="4946930"/>
          <a:ext cx="3906520" cy="1346835"/>
        </p:xfrm>
        <a:graphic>
          <a:graphicData uri="http://schemas.openxmlformats.org/presentationml/2006/ole">
            <mc:AlternateContent xmlns:mc="http://schemas.openxmlformats.org/markup-compatibility/2006">
              <mc:Choice xmlns:v="urn:schemas-microsoft-com:vml" Requires="v">
                <p:oleObj spid="_x0000_s24597" r:id="rId8" imgW="2082800" imgH="711200" progId="Equation.3">
                  <p:embed/>
                </p:oleObj>
              </mc:Choice>
              <mc:Fallback>
                <p:oleObj r:id="rId8" imgW="2082800" imgH="711200" progId="Equation.3">
                  <p:embed/>
                  <p:pic>
                    <p:nvPicPr>
                      <p:cNvPr id="6" name="Object 15"/>
                      <p:cNvPicPr/>
                      <p:nvPr/>
                    </p:nvPicPr>
                    <p:blipFill>
                      <a:blip r:embed="rId9"/>
                      <a:stretch>
                        <a:fillRect/>
                      </a:stretch>
                    </p:blipFill>
                    <p:spPr>
                      <a:xfrm>
                        <a:off x="805815" y="4946930"/>
                        <a:ext cx="3906520" cy="1346835"/>
                      </a:xfrm>
                      <a:prstGeom prst="rect">
                        <a:avLst/>
                      </a:prstGeom>
                      <a:noFill/>
                      <a:ln w="38100">
                        <a:noFill/>
                        <a:miter/>
                      </a:ln>
                    </p:spPr>
                  </p:pic>
                </p:oleObj>
              </mc:Fallback>
            </mc:AlternateContent>
          </a:graphicData>
        </a:graphic>
      </p:graphicFrame>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0"/>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0"/>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49"/>
          <p:cNvSpPr>
            <a:spLocks noChangeArrowheads="1"/>
          </p:cNvSpPr>
          <p:nvPr/>
        </p:nvSpPr>
        <p:spPr bwMode="auto">
          <a:xfrm>
            <a:off x="190499" y="1155700"/>
            <a:ext cx="863727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0"/>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0"/>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Appendix 2.4: </a:t>
            </a:r>
            <a:r>
              <a:rPr lang="en-US" altLang="en-US" sz="2700" b="1" dirty="0">
                <a:solidFill>
                  <a:schemeClr val="accent2"/>
                </a:solidFill>
                <a:latin typeface="Times New Roman" panose="02020603050405020304" pitchFamily="18" charset="0"/>
                <a:cs typeface="Times New Roman" panose="02020603050405020304" pitchFamily="18" charset="0"/>
              </a:rPr>
              <a:t>Three-link Robot in 3D Space </a:t>
            </a:r>
          </a:p>
        </p:txBody>
      </p:sp>
      <p:sp>
        <p:nvSpPr>
          <p:cNvPr id="11"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0"/>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0"/>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ustDataLst>
      <p:tags r:id="rId2"/>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0361" y="1484128"/>
            <a:ext cx="7262672" cy="1789430"/>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The </a:t>
            </a:r>
            <a:r>
              <a:rPr lang="en-US" sz="2400" b="1" dirty="0">
                <a:solidFill>
                  <a:srgbClr val="FF0000"/>
                </a:solidFill>
                <a:latin typeface="Times New Roman" panose="02020603050405020304" pitchFamily="18" charset="0"/>
                <a:cs typeface="Times New Roman" panose="02020603050405020304" pitchFamily="18" charset="0"/>
                <a:sym typeface="+mn-ea"/>
              </a:rPr>
              <a:t>joint space dynamic equations</a:t>
            </a:r>
            <a:r>
              <a:rPr lang="en-US" sz="2400" b="1" dirty="0">
                <a:solidFill>
                  <a:srgbClr val="0070C0"/>
                </a:solidFill>
                <a:latin typeface="Times New Roman" panose="02020603050405020304" pitchFamily="18" charset="0"/>
                <a:cs typeface="Times New Roman" panose="02020603050405020304" pitchFamily="18" charset="0"/>
                <a:sym typeface="+mn-ea"/>
              </a:rPr>
              <a:t> </a:t>
            </a:r>
            <a:r>
              <a:rPr lang="en-US" sz="2400" noProof="0" dirty="0">
                <a:ln>
                  <a:noFill/>
                </a:ln>
                <a:effectLst/>
                <a:uLnTx/>
                <a:uFillTx/>
                <a:latin typeface="Times New Roman" panose="02020603050405020304" pitchFamily="18" charset="0"/>
                <a:cs typeface="Times New Roman" panose="02020603050405020304" pitchFamily="18" charset="0"/>
                <a:sym typeface="+mn-ea"/>
              </a:rPr>
              <a:t>can be obtained as</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where</a:t>
            </a:r>
          </a:p>
        </p:txBody>
      </p:sp>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350843384"/>
              </p:ext>
            </p:extLst>
          </p:nvPr>
        </p:nvGraphicFramePr>
        <p:xfrm>
          <a:off x="2584111" y="2101348"/>
          <a:ext cx="3674110" cy="426720"/>
        </p:xfrm>
        <a:graphic>
          <a:graphicData uri="http://schemas.openxmlformats.org/presentationml/2006/ole">
            <mc:AlternateContent xmlns:mc="http://schemas.openxmlformats.org/markup-compatibility/2006">
              <mc:Choice xmlns:v="urn:schemas-microsoft-com:vml" Requires="v">
                <p:oleObj spid="_x0000_s25638" r:id="rId5" imgW="1752600" imgH="203200" progId="Equation.KSEE3">
                  <p:embed/>
                </p:oleObj>
              </mc:Choice>
              <mc:Fallback>
                <p:oleObj r:id="rId5" imgW="1752600" imgH="203200" progId="Equation.KSEE3">
                  <p:embed/>
                  <p:pic>
                    <p:nvPicPr>
                      <p:cNvPr id="8" name="对象 7">
                        <a:hlinkClick r:id="" action="ppaction://ole?verb=0"/>
                      </p:cNvPr>
                      <p:cNvPicPr/>
                      <p:nvPr/>
                    </p:nvPicPr>
                    <p:blipFill>
                      <a:blip r:embed="rId6"/>
                      <a:stretch>
                        <a:fillRect/>
                      </a:stretch>
                    </p:blipFill>
                    <p:spPr>
                      <a:xfrm>
                        <a:off x="2584111" y="2101348"/>
                        <a:ext cx="3674110" cy="42672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3644991197"/>
              </p:ext>
            </p:extLst>
          </p:nvPr>
        </p:nvGraphicFramePr>
        <p:xfrm>
          <a:off x="2444826" y="2974548"/>
          <a:ext cx="3994150" cy="1546860"/>
        </p:xfrm>
        <a:graphic>
          <a:graphicData uri="http://schemas.openxmlformats.org/presentationml/2006/ole">
            <mc:AlternateContent xmlns:mc="http://schemas.openxmlformats.org/markup-compatibility/2006">
              <mc:Choice xmlns:v="urn:schemas-microsoft-com:vml" Requires="v">
                <p:oleObj spid="_x0000_s25639" r:id="rId7" imgW="1905000" imgH="736600" progId="Equation.KSEE3">
                  <p:embed/>
                </p:oleObj>
              </mc:Choice>
              <mc:Fallback>
                <p:oleObj r:id="rId7" imgW="1905000" imgH="736600" progId="Equation.KSEE3">
                  <p:embed/>
                  <p:pic>
                    <p:nvPicPr>
                      <p:cNvPr id="9" name="对象 8">
                        <a:hlinkClick r:id="" action="ppaction://ole?verb=0"/>
                      </p:cNvPr>
                      <p:cNvPicPr/>
                      <p:nvPr/>
                    </p:nvPicPr>
                    <p:blipFill>
                      <a:blip r:embed="rId8"/>
                      <a:stretch>
                        <a:fillRect/>
                      </a:stretch>
                    </p:blipFill>
                    <p:spPr>
                      <a:xfrm>
                        <a:off x="2444826" y="2974548"/>
                        <a:ext cx="3994150" cy="154686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3506430396"/>
              </p:ext>
            </p:extLst>
          </p:nvPr>
        </p:nvGraphicFramePr>
        <p:xfrm>
          <a:off x="982316" y="4737189"/>
          <a:ext cx="4154170" cy="1493520"/>
        </p:xfrm>
        <a:graphic>
          <a:graphicData uri="http://schemas.openxmlformats.org/presentationml/2006/ole">
            <mc:AlternateContent xmlns:mc="http://schemas.openxmlformats.org/markup-compatibility/2006">
              <mc:Choice xmlns:v="urn:schemas-microsoft-com:vml" Requires="v">
                <p:oleObj spid="_x0000_s25640" r:id="rId9" imgW="1981200" imgH="711200" progId="Equation.KSEE3">
                  <p:embed/>
                </p:oleObj>
              </mc:Choice>
              <mc:Fallback>
                <p:oleObj r:id="rId9" imgW="1981200" imgH="711200" progId="Equation.KSEE3">
                  <p:embed/>
                  <p:pic>
                    <p:nvPicPr>
                      <p:cNvPr id="11" name="对象 10">
                        <a:hlinkClick r:id="" action="ppaction://ole?verb=0"/>
                      </p:cNvPr>
                      <p:cNvPicPr/>
                      <p:nvPr/>
                    </p:nvPicPr>
                    <p:blipFill>
                      <a:blip r:embed="rId10"/>
                      <a:stretch>
                        <a:fillRect/>
                      </a:stretch>
                    </p:blipFill>
                    <p:spPr>
                      <a:xfrm>
                        <a:off x="982316" y="4737189"/>
                        <a:ext cx="4154170" cy="149352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2241425278"/>
              </p:ext>
            </p:extLst>
          </p:nvPr>
        </p:nvGraphicFramePr>
        <p:xfrm>
          <a:off x="5561936" y="4737189"/>
          <a:ext cx="2743200" cy="1493520"/>
        </p:xfrm>
        <a:graphic>
          <a:graphicData uri="http://schemas.openxmlformats.org/presentationml/2006/ole">
            <mc:AlternateContent xmlns:mc="http://schemas.openxmlformats.org/markup-compatibility/2006">
              <mc:Choice xmlns:v="urn:schemas-microsoft-com:vml" Requires="v">
                <p:oleObj spid="_x0000_s25641" r:id="rId11" imgW="1308100" imgH="711200" progId="Equation.KSEE3">
                  <p:embed/>
                </p:oleObj>
              </mc:Choice>
              <mc:Fallback>
                <p:oleObj r:id="rId11" imgW="1308100" imgH="711200" progId="Equation.KSEE3">
                  <p:embed/>
                  <p:pic>
                    <p:nvPicPr>
                      <p:cNvPr id="13" name="对象 12">
                        <a:hlinkClick r:id="" action="ppaction://ole?verb=0"/>
                      </p:cNvPr>
                      <p:cNvPicPr/>
                      <p:nvPr/>
                    </p:nvPicPr>
                    <p:blipFill>
                      <a:blip r:embed="rId12"/>
                      <a:stretch>
                        <a:fillRect/>
                      </a:stretch>
                    </p:blipFill>
                    <p:spPr>
                      <a:xfrm>
                        <a:off x="5561936" y="4737189"/>
                        <a:ext cx="2743200" cy="1493520"/>
                      </a:xfrm>
                      <a:prstGeom prst="rect">
                        <a:avLst/>
                      </a:prstGeom>
                    </p:spPr>
                  </p:pic>
                </p:oleObj>
              </mc:Fallback>
            </mc:AlternateContent>
          </a:graphicData>
        </a:graphic>
      </p:graphicFrame>
      <p:sp>
        <p:nvSpPr>
          <p:cNvPr id="12"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ustDataLst>
      <p:tags r:id="rId2"/>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06399" y="1350335"/>
            <a:ext cx="8567479" cy="5188687"/>
          </a:xfrm>
        </p:spPr>
        <p:txBody>
          <a:bodyPr/>
          <a:lstStyle/>
          <a:p>
            <a:pPr>
              <a:buFontTx/>
              <a:buNone/>
            </a:pPr>
            <a:r>
              <a:rPr lang="en-US" altLang="en-US" sz="2400" dirty="0">
                <a:latin typeface="Times New Roman" panose="02020603050405020304" pitchFamily="18" charset="0"/>
                <a:cs typeface="Times New Roman" panose="02020603050405020304" pitchFamily="18" charset="0"/>
              </a:rPr>
              <a:t>5)	Linear-in-the-parameters dynamics (</a:t>
            </a:r>
            <a:r>
              <a:rPr lang="en-US" altLang="en-US" sz="2400" b="1" dirty="0">
                <a:solidFill>
                  <a:srgbClr val="0070C0"/>
                </a:solidFill>
                <a:latin typeface="Times New Roman" panose="02020603050405020304" pitchFamily="18" charset="0"/>
                <a:cs typeface="Times New Roman" panose="02020603050405020304" pitchFamily="18" charset="0"/>
              </a:rPr>
              <a:t>LIPS dynamics</a:t>
            </a:r>
            <a:r>
              <a:rPr lang="en-US" altLang="en-US" sz="2400" dirty="0">
                <a:latin typeface="Times New Roman" panose="02020603050405020304" pitchFamily="18" charset="0"/>
                <a:cs typeface="Times New Roman" panose="02020603050405020304" pitchFamily="18" charset="0"/>
              </a:rPr>
              <a:t>) </a:t>
            </a:r>
          </a:p>
          <a:p>
            <a:pPr>
              <a:buFontTx/>
              <a:buNone/>
            </a:pPr>
            <a:r>
              <a:rPr lang="en-US" altLang="en-US" sz="2400" dirty="0">
                <a:latin typeface="Times New Roman" panose="02020603050405020304" pitchFamily="18" charset="0"/>
                <a:cs typeface="Times New Roman" panose="02020603050405020304" pitchFamily="18" charset="0"/>
              </a:rPr>
              <a:t>    All the constant parameters of interest, such as link masses, moments of inertia, </a:t>
            </a:r>
            <a:r>
              <a:rPr lang="en-US" altLang="en-US" sz="2400" dirty="0" err="1">
                <a:latin typeface="Times New Roman" panose="02020603050405020304" pitchFamily="18" charset="0"/>
                <a:cs typeface="Times New Roman" panose="02020603050405020304" pitchFamily="18" charset="0"/>
              </a:rPr>
              <a:t>etc</a:t>
            </a:r>
            <a:r>
              <a:rPr lang="en-US" altLang="en-US" sz="2400" dirty="0">
                <a:latin typeface="Times New Roman" panose="02020603050405020304" pitchFamily="18" charset="0"/>
                <a:cs typeface="Times New Roman" panose="02020603050405020304" pitchFamily="18" charset="0"/>
              </a:rPr>
              <a:t>, appear as coefficients of known functions of the generalized coordinates.</a:t>
            </a:r>
          </a:p>
          <a:p>
            <a:endParaRPr lang="en-US" altLang="en-US" b="1" dirty="0"/>
          </a:p>
          <a:p>
            <a:pPr>
              <a:buFontTx/>
              <a:buNone/>
            </a:pPr>
            <a:r>
              <a:rPr lang="en-US" altLang="en-US" dirty="0"/>
              <a:t>	</a:t>
            </a:r>
            <a:r>
              <a:rPr lang="en-US" altLang="en-US" sz="2400" dirty="0">
                <a:latin typeface="Times New Roman" panose="02020603050405020304" pitchFamily="18" charset="0"/>
                <a:cs typeface="Times New Roman" panose="02020603050405020304" pitchFamily="18" charset="0"/>
              </a:rPr>
              <a:t>By</a:t>
            </a:r>
            <a:r>
              <a:rPr lang="en-US" altLang="en-US" sz="2400" b="1" dirty="0">
                <a:latin typeface="Times New Roman" panose="02020603050405020304" pitchFamily="18" charset="0"/>
                <a:cs typeface="Times New Roman" panose="02020603050405020304" pitchFamily="18" charset="0"/>
              </a:rPr>
              <a:t> </a:t>
            </a:r>
            <a:r>
              <a:rPr lang="en-US" altLang="en-US" sz="2400" b="1" dirty="0">
                <a:solidFill>
                  <a:srgbClr val="0070C0"/>
                </a:solidFill>
                <a:latin typeface="Times New Roman" panose="02020603050405020304" pitchFamily="18" charset="0"/>
                <a:cs typeface="Times New Roman" panose="02020603050405020304" pitchFamily="18" charset="0"/>
              </a:rPr>
              <a:t>defining coefficients </a:t>
            </a:r>
            <a:r>
              <a:rPr lang="en-US" altLang="en-US" sz="2400" dirty="0">
                <a:latin typeface="Times New Roman" panose="02020603050405020304" pitchFamily="18" charset="0"/>
                <a:cs typeface="Times New Roman" panose="02020603050405020304" pitchFamily="18" charset="0"/>
              </a:rPr>
              <a:t>as a </a:t>
            </a:r>
            <a:r>
              <a:rPr lang="en-US" altLang="en-US" sz="2400" b="1" dirty="0">
                <a:solidFill>
                  <a:srgbClr val="0070C0"/>
                </a:solidFill>
                <a:latin typeface="Times New Roman" panose="02020603050405020304" pitchFamily="18" charset="0"/>
                <a:cs typeface="Times New Roman" panose="02020603050405020304" pitchFamily="18" charset="0"/>
              </a:rPr>
              <a:t>parameter vector</a:t>
            </a:r>
            <a:r>
              <a:rPr lang="en-US" altLang="en-US" sz="2400" dirty="0">
                <a:latin typeface="Times New Roman" panose="02020603050405020304" pitchFamily="18" charset="0"/>
                <a:cs typeface="Times New Roman" panose="02020603050405020304" pitchFamily="18" charset="0"/>
              </a:rPr>
              <a:t>, we have</a:t>
            </a:r>
          </a:p>
          <a:p>
            <a:endParaRPr lang="en-US" altLang="en-US" sz="2400" dirty="0">
              <a:latin typeface="Times New Roman" panose="02020603050405020304" pitchFamily="18" charset="0"/>
              <a:cs typeface="Times New Roman" panose="02020603050405020304" pitchFamily="18" charset="0"/>
            </a:endParaRPr>
          </a:p>
          <a:p>
            <a:endParaRPr lang="en-US" altLang="en-US" dirty="0"/>
          </a:p>
          <a:p>
            <a:endParaRPr lang="en-US" altLang="en-US" sz="1200" dirty="0"/>
          </a:p>
          <a:p>
            <a:pPr>
              <a:buFontTx/>
              <a:buNone/>
            </a:pPr>
            <a:r>
              <a:rPr lang="en-US" altLang="en-US" sz="600" dirty="0">
                <a:latin typeface="Times New Roman" panose="02020603050405020304" pitchFamily="18" charset="0"/>
                <a:cs typeface="Times New Roman" panose="02020603050405020304" pitchFamily="18" charset="0"/>
              </a:rPr>
              <a:t>	</a:t>
            </a:r>
          </a:p>
          <a:p>
            <a:pPr>
              <a:buFontTx/>
              <a:buNone/>
            </a:pPr>
            <a:r>
              <a:rPr lang="en-US" altLang="en-US" sz="2400" dirty="0">
                <a:latin typeface="Times New Roman" panose="02020603050405020304" pitchFamily="18" charset="0"/>
                <a:cs typeface="Times New Roman" panose="02020603050405020304" pitchFamily="18" charset="0"/>
              </a:rPr>
              <a:t>    For example,</a:t>
            </a:r>
          </a:p>
        </p:txBody>
      </p:sp>
      <p:graphicFrame>
        <p:nvGraphicFramePr>
          <p:cNvPr id="38917" name="Object 8"/>
          <p:cNvGraphicFramePr>
            <a:graphicFrameLocks noChangeAspect="1"/>
          </p:cNvGraphicFramePr>
          <p:nvPr>
            <p:extLst>
              <p:ext uri="{D42A27DB-BD31-4B8C-83A1-F6EECF244321}">
                <p14:modId xmlns:p14="http://schemas.microsoft.com/office/powerpoint/2010/main" val="3175993182"/>
              </p:ext>
            </p:extLst>
          </p:nvPr>
        </p:nvGraphicFramePr>
        <p:xfrm>
          <a:off x="2387600" y="3867187"/>
          <a:ext cx="4648200" cy="409575"/>
        </p:xfrm>
        <a:graphic>
          <a:graphicData uri="http://schemas.openxmlformats.org/presentationml/2006/ole">
            <mc:AlternateContent xmlns:mc="http://schemas.openxmlformats.org/markup-compatibility/2006">
              <mc:Choice xmlns:v="urn:schemas-microsoft-com:vml" Requires="v">
                <p:oleObj spid="_x0000_s2086" name="Equation" r:id="rId3" imgW="2336800" imgH="203200" progId="Equation.3">
                  <p:embed/>
                </p:oleObj>
              </mc:Choice>
              <mc:Fallback>
                <p:oleObj name="Equation" r:id="rId3" imgW="2336800" imgH="203200" progId="Equation.3">
                  <p:embed/>
                  <p:pic>
                    <p:nvPicPr>
                      <p:cNvPr id="3891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600" y="3867187"/>
                        <a:ext cx="4648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10"/>
          <p:cNvGraphicFramePr>
            <a:graphicFrameLocks noChangeAspect="1"/>
          </p:cNvGraphicFramePr>
          <p:nvPr>
            <p:extLst>
              <p:ext uri="{D42A27DB-BD31-4B8C-83A1-F6EECF244321}">
                <p14:modId xmlns:p14="http://schemas.microsoft.com/office/powerpoint/2010/main" val="1427534132"/>
              </p:ext>
            </p:extLst>
          </p:nvPr>
        </p:nvGraphicFramePr>
        <p:xfrm>
          <a:off x="2343150" y="4411699"/>
          <a:ext cx="5065713" cy="422275"/>
        </p:xfrm>
        <a:graphic>
          <a:graphicData uri="http://schemas.openxmlformats.org/presentationml/2006/ole">
            <mc:AlternateContent xmlns:mc="http://schemas.openxmlformats.org/markup-compatibility/2006">
              <mc:Choice xmlns:v="urn:schemas-microsoft-com:vml" Requires="v">
                <p:oleObj spid="_x0000_s2087" name="Equation" r:id="rId5" imgW="2476500" imgH="203200" progId="Equation.3">
                  <p:embed/>
                </p:oleObj>
              </mc:Choice>
              <mc:Fallback>
                <p:oleObj name="Equation" r:id="rId5" imgW="2476500" imgH="203200" progId="Equation.3">
                  <p:embed/>
                  <p:pic>
                    <p:nvPicPr>
                      <p:cNvPr id="38919"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3150" y="4411699"/>
                        <a:ext cx="50657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12"/>
          <p:cNvGraphicFramePr>
            <a:graphicFrameLocks noChangeAspect="1"/>
          </p:cNvGraphicFramePr>
          <p:nvPr>
            <p:extLst>
              <p:ext uri="{D42A27DB-BD31-4B8C-83A1-F6EECF244321}">
                <p14:modId xmlns:p14="http://schemas.microsoft.com/office/powerpoint/2010/main" val="1711062918"/>
              </p:ext>
            </p:extLst>
          </p:nvPr>
        </p:nvGraphicFramePr>
        <p:xfrm>
          <a:off x="315279" y="5414804"/>
          <a:ext cx="4398963" cy="492125"/>
        </p:xfrm>
        <a:graphic>
          <a:graphicData uri="http://schemas.openxmlformats.org/presentationml/2006/ole">
            <mc:AlternateContent xmlns:mc="http://schemas.openxmlformats.org/markup-compatibility/2006">
              <mc:Choice xmlns:v="urn:schemas-microsoft-com:vml" Requires="v">
                <p:oleObj spid="_x0000_s2088" name="Equation" r:id="rId7" imgW="2032000" imgH="228600" progId="Equation.DSMT4">
                  <p:embed/>
                </p:oleObj>
              </mc:Choice>
              <mc:Fallback>
                <p:oleObj name="Equation" r:id="rId7" imgW="2032000" imgH="228600" progId="Equation.DSMT4">
                  <p:embed/>
                  <p:pic>
                    <p:nvPicPr>
                      <p:cNvPr id="38921"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79" y="5414804"/>
                        <a:ext cx="43989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Object 11"/>
          <p:cNvGraphicFramePr>
            <a:graphicFrameLocks noChangeAspect="1"/>
          </p:cNvGraphicFramePr>
          <p:nvPr>
            <p:extLst>
              <p:ext uri="{D42A27DB-BD31-4B8C-83A1-F6EECF244321}">
                <p14:modId xmlns:p14="http://schemas.microsoft.com/office/powerpoint/2010/main" val="1931981088"/>
              </p:ext>
            </p:extLst>
          </p:nvPr>
        </p:nvGraphicFramePr>
        <p:xfrm>
          <a:off x="5173347" y="4828381"/>
          <a:ext cx="3805237" cy="1706563"/>
        </p:xfrm>
        <a:graphic>
          <a:graphicData uri="http://schemas.openxmlformats.org/presentationml/2006/ole">
            <mc:AlternateContent xmlns:mc="http://schemas.openxmlformats.org/markup-compatibility/2006">
              <mc:Choice xmlns:v="urn:schemas-microsoft-com:vml" Requires="v">
                <p:oleObj spid="_x0000_s2089" name="Equation" r:id="rId9" imgW="1726565" imgH="774065" progId="Equation.DSMT4">
                  <p:embed/>
                </p:oleObj>
              </mc:Choice>
              <mc:Fallback>
                <p:oleObj name="Equation" r:id="rId9" imgW="1726565" imgH="774065" progId="Equation.DSMT4">
                  <p:embed/>
                  <p:pic>
                    <p:nvPicPr>
                      <p:cNvPr id="38922"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3347" y="4828381"/>
                        <a:ext cx="3805237"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3" name="AutoShape 12"/>
          <p:cNvSpPr>
            <a:spLocks noChangeArrowheads="1"/>
          </p:cNvSpPr>
          <p:nvPr/>
        </p:nvSpPr>
        <p:spPr bwMode="auto">
          <a:xfrm>
            <a:off x="4714559" y="5642134"/>
            <a:ext cx="360363" cy="115887"/>
          </a:xfrm>
          <a:prstGeom prst="leftRightArrow">
            <a:avLst>
              <a:gd name="adj1" fmla="val 50000"/>
              <a:gd name="adj2" fmla="val 62192"/>
            </a:avLst>
          </a:prstGeom>
          <a:solidFill>
            <a:srgbClr val="0033CC"/>
          </a:solidFill>
          <a:ln w="9525" algn="ctr">
            <a:solidFill>
              <a:schemeClr val="folHlink"/>
            </a:solidFill>
            <a:miter lim="800000"/>
          </a:ln>
        </p:spPr>
        <p:txBody>
          <a:bodyPr wrap="none" anchor="ct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4"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3"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1272" y="1267630"/>
            <a:ext cx="8522970" cy="5336846"/>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The </a:t>
            </a:r>
            <a:r>
              <a:rPr lang="en-US" sz="2400" b="1" dirty="0">
                <a:solidFill>
                  <a:srgbClr val="FF0000"/>
                </a:solidFill>
                <a:latin typeface="Times New Roman" panose="02020603050405020304" pitchFamily="18" charset="0"/>
                <a:cs typeface="Times New Roman" panose="02020603050405020304" pitchFamily="18" charset="0"/>
                <a:sym typeface="+mn-ea"/>
              </a:rPr>
              <a:t>Cartesian space dynamic equations </a:t>
            </a:r>
            <a:r>
              <a:rPr lang="en-US" sz="2400" noProof="0" dirty="0">
                <a:ln>
                  <a:noFill/>
                </a:ln>
                <a:effectLst/>
                <a:uLnTx/>
                <a:uFillTx/>
                <a:latin typeface="Times New Roman" panose="02020603050405020304" pitchFamily="18" charset="0"/>
                <a:cs typeface="Times New Roman" panose="02020603050405020304" pitchFamily="18" charset="0"/>
                <a:sym typeface="+mn-ea"/>
              </a:rPr>
              <a:t>can be obtained as</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where</a:t>
            </a: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noProof="0" dirty="0">
              <a:ln>
                <a:noFill/>
              </a:ln>
              <a:effectLst/>
              <a:uLnTx/>
              <a:uFillTx/>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endParaRPr lang="en-US" sz="2400" dirty="0">
              <a:latin typeface="Times New Roman" panose="02020603050405020304" pitchFamily="18" charset="0"/>
              <a:cs typeface="Times New Roman" panose="02020603050405020304" pitchFamily="18" charset="0"/>
              <a:sym typeface="+mn-ea"/>
            </a:endParaRPr>
          </a:p>
          <a:p>
            <a:pPr indent="0" algn="l" fontAlgn="base">
              <a:spcBef>
                <a:spcPct val="20000"/>
              </a:spcBef>
              <a:buFont typeface="Wingdings" panose="05000000000000000000" charset="0"/>
              <a:buNone/>
            </a:pPr>
            <a:r>
              <a:rPr lang="en-US" sz="2400" noProof="0" dirty="0">
                <a:ln>
                  <a:noFill/>
                </a:ln>
                <a:effectLst/>
                <a:uLnTx/>
                <a:uFillTx/>
                <a:latin typeface="Times New Roman" panose="02020603050405020304" pitchFamily="18" charset="0"/>
                <a:cs typeface="Times New Roman" panose="02020603050405020304" pitchFamily="18" charset="0"/>
                <a:sym typeface="+mn-ea"/>
              </a:rPr>
              <a:t>with</a:t>
            </a:r>
          </a:p>
        </p:txBody>
      </p:sp>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274030099"/>
              </p:ext>
            </p:extLst>
          </p:nvPr>
        </p:nvGraphicFramePr>
        <p:xfrm>
          <a:off x="2528978" y="1831576"/>
          <a:ext cx="4100195" cy="480060"/>
        </p:xfrm>
        <a:graphic>
          <a:graphicData uri="http://schemas.openxmlformats.org/presentationml/2006/ole">
            <mc:AlternateContent xmlns:mc="http://schemas.openxmlformats.org/markup-compatibility/2006">
              <mc:Choice xmlns:v="urn:schemas-microsoft-com:vml" Requires="v">
                <p:oleObj spid="_x0000_s26689" r:id="rId5" imgW="1955800" imgH="228600" progId="Equation.KSEE3">
                  <p:embed/>
                </p:oleObj>
              </mc:Choice>
              <mc:Fallback>
                <p:oleObj r:id="rId5" imgW="1955800" imgH="228600" progId="Equation.KSEE3">
                  <p:embed/>
                  <p:pic>
                    <p:nvPicPr>
                      <p:cNvPr id="8" name="对象 7">
                        <a:hlinkClick r:id="" action="ppaction://ole?verb=0"/>
                      </p:cNvPr>
                      <p:cNvPicPr/>
                      <p:nvPr/>
                    </p:nvPicPr>
                    <p:blipFill>
                      <a:blip r:embed="rId6"/>
                      <a:stretch>
                        <a:fillRect/>
                      </a:stretch>
                    </p:blipFill>
                    <p:spPr>
                      <a:xfrm>
                        <a:off x="2528978" y="1831576"/>
                        <a:ext cx="4100195" cy="48006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1732177199"/>
              </p:ext>
            </p:extLst>
          </p:nvPr>
        </p:nvGraphicFramePr>
        <p:xfrm>
          <a:off x="281272" y="2631816"/>
          <a:ext cx="7269480" cy="1653540"/>
        </p:xfrm>
        <a:graphic>
          <a:graphicData uri="http://schemas.openxmlformats.org/presentationml/2006/ole">
            <mc:AlternateContent xmlns:mc="http://schemas.openxmlformats.org/markup-compatibility/2006">
              <mc:Choice xmlns:v="urn:schemas-microsoft-com:vml" Requires="v">
                <p:oleObj spid="_x0000_s26690" r:id="rId7" imgW="3467100" imgH="787400" progId="Equation.KSEE3">
                  <p:embed/>
                </p:oleObj>
              </mc:Choice>
              <mc:Fallback>
                <p:oleObj r:id="rId7" imgW="3467100" imgH="787400" progId="Equation.KSEE3">
                  <p:embed/>
                  <p:pic>
                    <p:nvPicPr>
                      <p:cNvPr id="9" name="对象 8">
                        <a:hlinkClick r:id="" action="ppaction://ole?verb=0"/>
                      </p:cNvPr>
                      <p:cNvPicPr/>
                      <p:nvPr/>
                    </p:nvPicPr>
                    <p:blipFill>
                      <a:blip r:embed="rId8"/>
                      <a:stretch>
                        <a:fillRect/>
                      </a:stretch>
                    </p:blipFill>
                    <p:spPr>
                      <a:xfrm>
                        <a:off x="281272" y="2631816"/>
                        <a:ext cx="7269480" cy="165354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3105589540"/>
              </p:ext>
            </p:extLst>
          </p:nvPr>
        </p:nvGraphicFramePr>
        <p:xfrm>
          <a:off x="281272" y="4416620"/>
          <a:ext cx="5326380" cy="1600200"/>
        </p:xfrm>
        <a:graphic>
          <a:graphicData uri="http://schemas.openxmlformats.org/presentationml/2006/ole">
            <mc:AlternateContent xmlns:mc="http://schemas.openxmlformats.org/markup-compatibility/2006">
              <mc:Choice xmlns:v="urn:schemas-microsoft-com:vml" Requires="v">
                <p:oleObj spid="_x0000_s26691" r:id="rId9" imgW="2540000" imgH="762000" progId="Equation.KSEE3">
                  <p:embed/>
                </p:oleObj>
              </mc:Choice>
              <mc:Fallback>
                <p:oleObj r:id="rId9" imgW="2540000" imgH="762000" progId="Equation.KSEE3">
                  <p:embed/>
                  <p:pic>
                    <p:nvPicPr>
                      <p:cNvPr id="11" name="对象 10">
                        <a:hlinkClick r:id="" action="ppaction://ole?verb=0"/>
                      </p:cNvPr>
                      <p:cNvPicPr/>
                      <p:nvPr/>
                    </p:nvPicPr>
                    <p:blipFill>
                      <a:blip r:embed="rId10"/>
                      <a:stretch>
                        <a:fillRect/>
                      </a:stretch>
                    </p:blipFill>
                    <p:spPr>
                      <a:xfrm>
                        <a:off x="281272" y="4416620"/>
                        <a:ext cx="5326380" cy="160020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2219713674"/>
              </p:ext>
            </p:extLst>
          </p:nvPr>
        </p:nvGraphicFramePr>
        <p:xfrm>
          <a:off x="6007218" y="4487806"/>
          <a:ext cx="2849880" cy="1493520"/>
        </p:xfrm>
        <a:graphic>
          <a:graphicData uri="http://schemas.openxmlformats.org/presentationml/2006/ole">
            <mc:AlternateContent xmlns:mc="http://schemas.openxmlformats.org/markup-compatibility/2006">
              <mc:Choice xmlns:v="urn:schemas-microsoft-com:vml" Requires="v">
                <p:oleObj spid="_x0000_s26692" r:id="rId11" imgW="1358900" imgH="711200" progId="Equation.KSEE3">
                  <p:embed/>
                </p:oleObj>
              </mc:Choice>
              <mc:Fallback>
                <p:oleObj r:id="rId11" imgW="1358900" imgH="711200" progId="Equation.KSEE3">
                  <p:embed/>
                  <p:pic>
                    <p:nvPicPr>
                      <p:cNvPr id="13" name="对象 12">
                        <a:hlinkClick r:id="" action="ppaction://ole?verb=0"/>
                      </p:cNvPr>
                      <p:cNvPicPr/>
                      <p:nvPr/>
                    </p:nvPicPr>
                    <p:blipFill>
                      <a:blip r:embed="rId12"/>
                      <a:stretch>
                        <a:fillRect/>
                      </a:stretch>
                    </p:blipFill>
                    <p:spPr>
                      <a:xfrm>
                        <a:off x="6007218" y="4487806"/>
                        <a:ext cx="2849880" cy="149352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extLst>
              <p:ext uri="{D42A27DB-BD31-4B8C-83A1-F6EECF244321}">
                <p14:modId xmlns:p14="http://schemas.microsoft.com/office/powerpoint/2010/main" val="1200645679"/>
              </p:ext>
            </p:extLst>
          </p:nvPr>
        </p:nvGraphicFramePr>
        <p:xfrm>
          <a:off x="1080867" y="6124973"/>
          <a:ext cx="1226707" cy="432000"/>
        </p:xfrm>
        <a:graphic>
          <a:graphicData uri="http://schemas.openxmlformats.org/presentationml/2006/ole">
            <mc:AlternateContent xmlns:mc="http://schemas.openxmlformats.org/markup-compatibility/2006">
              <mc:Choice xmlns:v="urn:schemas-microsoft-com:vml" Requires="v">
                <p:oleObj spid="_x0000_s26693" r:id="rId13" imgW="685800" imgH="241300" progId="Equation.KSEE3">
                  <p:embed/>
                </p:oleObj>
              </mc:Choice>
              <mc:Fallback>
                <p:oleObj r:id="rId13" imgW="685800" imgH="241300" progId="Equation.KSEE3">
                  <p:embed/>
                  <p:pic>
                    <p:nvPicPr>
                      <p:cNvPr id="2" name="对象 1">
                        <a:hlinkClick r:id="" action="ppaction://ole?verb=0"/>
                      </p:cNvPr>
                      <p:cNvPicPr/>
                      <p:nvPr/>
                    </p:nvPicPr>
                    <p:blipFill>
                      <a:blip r:embed="rId14"/>
                      <a:stretch>
                        <a:fillRect/>
                      </a:stretch>
                    </p:blipFill>
                    <p:spPr>
                      <a:xfrm>
                        <a:off x="1080867" y="6124973"/>
                        <a:ext cx="1226707" cy="4320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1311320312"/>
              </p:ext>
            </p:extLst>
          </p:nvPr>
        </p:nvGraphicFramePr>
        <p:xfrm>
          <a:off x="2509367" y="6122433"/>
          <a:ext cx="2974494" cy="432000"/>
        </p:xfrm>
        <a:graphic>
          <a:graphicData uri="http://schemas.openxmlformats.org/presentationml/2006/ole">
            <mc:AlternateContent xmlns:mc="http://schemas.openxmlformats.org/markup-compatibility/2006">
              <mc:Choice xmlns:v="urn:schemas-microsoft-com:vml" Requires="v">
                <p:oleObj spid="_x0000_s26694" r:id="rId15" imgW="1574800" imgH="228600" progId="Equation.KSEE3">
                  <p:embed/>
                </p:oleObj>
              </mc:Choice>
              <mc:Fallback>
                <p:oleObj r:id="rId15" imgW="1574800" imgH="228600" progId="Equation.KSEE3">
                  <p:embed/>
                  <p:pic>
                    <p:nvPicPr>
                      <p:cNvPr id="6" name="对象 5">
                        <a:hlinkClick r:id="" action="ppaction://ole?verb=0"/>
                      </p:cNvPr>
                      <p:cNvPicPr/>
                      <p:nvPr/>
                    </p:nvPicPr>
                    <p:blipFill>
                      <a:blip r:embed="rId16"/>
                      <a:stretch>
                        <a:fillRect/>
                      </a:stretch>
                    </p:blipFill>
                    <p:spPr>
                      <a:xfrm>
                        <a:off x="2509367" y="6122433"/>
                        <a:ext cx="2974494" cy="43200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631983941"/>
              </p:ext>
            </p:extLst>
          </p:nvPr>
        </p:nvGraphicFramePr>
        <p:xfrm>
          <a:off x="5665382" y="6124973"/>
          <a:ext cx="2924571" cy="432000"/>
        </p:xfrm>
        <a:graphic>
          <a:graphicData uri="http://schemas.openxmlformats.org/presentationml/2006/ole">
            <mc:AlternateContent xmlns:mc="http://schemas.openxmlformats.org/markup-compatibility/2006">
              <mc:Choice xmlns:v="urn:schemas-microsoft-com:vml" Requires="v">
                <p:oleObj spid="_x0000_s26695" r:id="rId17" imgW="1548765" imgH="228600" progId="Equation.KSEE3">
                  <p:embed/>
                </p:oleObj>
              </mc:Choice>
              <mc:Fallback>
                <p:oleObj r:id="rId17" imgW="1548765" imgH="228600" progId="Equation.KSEE3">
                  <p:embed/>
                  <p:pic>
                    <p:nvPicPr>
                      <p:cNvPr id="15" name="对象 14">
                        <a:hlinkClick r:id="" action="ppaction://ole?verb=0"/>
                      </p:cNvPr>
                      <p:cNvPicPr/>
                      <p:nvPr/>
                    </p:nvPicPr>
                    <p:blipFill>
                      <a:blip r:embed="rId18"/>
                      <a:stretch>
                        <a:fillRect/>
                      </a:stretch>
                    </p:blipFill>
                    <p:spPr>
                      <a:xfrm>
                        <a:off x="5665382" y="6124973"/>
                        <a:ext cx="2924571" cy="432000"/>
                      </a:xfrm>
                      <a:prstGeom prst="rect">
                        <a:avLst/>
                      </a:prstGeom>
                    </p:spPr>
                  </p:pic>
                </p:oleObj>
              </mc:Fallback>
            </mc:AlternateContent>
          </a:graphicData>
        </a:graphic>
      </p:graphicFrame>
      <p:sp>
        <p:nvSpPr>
          <p:cNvPr id="1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流程图: 可选过程 11"/>
          <p:cNvSpPr/>
          <p:nvPr/>
        </p:nvSpPr>
        <p:spPr>
          <a:xfrm>
            <a:off x="180407" y="2602664"/>
            <a:ext cx="8797338" cy="1696204"/>
          </a:xfrm>
          <a:prstGeom prst="flowChartAlternateProcess">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7" name="流程图: 可选过程 16"/>
          <p:cNvSpPr/>
          <p:nvPr/>
        </p:nvSpPr>
        <p:spPr>
          <a:xfrm>
            <a:off x="180407" y="4415631"/>
            <a:ext cx="5555375" cy="1605158"/>
          </a:xfrm>
          <a:prstGeom prst="flowChartAlternateProcess">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8" name="流程图: 可选过程 17"/>
          <p:cNvSpPr/>
          <p:nvPr/>
        </p:nvSpPr>
        <p:spPr>
          <a:xfrm>
            <a:off x="5888182" y="4415631"/>
            <a:ext cx="3089563" cy="1605158"/>
          </a:xfrm>
          <a:prstGeom prst="flowChartAlternateProcess">
            <a:avLst/>
          </a:prstGeom>
          <a:noFill/>
          <a:ln>
            <a:solidFill>
              <a:srgbClr val="976419"/>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6"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ustDataLst>
      <p:tags r:id="rId2"/>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noChangeArrowheads="1"/>
          </p:cNvSpPr>
          <p:nvPr>
            <p:ph idx="1"/>
          </p:nvPr>
        </p:nvSpPr>
        <p:spPr>
          <a:xfrm>
            <a:off x="406400" y="1892595"/>
            <a:ext cx="8229600" cy="4628770"/>
          </a:xfrm>
        </p:spPr>
        <p:txBody>
          <a:bodyPr/>
          <a:lstStyle/>
          <a:p>
            <a:pPr>
              <a:buFontTx/>
              <a:buChar char="•"/>
            </a:pPr>
            <a:r>
              <a:rPr lang="en-US" altLang="zh-CN" sz="2800" b="1" dirty="0">
                <a:solidFill>
                  <a:srgbClr val="0033CC"/>
                </a:solidFill>
                <a:latin typeface="Times New Roman" panose="02020603050405020304" pitchFamily="18" charset="0"/>
                <a:ea typeface="宋体" panose="02010600030101010101" pitchFamily="2" charset="-122"/>
              </a:rPr>
              <a:t>Joint Space</a:t>
            </a:r>
          </a:p>
          <a:p>
            <a:endParaRPr lang="en-US" altLang="zh-CN" sz="2800" dirty="0">
              <a:solidFill>
                <a:srgbClr val="0033CC"/>
              </a:solidFill>
              <a:latin typeface="Times New Roman" panose="02020603050405020304" pitchFamily="18" charset="0"/>
              <a:ea typeface="宋体" panose="02010600030101010101" pitchFamily="2" charset="-122"/>
            </a:endParaRPr>
          </a:p>
          <a:p>
            <a:endParaRPr lang="en-US" altLang="zh-CN" sz="600" dirty="0">
              <a:solidFill>
                <a:srgbClr val="0033CC"/>
              </a:solidFill>
              <a:latin typeface="Times New Roman" panose="02020603050405020304" pitchFamily="18" charset="0"/>
              <a:ea typeface="宋体" panose="02010600030101010101" pitchFamily="2" charset="-122"/>
            </a:endParaRPr>
          </a:p>
          <a:p>
            <a:pPr>
              <a:buFontTx/>
              <a:buChar char="•"/>
            </a:pPr>
            <a:r>
              <a:rPr lang="en-US" altLang="zh-CN" sz="2800" b="1" dirty="0">
                <a:solidFill>
                  <a:srgbClr val="0033CC"/>
                </a:solidFill>
                <a:latin typeface="Times New Roman" panose="02020603050405020304" pitchFamily="18" charset="0"/>
                <a:ea typeface="宋体" panose="02010600030101010101" pitchFamily="2" charset="-122"/>
              </a:rPr>
              <a:t>Cartesian Space</a:t>
            </a:r>
            <a:endParaRPr lang="en-SG" altLang="zh-CN" b="1" dirty="0">
              <a:solidFill>
                <a:schemeClr val="accent2"/>
              </a:solidFill>
              <a:latin typeface="Times New Roman" panose="02020603050405020304" pitchFamily="18" charset="0"/>
              <a:ea typeface="宋体" panose="02010600030101010101" pitchFamily="2" charset="-122"/>
            </a:endParaRPr>
          </a:p>
        </p:txBody>
      </p:sp>
      <p:graphicFrame>
        <p:nvGraphicFramePr>
          <p:cNvPr id="15365" name="Object 1"/>
          <p:cNvGraphicFramePr>
            <a:graphicFrameLocks noChangeAspect="1"/>
          </p:cNvGraphicFramePr>
          <p:nvPr>
            <p:extLst>
              <p:ext uri="{D42A27DB-BD31-4B8C-83A1-F6EECF244321}">
                <p14:modId xmlns:p14="http://schemas.microsoft.com/office/powerpoint/2010/main" val="3852769669"/>
              </p:ext>
            </p:extLst>
          </p:nvPr>
        </p:nvGraphicFramePr>
        <p:xfrm>
          <a:off x="2810351" y="2403790"/>
          <a:ext cx="3601085" cy="445135"/>
        </p:xfrm>
        <a:graphic>
          <a:graphicData uri="http://schemas.openxmlformats.org/presentationml/2006/ole">
            <mc:AlternateContent xmlns:mc="http://schemas.openxmlformats.org/markup-compatibility/2006">
              <mc:Choice xmlns:v="urn:schemas-microsoft-com:vml" Requires="v">
                <p:oleObj spid="_x0000_s27686" r:id="rId3" imgW="1676400" imgH="203200" progId="Equation.DSMT4">
                  <p:embed/>
                </p:oleObj>
              </mc:Choice>
              <mc:Fallback>
                <p:oleObj r:id="rId3" imgW="1676400" imgH="203200" progId="Equation.DSMT4">
                  <p:embed/>
                  <p:pic>
                    <p:nvPicPr>
                      <p:cNvPr id="1536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351" y="2403790"/>
                        <a:ext cx="3601085" cy="44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68" name="Rectangle 8"/>
          <p:cNvSpPr>
            <a:spLocks noChangeArrowheads="1"/>
          </p:cNvSpPr>
          <p:nvPr/>
        </p:nvSpPr>
        <p:spPr bwMode="auto">
          <a:xfrm>
            <a:off x="446088" y="4386178"/>
            <a:ext cx="8329612" cy="1108075"/>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3200" b="1">
                <a:solidFill>
                  <a:schemeClr val="accent2"/>
                </a:solidFill>
                <a:latin typeface="Georgia" panose="02040502050405020303" pitchFamily="18" charset="0"/>
              </a:defRPr>
            </a:lvl1pPr>
            <a:lvl2pPr>
              <a:defRPr sz="3200" b="1">
                <a:solidFill>
                  <a:schemeClr val="accent2"/>
                </a:solidFill>
                <a:latin typeface="Georgia" panose="02040502050405020303" pitchFamily="18" charset="0"/>
              </a:defRPr>
            </a:lvl2pPr>
            <a:lvl3pPr>
              <a:defRPr sz="3200" b="1">
                <a:solidFill>
                  <a:schemeClr val="accent2"/>
                </a:solidFill>
                <a:latin typeface="Georgia" panose="02040502050405020303" pitchFamily="18" charset="0"/>
              </a:defRPr>
            </a:lvl3pPr>
            <a:lvl4pPr>
              <a:defRPr sz="3200" b="1">
                <a:solidFill>
                  <a:schemeClr val="accent2"/>
                </a:solidFill>
                <a:latin typeface="Georgia" panose="02040502050405020303" pitchFamily="18" charset="0"/>
              </a:defRPr>
            </a:lvl4pPr>
            <a:lvl5pPr>
              <a:defRPr sz="3200" b="1">
                <a:solidFill>
                  <a:schemeClr val="accent2"/>
                </a:solidFill>
                <a:latin typeface="Georgia" panose="02040502050405020303" pitchFamily="18" charset="0"/>
              </a:defRPr>
            </a:lvl5pPr>
            <a:lvl6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6pPr>
            <a:lvl7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7pPr>
            <a:lvl8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8pPr>
            <a:lvl9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9pPr>
          </a:lstStyle>
          <a:p>
            <a:r>
              <a:rPr lang="en-US" altLang="en-US" sz="2200" b="0">
                <a:latin typeface="Times New Roman" panose="02020603050405020304" pitchFamily="18" charset="0"/>
              </a:rPr>
              <a:t>                                  ---Cartesian position and orientation vector of the 	  		end-effector</a:t>
            </a:r>
          </a:p>
          <a:p>
            <a:r>
              <a:rPr lang="en-US" altLang="en-US" sz="2200" b="0">
                <a:latin typeface="Times New Roman" panose="02020603050405020304" pitchFamily="18" charset="0"/>
              </a:rPr>
              <a:t>                                       ---force-torque vector acting on the end-effector</a:t>
            </a:r>
            <a:endParaRPr lang="en-SG" altLang="en-US" sz="2200" b="0">
              <a:latin typeface="Times New Roman" panose="02020603050405020304" pitchFamily="18" charset="0"/>
              <a:cs typeface="Times New Roman" panose="02020603050405020304" pitchFamily="18" charset="0"/>
            </a:endParaRPr>
          </a:p>
        </p:txBody>
      </p:sp>
      <p:graphicFrame>
        <p:nvGraphicFramePr>
          <p:cNvPr id="15370" name="Object 5"/>
          <p:cNvGraphicFramePr>
            <a:graphicFrameLocks noChangeAspect="1"/>
          </p:cNvGraphicFramePr>
          <p:nvPr>
            <p:extLst>
              <p:ext uri="{D42A27DB-BD31-4B8C-83A1-F6EECF244321}">
                <p14:modId xmlns:p14="http://schemas.microsoft.com/office/powerpoint/2010/main" val="1169684870"/>
              </p:ext>
            </p:extLst>
          </p:nvPr>
        </p:nvGraphicFramePr>
        <p:xfrm>
          <a:off x="611188" y="4443328"/>
          <a:ext cx="2274887" cy="388937"/>
        </p:xfrm>
        <a:graphic>
          <a:graphicData uri="http://schemas.openxmlformats.org/presentationml/2006/ole">
            <mc:AlternateContent xmlns:mc="http://schemas.openxmlformats.org/markup-compatibility/2006">
              <mc:Choice xmlns:v="urn:schemas-microsoft-com:vml" Requires="v">
                <p:oleObj spid="_x0000_s27687" r:id="rId5" imgW="1243965" imgH="215900" progId="Equation.DSMT4">
                  <p:embed/>
                </p:oleObj>
              </mc:Choice>
              <mc:Fallback>
                <p:oleObj r:id="rId5" imgW="1243965" imgH="215900" progId="Equation.DSMT4">
                  <p:embed/>
                  <p:pic>
                    <p:nvPicPr>
                      <p:cNvPr id="1537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443328"/>
                        <a:ext cx="2274887"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73" name="Rectangle 13"/>
          <p:cNvSpPr>
            <a:spLocks noChangeArrowheads="1"/>
          </p:cNvSpPr>
          <p:nvPr/>
        </p:nvSpPr>
        <p:spPr bwMode="auto">
          <a:xfrm>
            <a:off x="1095375" y="5908590"/>
            <a:ext cx="737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accent2"/>
                </a:solidFill>
                <a:latin typeface="Georgia" panose="02040502050405020303" pitchFamily="18" charset="0"/>
              </a:defRPr>
            </a:lvl1pPr>
            <a:lvl2pPr>
              <a:defRPr sz="3200" b="1">
                <a:solidFill>
                  <a:schemeClr val="accent2"/>
                </a:solidFill>
                <a:latin typeface="Georgia" panose="02040502050405020303" pitchFamily="18" charset="0"/>
              </a:defRPr>
            </a:lvl2pPr>
            <a:lvl3pPr>
              <a:defRPr sz="3200" b="1">
                <a:solidFill>
                  <a:schemeClr val="accent2"/>
                </a:solidFill>
                <a:latin typeface="Georgia" panose="02040502050405020303" pitchFamily="18" charset="0"/>
              </a:defRPr>
            </a:lvl3pPr>
            <a:lvl4pPr>
              <a:defRPr sz="3200" b="1">
                <a:solidFill>
                  <a:schemeClr val="accent2"/>
                </a:solidFill>
                <a:latin typeface="Georgia" panose="02040502050405020303" pitchFamily="18" charset="0"/>
              </a:defRPr>
            </a:lvl4pPr>
            <a:lvl5pPr>
              <a:defRPr sz="3200" b="1">
                <a:solidFill>
                  <a:schemeClr val="accent2"/>
                </a:solidFill>
                <a:latin typeface="Georgia" panose="02040502050405020303" pitchFamily="18" charset="0"/>
              </a:defRPr>
            </a:lvl5pPr>
            <a:lvl6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6pPr>
            <a:lvl7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7pPr>
            <a:lvl8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8pPr>
            <a:lvl9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9pPr>
          </a:lstStyle>
          <a:p>
            <a:r>
              <a:rPr lang="en-US" altLang="en-US" sz="2400" dirty="0">
                <a:solidFill>
                  <a:schemeClr val="tx1"/>
                </a:solidFill>
                <a:latin typeface="Times New Roman" panose="02020603050405020304" pitchFamily="18" charset="0"/>
              </a:rPr>
              <a:t>This model is useful for</a:t>
            </a:r>
            <a:r>
              <a:rPr lang="en-US" altLang="en-US" sz="2400" dirty="0">
                <a:solidFill>
                  <a:srgbClr val="FF0000"/>
                </a:solidFill>
                <a:latin typeface="Times New Roman" panose="02020603050405020304" pitchFamily="18" charset="0"/>
              </a:rPr>
              <a:t> force controller design</a:t>
            </a:r>
            <a:r>
              <a:rPr lang="en-US" altLang="en-US" sz="2400" dirty="0">
                <a:solidFill>
                  <a:schemeClr val="tx1"/>
                </a:solidFill>
                <a:latin typeface="Times New Roman" panose="02020603050405020304" pitchFamily="18" charset="0"/>
              </a:rPr>
              <a:t>.</a:t>
            </a:r>
            <a:endParaRPr lang="en-SG" altLang="en-US"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Object 22"/>
          <p:cNvGraphicFramePr>
            <a:graphicFrameLocks noChangeAspect="1"/>
          </p:cNvGraphicFramePr>
          <p:nvPr>
            <p:extLst>
              <p:ext uri="{D42A27DB-BD31-4B8C-83A1-F6EECF244321}">
                <p14:modId xmlns:p14="http://schemas.microsoft.com/office/powerpoint/2010/main" val="465283883"/>
              </p:ext>
            </p:extLst>
          </p:nvPr>
        </p:nvGraphicFramePr>
        <p:xfrm>
          <a:off x="2633663" y="3606800"/>
          <a:ext cx="3954462" cy="474663"/>
        </p:xfrm>
        <a:graphic>
          <a:graphicData uri="http://schemas.openxmlformats.org/presentationml/2006/ole">
            <mc:AlternateContent xmlns:mc="http://schemas.openxmlformats.org/markup-compatibility/2006">
              <mc:Choice xmlns:v="urn:schemas-microsoft-com:vml" Requires="v">
                <p:oleObj spid="_x0000_s27688" name="Equation" r:id="rId7" imgW="1892160" imgH="228600" progId="Equation.DSMT4">
                  <p:embed/>
                </p:oleObj>
              </mc:Choice>
              <mc:Fallback>
                <p:oleObj name="Equation" r:id="rId7" imgW="1892160" imgH="228600" progId="Equation.DSMT4">
                  <p:embed/>
                  <p:pic>
                    <p:nvPicPr>
                      <p:cNvPr id="5" name="Object 22"/>
                      <p:cNvPicPr/>
                      <p:nvPr/>
                    </p:nvPicPr>
                    <p:blipFill>
                      <a:blip r:embed="rId8"/>
                      <a:stretch>
                        <a:fillRect/>
                      </a:stretch>
                    </p:blipFill>
                    <p:spPr>
                      <a:xfrm>
                        <a:off x="2633663" y="3606800"/>
                        <a:ext cx="3954462" cy="474663"/>
                      </a:xfrm>
                      <a:prstGeom prst="rect">
                        <a:avLst/>
                      </a:prstGeom>
                      <a:noFill/>
                      <a:ln w="38100">
                        <a:noFill/>
                        <a:miter/>
                      </a:ln>
                    </p:spPr>
                  </p:pic>
                </p:oleObj>
              </mc:Fallback>
            </mc:AlternateContent>
          </a:graphicData>
        </a:graphic>
      </p:graphicFrame>
      <p:graphicFrame>
        <p:nvGraphicFramePr>
          <p:cNvPr id="2" name="Object 22"/>
          <p:cNvGraphicFramePr>
            <a:graphicFrameLocks noChangeAspect="1"/>
          </p:cNvGraphicFramePr>
          <p:nvPr>
            <p:extLst>
              <p:ext uri="{D42A27DB-BD31-4B8C-83A1-F6EECF244321}">
                <p14:modId xmlns:p14="http://schemas.microsoft.com/office/powerpoint/2010/main" val="2645384354"/>
              </p:ext>
            </p:extLst>
          </p:nvPr>
        </p:nvGraphicFramePr>
        <p:xfrm>
          <a:off x="573088" y="5037138"/>
          <a:ext cx="2622550" cy="425450"/>
        </p:xfrm>
        <a:graphic>
          <a:graphicData uri="http://schemas.openxmlformats.org/presentationml/2006/ole">
            <mc:AlternateContent xmlns:mc="http://schemas.openxmlformats.org/markup-compatibility/2006">
              <mc:Choice xmlns:v="urn:schemas-microsoft-com:vml" Requires="v">
                <p:oleObj spid="_x0000_s27689" name="Equation" r:id="rId9" imgW="1562040" imgH="253800" progId="Equation.DSMT4">
                  <p:embed/>
                </p:oleObj>
              </mc:Choice>
              <mc:Fallback>
                <p:oleObj name="Equation" r:id="rId9" imgW="1562040" imgH="253800" progId="Equation.DSMT4">
                  <p:embed/>
                  <p:pic>
                    <p:nvPicPr>
                      <p:cNvPr id="2" name="Object 22"/>
                      <p:cNvPicPr/>
                      <p:nvPr/>
                    </p:nvPicPr>
                    <p:blipFill>
                      <a:blip r:embed="rId10"/>
                      <a:stretch>
                        <a:fillRect/>
                      </a:stretch>
                    </p:blipFill>
                    <p:spPr>
                      <a:xfrm>
                        <a:off x="573088" y="5037138"/>
                        <a:ext cx="2622550" cy="425450"/>
                      </a:xfrm>
                      <a:prstGeom prst="rect">
                        <a:avLst/>
                      </a:prstGeom>
                      <a:noFill/>
                      <a:ln w="38100">
                        <a:noFill/>
                        <a:miter/>
                      </a:ln>
                    </p:spPr>
                  </p:pic>
                </p:oleObj>
              </mc:Fallback>
            </mc:AlternateContent>
          </a:graphicData>
        </a:graphic>
      </p:graphicFrame>
      <p:sp>
        <p:nvSpPr>
          <p:cNvPr id="1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Rectangle 49"/>
          <p:cNvSpPr>
            <a:spLocks noChangeArrowheads="1"/>
          </p:cNvSpPr>
          <p:nvPr/>
        </p:nvSpPr>
        <p:spPr bwMode="auto">
          <a:xfrm>
            <a:off x="190499" y="1155700"/>
            <a:ext cx="863727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Appendix 2.5: </a:t>
            </a:r>
            <a:r>
              <a:rPr lang="en-US" altLang="en-US" sz="2700" b="1" dirty="0">
                <a:solidFill>
                  <a:schemeClr val="accent2"/>
                </a:solidFill>
                <a:latin typeface="Times New Roman" panose="02020603050405020304" pitchFamily="18" charset="0"/>
                <a:cs typeface="Times New Roman" panose="02020603050405020304" pitchFamily="18" charset="0"/>
              </a:rPr>
              <a:t>Robot Dynamics in Two Spaces</a:t>
            </a:r>
          </a:p>
        </p:txBody>
      </p:sp>
      <p:sp>
        <p:nvSpPr>
          <p:cNvPr id="13"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noChangeArrowheads="1"/>
          </p:cNvSpPr>
          <p:nvPr>
            <p:ph idx="1"/>
          </p:nvPr>
        </p:nvSpPr>
        <p:spPr>
          <a:xfrm>
            <a:off x="394334" y="1851838"/>
            <a:ext cx="8229600" cy="4525963"/>
          </a:xfrm>
        </p:spPr>
        <p:txBody>
          <a:bodyPr/>
          <a:lstStyle/>
          <a:p>
            <a:pPr>
              <a:buFontTx/>
              <a:buChar char="•"/>
            </a:pPr>
            <a:r>
              <a:rPr lang="en-US" altLang="en-US" sz="2800" b="1" dirty="0">
                <a:solidFill>
                  <a:srgbClr val="0033CC"/>
                </a:solidFill>
                <a:latin typeface="Times New Roman" panose="02020603050405020304" pitchFamily="18" charset="0"/>
              </a:rPr>
              <a:t>Joint Space</a:t>
            </a:r>
          </a:p>
          <a:p>
            <a:pPr>
              <a:buFontTx/>
              <a:buChar char="•"/>
            </a:pPr>
            <a:endParaRPr lang="en-US" altLang="en-US" sz="2800" b="1" dirty="0">
              <a:solidFill>
                <a:srgbClr val="0033CC"/>
              </a:solidFill>
              <a:latin typeface="Times New Roman" panose="02020603050405020304" pitchFamily="18" charset="0"/>
            </a:endParaRPr>
          </a:p>
          <a:p>
            <a:pPr>
              <a:buFontTx/>
              <a:buChar char="•"/>
            </a:pPr>
            <a:endParaRPr lang="en-US" altLang="en-US" sz="2800" b="1" dirty="0">
              <a:solidFill>
                <a:srgbClr val="0033CC"/>
              </a:solidFill>
              <a:latin typeface="Times New Roman" panose="02020603050405020304" pitchFamily="18" charset="0"/>
            </a:endParaRPr>
          </a:p>
          <a:p>
            <a:pPr>
              <a:buFontTx/>
              <a:buChar char="•"/>
            </a:pPr>
            <a:endParaRPr lang="en-US" altLang="en-US" sz="2800" b="1" dirty="0">
              <a:solidFill>
                <a:srgbClr val="0033CC"/>
              </a:solidFill>
              <a:latin typeface="Times New Roman" panose="02020603050405020304" pitchFamily="18" charset="0"/>
            </a:endParaRPr>
          </a:p>
          <a:p>
            <a:pPr>
              <a:buFontTx/>
              <a:buChar char="•"/>
            </a:pPr>
            <a:endParaRPr lang="en-US" altLang="en-US" sz="2800" b="1" dirty="0">
              <a:solidFill>
                <a:srgbClr val="0033CC"/>
              </a:solidFill>
              <a:latin typeface="Times New Roman" panose="02020603050405020304" pitchFamily="18" charset="0"/>
            </a:endParaRPr>
          </a:p>
          <a:p>
            <a:pPr>
              <a:buFontTx/>
              <a:buChar char="•"/>
            </a:pPr>
            <a:endParaRPr lang="en-US" altLang="en-US" sz="2800" b="1" dirty="0">
              <a:solidFill>
                <a:srgbClr val="0033CC"/>
              </a:solidFill>
              <a:latin typeface="Times New Roman" panose="02020603050405020304" pitchFamily="18" charset="0"/>
            </a:endParaRPr>
          </a:p>
          <a:p>
            <a:pPr>
              <a:buFontTx/>
              <a:buChar char="•"/>
            </a:pPr>
            <a:r>
              <a:rPr lang="en-US" altLang="zh-CN" sz="2800" b="1" dirty="0">
                <a:solidFill>
                  <a:srgbClr val="0033CC"/>
                </a:solidFill>
                <a:latin typeface="Times New Roman" panose="02020603050405020304" pitchFamily="18" charset="0"/>
                <a:ea typeface="宋体" panose="02010600030101010101" pitchFamily="2" charset="-122"/>
                <a:sym typeface="+mn-ea"/>
              </a:rPr>
              <a:t>Cartesian Space</a:t>
            </a:r>
            <a:endParaRPr lang="en-SG" altLang="zh-CN" sz="2800" b="1" dirty="0">
              <a:solidFill>
                <a:schemeClr val="accent2"/>
              </a:solidFill>
              <a:latin typeface="Times New Roman" panose="02020603050405020304" pitchFamily="18" charset="0"/>
              <a:ea typeface="宋体" panose="02010600030101010101" pitchFamily="2" charset="-122"/>
            </a:endParaRPr>
          </a:p>
          <a:p>
            <a:pPr>
              <a:buFontTx/>
              <a:buChar char="•"/>
            </a:pPr>
            <a:endParaRPr lang="en-US" altLang="en-US" sz="2800" b="1" dirty="0">
              <a:solidFill>
                <a:srgbClr val="0033CC"/>
              </a:solidFill>
              <a:latin typeface="Times New Roman" panose="02020603050405020304" pitchFamily="18" charset="0"/>
            </a:endParaRPr>
          </a:p>
        </p:txBody>
      </p:sp>
      <p:graphicFrame>
        <p:nvGraphicFramePr>
          <p:cNvPr id="16388" name="Object 1"/>
          <p:cNvGraphicFramePr>
            <a:graphicFrameLocks noChangeAspect="1"/>
          </p:cNvGraphicFramePr>
          <p:nvPr>
            <p:extLst>
              <p:ext uri="{D42A27DB-BD31-4B8C-83A1-F6EECF244321}">
                <p14:modId xmlns:p14="http://schemas.microsoft.com/office/powerpoint/2010/main" val="2882542728"/>
              </p:ext>
            </p:extLst>
          </p:nvPr>
        </p:nvGraphicFramePr>
        <p:xfrm>
          <a:off x="1574777" y="2507630"/>
          <a:ext cx="6278562" cy="2165350"/>
        </p:xfrm>
        <a:graphic>
          <a:graphicData uri="http://schemas.openxmlformats.org/presentationml/2006/ole">
            <mc:AlternateContent xmlns:mc="http://schemas.openxmlformats.org/markup-compatibility/2006">
              <mc:Choice xmlns:v="urn:schemas-microsoft-com:vml" Requires="v">
                <p:oleObj spid="_x0000_s28692" r:id="rId3" imgW="2692400" imgH="914400" progId="Equation.DSMT4">
                  <p:embed/>
                </p:oleObj>
              </mc:Choice>
              <mc:Fallback>
                <p:oleObj r:id="rId3" imgW="2692400" imgH="914400" progId="Equation.DSMT4">
                  <p:embed/>
                  <p:pic>
                    <p:nvPicPr>
                      <p:cNvPr id="1638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777" y="2507630"/>
                        <a:ext cx="6278562"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Object 22"/>
          <p:cNvGraphicFramePr>
            <a:graphicFrameLocks noChangeAspect="1"/>
          </p:cNvGraphicFramePr>
          <p:nvPr>
            <p:extLst>
              <p:ext uri="{D42A27DB-BD31-4B8C-83A1-F6EECF244321}">
                <p14:modId xmlns:p14="http://schemas.microsoft.com/office/powerpoint/2010/main" val="2251305014"/>
              </p:ext>
            </p:extLst>
          </p:nvPr>
        </p:nvGraphicFramePr>
        <p:xfrm>
          <a:off x="1703388" y="5565775"/>
          <a:ext cx="5227637" cy="476250"/>
        </p:xfrm>
        <a:graphic>
          <a:graphicData uri="http://schemas.openxmlformats.org/presentationml/2006/ole">
            <mc:AlternateContent xmlns:mc="http://schemas.openxmlformats.org/markup-compatibility/2006">
              <mc:Choice xmlns:v="urn:schemas-microsoft-com:vml" Requires="v">
                <p:oleObj spid="_x0000_s28693" name="Equation" r:id="rId5" imgW="2501640" imgH="228600" progId="Equation.DSMT4">
                  <p:embed/>
                </p:oleObj>
              </mc:Choice>
              <mc:Fallback>
                <p:oleObj name="Equation" r:id="rId5" imgW="2501640" imgH="228600" progId="Equation.DSMT4">
                  <p:embed/>
                  <p:pic>
                    <p:nvPicPr>
                      <p:cNvPr id="5" name="Object 22"/>
                      <p:cNvPicPr/>
                      <p:nvPr/>
                    </p:nvPicPr>
                    <p:blipFill>
                      <a:blip r:embed="rId6"/>
                      <a:stretch>
                        <a:fillRect/>
                      </a:stretch>
                    </p:blipFill>
                    <p:spPr>
                      <a:xfrm>
                        <a:off x="1703388" y="5565775"/>
                        <a:ext cx="5227637" cy="476250"/>
                      </a:xfrm>
                      <a:prstGeom prst="rect">
                        <a:avLst/>
                      </a:prstGeom>
                      <a:noFill/>
                      <a:ln w="38100">
                        <a:noFill/>
                        <a:miter/>
                      </a:ln>
                    </p:spPr>
                  </p:pic>
                </p:oleObj>
              </mc:Fallback>
            </mc:AlternateContent>
          </a:graphicData>
        </a:graphic>
      </p:graphicFrame>
      <p:sp>
        <p:nvSpPr>
          <p:cNvPr id="9"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0" name="Rectangle 49"/>
          <p:cNvSpPr>
            <a:spLocks noChangeArrowheads="1"/>
          </p:cNvSpPr>
          <p:nvPr/>
        </p:nvSpPr>
        <p:spPr bwMode="auto">
          <a:xfrm>
            <a:off x="190499" y="1155700"/>
            <a:ext cx="863727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Appendix 2.6: </a:t>
            </a:r>
            <a:r>
              <a:rPr lang="en-US" altLang="en-US" sz="2700" b="1" dirty="0">
                <a:solidFill>
                  <a:schemeClr val="accent2"/>
                </a:solidFill>
                <a:latin typeface="Times New Roman" panose="02020603050405020304" pitchFamily="18" charset="0"/>
                <a:cs typeface="Times New Roman" panose="02020603050405020304" pitchFamily="18" charset="0"/>
              </a:rPr>
              <a:t>Inclusion of Friction Effects</a:t>
            </a:r>
          </a:p>
        </p:txBody>
      </p:sp>
      <p:sp>
        <p:nvSpPr>
          <p:cNvPr id="11" name="Rectangle 8"/>
          <p:cNvSpPr>
            <a:spLocks noChangeArrowheads="1"/>
          </p:cNvSpPr>
          <p:nvPr/>
        </p:nvSpPr>
        <p:spPr bwMode="auto">
          <a:xfrm>
            <a:off x="281272" y="252184"/>
            <a:ext cx="7150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2.3.1 Cartesian Space Dynamics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281271" y="1409615"/>
            <a:ext cx="8737600" cy="4822918"/>
          </a:xfrm>
        </p:spPr>
        <p:txBody>
          <a:bodyPr/>
          <a:lstStyle/>
          <a:p>
            <a:pPr marL="0" indent="0">
              <a:buFontTx/>
              <a:buNone/>
            </a:pPr>
            <a:endParaRPr lang="en-US" altLang="en-US" sz="2800" b="1" dirty="0">
              <a:solidFill>
                <a:srgbClr val="0033CC"/>
              </a:solidFill>
              <a:latin typeface="Times New Roman" panose="02020603050405020304" pitchFamily="18" charset="0"/>
            </a:endParaRPr>
          </a:p>
          <a:p>
            <a:pPr marL="0" indent="0">
              <a:buFontTx/>
              <a:buNone/>
            </a:pPr>
            <a:endParaRPr lang="en-US" altLang="en-US" sz="2400" dirty="0">
              <a:latin typeface="Times New Roman" panose="02020603050405020304" pitchFamily="18" charset="0"/>
            </a:endParaRPr>
          </a:p>
          <a:p>
            <a:pPr marL="0" indent="0">
              <a:buFontTx/>
              <a:buNone/>
            </a:pPr>
            <a:endParaRPr lang="en-US" altLang="en-US" sz="2400" dirty="0">
              <a:latin typeface="Times New Roman" panose="02020603050405020304" pitchFamily="18" charset="0"/>
            </a:endParaRPr>
          </a:p>
          <a:p>
            <a:pPr marL="0" indent="0">
              <a:buFontTx/>
              <a:buNone/>
            </a:pPr>
            <a:r>
              <a:rPr lang="en-US" altLang="en-US" sz="2400" dirty="0">
                <a:latin typeface="Times New Roman" panose="02020603050405020304" pitchFamily="18" charset="0"/>
              </a:rPr>
              <a:t>.</a:t>
            </a:r>
          </a:p>
          <a:p>
            <a:pPr marL="0" indent="0">
              <a:buFontTx/>
              <a:buNone/>
            </a:pPr>
            <a:endParaRPr lang="en-US" altLang="en-US" sz="1000" dirty="0">
              <a:latin typeface="Times New Roman" panose="02020603050405020304" pitchFamily="18" charset="0"/>
            </a:endParaRPr>
          </a:p>
          <a:p>
            <a:pPr marL="0" indent="0">
              <a:buFontTx/>
              <a:buNone/>
            </a:pPr>
            <a:r>
              <a:rPr lang="en-US" altLang="en-US" sz="2400" dirty="0">
                <a:latin typeface="Times New Roman" panose="02020603050405020304" pitchFamily="18" charset="0"/>
              </a:rPr>
              <a:t>In terms of mathematics, it means numerical solutions for a set of differential equations.</a:t>
            </a:r>
          </a:p>
          <a:p>
            <a:pPr marL="0" indent="0">
              <a:buFontTx/>
              <a:buNone/>
            </a:pPr>
            <a:endParaRPr lang="en-US" altLang="en-US" sz="1000" dirty="0">
              <a:latin typeface="Times New Roman" panose="02020603050405020304" pitchFamily="18" charset="0"/>
            </a:endParaRPr>
          </a:p>
          <a:p>
            <a:pPr marL="0" indent="0">
              <a:buFontTx/>
              <a:buNone/>
            </a:pPr>
            <a:r>
              <a:rPr lang="en-US" altLang="en-US" sz="2400" dirty="0">
                <a:latin typeface="Times New Roman" panose="02020603050405020304" pitchFamily="18" charset="0"/>
              </a:rPr>
              <a:t>For the dynamic equations:</a:t>
            </a:r>
          </a:p>
          <a:p>
            <a:pPr marL="0" indent="0">
              <a:buFontTx/>
              <a:buNone/>
            </a:pPr>
            <a:endParaRPr lang="en-US" altLang="en-US" sz="2400" dirty="0">
              <a:latin typeface="Times New Roman" panose="02020603050405020304" pitchFamily="18" charset="0"/>
            </a:endParaRPr>
          </a:p>
          <a:p>
            <a:pPr marL="0" indent="0">
              <a:buFontTx/>
              <a:buNone/>
            </a:pPr>
            <a:r>
              <a:rPr lang="en-US" altLang="en-US" sz="2400" dirty="0">
                <a:latin typeface="Times New Roman" panose="02020603050405020304" pitchFamily="18" charset="0"/>
              </a:rPr>
              <a:t>We have</a:t>
            </a:r>
            <a:endParaRPr lang="en-SG" altLang="en-US" sz="2400" dirty="0">
              <a:latin typeface="Times New Roman" panose="02020603050405020304" pitchFamily="18" charset="0"/>
            </a:endParaRPr>
          </a:p>
          <a:p>
            <a:pPr marL="0" indent="0">
              <a:buFontTx/>
              <a:buNone/>
            </a:pPr>
            <a:endParaRPr lang="en-SG" altLang="en-US" sz="2400" dirty="0">
              <a:latin typeface="Times New Roman" panose="02020603050405020304" pitchFamily="18" charset="0"/>
              <a:cs typeface="Times New Roman" panose="02020603050405020304" pitchFamily="18" charset="0"/>
            </a:endParaRPr>
          </a:p>
        </p:txBody>
      </p:sp>
      <p:graphicFrame>
        <p:nvGraphicFramePr>
          <p:cNvPr id="17413" name="Object 3"/>
          <p:cNvGraphicFramePr>
            <a:graphicFrameLocks noChangeAspect="1"/>
          </p:cNvGraphicFramePr>
          <p:nvPr>
            <p:extLst>
              <p:ext uri="{D42A27DB-BD31-4B8C-83A1-F6EECF244321}">
                <p14:modId xmlns:p14="http://schemas.microsoft.com/office/powerpoint/2010/main" val="1270385298"/>
              </p:ext>
            </p:extLst>
          </p:nvPr>
        </p:nvGraphicFramePr>
        <p:xfrm>
          <a:off x="3071801" y="5004786"/>
          <a:ext cx="3259137" cy="400050"/>
        </p:xfrm>
        <a:graphic>
          <a:graphicData uri="http://schemas.openxmlformats.org/presentationml/2006/ole">
            <mc:AlternateContent xmlns:mc="http://schemas.openxmlformats.org/markup-compatibility/2006">
              <mc:Choice xmlns:v="urn:schemas-microsoft-com:vml" Requires="v">
                <p:oleObj spid="_x0000_s29716" name="Equation" r:id="rId3" imgW="1676400" imgH="203200" progId="Equation.DSMT4">
                  <p:embed/>
                </p:oleObj>
              </mc:Choice>
              <mc:Fallback>
                <p:oleObj name="Equation" r:id="rId3" imgW="1676400" imgH="203200" progId="Equation.DSMT4">
                  <p:embed/>
                  <p:pic>
                    <p:nvPicPr>
                      <p:cNvPr id="1741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01" y="5004786"/>
                        <a:ext cx="3259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6" name="Object 5"/>
          <p:cNvGraphicFramePr>
            <a:graphicFrameLocks noChangeAspect="1"/>
          </p:cNvGraphicFramePr>
          <p:nvPr>
            <p:extLst>
              <p:ext uri="{D42A27DB-BD31-4B8C-83A1-F6EECF244321}">
                <p14:modId xmlns:p14="http://schemas.microsoft.com/office/powerpoint/2010/main" val="820525768"/>
              </p:ext>
            </p:extLst>
          </p:nvPr>
        </p:nvGraphicFramePr>
        <p:xfrm>
          <a:off x="2878812" y="5760909"/>
          <a:ext cx="3725863" cy="438150"/>
        </p:xfrm>
        <a:graphic>
          <a:graphicData uri="http://schemas.openxmlformats.org/presentationml/2006/ole">
            <mc:AlternateContent xmlns:mc="http://schemas.openxmlformats.org/markup-compatibility/2006">
              <mc:Choice xmlns:v="urn:schemas-microsoft-com:vml" Requires="v">
                <p:oleObj spid="_x0000_s29717" r:id="rId5" imgW="1841500" imgH="215900" progId="Equation.DSMT4">
                  <p:embed/>
                </p:oleObj>
              </mc:Choice>
              <mc:Fallback>
                <p:oleObj r:id="rId5" imgW="1841500" imgH="215900" progId="Equation.DSMT4">
                  <p:embed/>
                  <p:pic>
                    <p:nvPicPr>
                      <p:cNvPr id="1741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8812" y="5760909"/>
                        <a:ext cx="37258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Rectangle 1"/>
              <p:cNvSpPr/>
              <p:nvPr/>
            </p:nvSpPr>
            <p:spPr>
              <a:xfrm>
                <a:off x="281271" y="1826568"/>
                <a:ext cx="8600175" cy="1384995"/>
              </a:xfrm>
              <a:prstGeom prst="rect">
                <a:avLst/>
              </a:prstGeom>
            </p:spPr>
            <p:txBody>
              <a:bodyPr wrap="none">
                <a:spAutoFit/>
              </a:bodyPr>
              <a:lstStyle/>
              <a:p>
                <a:r>
                  <a:rPr lang="en-US" altLang="en-US" sz="2800" b="1" dirty="0">
                    <a:solidFill>
                      <a:srgbClr val="0033CC"/>
                    </a:solidFill>
                    <a:latin typeface="Times New Roman" panose="02020603050405020304" pitchFamily="18" charset="0"/>
                  </a:rPr>
                  <a:t>Simulation</a:t>
                </a:r>
                <a:r>
                  <a:rPr lang="en-US" altLang="en-US" sz="2800" b="1" dirty="0">
                    <a:latin typeface="Times New Roman" panose="02020603050405020304" pitchFamily="18" charset="0"/>
                  </a:rPr>
                  <a:t> </a:t>
                </a:r>
                <a:r>
                  <a:rPr lang="en-US" altLang="en-US" sz="2800" dirty="0">
                    <a:latin typeface="Times New Roman" panose="02020603050405020304" pitchFamily="18" charset="0"/>
                  </a:rPr>
                  <a:t>means finding the responses of the system in </a:t>
                </a:r>
              </a:p>
              <a:p>
                <a:r>
                  <a:rPr lang="en-US" altLang="en-US" sz="2800" dirty="0">
                    <a:latin typeface="Times New Roman" panose="02020603050405020304" pitchFamily="18" charset="0"/>
                  </a:rPr>
                  <a:t>terms of </a:t>
                </a:r>
                <a14:m>
                  <m:oMath xmlns:m="http://schemas.openxmlformats.org/officeDocument/2006/math">
                    <m:r>
                      <a:rPr lang="en-SG" sz="2800" i="1" smtClean="0">
                        <a:latin typeface="Cambria Math" panose="02040503050406030204" pitchFamily="18" charset="0"/>
                      </a:rPr>
                      <m:t>𝑞</m:t>
                    </m:r>
                    <m:r>
                      <a:rPr lang="en-SG" sz="2800" i="0">
                        <a:latin typeface="Cambria Math" panose="02040503050406030204" pitchFamily="18" charset="0"/>
                      </a:rPr>
                      <m:t>,</m:t>
                    </m:r>
                    <m:acc>
                      <m:accPr>
                        <m:chr m:val="̇"/>
                        <m:ctrlPr>
                          <a:rPr lang="en-SG" sz="2800" i="1">
                            <a:latin typeface="Cambria Math" panose="02040503050406030204" pitchFamily="18" charset="0"/>
                          </a:rPr>
                        </m:ctrlPr>
                      </m:accPr>
                      <m:e>
                        <m:r>
                          <a:rPr lang="en-SG" sz="2800" i="1">
                            <a:latin typeface="Cambria Math" panose="02040503050406030204" pitchFamily="18" charset="0"/>
                          </a:rPr>
                          <m:t>𝑞</m:t>
                        </m:r>
                      </m:e>
                    </m:acc>
                    <m:r>
                      <a:rPr lang="en-SG" sz="2800" i="0">
                        <a:latin typeface="Cambria Math" panose="02040503050406030204" pitchFamily="18" charset="0"/>
                      </a:rPr>
                      <m:t>,</m:t>
                    </m:r>
                    <m:acc>
                      <m:accPr>
                        <m:chr m:val="̈"/>
                        <m:ctrlPr>
                          <a:rPr lang="en-SG" sz="2800" i="1">
                            <a:latin typeface="Cambria Math" panose="02040503050406030204" pitchFamily="18" charset="0"/>
                          </a:rPr>
                        </m:ctrlPr>
                      </m:accPr>
                      <m:e>
                        <m:r>
                          <a:rPr lang="en-SG" sz="2800" i="1">
                            <a:latin typeface="Cambria Math" panose="02040503050406030204" pitchFamily="18" charset="0"/>
                          </a:rPr>
                          <m:t>𝑞</m:t>
                        </m:r>
                      </m:e>
                    </m:acc>
                  </m:oMath>
                </a14:m>
                <a:r>
                  <a:rPr lang="en-SG" sz="2800" dirty="0"/>
                  <a:t> </a:t>
                </a:r>
                <a:r>
                  <a:rPr lang="en-US" altLang="en-US" sz="2800" dirty="0">
                    <a:latin typeface="Times New Roman" panose="02020603050405020304" pitchFamily="18" charset="0"/>
                  </a:rPr>
                  <a:t>when given a torque vector  </a:t>
                </a: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𝜏</m:t>
                    </m:r>
                  </m:oMath>
                </a14:m>
                <a:r>
                  <a:rPr lang="en-US" altLang="en-US" sz="2800" dirty="0">
                    <a:latin typeface="Times New Roman" panose="02020603050405020304" pitchFamily="18" charset="0"/>
                  </a:rPr>
                  <a:t>  for a finite </a:t>
                </a:r>
              </a:p>
              <a:p>
                <a:r>
                  <a:rPr lang="en-US" altLang="en-US" sz="2800" dirty="0">
                    <a:latin typeface="Times New Roman" panose="02020603050405020304" pitchFamily="18" charset="0"/>
                  </a:rPr>
                  <a:t>time period</a:t>
                </a:r>
                <a:endParaRPr lang="en-SG" sz="2800" dirty="0"/>
              </a:p>
            </p:txBody>
          </p:sp>
        </mc:Choice>
        <mc:Fallback xmlns="">
          <p:sp>
            <p:nvSpPr>
              <p:cNvPr id="2" name="Rectangle 1"/>
              <p:cNvSpPr>
                <a:spLocks noRot="1" noChangeAspect="1" noMove="1" noResize="1" noEditPoints="1" noAdjustHandles="1" noChangeArrowheads="1" noChangeShapeType="1" noTextEdit="1"/>
              </p:cNvSpPr>
              <p:nvPr/>
            </p:nvSpPr>
            <p:spPr>
              <a:xfrm>
                <a:off x="281271" y="1826568"/>
                <a:ext cx="8600175" cy="1384995"/>
              </a:xfrm>
              <a:prstGeom prst="rect">
                <a:avLst/>
              </a:prstGeom>
              <a:blipFill rotWithShape="1">
                <a:blip r:embed="rId7"/>
                <a:stretch>
                  <a:fillRect l="-1417" t="-4405" b="-11894"/>
                </a:stretch>
              </a:blipFill>
            </p:spPr>
            <p:txBody>
              <a:bodyPr/>
              <a:lstStyle/>
              <a:p>
                <a:r>
                  <a:rPr lang="zh-CN" altLang="en-US">
                    <a:noFill/>
                  </a:rPr>
                  <a:t> </a:t>
                </a:r>
              </a:p>
            </p:txBody>
          </p:sp>
        </mc:Fallback>
      </mc:AlternateContent>
      <p:sp>
        <p:nvSpPr>
          <p:cNvPr id="12"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8"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2.3.2 </a:t>
            </a:r>
            <a:r>
              <a:rPr lang="en-US" altLang="en-US" sz="3600" b="1" dirty="0">
                <a:solidFill>
                  <a:schemeClr val="accent2"/>
                </a:solidFill>
                <a:latin typeface="Times New Roman" panose="02020603050405020304" pitchFamily="18" charset="0"/>
                <a:cs typeface="Times New Roman" panose="02020603050405020304" pitchFamily="18" charset="0"/>
              </a:rPr>
              <a:t>Dynamic Simulation</a:t>
            </a:r>
          </a:p>
        </p:txBody>
      </p:sp>
      <p:sp>
        <p:nvSpPr>
          <p:cNvPr id="9" name="Rectangle 49"/>
          <p:cNvSpPr>
            <a:spLocks noChangeArrowheads="1"/>
          </p:cNvSpPr>
          <p:nvPr/>
        </p:nvSpPr>
        <p:spPr bwMode="auto">
          <a:xfrm>
            <a:off x="190499" y="1155700"/>
            <a:ext cx="863727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GB" altLang="en-US" sz="2700" b="1" dirty="0">
                <a:solidFill>
                  <a:schemeClr val="accent2"/>
                </a:solidFill>
                <a:latin typeface="Times New Roman" panose="02020603050405020304" pitchFamily="18" charset="0"/>
                <a:cs typeface="Times New Roman" panose="02020603050405020304" pitchFamily="18" charset="0"/>
              </a:rPr>
              <a:t>Appendix 2.7: </a:t>
            </a:r>
            <a:r>
              <a:rPr lang="en-US" altLang="en-US" sz="2700" b="1" dirty="0">
                <a:solidFill>
                  <a:schemeClr val="accent2"/>
                </a:solidFill>
                <a:latin typeface="Times New Roman" panose="02020603050405020304" pitchFamily="18" charset="0"/>
                <a:cs typeface="Times New Roman" panose="02020603050405020304" pitchFamily="18" charset="0"/>
              </a:rPr>
              <a:t>Dynamic Simulation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noChangeArrowheads="1"/>
          </p:cNvSpPr>
          <p:nvPr>
            <p:ph idx="1"/>
          </p:nvPr>
        </p:nvSpPr>
        <p:spPr>
          <a:xfrm>
            <a:off x="406400" y="1333500"/>
            <a:ext cx="8503684" cy="5029200"/>
          </a:xfrm>
        </p:spPr>
        <p:txBody>
          <a:bodyPr/>
          <a:lstStyle/>
          <a:p>
            <a:pPr>
              <a:buFontTx/>
              <a:buNone/>
            </a:pPr>
            <a:r>
              <a:rPr lang="en-US" altLang="en-US" sz="2800" dirty="0">
                <a:latin typeface="Times New Roman" panose="02020603050405020304" pitchFamily="18" charset="0"/>
              </a:rPr>
              <a:t>There are two methods:</a:t>
            </a:r>
          </a:p>
          <a:p>
            <a:pPr>
              <a:buFontTx/>
              <a:buAutoNum type="arabicParenR"/>
            </a:pPr>
            <a:r>
              <a:rPr lang="en-US" altLang="en-US" sz="2400" b="1" dirty="0">
                <a:solidFill>
                  <a:srgbClr val="0033CC"/>
                </a:solidFill>
                <a:latin typeface="Times New Roman" panose="02020603050405020304" pitchFamily="18" charset="0"/>
              </a:rPr>
              <a:t>Simple Integration Method</a:t>
            </a:r>
          </a:p>
          <a:p>
            <a:pPr>
              <a:buFontTx/>
              <a:buNone/>
            </a:pPr>
            <a:r>
              <a:rPr lang="en-US" altLang="en-US" sz="2400" dirty="0">
                <a:latin typeface="Times New Roman" panose="02020603050405020304" pitchFamily="18" charset="0"/>
              </a:rPr>
              <a:t>	Given initial conditions   </a:t>
            </a:r>
            <a:r>
              <a:rPr lang="en-US" altLang="en-US" sz="2400" i="1" dirty="0">
                <a:latin typeface="Times New Roman" panose="02020603050405020304" pitchFamily="18" charset="0"/>
              </a:rPr>
              <a:t> </a:t>
            </a:r>
            <a:r>
              <a:rPr lang="en-US" altLang="en-US" sz="2400" b="1" i="1" dirty="0">
                <a:latin typeface="Times New Roman" panose="02020603050405020304" pitchFamily="18" charset="0"/>
              </a:rPr>
              <a:t>      </a:t>
            </a:r>
            <a:r>
              <a:rPr lang="en-US" altLang="en-US" sz="2400" i="1" dirty="0">
                <a:latin typeface="Times New Roman" panose="02020603050405020304" pitchFamily="18" charset="0"/>
              </a:rPr>
              <a:t>,          </a:t>
            </a:r>
            <a:r>
              <a:rPr lang="en-US" altLang="en-US" sz="2400" dirty="0">
                <a:latin typeface="Times New Roman" panose="02020603050405020304" pitchFamily="18" charset="0"/>
              </a:rPr>
              <a:t>, we have</a:t>
            </a: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marL="0" indent="0">
              <a:buNone/>
            </a:pPr>
            <a:r>
              <a:rPr lang="en-US" altLang="zh-CN" sz="2400" b="1" dirty="0">
                <a:solidFill>
                  <a:srgbClr val="0033CC"/>
                </a:solidFill>
                <a:latin typeface="Times New Roman" panose="02020603050405020304" pitchFamily="18" charset="0"/>
              </a:rPr>
              <a:t>2) </a:t>
            </a:r>
            <a:r>
              <a:rPr lang="en-US" altLang="en-US" sz="2400" b="1" dirty="0">
                <a:solidFill>
                  <a:srgbClr val="0033CC"/>
                </a:solidFill>
                <a:latin typeface="Times New Roman" panose="02020603050405020304" pitchFamily="18" charset="0"/>
              </a:rPr>
              <a:t>General Numerical Solution</a:t>
            </a:r>
          </a:p>
          <a:p>
            <a:pPr>
              <a:buFontTx/>
              <a:buNone/>
            </a:pPr>
            <a:r>
              <a:rPr lang="en-US" altLang="en-US" sz="2400" dirty="0">
                <a:latin typeface="Times New Roman" panose="02020603050405020304" pitchFamily="18" charset="0"/>
              </a:rPr>
              <a:t>	 Define                                           , then it shall be obtained that</a:t>
            </a:r>
          </a:p>
          <a:p>
            <a:pPr>
              <a:buFontTx/>
              <a:buNone/>
            </a:pPr>
            <a:endParaRPr lang="en-SG" altLang="en-US" dirty="0">
              <a:latin typeface="Times New Roman" panose="02020603050405020304" pitchFamily="18" charset="0"/>
              <a:cs typeface="Times New Roman" panose="02020603050405020304" pitchFamily="18" charset="0"/>
            </a:endParaRPr>
          </a:p>
        </p:txBody>
      </p:sp>
      <p:graphicFrame>
        <p:nvGraphicFramePr>
          <p:cNvPr id="18436" name="Object 1"/>
          <p:cNvGraphicFramePr>
            <a:graphicFrameLocks noChangeAspect="1"/>
          </p:cNvGraphicFramePr>
          <p:nvPr/>
        </p:nvGraphicFramePr>
        <p:xfrm>
          <a:off x="4632325" y="2320925"/>
          <a:ext cx="593725" cy="400050"/>
        </p:xfrm>
        <a:graphic>
          <a:graphicData uri="http://schemas.openxmlformats.org/presentationml/2006/ole">
            <mc:AlternateContent xmlns:mc="http://schemas.openxmlformats.org/markup-compatibility/2006">
              <mc:Choice xmlns:v="urn:schemas-microsoft-com:vml" Requires="v">
                <p:oleObj spid="_x0000_s30767" r:id="rId3" imgW="304800" imgH="203200" progId="Equation.DSMT4">
                  <p:embed/>
                </p:oleObj>
              </mc:Choice>
              <mc:Fallback>
                <p:oleObj r:id="rId3" imgW="304800" imgH="203200" progId="Equation.DSMT4">
                  <p:embed/>
                  <p:pic>
                    <p:nvPicPr>
                      <p:cNvPr id="1843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325" y="2320925"/>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7" name="Object 3"/>
          <p:cNvGraphicFramePr>
            <a:graphicFrameLocks noChangeAspect="1"/>
          </p:cNvGraphicFramePr>
          <p:nvPr/>
        </p:nvGraphicFramePr>
        <p:xfrm>
          <a:off x="3876675" y="2311400"/>
          <a:ext cx="593725" cy="400050"/>
        </p:xfrm>
        <a:graphic>
          <a:graphicData uri="http://schemas.openxmlformats.org/presentationml/2006/ole">
            <mc:AlternateContent xmlns:mc="http://schemas.openxmlformats.org/markup-compatibility/2006">
              <mc:Choice xmlns:v="urn:schemas-microsoft-com:vml" Requires="v">
                <p:oleObj spid="_x0000_s30768" r:id="rId5" imgW="304800" imgH="203200" progId="Equation.DSMT4">
                  <p:embed/>
                </p:oleObj>
              </mc:Choice>
              <mc:Fallback>
                <p:oleObj r:id="rId5" imgW="304800" imgH="203200" progId="Equation.DSMT4">
                  <p:embed/>
                  <p:pic>
                    <p:nvPicPr>
                      <p:cNvPr id="1843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675" y="2311400"/>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9" name="Object 4"/>
          <p:cNvGraphicFramePr>
            <a:graphicFrameLocks noChangeAspect="1"/>
          </p:cNvGraphicFramePr>
          <p:nvPr>
            <p:extLst>
              <p:ext uri="{D42A27DB-BD31-4B8C-83A1-F6EECF244321}">
                <p14:modId xmlns:p14="http://schemas.microsoft.com/office/powerpoint/2010/main" val="894228160"/>
              </p:ext>
            </p:extLst>
          </p:nvPr>
        </p:nvGraphicFramePr>
        <p:xfrm>
          <a:off x="2235200" y="2865438"/>
          <a:ext cx="5311775" cy="1590675"/>
        </p:xfrm>
        <a:graphic>
          <a:graphicData uri="http://schemas.openxmlformats.org/presentationml/2006/ole">
            <mc:AlternateContent xmlns:mc="http://schemas.openxmlformats.org/markup-compatibility/2006">
              <mc:Choice xmlns:v="urn:schemas-microsoft-com:vml" Requires="v">
                <p:oleObj spid="_x0000_s30769" r:id="rId7" imgW="2844800" imgH="850900" progId="Equation.DSMT4">
                  <p:embed/>
                </p:oleObj>
              </mc:Choice>
              <mc:Fallback>
                <p:oleObj r:id="rId7" imgW="2844800" imgH="850900" progId="Equation.DSMT4">
                  <p:embed/>
                  <p:pic>
                    <p:nvPicPr>
                      <p:cNvPr id="1843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5200" y="2865438"/>
                        <a:ext cx="53117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0" name="Object 6"/>
          <p:cNvGraphicFramePr>
            <a:graphicFrameLocks noChangeAspect="1"/>
          </p:cNvGraphicFramePr>
          <p:nvPr/>
        </p:nvGraphicFramePr>
        <p:xfrm>
          <a:off x="1882775" y="4995863"/>
          <a:ext cx="3197225" cy="468312"/>
        </p:xfrm>
        <a:graphic>
          <a:graphicData uri="http://schemas.openxmlformats.org/presentationml/2006/ole">
            <mc:AlternateContent xmlns:mc="http://schemas.openxmlformats.org/markup-compatibility/2006">
              <mc:Choice xmlns:v="urn:schemas-microsoft-com:vml" Requires="v">
                <p:oleObj spid="_x0000_s30770" r:id="rId9" imgW="1574800" imgH="228600" progId="Equation.DSMT4">
                  <p:embed/>
                </p:oleObj>
              </mc:Choice>
              <mc:Fallback>
                <p:oleObj r:id="rId9" imgW="1574800" imgH="228600" progId="Equation.DSMT4">
                  <p:embed/>
                  <p:pic>
                    <p:nvPicPr>
                      <p:cNvPr id="1844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775" y="4995863"/>
                        <a:ext cx="31972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1" name="Object 7"/>
          <p:cNvGraphicFramePr>
            <a:graphicFrameLocks noChangeAspect="1"/>
          </p:cNvGraphicFramePr>
          <p:nvPr>
            <p:extLst>
              <p:ext uri="{D42A27DB-BD31-4B8C-83A1-F6EECF244321}">
                <p14:modId xmlns:p14="http://schemas.microsoft.com/office/powerpoint/2010/main" val="1675127264"/>
              </p:ext>
            </p:extLst>
          </p:nvPr>
        </p:nvGraphicFramePr>
        <p:xfrm>
          <a:off x="3391712" y="5759745"/>
          <a:ext cx="2301875" cy="419100"/>
        </p:xfrm>
        <a:graphic>
          <a:graphicData uri="http://schemas.openxmlformats.org/presentationml/2006/ole">
            <mc:AlternateContent xmlns:mc="http://schemas.openxmlformats.org/markup-compatibility/2006">
              <mc:Choice xmlns:v="urn:schemas-microsoft-com:vml" Requires="v">
                <p:oleObj spid="_x0000_s30771" r:id="rId11" imgW="1116965" imgH="203200" progId="Equation.DSMT4">
                  <p:embed/>
                </p:oleObj>
              </mc:Choice>
              <mc:Fallback>
                <p:oleObj r:id="rId11" imgW="1116965" imgH="203200" progId="Equation.DSMT4">
                  <p:embed/>
                  <p:pic>
                    <p:nvPicPr>
                      <p:cNvPr id="1844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1712" y="5759745"/>
                        <a:ext cx="2301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2.3.2 </a:t>
            </a:r>
            <a:r>
              <a:rPr lang="en-US" altLang="en-US" sz="3600" b="1" dirty="0">
                <a:solidFill>
                  <a:schemeClr val="accent2"/>
                </a:solidFill>
                <a:latin typeface="Times New Roman" panose="02020603050405020304" pitchFamily="18" charset="0"/>
                <a:cs typeface="Times New Roman" panose="02020603050405020304" pitchFamily="18" charset="0"/>
              </a:rPr>
              <a:t>Dynamic Simulation</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noChangeArrowheads="1"/>
          </p:cNvSpPr>
          <p:nvPr>
            <p:ph idx="1"/>
          </p:nvPr>
        </p:nvSpPr>
        <p:spPr>
          <a:xfrm>
            <a:off x="406400" y="1333500"/>
            <a:ext cx="8503684" cy="5029200"/>
          </a:xfrm>
        </p:spPr>
        <p:txBody>
          <a:bodyPr/>
          <a:lstStyle/>
          <a:p>
            <a:pPr>
              <a:buFontTx/>
              <a:buNone/>
            </a:pPr>
            <a:r>
              <a:rPr lang="en-US" altLang="en-US" sz="2800" dirty="0">
                <a:latin typeface="Times New Roman" panose="02020603050405020304" pitchFamily="18" charset="0"/>
              </a:rPr>
              <a:t>There are two methods:</a:t>
            </a:r>
          </a:p>
          <a:p>
            <a:pPr>
              <a:buFontTx/>
              <a:buAutoNum type="arabicParenR"/>
            </a:pPr>
            <a:r>
              <a:rPr lang="en-US" altLang="en-US" sz="2400" b="1" dirty="0">
                <a:solidFill>
                  <a:srgbClr val="0033CC"/>
                </a:solidFill>
                <a:latin typeface="Times New Roman" panose="02020603050405020304" pitchFamily="18" charset="0"/>
              </a:rPr>
              <a:t>Simple Integration Method</a:t>
            </a:r>
          </a:p>
          <a:p>
            <a:pPr>
              <a:buFontTx/>
              <a:buNone/>
            </a:pPr>
            <a:r>
              <a:rPr lang="en-US" altLang="en-US" sz="2400" dirty="0">
                <a:latin typeface="Times New Roman" panose="02020603050405020304" pitchFamily="18" charset="0"/>
              </a:rPr>
              <a:t>	Given initial conditions   </a:t>
            </a:r>
            <a:r>
              <a:rPr lang="en-US" altLang="en-US" sz="2400" i="1" dirty="0">
                <a:latin typeface="Times New Roman" panose="02020603050405020304" pitchFamily="18" charset="0"/>
              </a:rPr>
              <a:t> </a:t>
            </a:r>
            <a:r>
              <a:rPr lang="en-US" altLang="en-US" sz="2400" b="1" i="1" dirty="0">
                <a:latin typeface="Times New Roman" panose="02020603050405020304" pitchFamily="18" charset="0"/>
              </a:rPr>
              <a:t>      </a:t>
            </a:r>
            <a:r>
              <a:rPr lang="en-US" altLang="en-US" sz="2400" i="1" dirty="0">
                <a:latin typeface="Times New Roman" panose="02020603050405020304" pitchFamily="18" charset="0"/>
              </a:rPr>
              <a:t>,          </a:t>
            </a:r>
            <a:r>
              <a:rPr lang="en-US" altLang="en-US" sz="2400" dirty="0">
                <a:latin typeface="Times New Roman" panose="02020603050405020304" pitchFamily="18" charset="0"/>
              </a:rPr>
              <a:t>, we have</a:t>
            </a: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a:buFontTx/>
              <a:buNone/>
            </a:pPr>
            <a:endParaRPr lang="en-US" altLang="en-US" dirty="0">
              <a:latin typeface="Times New Roman" panose="02020603050405020304" pitchFamily="18" charset="0"/>
            </a:endParaRPr>
          </a:p>
          <a:p>
            <a:pPr marL="0" indent="0">
              <a:buNone/>
            </a:pPr>
            <a:r>
              <a:rPr lang="en-US" altLang="zh-CN" sz="2400" b="1" dirty="0">
                <a:solidFill>
                  <a:srgbClr val="0033CC"/>
                </a:solidFill>
                <a:latin typeface="Times New Roman" panose="02020603050405020304" pitchFamily="18" charset="0"/>
              </a:rPr>
              <a:t>2) </a:t>
            </a:r>
            <a:r>
              <a:rPr lang="en-US" altLang="en-US" sz="2400" b="1" dirty="0">
                <a:solidFill>
                  <a:srgbClr val="0033CC"/>
                </a:solidFill>
                <a:latin typeface="Times New Roman" panose="02020603050405020304" pitchFamily="18" charset="0"/>
              </a:rPr>
              <a:t>General Numerical Solution</a:t>
            </a:r>
          </a:p>
          <a:p>
            <a:pPr>
              <a:buFontTx/>
              <a:buNone/>
            </a:pPr>
            <a:r>
              <a:rPr lang="en-US" altLang="en-US" sz="2400" dirty="0">
                <a:latin typeface="Times New Roman" panose="02020603050405020304" pitchFamily="18" charset="0"/>
              </a:rPr>
              <a:t>	 Define                                           , then it shall be obtained that</a:t>
            </a:r>
          </a:p>
          <a:p>
            <a:pPr>
              <a:buFontTx/>
              <a:buNone/>
            </a:pPr>
            <a:endParaRPr lang="en-SG" altLang="en-US" dirty="0">
              <a:latin typeface="Times New Roman" panose="02020603050405020304" pitchFamily="18" charset="0"/>
              <a:cs typeface="Times New Roman" panose="02020603050405020304" pitchFamily="18" charset="0"/>
            </a:endParaRPr>
          </a:p>
        </p:txBody>
      </p:sp>
      <p:graphicFrame>
        <p:nvGraphicFramePr>
          <p:cNvPr id="18436" name="Object 1"/>
          <p:cNvGraphicFramePr>
            <a:graphicFrameLocks noChangeAspect="1"/>
          </p:cNvGraphicFramePr>
          <p:nvPr/>
        </p:nvGraphicFramePr>
        <p:xfrm>
          <a:off x="4632325" y="2320925"/>
          <a:ext cx="593725" cy="400050"/>
        </p:xfrm>
        <a:graphic>
          <a:graphicData uri="http://schemas.openxmlformats.org/presentationml/2006/ole">
            <mc:AlternateContent xmlns:mc="http://schemas.openxmlformats.org/markup-compatibility/2006">
              <mc:Choice xmlns:v="urn:schemas-microsoft-com:vml" Requires="v">
                <p:oleObj spid="_x0000_s31791" r:id="rId3" imgW="304800" imgH="203200" progId="Equation.DSMT4">
                  <p:embed/>
                </p:oleObj>
              </mc:Choice>
              <mc:Fallback>
                <p:oleObj r:id="rId3" imgW="304800" imgH="203200" progId="Equation.DSMT4">
                  <p:embed/>
                  <p:pic>
                    <p:nvPicPr>
                      <p:cNvPr id="1843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325" y="2320925"/>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7" name="Object 3"/>
          <p:cNvGraphicFramePr>
            <a:graphicFrameLocks noChangeAspect="1"/>
          </p:cNvGraphicFramePr>
          <p:nvPr/>
        </p:nvGraphicFramePr>
        <p:xfrm>
          <a:off x="3876675" y="2311400"/>
          <a:ext cx="593725" cy="400050"/>
        </p:xfrm>
        <a:graphic>
          <a:graphicData uri="http://schemas.openxmlformats.org/presentationml/2006/ole">
            <mc:AlternateContent xmlns:mc="http://schemas.openxmlformats.org/markup-compatibility/2006">
              <mc:Choice xmlns:v="urn:schemas-microsoft-com:vml" Requires="v">
                <p:oleObj spid="_x0000_s31792" r:id="rId5" imgW="304800" imgH="203200" progId="Equation.DSMT4">
                  <p:embed/>
                </p:oleObj>
              </mc:Choice>
              <mc:Fallback>
                <p:oleObj r:id="rId5" imgW="304800" imgH="203200" progId="Equation.DSMT4">
                  <p:embed/>
                  <p:pic>
                    <p:nvPicPr>
                      <p:cNvPr id="1843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6675" y="2311400"/>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9" name="Object 4"/>
          <p:cNvGraphicFramePr>
            <a:graphicFrameLocks noChangeAspect="1"/>
          </p:cNvGraphicFramePr>
          <p:nvPr/>
        </p:nvGraphicFramePr>
        <p:xfrm>
          <a:off x="2235200" y="2865438"/>
          <a:ext cx="5311775" cy="1590675"/>
        </p:xfrm>
        <a:graphic>
          <a:graphicData uri="http://schemas.openxmlformats.org/presentationml/2006/ole">
            <mc:AlternateContent xmlns:mc="http://schemas.openxmlformats.org/markup-compatibility/2006">
              <mc:Choice xmlns:v="urn:schemas-microsoft-com:vml" Requires="v">
                <p:oleObj spid="_x0000_s31793" r:id="rId7" imgW="2844800" imgH="850900" progId="Equation.DSMT4">
                  <p:embed/>
                </p:oleObj>
              </mc:Choice>
              <mc:Fallback>
                <p:oleObj r:id="rId7" imgW="2844800" imgH="850900" progId="Equation.DSMT4">
                  <p:embed/>
                  <p:pic>
                    <p:nvPicPr>
                      <p:cNvPr id="1843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5200" y="2865438"/>
                        <a:ext cx="53117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0" name="Object 6"/>
          <p:cNvGraphicFramePr>
            <a:graphicFrameLocks noChangeAspect="1"/>
          </p:cNvGraphicFramePr>
          <p:nvPr/>
        </p:nvGraphicFramePr>
        <p:xfrm>
          <a:off x="1882775" y="4995863"/>
          <a:ext cx="3197225" cy="468312"/>
        </p:xfrm>
        <a:graphic>
          <a:graphicData uri="http://schemas.openxmlformats.org/presentationml/2006/ole">
            <mc:AlternateContent xmlns:mc="http://schemas.openxmlformats.org/markup-compatibility/2006">
              <mc:Choice xmlns:v="urn:schemas-microsoft-com:vml" Requires="v">
                <p:oleObj spid="_x0000_s31794" r:id="rId9" imgW="1574800" imgH="228600" progId="Equation.DSMT4">
                  <p:embed/>
                </p:oleObj>
              </mc:Choice>
              <mc:Fallback>
                <p:oleObj r:id="rId9" imgW="1574800" imgH="228600" progId="Equation.DSMT4">
                  <p:embed/>
                  <p:pic>
                    <p:nvPicPr>
                      <p:cNvPr id="1844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2775" y="4995863"/>
                        <a:ext cx="31972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1" name="Object 7"/>
          <p:cNvGraphicFramePr>
            <a:graphicFrameLocks noChangeAspect="1"/>
          </p:cNvGraphicFramePr>
          <p:nvPr/>
        </p:nvGraphicFramePr>
        <p:xfrm>
          <a:off x="3391712" y="5759745"/>
          <a:ext cx="2301875" cy="419100"/>
        </p:xfrm>
        <a:graphic>
          <a:graphicData uri="http://schemas.openxmlformats.org/presentationml/2006/ole">
            <mc:AlternateContent xmlns:mc="http://schemas.openxmlformats.org/markup-compatibility/2006">
              <mc:Choice xmlns:v="urn:schemas-microsoft-com:vml" Requires="v">
                <p:oleObj spid="_x0000_s31795" r:id="rId11" imgW="1116965" imgH="203200" progId="Equation.DSMT4">
                  <p:embed/>
                </p:oleObj>
              </mc:Choice>
              <mc:Fallback>
                <p:oleObj r:id="rId11" imgW="1116965" imgH="203200" progId="Equation.DSMT4">
                  <p:embed/>
                  <p:pic>
                    <p:nvPicPr>
                      <p:cNvPr id="1844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1712" y="5759745"/>
                        <a:ext cx="2301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fr-FR" altLang="en-US" sz="3600" b="1" dirty="0">
                <a:solidFill>
                  <a:schemeClr val="accent2"/>
                </a:solidFill>
                <a:latin typeface="Times New Roman" panose="02020603050405020304" pitchFamily="18" charset="0"/>
                <a:cs typeface="Times New Roman" panose="02020603050405020304" pitchFamily="18" charset="0"/>
              </a:rPr>
              <a:t>2.3.2 </a:t>
            </a:r>
            <a:r>
              <a:rPr lang="en-US" altLang="en-US" sz="3600" b="1" dirty="0">
                <a:solidFill>
                  <a:schemeClr val="accent2"/>
                </a:solidFill>
                <a:latin typeface="Times New Roman" panose="02020603050405020304" pitchFamily="18" charset="0"/>
                <a:cs typeface="Times New Roman" panose="02020603050405020304" pitchFamily="18" charset="0"/>
              </a:rPr>
              <a:t>Dynamic Simulation</a:t>
            </a:r>
          </a:p>
        </p:txBody>
      </p:sp>
    </p:spTree>
    <p:extLst>
      <p:ext uri="{BB962C8B-B14F-4D97-AF65-F5344CB8AC3E}">
        <p14:creationId xmlns:p14="http://schemas.microsoft.com/office/powerpoint/2010/main" val="323618465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  Dynamic Tutorials </a:t>
            </a:r>
          </a:p>
        </p:txBody>
      </p:sp>
      <p:sp>
        <p:nvSpPr>
          <p:cNvPr id="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7" name="Content Placeholder 2"/>
          <p:cNvSpPr>
            <a:spLocks noGrp="1"/>
          </p:cNvSpPr>
          <p:nvPr>
            <p:ph idx="1"/>
          </p:nvPr>
        </p:nvSpPr>
        <p:spPr>
          <a:xfrm>
            <a:off x="406400" y="1204332"/>
            <a:ext cx="8566150" cy="4769431"/>
          </a:xfrm>
        </p:spPr>
        <p:txBody>
          <a:bodyPr vert="horz" wrap="square" lIns="91440" tIns="45720" rIns="91440" bIns="45720" anchor="t"/>
          <a:lstStyle/>
          <a:p>
            <a:pPr marL="457200" indent="-457200">
              <a:buAutoNum type="arabicPeriod"/>
            </a:pPr>
            <a:r>
              <a:rPr lang="en-US" altLang="en-US" sz="2400" dirty="0">
                <a:latin typeface="Times New Roman" panose="02020603050405020304" pitchFamily="18" charset="0"/>
              </a:rPr>
              <a:t>Derive the dynamics for the robot shown in Fig.1 using any method that you are comfortable with and compare.</a:t>
            </a:r>
            <a:endParaRPr lang="en-SG" altLang="en-US" sz="2400" dirty="0">
              <a:latin typeface="Times New Roman" panose="02020603050405020304" pitchFamily="18" charset="0"/>
              <a:ea typeface="Times New Roman" panose="02020603050405020304" pitchFamily="18" charset="0"/>
            </a:endParaRPr>
          </a:p>
        </p:txBody>
      </p:sp>
      <p:sp>
        <p:nvSpPr>
          <p:cNvPr id="11" name="Rectangle 6"/>
          <p:cNvSpPr/>
          <p:nvPr/>
        </p:nvSpPr>
        <p:spPr>
          <a:xfrm>
            <a:off x="2096964" y="5533019"/>
            <a:ext cx="718466"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Fig.1</a:t>
            </a:r>
            <a:endParaRPr lang="en-SG" altLang="en-US" sz="2000" b="0" dirty="0">
              <a:latin typeface="Times New Roman" panose="02020603050405020304" pitchFamily="18" charset="0"/>
              <a:ea typeface="Times New Roman" panose="02020603050405020304" pitchFamily="18" charset="0"/>
            </a:endParaRPr>
          </a:p>
        </p:txBody>
      </p:sp>
      <p:sp>
        <p:nvSpPr>
          <p:cNvPr id="12" name="Rectangle 7"/>
          <p:cNvSpPr/>
          <p:nvPr/>
        </p:nvSpPr>
        <p:spPr>
          <a:xfrm>
            <a:off x="5050022" y="3167063"/>
            <a:ext cx="3467100" cy="1938337"/>
          </a:xfrm>
          <a:prstGeom prst="rect">
            <a:avLst/>
          </a:prstGeom>
          <a:noFill/>
          <a:ln w="28575" cap="flat" cmpd="sng">
            <a:solidFill>
              <a:srgbClr val="C00000"/>
            </a:solidFill>
            <a:prstDash val="solid"/>
            <a:miter/>
            <a:headEnd type="none" w="med" len="med"/>
            <a:tailEnd type="none" w="med" len="med"/>
          </a:ln>
        </p:spPr>
        <p:txBody>
          <a:bodyPr anchor="t">
            <a:spAutoFit/>
          </a:bodyPr>
          <a:lstStyle/>
          <a:p>
            <a:r>
              <a:rPr lang="en-US" altLang="en-US" sz="2400" b="0" dirty="0">
                <a:solidFill>
                  <a:schemeClr val="tx1"/>
                </a:solidFill>
                <a:latin typeface="Times New Roman" panose="02020603050405020304" pitchFamily="18" charset="0"/>
              </a:rPr>
              <a:t>Displacements:  </a:t>
            </a:r>
            <a:r>
              <a:rPr lang="en-US" altLang="en-US" sz="2400" b="0" i="1" dirty="0">
                <a:solidFill>
                  <a:schemeClr val="tx1"/>
                </a:solidFill>
                <a:latin typeface="Times New Roman" panose="02020603050405020304" pitchFamily="18" charset="0"/>
              </a:rPr>
              <a:t>   </a:t>
            </a:r>
            <a:r>
              <a:rPr lang="en-US" altLang="en-US" sz="2400" b="0" dirty="0">
                <a:solidFill>
                  <a:schemeClr val="tx1"/>
                </a:solidFill>
                <a:latin typeface="Times New Roman" panose="02020603050405020304" pitchFamily="18" charset="0"/>
              </a:rPr>
              <a:t>and </a:t>
            </a:r>
            <a:endParaRPr lang="en-US" altLang="en-US" sz="2400" b="0" i="1" dirty="0">
              <a:solidFill>
                <a:schemeClr val="tx1"/>
              </a:solidFill>
              <a:latin typeface="Times New Roman" panose="02020603050405020304" pitchFamily="18" charset="0"/>
            </a:endParaRP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Forces:      and  </a:t>
            </a:r>
          </a:p>
          <a:p>
            <a:endParaRPr lang="en-US" altLang="en-US" sz="2400" b="0" dirty="0">
              <a:solidFill>
                <a:schemeClr val="tx1"/>
              </a:solidFill>
              <a:latin typeface="Times New Roman" panose="02020603050405020304" pitchFamily="18" charset="0"/>
            </a:endParaRPr>
          </a:p>
          <a:p>
            <a:r>
              <a:rPr lang="en-US" altLang="en-US" sz="2400" b="0" dirty="0">
                <a:solidFill>
                  <a:schemeClr val="tx1"/>
                </a:solidFill>
                <a:latin typeface="Times New Roman" panose="02020603050405020304" pitchFamily="18" charset="0"/>
              </a:rPr>
              <a:t>Masses:      and </a:t>
            </a:r>
            <a:endParaRPr lang="en-SG" altLang="en-US" sz="2400" b="0" dirty="0">
              <a:solidFill>
                <a:schemeClr val="tx1"/>
              </a:solidFill>
              <a:latin typeface="Times New Roman" panose="02020603050405020304" pitchFamily="18" charset="0"/>
              <a:ea typeface="Times New Roman" panose="02020603050405020304" pitchFamily="18" charset="0"/>
            </a:endParaRPr>
          </a:p>
        </p:txBody>
      </p:sp>
      <p:graphicFrame>
        <p:nvGraphicFramePr>
          <p:cNvPr id="13" name="Object 3"/>
          <p:cNvGraphicFramePr>
            <a:graphicFrameLocks noChangeAspect="1"/>
          </p:cNvGraphicFramePr>
          <p:nvPr>
            <p:extLst>
              <p:ext uri="{D42A27DB-BD31-4B8C-83A1-F6EECF244321}">
                <p14:modId xmlns:p14="http://schemas.microsoft.com/office/powerpoint/2010/main" val="3100332471"/>
              </p:ext>
            </p:extLst>
          </p:nvPr>
        </p:nvGraphicFramePr>
        <p:xfrm>
          <a:off x="7037872" y="3167063"/>
          <a:ext cx="296862" cy="449263"/>
        </p:xfrm>
        <a:graphic>
          <a:graphicData uri="http://schemas.openxmlformats.org/presentationml/2006/ole">
            <mc:AlternateContent xmlns:mc="http://schemas.openxmlformats.org/markup-compatibility/2006">
              <mc:Choice xmlns:v="urn:schemas-microsoft-com:vml" Requires="v">
                <p:oleObj spid="_x0000_s32824" r:id="rId4" imgW="152400" imgH="228600" progId="Equation.DSMT4">
                  <p:embed/>
                </p:oleObj>
              </mc:Choice>
              <mc:Fallback>
                <p:oleObj r:id="rId4" imgW="152400" imgH="228600" progId="Equation.DSMT4">
                  <p:embed/>
                  <p:pic>
                    <p:nvPicPr>
                      <p:cNvPr id="13" name="Object 3"/>
                      <p:cNvPicPr/>
                      <p:nvPr/>
                    </p:nvPicPr>
                    <p:blipFill>
                      <a:blip r:embed="rId5"/>
                      <a:stretch>
                        <a:fillRect/>
                      </a:stretch>
                    </p:blipFill>
                    <p:spPr>
                      <a:xfrm>
                        <a:off x="7037872" y="3167063"/>
                        <a:ext cx="296862" cy="449263"/>
                      </a:xfrm>
                      <a:prstGeom prst="rect">
                        <a:avLst/>
                      </a:prstGeom>
                      <a:noFill/>
                      <a:ln w="38100">
                        <a:noFill/>
                        <a:miter/>
                      </a:ln>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1878196077"/>
              </p:ext>
            </p:extLst>
          </p:nvPr>
        </p:nvGraphicFramePr>
        <p:xfrm>
          <a:off x="7960102" y="3171671"/>
          <a:ext cx="320675" cy="449263"/>
        </p:xfrm>
        <a:graphic>
          <a:graphicData uri="http://schemas.openxmlformats.org/presentationml/2006/ole">
            <mc:AlternateContent xmlns:mc="http://schemas.openxmlformats.org/markup-compatibility/2006">
              <mc:Choice xmlns:v="urn:schemas-microsoft-com:vml" Requires="v">
                <p:oleObj spid="_x0000_s32825" r:id="rId6" imgW="165100" imgH="228600" progId="Equation.DSMT4">
                  <p:embed/>
                </p:oleObj>
              </mc:Choice>
              <mc:Fallback>
                <p:oleObj r:id="rId6" imgW="165100" imgH="228600" progId="Equation.DSMT4">
                  <p:embed/>
                  <p:pic>
                    <p:nvPicPr>
                      <p:cNvPr id="14" name="Object 4"/>
                      <p:cNvPicPr/>
                      <p:nvPr/>
                    </p:nvPicPr>
                    <p:blipFill>
                      <a:blip r:embed="rId7"/>
                      <a:stretch>
                        <a:fillRect/>
                      </a:stretch>
                    </p:blipFill>
                    <p:spPr>
                      <a:xfrm>
                        <a:off x="7960102" y="3171671"/>
                        <a:ext cx="320675" cy="449263"/>
                      </a:xfrm>
                      <a:prstGeom prst="rect">
                        <a:avLst/>
                      </a:prstGeom>
                      <a:noFill/>
                      <a:ln w="38100">
                        <a:noFill/>
                        <a:miter/>
                      </a:ln>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3290538950"/>
              </p:ext>
            </p:extLst>
          </p:nvPr>
        </p:nvGraphicFramePr>
        <p:xfrm>
          <a:off x="6166035" y="3921087"/>
          <a:ext cx="273050" cy="449262"/>
        </p:xfrm>
        <a:graphic>
          <a:graphicData uri="http://schemas.openxmlformats.org/presentationml/2006/ole">
            <mc:AlternateContent xmlns:mc="http://schemas.openxmlformats.org/markup-compatibility/2006">
              <mc:Choice xmlns:v="urn:schemas-microsoft-com:vml" Requires="v">
                <p:oleObj spid="_x0000_s32826" r:id="rId8" imgW="139700" imgH="228600" progId="Equation.DSMT4">
                  <p:embed/>
                </p:oleObj>
              </mc:Choice>
              <mc:Fallback>
                <p:oleObj r:id="rId8" imgW="139700" imgH="228600" progId="Equation.DSMT4">
                  <p:embed/>
                  <p:pic>
                    <p:nvPicPr>
                      <p:cNvPr id="15" name="Object 5"/>
                      <p:cNvPicPr/>
                      <p:nvPr/>
                    </p:nvPicPr>
                    <p:blipFill>
                      <a:blip r:embed="rId9"/>
                      <a:stretch>
                        <a:fillRect/>
                      </a:stretch>
                    </p:blipFill>
                    <p:spPr>
                      <a:xfrm>
                        <a:off x="6166035" y="3921087"/>
                        <a:ext cx="273050" cy="449262"/>
                      </a:xfrm>
                      <a:prstGeom prst="rect">
                        <a:avLst/>
                      </a:prstGeom>
                      <a:noFill/>
                      <a:ln w="38100">
                        <a:noFill/>
                        <a:miter/>
                      </a:ln>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3007767136"/>
              </p:ext>
            </p:extLst>
          </p:nvPr>
        </p:nvGraphicFramePr>
        <p:xfrm>
          <a:off x="7010739" y="3921125"/>
          <a:ext cx="296862" cy="449263"/>
        </p:xfrm>
        <a:graphic>
          <a:graphicData uri="http://schemas.openxmlformats.org/presentationml/2006/ole">
            <mc:AlternateContent xmlns:mc="http://schemas.openxmlformats.org/markup-compatibility/2006">
              <mc:Choice xmlns:v="urn:schemas-microsoft-com:vml" Requires="v">
                <p:oleObj spid="_x0000_s32827" r:id="rId10" imgW="152400" imgH="228600" progId="Equation.DSMT4">
                  <p:embed/>
                </p:oleObj>
              </mc:Choice>
              <mc:Fallback>
                <p:oleObj r:id="rId10" imgW="152400" imgH="228600" progId="Equation.DSMT4">
                  <p:embed/>
                  <p:pic>
                    <p:nvPicPr>
                      <p:cNvPr id="16" name="Object 6"/>
                      <p:cNvPicPr/>
                      <p:nvPr/>
                    </p:nvPicPr>
                    <p:blipFill>
                      <a:blip r:embed="rId11"/>
                      <a:stretch>
                        <a:fillRect/>
                      </a:stretch>
                    </p:blipFill>
                    <p:spPr>
                      <a:xfrm>
                        <a:off x="7010739" y="3921125"/>
                        <a:ext cx="296862" cy="449263"/>
                      </a:xfrm>
                      <a:prstGeom prst="rect">
                        <a:avLst/>
                      </a:prstGeom>
                      <a:noFill/>
                      <a:ln w="38100">
                        <a:noFill/>
                        <a:miter/>
                      </a:ln>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1274632820"/>
              </p:ext>
            </p:extLst>
          </p:nvPr>
        </p:nvGraphicFramePr>
        <p:xfrm>
          <a:off x="6192907" y="4667250"/>
          <a:ext cx="346075" cy="449263"/>
        </p:xfrm>
        <a:graphic>
          <a:graphicData uri="http://schemas.openxmlformats.org/presentationml/2006/ole">
            <mc:AlternateContent xmlns:mc="http://schemas.openxmlformats.org/markup-compatibility/2006">
              <mc:Choice xmlns:v="urn:schemas-microsoft-com:vml" Requires="v">
                <p:oleObj spid="_x0000_s32828" r:id="rId12" imgW="177800" imgH="228600" progId="Equation.DSMT4">
                  <p:embed/>
                </p:oleObj>
              </mc:Choice>
              <mc:Fallback>
                <p:oleObj r:id="rId12" imgW="177800" imgH="228600" progId="Equation.DSMT4">
                  <p:embed/>
                  <p:pic>
                    <p:nvPicPr>
                      <p:cNvPr id="17" name="Object 7"/>
                      <p:cNvPicPr/>
                      <p:nvPr/>
                    </p:nvPicPr>
                    <p:blipFill>
                      <a:blip r:embed="rId13"/>
                      <a:stretch>
                        <a:fillRect/>
                      </a:stretch>
                    </p:blipFill>
                    <p:spPr>
                      <a:xfrm>
                        <a:off x="6192907" y="4667250"/>
                        <a:ext cx="346075" cy="449263"/>
                      </a:xfrm>
                      <a:prstGeom prst="rect">
                        <a:avLst/>
                      </a:prstGeom>
                      <a:noFill/>
                      <a:ln w="38100">
                        <a:noFill/>
                        <a:miter/>
                      </a:ln>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2599132682"/>
              </p:ext>
            </p:extLst>
          </p:nvPr>
        </p:nvGraphicFramePr>
        <p:xfrm>
          <a:off x="7086900" y="4657725"/>
          <a:ext cx="371475" cy="449263"/>
        </p:xfrm>
        <a:graphic>
          <a:graphicData uri="http://schemas.openxmlformats.org/presentationml/2006/ole">
            <mc:AlternateContent xmlns:mc="http://schemas.openxmlformats.org/markup-compatibility/2006">
              <mc:Choice xmlns:v="urn:schemas-microsoft-com:vml" Requires="v">
                <p:oleObj spid="_x0000_s32829" r:id="rId14" imgW="190500" imgH="228600" progId="Equation.DSMT4">
                  <p:embed/>
                </p:oleObj>
              </mc:Choice>
              <mc:Fallback>
                <p:oleObj r:id="rId14" imgW="190500" imgH="228600" progId="Equation.DSMT4">
                  <p:embed/>
                  <p:pic>
                    <p:nvPicPr>
                      <p:cNvPr id="18" name="Object 8"/>
                      <p:cNvPicPr/>
                      <p:nvPr/>
                    </p:nvPicPr>
                    <p:blipFill>
                      <a:blip r:embed="rId15"/>
                      <a:stretch>
                        <a:fillRect/>
                      </a:stretch>
                    </p:blipFill>
                    <p:spPr>
                      <a:xfrm>
                        <a:off x="7086900" y="4657725"/>
                        <a:ext cx="371475" cy="449263"/>
                      </a:xfrm>
                      <a:prstGeom prst="rect">
                        <a:avLst/>
                      </a:prstGeom>
                      <a:noFill/>
                      <a:ln w="38100">
                        <a:noFill/>
                        <a:miter/>
                      </a:ln>
                    </p:spPr>
                  </p:pic>
                </p:oleObj>
              </mc:Fallback>
            </mc:AlternateContent>
          </a:graphicData>
        </a:graphic>
      </p:graphicFrame>
      <p:pic>
        <p:nvPicPr>
          <p:cNvPr id="19" name="图片 1"/>
          <p:cNvPicPr>
            <a:picLocks noChangeAspect="1"/>
          </p:cNvPicPr>
          <p:nvPr/>
        </p:nvPicPr>
        <p:blipFill>
          <a:blip r:embed="rId16"/>
          <a:stretch>
            <a:fillRect/>
          </a:stretch>
        </p:blipFill>
        <p:spPr>
          <a:xfrm>
            <a:off x="781235" y="2525713"/>
            <a:ext cx="3824287" cy="2900362"/>
          </a:xfrm>
          <a:prstGeom prst="rect">
            <a:avLst/>
          </a:prstGeom>
          <a:noFill/>
          <a:ln w="9525">
            <a:noFill/>
          </a:ln>
        </p:spPr>
      </p:pic>
    </p:spTree>
    <p:extLst>
      <p:ext uri="{BB962C8B-B14F-4D97-AF65-F5344CB8AC3E}">
        <p14:creationId xmlns:p14="http://schemas.microsoft.com/office/powerpoint/2010/main" val="78126035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4" name="Content Placeholder 2"/>
          <p:cNvSpPr>
            <a:spLocks noGrp="1"/>
          </p:cNvSpPr>
          <p:nvPr>
            <p:ph idx="1"/>
          </p:nvPr>
        </p:nvSpPr>
        <p:spPr>
          <a:xfrm>
            <a:off x="406400" y="1125538"/>
            <a:ext cx="8229600" cy="4525962"/>
          </a:xfrm>
        </p:spPr>
        <p:txBody>
          <a:bodyPr vert="horz" wrap="square" lIns="91440" tIns="45720" rIns="91440" bIns="45720" anchor="t"/>
          <a:lstStyle/>
          <a:p>
            <a:pPr marL="457200" indent="-457200" algn="just">
              <a:buNone/>
            </a:pPr>
            <a:r>
              <a:rPr lang="en-US" altLang="en-US" sz="2400" dirty="0">
                <a:latin typeface="Times New Roman" panose="02020603050405020304" pitchFamily="18" charset="0"/>
              </a:rPr>
              <a:t>2.	Suppose the robot is under the influence of gravitational acceleration. Assume the mass of each link is lumped at end of the link. Under the assumption of lumped equivalent masses, derive the Dynamic equation using any method you feel comfortable with.</a:t>
            </a:r>
            <a:endParaRPr lang="en-SG" altLang="en-US" sz="2400" dirty="0">
              <a:latin typeface="Times New Roman" panose="02020603050405020304" pitchFamily="18" charset="0"/>
              <a:ea typeface="Times New Roman" panose="02020603050405020304" pitchFamily="18" charset="0"/>
            </a:endParaRPr>
          </a:p>
        </p:txBody>
      </p:sp>
      <p:pic>
        <p:nvPicPr>
          <p:cNvPr id="7" name="图片 1"/>
          <p:cNvPicPr>
            <a:picLocks noChangeAspect="1"/>
          </p:cNvPicPr>
          <p:nvPr/>
        </p:nvPicPr>
        <p:blipFill>
          <a:blip r:embed="rId3"/>
          <a:stretch>
            <a:fillRect/>
          </a:stretch>
        </p:blipFill>
        <p:spPr>
          <a:xfrm>
            <a:off x="3158288" y="3299335"/>
            <a:ext cx="3365500" cy="2862580"/>
          </a:xfrm>
          <a:prstGeom prst="rect">
            <a:avLst/>
          </a:prstGeom>
          <a:noFill/>
          <a:ln w="9525">
            <a:noFill/>
          </a:ln>
        </p:spPr>
      </p:pic>
      <p:sp>
        <p:nvSpPr>
          <p:cNvPr id="8" name="Rectangle 8"/>
          <p:cNvSpPr/>
          <p:nvPr/>
        </p:nvSpPr>
        <p:spPr>
          <a:xfrm>
            <a:off x="1985126" y="5761548"/>
            <a:ext cx="782587" cy="400110"/>
          </a:xfrm>
          <a:prstGeom prst="rect">
            <a:avLst/>
          </a:prstGeom>
          <a:noFill/>
          <a:ln w="9525">
            <a:noFill/>
          </a:ln>
        </p:spPr>
        <p:txBody>
          <a:bodyPr wrap="none" anchor="t">
            <a:spAutoFit/>
          </a:bodyPr>
          <a:lstStyle/>
          <a:p>
            <a:r>
              <a:rPr lang="en-US" altLang="en-US" sz="2000" b="0" dirty="0">
                <a:solidFill>
                  <a:schemeClr val="tx1"/>
                </a:solidFill>
                <a:latin typeface="Times New Roman" panose="02020603050405020304" pitchFamily="18" charset="0"/>
              </a:rPr>
              <a:t>Fig. 2</a:t>
            </a:r>
            <a:endParaRPr lang="en-SG" altLang="en-US" sz="2000" b="0" dirty="0">
              <a:latin typeface="Times New Roman" panose="02020603050405020304" pitchFamily="18" charset="0"/>
              <a:ea typeface="Times New Roman" panose="02020603050405020304" pitchFamily="18" charset="0"/>
            </a:endParaRPr>
          </a:p>
        </p:txBody>
      </p:sp>
      <p:sp>
        <p:nvSpPr>
          <p:cNvPr id="10"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  Dynamic Tutorials </a:t>
            </a:r>
          </a:p>
        </p:txBody>
      </p:sp>
    </p:spTree>
    <p:extLst>
      <p:ext uri="{BB962C8B-B14F-4D97-AF65-F5344CB8AC3E}">
        <p14:creationId xmlns:p14="http://schemas.microsoft.com/office/powerpoint/2010/main" val="349414183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95248" y="1171111"/>
            <a:ext cx="8229600" cy="4525963"/>
          </a:xfrm>
        </p:spPr>
        <p:txBody>
          <a:bodyPr vert="horz" wrap="square" lIns="91440" tIns="45720" rIns="91440" bIns="45720" anchor="t"/>
          <a:lstStyle/>
          <a:p>
            <a:pPr>
              <a:buNone/>
            </a:pPr>
            <a:r>
              <a:rPr lang="en-US" altLang="en-US" sz="2800" b="1" dirty="0">
                <a:solidFill>
                  <a:srgbClr val="0033CC"/>
                </a:solidFill>
                <a:latin typeface="Times New Roman" panose="02020603050405020304" pitchFamily="18" charset="0"/>
              </a:rPr>
              <a:t>Hint:</a:t>
            </a:r>
          </a:p>
          <a:p>
            <a:pPr>
              <a:buAutoNum type="alphaLcParenR"/>
            </a:pPr>
            <a:r>
              <a:rPr lang="en-US" altLang="en-US" sz="2400" dirty="0">
                <a:latin typeface="Times New Roman" panose="02020603050405020304" pitchFamily="18" charset="0"/>
              </a:rPr>
              <a:t>Find the positions and velocities of       and       with respect  to the base </a:t>
            </a:r>
            <a:r>
              <a:rPr lang="en-US" altLang="en-US" sz="2400" i="1" dirty="0">
                <a:latin typeface="Times New Roman" panose="02020603050405020304" pitchFamily="18" charset="0"/>
              </a:rPr>
              <a:t>xyz</a:t>
            </a:r>
            <a:endParaRPr lang="en-SG" altLang="en-US" sz="2400" i="1" dirty="0">
              <a:latin typeface="Times New Roman" panose="02020603050405020304" pitchFamily="18" charset="0"/>
            </a:endParaRPr>
          </a:p>
          <a:p>
            <a:pPr>
              <a:buNone/>
            </a:pPr>
            <a:r>
              <a:rPr lang="en-US" altLang="en-US" sz="2400" dirty="0">
                <a:latin typeface="Times New Roman" panose="02020603050405020304" pitchFamily="18" charset="0"/>
              </a:rPr>
              <a:t>b) Find the kinetic energy </a:t>
            </a:r>
            <a:r>
              <a:rPr lang="en-US" altLang="en-US" sz="2400" i="1" dirty="0">
                <a:latin typeface="Times New Roman" panose="02020603050405020304" pitchFamily="18" charset="0"/>
              </a:rPr>
              <a:t>K</a:t>
            </a:r>
            <a:r>
              <a:rPr lang="en-US" altLang="en-US" sz="2400" dirty="0">
                <a:latin typeface="Times New Roman" panose="02020603050405020304" pitchFamily="18" charset="0"/>
              </a:rPr>
              <a:t> and the potential energy </a:t>
            </a:r>
            <a:r>
              <a:rPr lang="en-US" altLang="en-US" sz="2400" i="1" dirty="0">
                <a:latin typeface="Times New Roman" panose="02020603050405020304" pitchFamily="18" charset="0"/>
              </a:rPr>
              <a:t>V</a:t>
            </a:r>
            <a:endParaRPr lang="en-SG" altLang="en-US" sz="2400" i="1" dirty="0">
              <a:latin typeface="Times New Roman" panose="02020603050405020304" pitchFamily="18" charset="0"/>
            </a:endParaRPr>
          </a:p>
          <a:p>
            <a:pPr>
              <a:buAutoNum type="alphaLcParenR" startAt="3"/>
            </a:pPr>
            <a:r>
              <a:rPr lang="en-US" altLang="en-US" sz="2400" dirty="0">
                <a:latin typeface="Times New Roman" panose="02020603050405020304" pitchFamily="18" charset="0"/>
              </a:rPr>
              <a:t>Find the expression for matrix            from </a:t>
            </a:r>
          </a:p>
          <a:p>
            <a:pPr>
              <a:buAutoNum type="alphaLcParenR" startAt="3"/>
            </a:pPr>
            <a:endParaRPr lang="en-US" altLang="en-US" dirty="0">
              <a:latin typeface="Arial" panose="020B0604020202020204" pitchFamily="34" charset="0"/>
            </a:endParaRPr>
          </a:p>
          <a:p>
            <a:pPr>
              <a:buAutoNum type="alphaLcParenR" startAt="3"/>
            </a:pPr>
            <a:endParaRPr lang="en-US" altLang="en-US" dirty="0">
              <a:latin typeface="Arial" panose="020B0604020202020204" pitchFamily="34" charset="0"/>
            </a:endParaRPr>
          </a:p>
          <a:p>
            <a:pPr>
              <a:buAutoNum type="alphaLcParenR" startAt="3"/>
            </a:pPr>
            <a:r>
              <a:rPr lang="en-US" altLang="en-US" sz="2400" dirty="0">
                <a:latin typeface="Times New Roman" panose="02020603050405020304" pitchFamily="18" charset="0"/>
              </a:rPr>
              <a:t>Find the Lagrange-Euler Equations</a:t>
            </a:r>
          </a:p>
          <a:p>
            <a:pPr>
              <a:buAutoNum type="alphaLcParenR" startAt="3"/>
            </a:pPr>
            <a:endParaRPr lang="en-US" altLang="en-US" dirty="0">
              <a:latin typeface="Arial" panose="020B0604020202020204" pitchFamily="34" charset="0"/>
            </a:endParaRPr>
          </a:p>
          <a:p>
            <a:pPr>
              <a:buAutoNum type="alphaLcParenR" startAt="3"/>
            </a:pPr>
            <a:endParaRPr lang="en-US" altLang="en-US" dirty="0">
              <a:latin typeface="Arial" panose="020B0604020202020204" pitchFamily="34" charset="0"/>
            </a:endParaRPr>
          </a:p>
          <a:p>
            <a:pPr>
              <a:buNone/>
            </a:pPr>
            <a:r>
              <a:rPr lang="en-US" altLang="en-US" sz="2400" dirty="0">
                <a:latin typeface="Times New Roman" panose="02020603050405020304" pitchFamily="18" charset="0"/>
              </a:rPr>
              <a:t>where</a:t>
            </a:r>
            <a:endParaRPr lang="en-SG" altLang="en-US" sz="2400" dirty="0">
              <a:latin typeface="Times New Roman" panose="02020603050405020304" pitchFamily="18" charset="0"/>
            </a:endParaRPr>
          </a:p>
          <a:p>
            <a:pPr>
              <a:buNone/>
            </a:pPr>
            <a:endParaRPr lang="en-SG" altLang="en-US" dirty="0">
              <a:latin typeface="Arial" panose="020B0604020202020204" pitchFamily="34" charset="0"/>
            </a:endParaRPr>
          </a:p>
        </p:txBody>
      </p:sp>
      <p:graphicFrame>
        <p:nvGraphicFramePr>
          <p:cNvPr id="13" name="Object 1"/>
          <p:cNvGraphicFramePr>
            <a:graphicFrameLocks noChangeAspect="1"/>
          </p:cNvGraphicFramePr>
          <p:nvPr>
            <p:extLst>
              <p:ext uri="{D42A27DB-BD31-4B8C-83A1-F6EECF244321}">
                <p14:modId xmlns:p14="http://schemas.microsoft.com/office/powerpoint/2010/main" val="3116361820"/>
              </p:ext>
            </p:extLst>
          </p:nvPr>
        </p:nvGraphicFramePr>
        <p:xfrm>
          <a:off x="5197436" y="1709274"/>
          <a:ext cx="352425" cy="444500"/>
        </p:xfrm>
        <a:graphic>
          <a:graphicData uri="http://schemas.openxmlformats.org/presentationml/2006/ole">
            <mc:AlternateContent xmlns:mc="http://schemas.openxmlformats.org/markup-compatibility/2006">
              <mc:Choice xmlns:v="urn:schemas-microsoft-com:vml" Requires="v">
                <p:oleObj spid="_x0000_s33848" r:id="rId3" imgW="177800" imgH="228600" progId="Equation.DSMT4">
                  <p:embed/>
                </p:oleObj>
              </mc:Choice>
              <mc:Fallback>
                <p:oleObj r:id="rId3" imgW="177800" imgH="228600" progId="Equation.DSMT4">
                  <p:embed/>
                  <p:pic>
                    <p:nvPicPr>
                      <p:cNvPr id="13" name="Object 1"/>
                      <p:cNvPicPr/>
                      <p:nvPr/>
                    </p:nvPicPr>
                    <p:blipFill>
                      <a:blip r:embed="rId4"/>
                      <a:stretch>
                        <a:fillRect/>
                      </a:stretch>
                    </p:blipFill>
                    <p:spPr>
                      <a:xfrm>
                        <a:off x="5197436" y="1709274"/>
                        <a:ext cx="352425" cy="444500"/>
                      </a:xfrm>
                      <a:prstGeom prst="rect">
                        <a:avLst/>
                      </a:prstGeom>
                      <a:noFill/>
                      <a:ln w="38100">
                        <a:noFill/>
                        <a:miter/>
                      </a:ln>
                    </p:spPr>
                  </p:pic>
                </p:oleObj>
              </mc:Fallback>
            </mc:AlternateContent>
          </a:graphicData>
        </a:graphic>
      </p:graphicFrame>
      <p:graphicFrame>
        <p:nvGraphicFramePr>
          <p:cNvPr id="14" name="Object 2"/>
          <p:cNvGraphicFramePr>
            <a:graphicFrameLocks noChangeAspect="1"/>
          </p:cNvGraphicFramePr>
          <p:nvPr>
            <p:extLst>
              <p:ext uri="{D42A27DB-BD31-4B8C-83A1-F6EECF244321}">
                <p14:modId xmlns:p14="http://schemas.microsoft.com/office/powerpoint/2010/main" val="1067266011"/>
              </p:ext>
            </p:extLst>
          </p:nvPr>
        </p:nvGraphicFramePr>
        <p:xfrm>
          <a:off x="6162636" y="1699749"/>
          <a:ext cx="377825" cy="444500"/>
        </p:xfrm>
        <a:graphic>
          <a:graphicData uri="http://schemas.openxmlformats.org/presentationml/2006/ole">
            <mc:AlternateContent xmlns:mc="http://schemas.openxmlformats.org/markup-compatibility/2006">
              <mc:Choice xmlns:v="urn:schemas-microsoft-com:vml" Requires="v">
                <p:oleObj spid="_x0000_s33849" r:id="rId5" imgW="190500" imgH="228600" progId="Equation.DSMT4">
                  <p:embed/>
                </p:oleObj>
              </mc:Choice>
              <mc:Fallback>
                <p:oleObj r:id="rId5" imgW="190500" imgH="228600" progId="Equation.DSMT4">
                  <p:embed/>
                  <p:pic>
                    <p:nvPicPr>
                      <p:cNvPr id="14" name="Object 2"/>
                      <p:cNvPicPr/>
                      <p:nvPr/>
                    </p:nvPicPr>
                    <p:blipFill>
                      <a:blip r:embed="rId6"/>
                      <a:stretch>
                        <a:fillRect/>
                      </a:stretch>
                    </p:blipFill>
                    <p:spPr>
                      <a:xfrm>
                        <a:off x="6162636" y="1699749"/>
                        <a:ext cx="377825" cy="444500"/>
                      </a:xfrm>
                      <a:prstGeom prst="rect">
                        <a:avLst/>
                      </a:prstGeom>
                      <a:noFill/>
                      <a:ln w="38100">
                        <a:noFill/>
                        <a:miter/>
                      </a:ln>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4090737422"/>
              </p:ext>
            </p:extLst>
          </p:nvPr>
        </p:nvGraphicFramePr>
        <p:xfrm>
          <a:off x="4616411" y="2985624"/>
          <a:ext cx="671512" cy="377825"/>
        </p:xfrm>
        <a:graphic>
          <a:graphicData uri="http://schemas.openxmlformats.org/presentationml/2006/ole">
            <mc:AlternateContent xmlns:mc="http://schemas.openxmlformats.org/markup-compatibility/2006">
              <mc:Choice xmlns:v="urn:schemas-microsoft-com:vml" Requires="v">
                <p:oleObj spid="_x0000_s33850" r:id="rId7" imgW="457200" imgH="254000" progId="Equation.DSMT4">
                  <p:embed/>
                </p:oleObj>
              </mc:Choice>
              <mc:Fallback>
                <p:oleObj r:id="rId7" imgW="457200" imgH="254000" progId="Equation.DSMT4">
                  <p:embed/>
                  <p:pic>
                    <p:nvPicPr>
                      <p:cNvPr id="15" name="Object 3"/>
                      <p:cNvPicPr/>
                      <p:nvPr/>
                    </p:nvPicPr>
                    <p:blipFill>
                      <a:blip r:embed="rId8"/>
                      <a:stretch>
                        <a:fillRect/>
                      </a:stretch>
                    </p:blipFill>
                    <p:spPr>
                      <a:xfrm>
                        <a:off x="4616411" y="2985624"/>
                        <a:ext cx="671512" cy="377825"/>
                      </a:xfrm>
                      <a:prstGeom prst="rect">
                        <a:avLst/>
                      </a:prstGeom>
                      <a:noFill/>
                      <a:ln w="38100">
                        <a:noFill/>
                        <a:miter/>
                      </a:ln>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115431984"/>
              </p:ext>
            </p:extLst>
          </p:nvPr>
        </p:nvGraphicFramePr>
        <p:xfrm>
          <a:off x="3867111" y="3333286"/>
          <a:ext cx="1909762" cy="758825"/>
        </p:xfrm>
        <a:graphic>
          <a:graphicData uri="http://schemas.openxmlformats.org/presentationml/2006/ole">
            <mc:AlternateContent xmlns:mc="http://schemas.openxmlformats.org/markup-compatibility/2006">
              <mc:Choice xmlns:v="urn:schemas-microsoft-com:vml" Requires="v">
                <p:oleObj spid="_x0000_s33851" r:id="rId9" imgW="977265" imgH="393700" progId="Equation.DSMT4">
                  <p:embed/>
                </p:oleObj>
              </mc:Choice>
              <mc:Fallback>
                <p:oleObj r:id="rId9" imgW="977265" imgH="393700" progId="Equation.DSMT4">
                  <p:embed/>
                  <p:pic>
                    <p:nvPicPr>
                      <p:cNvPr id="16" name="Object 5"/>
                      <p:cNvPicPr/>
                      <p:nvPr/>
                    </p:nvPicPr>
                    <p:blipFill>
                      <a:blip r:embed="rId10"/>
                      <a:stretch>
                        <a:fillRect/>
                      </a:stretch>
                    </p:blipFill>
                    <p:spPr>
                      <a:xfrm>
                        <a:off x="3867111" y="3333286"/>
                        <a:ext cx="1909762" cy="758825"/>
                      </a:xfrm>
                      <a:prstGeom prst="rect">
                        <a:avLst/>
                      </a:prstGeom>
                      <a:noFill/>
                      <a:ln w="38100">
                        <a:noFill/>
                        <a:miter/>
                      </a:ln>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688108333"/>
              </p:ext>
            </p:extLst>
          </p:nvPr>
        </p:nvGraphicFramePr>
        <p:xfrm>
          <a:off x="2927311" y="4608049"/>
          <a:ext cx="3789362" cy="495300"/>
        </p:xfrm>
        <a:graphic>
          <a:graphicData uri="http://schemas.openxmlformats.org/presentationml/2006/ole">
            <mc:AlternateContent xmlns:mc="http://schemas.openxmlformats.org/markup-compatibility/2006">
              <mc:Choice xmlns:v="urn:schemas-microsoft-com:vml" Requires="v">
                <p:oleObj spid="_x0000_s33852" r:id="rId11" imgW="1778000" imgH="228600" progId="Equation.DSMT4">
                  <p:embed/>
                </p:oleObj>
              </mc:Choice>
              <mc:Fallback>
                <p:oleObj r:id="rId11" imgW="1778000" imgH="228600" progId="Equation.DSMT4">
                  <p:embed/>
                  <p:pic>
                    <p:nvPicPr>
                      <p:cNvPr id="17" name="Object 7"/>
                      <p:cNvPicPr/>
                      <p:nvPr/>
                    </p:nvPicPr>
                    <p:blipFill>
                      <a:blip r:embed="rId12"/>
                      <a:stretch>
                        <a:fillRect/>
                      </a:stretch>
                    </p:blipFill>
                    <p:spPr>
                      <a:xfrm>
                        <a:off x="2927311" y="4608049"/>
                        <a:ext cx="3789362" cy="495300"/>
                      </a:xfrm>
                      <a:prstGeom prst="rect">
                        <a:avLst/>
                      </a:prstGeom>
                      <a:noFill/>
                      <a:ln w="38100">
                        <a:noFill/>
                        <a:miter/>
                      </a:ln>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325385207"/>
              </p:ext>
            </p:extLst>
          </p:nvPr>
        </p:nvGraphicFramePr>
        <p:xfrm>
          <a:off x="1975468" y="5578011"/>
          <a:ext cx="5848350" cy="757238"/>
        </p:xfrm>
        <a:graphic>
          <a:graphicData uri="http://schemas.openxmlformats.org/presentationml/2006/ole">
            <mc:AlternateContent xmlns:mc="http://schemas.openxmlformats.org/markup-compatibility/2006">
              <mc:Choice xmlns:v="urn:schemas-microsoft-com:vml" Requires="v">
                <p:oleObj spid="_x0000_s33853" r:id="rId13" imgW="3505200" imgH="457200" progId="Equation.DSMT4">
                  <p:embed/>
                </p:oleObj>
              </mc:Choice>
              <mc:Fallback>
                <p:oleObj r:id="rId13" imgW="3505200" imgH="457200" progId="Equation.DSMT4">
                  <p:embed/>
                  <p:pic>
                    <p:nvPicPr>
                      <p:cNvPr id="18" name="Object 9"/>
                      <p:cNvPicPr/>
                      <p:nvPr/>
                    </p:nvPicPr>
                    <p:blipFill>
                      <a:blip r:embed="rId14"/>
                      <a:stretch>
                        <a:fillRect/>
                      </a:stretch>
                    </p:blipFill>
                    <p:spPr>
                      <a:xfrm>
                        <a:off x="1975468" y="5578011"/>
                        <a:ext cx="5848350" cy="757238"/>
                      </a:xfrm>
                      <a:prstGeom prst="rect">
                        <a:avLst/>
                      </a:prstGeom>
                      <a:noFill/>
                      <a:ln w="38100">
                        <a:noFill/>
                        <a:miter/>
                      </a:ln>
                    </p:spPr>
                  </p:pic>
                </p:oleObj>
              </mc:Fallback>
            </mc:AlternateContent>
          </a:graphicData>
        </a:graphic>
      </p:graphicFrame>
      <p:sp>
        <p:nvSpPr>
          <p:cNvPr id="2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9"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  Dynamic Tutorials </a:t>
            </a:r>
          </a:p>
        </p:txBody>
      </p:sp>
    </p:spTree>
    <p:extLst>
      <p:ext uri="{BB962C8B-B14F-4D97-AF65-F5344CB8AC3E}">
        <p14:creationId xmlns:p14="http://schemas.microsoft.com/office/powerpoint/2010/main" val="12078731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26060" y="1125855"/>
            <a:ext cx="8572500" cy="4525645"/>
          </a:xfrm>
        </p:spPr>
        <p:txBody>
          <a:bodyPr vert="horz" wrap="square" lIns="91440" tIns="45720" rIns="91440" bIns="45720" anchor="t"/>
          <a:lstStyle/>
          <a:p>
            <a:pPr marL="457200" indent="-457200" algn="just">
              <a:buNone/>
            </a:pPr>
            <a:r>
              <a:rPr lang="en-US" altLang="en-US" sz="2400" dirty="0">
                <a:latin typeface="Times New Roman" panose="02020603050405020304" pitchFamily="18" charset="0"/>
              </a:rPr>
              <a:t>3.	Suppose that the robot is under the influence of gravitational acceleration. </a:t>
            </a:r>
            <a:r>
              <a:rPr lang="en-US" altLang="zh-CN" sz="2400" dirty="0">
                <a:latin typeface="Times New Roman" panose="02020603050405020304" pitchFamily="18" charset="0"/>
                <a:ea typeface="宋体" panose="02010600030101010101" pitchFamily="2" charset="-122"/>
                <a:sym typeface="+mn-ea"/>
              </a:rPr>
              <a:t>Assume the mass of each link is lumped at the centre of the link. </a:t>
            </a:r>
            <a:r>
              <a:rPr lang="en-US" altLang="zh-CN" sz="2400" i="1" dirty="0">
                <a:latin typeface="Times New Roman" panose="02020603050405020304" pitchFamily="18" charset="0"/>
                <a:ea typeface="宋体" panose="02010600030101010101" pitchFamily="2" charset="-122"/>
                <a:sym typeface="+mn-ea"/>
              </a:rPr>
              <a:t>r</a:t>
            </a:r>
            <a:r>
              <a:rPr lang="en-US" altLang="zh-CN" sz="2400" i="1" baseline="-25000" dirty="0">
                <a:uFillTx/>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 denotes the distance from joint </a:t>
            </a:r>
            <a:r>
              <a:rPr lang="en-US" altLang="zh-CN" sz="2400" i="1" dirty="0">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 to the centre of mass of link, and </a:t>
            </a:r>
            <a:r>
              <a:rPr lang="en-US" altLang="zh-CN" sz="2400" i="1" dirty="0">
                <a:latin typeface="Times New Roman" panose="02020603050405020304" pitchFamily="18" charset="0"/>
                <a:ea typeface="宋体" panose="02010600030101010101" pitchFamily="2" charset="-122"/>
                <a:sym typeface="+mn-ea"/>
              </a:rPr>
              <a:t>l</a:t>
            </a:r>
            <a:r>
              <a:rPr lang="en-US" altLang="zh-CN" sz="2400" i="1" baseline="-25000" dirty="0">
                <a:solidFill>
                  <a:schemeClr val="tx1"/>
                </a:solidFill>
                <a:uFillTx/>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 denotes the length of link </a:t>
            </a:r>
            <a:r>
              <a:rPr lang="en-US" altLang="zh-CN" sz="2400" i="1" dirty="0">
                <a:latin typeface="Times New Roman" panose="02020603050405020304" pitchFamily="18" charset="0"/>
                <a:ea typeface="宋体" panose="02010600030101010101" pitchFamily="2" charset="-122"/>
                <a:sym typeface="+mn-ea"/>
              </a:rPr>
              <a:t>i</a:t>
            </a:r>
            <a:r>
              <a:rPr lang="en-US" altLang="zh-CN" sz="2400" dirty="0">
                <a:latin typeface="Times New Roman" panose="02020603050405020304" pitchFamily="18" charset="0"/>
                <a:ea typeface="宋体" panose="02010600030101010101" pitchFamily="2" charset="-122"/>
                <a:sym typeface="+mn-ea"/>
              </a:rPr>
              <a:t>.</a:t>
            </a:r>
            <a:r>
              <a:rPr lang="en-US" altLang="en-US" sz="2400" dirty="0">
                <a:latin typeface="Times New Roman" panose="02020603050405020304" pitchFamily="18" charset="0"/>
              </a:rPr>
              <a:t> Under the assumption of lumped equivalent masses, derive the Dynamic equation using any method you feel comfortable with.</a:t>
            </a:r>
            <a:endParaRPr lang="en-SG" altLang="en-US" sz="2400" dirty="0">
              <a:latin typeface="Times New Roman" panose="02020603050405020304" pitchFamily="18" charset="0"/>
              <a:ea typeface="Times New Roman" panose="02020603050405020304" pitchFamily="18" charset="0"/>
            </a:endParaRPr>
          </a:p>
        </p:txBody>
      </p:sp>
      <p:grpSp>
        <p:nvGrpSpPr>
          <p:cNvPr id="7" name="组合 6"/>
          <p:cNvGrpSpPr/>
          <p:nvPr/>
        </p:nvGrpSpPr>
        <p:grpSpPr>
          <a:xfrm>
            <a:off x="3048000" y="3596640"/>
            <a:ext cx="3709035" cy="2785110"/>
            <a:chOff x="6114" y="2593"/>
            <a:chExt cx="5216" cy="4131"/>
          </a:xfrm>
        </p:grpSpPr>
        <p:cxnSp>
          <p:nvCxnSpPr>
            <p:cNvPr id="8" name="直接连接符 7"/>
            <p:cNvCxnSpPr/>
            <p:nvPr/>
          </p:nvCxnSpPr>
          <p:spPr>
            <a:xfrm>
              <a:off x="6683" y="6014"/>
              <a:ext cx="3969" cy="0"/>
            </a:xfrm>
            <a:prstGeom prst="line">
              <a:avLst/>
            </a:pr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flipH="1" flipV="1">
              <a:off x="6683" y="2612"/>
              <a:ext cx="0" cy="3402"/>
            </a:xfrm>
            <a:prstGeom prst="line">
              <a:avLst/>
            </a:pr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0" name="椭圆 9"/>
            <p:cNvSpPr/>
            <p:nvPr/>
          </p:nvSpPr>
          <p:spPr>
            <a:xfrm>
              <a:off x="6527" y="5823"/>
              <a:ext cx="340" cy="340"/>
            </a:xfrm>
            <a:prstGeom prst="ellipse">
              <a:avLst/>
            </a:prstGeom>
            <a:noFill/>
            <a:ln w="635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cxnSp>
          <p:nvCxnSpPr>
            <p:cNvPr id="11" name="直接连接符 10"/>
            <p:cNvCxnSpPr/>
            <p:nvPr/>
          </p:nvCxnSpPr>
          <p:spPr>
            <a:xfrm flipV="1">
              <a:off x="6811" y="5017"/>
              <a:ext cx="2249" cy="862"/>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V="1">
              <a:off x="9060" y="4425"/>
              <a:ext cx="1522" cy="586"/>
            </a:xfrm>
            <a:prstGeom prst="line">
              <a:avLst/>
            </a:prstGeom>
            <a:ln w="127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V="1">
              <a:off x="9060" y="3130"/>
              <a:ext cx="996" cy="1881"/>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4" name="对象 13">
              <a:hlinkClick r:id="" action="ppaction://ole?verb=0"/>
            </p:cNvPr>
            <p:cNvGraphicFramePr>
              <a:graphicFrameLocks noChangeAspect="1"/>
            </p:cNvGraphicFramePr>
            <p:nvPr/>
          </p:nvGraphicFramePr>
          <p:xfrm>
            <a:off x="6122" y="2593"/>
            <a:ext cx="336" cy="397"/>
          </p:xfrm>
          <a:graphic>
            <a:graphicData uri="http://schemas.openxmlformats.org/presentationml/2006/ole">
              <mc:AlternateContent xmlns:mc="http://schemas.openxmlformats.org/markup-compatibility/2006">
                <mc:Choice xmlns:v="urn:schemas-microsoft-com:vml" Requires="v">
                  <p:oleObj spid="_x0000_s34908" r:id="rId3" imgW="139700" imgH="165100" progId="Equation.KSEE3">
                    <p:embed/>
                  </p:oleObj>
                </mc:Choice>
                <mc:Fallback>
                  <p:oleObj r:id="rId3" imgW="139700" imgH="165100" progId="Equation.KSEE3">
                    <p:embed/>
                    <p:pic>
                      <p:nvPicPr>
                        <p:cNvPr id="14" name="对象 13">
                          <a:hlinkClick r:id="" action="ppaction://ole?verb=0"/>
                        </p:cNvPr>
                        <p:cNvPicPr/>
                        <p:nvPr/>
                      </p:nvPicPr>
                      <p:blipFill>
                        <a:blip r:embed="rId4"/>
                        <a:stretch>
                          <a:fillRect/>
                        </a:stretch>
                      </p:blipFill>
                      <p:spPr>
                        <a:xfrm>
                          <a:off x="6122" y="2593"/>
                          <a:ext cx="336" cy="397"/>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10346" y="6163"/>
            <a:ext cx="306" cy="336"/>
          </p:xfrm>
          <a:graphic>
            <a:graphicData uri="http://schemas.openxmlformats.org/presentationml/2006/ole">
              <mc:AlternateContent xmlns:mc="http://schemas.openxmlformats.org/markup-compatibility/2006">
                <mc:Choice xmlns:v="urn:schemas-microsoft-com:vml" Requires="v">
                  <p:oleObj spid="_x0000_s34909" r:id="rId5" imgW="127000" imgH="139700" progId="Equation.KSEE3">
                    <p:embed/>
                  </p:oleObj>
                </mc:Choice>
                <mc:Fallback>
                  <p:oleObj r:id="rId5" imgW="127000" imgH="139700" progId="Equation.KSEE3">
                    <p:embed/>
                    <p:pic>
                      <p:nvPicPr>
                        <p:cNvPr id="15" name="对象 14">
                          <a:hlinkClick r:id="" action="ppaction://ole?verb=0"/>
                        </p:cNvPr>
                        <p:cNvPicPr/>
                        <p:nvPr/>
                      </p:nvPicPr>
                      <p:blipFill>
                        <a:blip r:embed="rId6"/>
                        <a:stretch>
                          <a:fillRect/>
                        </a:stretch>
                      </p:blipFill>
                      <p:spPr>
                        <a:xfrm>
                          <a:off x="10346" y="6163"/>
                          <a:ext cx="306" cy="336"/>
                        </a:xfrm>
                        <a:prstGeom prst="rect">
                          <a:avLst/>
                        </a:prstGeom>
                      </p:spPr>
                    </p:pic>
                  </p:oleObj>
                </mc:Fallback>
              </mc:AlternateContent>
            </a:graphicData>
          </a:graphic>
        </p:graphicFrame>
        <p:cxnSp>
          <p:nvCxnSpPr>
            <p:cNvPr id="16" name="直接连接符 15"/>
            <p:cNvCxnSpPr/>
            <p:nvPr/>
          </p:nvCxnSpPr>
          <p:spPr>
            <a:xfrm flipH="1">
              <a:off x="6342" y="6113"/>
              <a:ext cx="227" cy="26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6796" y="6135"/>
              <a:ext cx="228" cy="25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114" y="6388"/>
              <a:ext cx="1167"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H="1">
              <a:off x="6143" y="6388"/>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6314"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flipH="1">
              <a:off x="6513" y="6384"/>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H="1">
              <a:off x="6669"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flipH="1">
              <a:off x="6841" y="6390"/>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flipH="1">
              <a:off x="7000" y="6389"/>
              <a:ext cx="113" cy="11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 name="弧形 24"/>
            <p:cNvSpPr/>
            <p:nvPr/>
          </p:nvSpPr>
          <p:spPr>
            <a:xfrm rot="1260000">
              <a:off x="6859" y="5552"/>
              <a:ext cx="1038" cy="1173"/>
            </a:xfrm>
            <a:prstGeom prst="arc">
              <a:avLst>
                <a:gd name="adj1" fmla="val 16200000"/>
                <a:gd name="adj2" fmla="val 19438980"/>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26" name="对象 25">
              <a:hlinkClick r:id="" action="ppaction://ole?verb=0"/>
            </p:cNvPr>
            <p:cNvGraphicFramePr>
              <a:graphicFrameLocks noChangeAspect="1"/>
            </p:cNvGraphicFramePr>
            <p:nvPr/>
          </p:nvGraphicFramePr>
          <p:xfrm>
            <a:off x="7931" y="5494"/>
            <a:ext cx="368" cy="520"/>
          </p:xfrm>
          <a:graphic>
            <a:graphicData uri="http://schemas.openxmlformats.org/presentationml/2006/ole">
              <mc:AlternateContent xmlns:mc="http://schemas.openxmlformats.org/markup-compatibility/2006">
                <mc:Choice xmlns:v="urn:schemas-microsoft-com:vml" Requires="v">
                  <p:oleObj spid="_x0000_s34910" r:id="rId7" imgW="152400" imgH="215900" progId="Equation.KSEE3">
                    <p:embed/>
                  </p:oleObj>
                </mc:Choice>
                <mc:Fallback>
                  <p:oleObj r:id="rId7" imgW="152400" imgH="215900" progId="Equation.KSEE3">
                    <p:embed/>
                    <p:pic>
                      <p:nvPicPr>
                        <p:cNvPr id="26" name="对象 25">
                          <a:hlinkClick r:id="" action="ppaction://ole?verb=0"/>
                        </p:cNvPr>
                        <p:cNvPicPr/>
                        <p:nvPr/>
                      </p:nvPicPr>
                      <p:blipFill>
                        <a:blip r:embed="rId8"/>
                        <a:stretch>
                          <a:fillRect/>
                        </a:stretch>
                      </p:blipFill>
                      <p:spPr>
                        <a:xfrm>
                          <a:off x="7931" y="5494"/>
                          <a:ext cx="368" cy="520"/>
                        </a:xfrm>
                        <a:prstGeom prst="rect">
                          <a:avLst/>
                        </a:prstGeom>
                      </p:spPr>
                    </p:pic>
                  </p:oleObj>
                </mc:Fallback>
              </mc:AlternateContent>
            </a:graphicData>
          </a:graphic>
        </p:graphicFrame>
        <p:sp>
          <p:nvSpPr>
            <p:cNvPr id="27" name="弧形 26"/>
            <p:cNvSpPr/>
            <p:nvPr/>
          </p:nvSpPr>
          <p:spPr>
            <a:xfrm rot="1260000">
              <a:off x="8695" y="4286"/>
              <a:ext cx="1038" cy="1173"/>
            </a:xfrm>
            <a:prstGeom prst="arc">
              <a:avLst>
                <a:gd name="adj1" fmla="val 16200000"/>
                <a:gd name="adj2" fmla="val 19438980"/>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28" name="对象 27">
              <a:hlinkClick r:id="" action="ppaction://ole?verb=0"/>
            </p:cNvPr>
            <p:cNvGraphicFramePr>
              <a:graphicFrameLocks noChangeAspect="1"/>
            </p:cNvGraphicFramePr>
            <p:nvPr/>
          </p:nvGraphicFramePr>
          <p:xfrm>
            <a:off x="9662" y="4123"/>
            <a:ext cx="399" cy="520"/>
          </p:xfrm>
          <a:graphic>
            <a:graphicData uri="http://schemas.openxmlformats.org/presentationml/2006/ole">
              <mc:AlternateContent xmlns:mc="http://schemas.openxmlformats.org/markup-compatibility/2006">
                <mc:Choice xmlns:v="urn:schemas-microsoft-com:vml" Requires="v">
                  <p:oleObj spid="_x0000_s34911" r:id="rId9" imgW="165100" imgH="215900" progId="Equation.KSEE3">
                    <p:embed/>
                  </p:oleObj>
                </mc:Choice>
                <mc:Fallback>
                  <p:oleObj r:id="rId9" imgW="165100" imgH="215900" progId="Equation.KSEE3">
                    <p:embed/>
                    <p:pic>
                      <p:nvPicPr>
                        <p:cNvPr id="28" name="对象 27">
                          <a:hlinkClick r:id="" action="ppaction://ole?verb=0"/>
                        </p:cNvPr>
                        <p:cNvPicPr/>
                        <p:nvPr/>
                      </p:nvPicPr>
                      <p:blipFill>
                        <a:blip r:embed="rId10"/>
                        <a:stretch>
                          <a:fillRect/>
                        </a:stretch>
                      </p:blipFill>
                      <p:spPr>
                        <a:xfrm>
                          <a:off x="9662" y="4123"/>
                          <a:ext cx="399" cy="520"/>
                        </a:xfrm>
                        <a:prstGeom prst="rect">
                          <a:avLst/>
                        </a:prstGeom>
                      </p:spPr>
                    </p:pic>
                  </p:oleObj>
                </mc:Fallback>
              </mc:AlternateContent>
            </a:graphicData>
          </a:graphic>
        </p:graphicFrame>
        <p:sp>
          <p:nvSpPr>
            <p:cNvPr id="29" name="椭圆 28"/>
            <p:cNvSpPr/>
            <p:nvPr/>
          </p:nvSpPr>
          <p:spPr>
            <a:xfrm>
              <a:off x="7959" y="5357"/>
              <a:ext cx="113" cy="113"/>
            </a:xfrm>
            <a:prstGeom prst="ellipse">
              <a:avLst/>
            </a:prstGeom>
            <a:solidFill>
              <a:schemeClr val="tx1"/>
            </a:solidFill>
            <a:ln w="1270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sp>
          <p:nvSpPr>
            <p:cNvPr id="30" name="椭圆 29"/>
            <p:cNvSpPr/>
            <p:nvPr/>
          </p:nvSpPr>
          <p:spPr>
            <a:xfrm>
              <a:off x="9516" y="3989"/>
              <a:ext cx="113" cy="113"/>
            </a:xfrm>
            <a:prstGeom prst="ellipse">
              <a:avLst/>
            </a:prstGeom>
            <a:solidFill>
              <a:schemeClr val="tx1"/>
            </a:solidFill>
            <a:ln w="12700" cap="flat" cmpd="sng" algn="ctr">
              <a:solidFill>
                <a:srgbClr val="080808"/>
              </a:solid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graphicFrame>
          <p:nvGraphicFramePr>
            <p:cNvPr id="31" name="对象 30">
              <a:hlinkClick r:id="" action="ppaction://ole?verb=0"/>
            </p:cNvPr>
            <p:cNvGraphicFramePr>
              <a:graphicFrameLocks noChangeAspect="1"/>
            </p:cNvGraphicFramePr>
            <p:nvPr/>
          </p:nvGraphicFramePr>
          <p:xfrm>
            <a:off x="7066" y="5153"/>
            <a:ext cx="307" cy="520"/>
          </p:xfrm>
          <a:graphic>
            <a:graphicData uri="http://schemas.openxmlformats.org/presentationml/2006/ole">
              <mc:AlternateContent xmlns:mc="http://schemas.openxmlformats.org/markup-compatibility/2006">
                <mc:Choice xmlns:v="urn:schemas-microsoft-com:vml" Requires="v">
                  <p:oleObj spid="_x0000_s34912" r:id="rId11" imgW="127000" imgH="215900" progId="Equation.KSEE3">
                    <p:embed/>
                  </p:oleObj>
                </mc:Choice>
                <mc:Fallback>
                  <p:oleObj r:id="rId11" imgW="127000" imgH="215900" progId="Equation.KSEE3">
                    <p:embed/>
                    <p:pic>
                      <p:nvPicPr>
                        <p:cNvPr id="31" name="对象 30">
                          <a:hlinkClick r:id="" action="ppaction://ole?verb=0"/>
                        </p:cNvPr>
                        <p:cNvPicPr/>
                        <p:nvPr/>
                      </p:nvPicPr>
                      <p:blipFill>
                        <a:blip r:embed="rId12"/>
                        <a:stretch>
                          <a:fillRect/>
                        </a:stretch>
                      </p:blipFill>
                      <p:spPr>
                        <a:xfrm>
                          <a:off x="7066" y="5153"/>
                          <a:ext cx="307" cy="520"/>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8919" y="4111"/>
            <a:ext cx="338" cy="520"/>
          </p:xfrm>
          <a:graphic>
            <a:graphicData uri="http://schemas.openxmlformats.org/presentationml/2006/ole">
              <mc:AlternateContent xmlns:mc="http://schemas.openxmlformats.org/markup-compatibility/2006">
                <mc:Choice xmlns:v="urn:schemas-microsoft-com:vml" Requires="v">
                  <p:oleObj spid="_x0000_s34913" r:id="rId13" imgW="139700" imgH="215900" progId="Equation.KSEE3">
                    <p:embed/>
                  </p:oleObj>
                </mc:Choice>
                <mc:Fallback>
                  <p:oleObj r:id="rId13" imgW="139700" imgH="215900" progId="Equation.KSEE3">
                    <p:embed/>
                    <p:pic>
                      <p:nvPicPr>
                        <p:cNvPr id="32" name="对象 31">
                          <a:hlinkClick r:id="" action="ppaction://ole?verb=0"/>
                        </p:cNvPr>
                        <p:cNvPicPr/>
                        <p:nvPr/>
                      </p:nvPicPr>
                      <p:blipFill>
                        <a:blip r:embed="rId14"/>
                        <a:stretch>
                          <a:fillRect/>
                        </a:stretch>
                      </p:blipFill>
                      <p:spPr>
                        <a:xfrm>
                          <a:off x="8919" y="4111"/>
                          <a:ext cx="338" cy="520"/>
                        </a:xfrm>
                        <a:prstGeom prst="rect">
                          <a:avLst/>
                        </a:prstGeom>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7931" y="4631"/>
            <a:ext cx="277" cy="520"/>
          </p:xfrm>
          <a:graphic>
            <a:graphicData uri="http://schemas.openxmlformats.org/presentationml/2006/ole">
              <mc:AlternateContent xmlns:mc="http://schemas.openxmlformats.org/markup-compatibility/2006">
                <mc:Choice xmlns:v="urn:schemas-microsoft-com:vml" Requires="v">
                  <p:oleObj spid="_x0000_s34914" r:id="rId15" imgW="114300" imgH="215900" progId="Equation.KSEE3">
                    <p:embed/>
                  </p:oleObj>
                </mc:Choice>
                <mc:Fallback>
                  <p:oleObj r:id="rId15" imgW="114300" imgH="215900" progId="Equation.KSEE3">
                    <p:embed/>
                    <p:pic>
                      <p:nvPicPr>
                        <p:cNvPr id="33" name="对象 32">
                          <a:hlinkClick r:id="" action="ppaction://ole?verb=0"/>
                        </p:cNvPr>
                        <p:cNvPicPr/>
                        <p:nvPr/>
                      </p:nvPicPr>
                      <p:blipFill>
                        <a:blip r:embed="rId16"/>
                        <a:stretch>
                          <a:fillRect/>
                        </a:stretch>
                      </p:blipFill>
                      <p:spPr>
                        <a:xfrm>
                          <a:off x="7931" y="4631"/>
                          <a:ext cx="277" cy="52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9177" y="3237"/>
            <a:ext cx="339" cy="520"/>
          </p:xfrm>
          <a:graphic>
            <a:graphicData uri="http://schemas.openxmlformats.org/presentationml/2006/ole">
              <mc:AlternateContent xmlns:mc="http://schemas.openxmlformats.org/markup-compatibility/2006">
                <mc:Choice xmlns:v="urn:schemas-microsoft-com:vml" Requires="v">
                  <p:oleObj spid="_x0000_s34915" r:id="rId17" imgW="139700" imgH="215900" progId="Equation.KSEE3">
                    <p:embed/>
                  </p:oleObj>
                </mc:Choice>
                <mc:Fallback>
                  <p:oleObj r:id="rId17" imgW="139700" imgH="215900" progId="Equation.KSEE3">
                    <p:embed/>
                    <p:pic>
                      <p:nvPicPr>
                        <p:cNvPr id="34" name="对象 33">
                          <a:hlinkClick r:id="" action="ppaction://ole?verb=0"/>
                        </p:cNvPr>
                        <p:cNvPicPr/>
                        <p:nvPr/>
                      </p:nvPicPr>
                      <p:blipFill>
                        <a:blip r:embed="rId18"/>
                        <a:stretch>
                          <a:fillRect/>
                        </a:stretch>
                      </p:blipFill>
                      <p:spPr>
                        <a:xfrm>
                          <a:off x="9177" y="3237"/>
                          <a:ext cx="339" cy="520"/>
                        </a:xfrm>
                        <a:prstGeom prst="rect">
                          <a:avLst/>
                        </a:prstGeom>
                      </p:spPr>
                    </p:pic>
                  </p:oleObj>
                </mc:Fallback>
              </mc:AlternateContent>
            </a:graphicData>
          </a:graphic>
        </p:graphicFrame>
        <p:cxnSp>
          <p:nvCxnSpPr>
            <p:cNvPr id="35" name="直接连接符 34"/>
            <p:cNvCxnSpPr/>
            <p:nvPr/>
          </p:nvCxnSpPr>
          <p:spPr>
            <a:xfrm flipH="1">
              <a:off x="8154" y="5429"/>
              <a:ext cx="703" cy="0"/>
            </a:xfrm>
            <a:prstGeom prst="line">
              <a:avLst/>
            </a:prstGeom>
            <a:ln>
              <a:solidFill>
                <a:schemeClr val="dk1">
                  <a:shade val="95000"/>
                  <a:satMod val="10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8905" y="5156"/>
            <a:ext cx="799" cy="520"/>
          </p:xfrm>
          <a:graphic>
            <a:graphicData uri="http://schemas.openxmlformats.org/presentationml/2006/ole">
              <mc:AlternateContent xmlns:mc="http://schemas.openxmlformats.org/markup-compatibility/2006">
                <mc:Choice xmlns:v="urn:schemas-microsoft-com:vml" Requires="v">
                  <p:oleObj spid="_x0000_s34916" r:id="rId19" imgW="330200" imgH="215900" progId="Equation.KSEE3">
                    <p:embed/>
                  </p:oleObj>
                </mc:Choice>
                <mc:Fallback>
                  <p:oleObj r:id="rId19" imgW="330200" imgH="215900" progId="Equation.KSEE3">
                    <p:embed/>
                    <p:pic>
                      <p:nvPicPr>
                        <p:cNvPr id="36" name="对象 35">
                          <a:hlinkClick r:id="" action="ppaction://ole?verb=0"/>
                        </p:cNvPr>
                        <p:cNvPicPr/>
                        <p:nvPr/>
                      </p:nvPicPr>
                      <p:blipFill>
                        <a:blip r:embed="rId20"/>
                        <a:stretch>
                          <a:fillRect/>
                        </a:stretch>
                      </p:blipFill>
                      <p:spPr>
                        <a:xfrm>
                          <a:off x="8905" y="5156"/>
                          <a:ext cx="799" cy="520"/>
                        </a:xfrm>
                        <a:prstGeom prst="rect">
                          <a:avLst/>
                        </a:prstGeom>
                      </p:spPr>
                    </p:pic>
                  </p:oleObj>
                </mc:Fallback>
              </mc:AlternateContent>
            </a:graphicData>
          </a:graphic>
        </p:graphicFrame>
        <p:cxnSp>
          <p:nvCxnSpPr>
            <p:cNvPr id="37" name="直接连接符 36"/>
            <p:cNvCxnSpPr/>
            <p:nvPr/>
          </p:nvCxnSpPr>
          <p:spPr>
            <a:xfrm flipH="1">
              <a:off x="9690" y="4045"/>
              <a:ext cx="703" cy="0"/>
            </a:xfrm>
            <a:prstGeom prst="line">
              <a:avLst/>
            </a:prstGeom>
            <a:ln>
              <a:solidFill>
                <a:schemeClr val="dk1">
                  <a:shade val="95000"/>
                  <a:satMod val="10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aphicFrame>
          <p:nvGraphicFramePr>
            <p:cNvPr id="38" name="对象 37">
              <a:hlinkClick r:id="" action="ppaction://ole?verb=0"/>
            </p:cNvPr>
            <p:cNvGraphicFramePr>
              <a:graphicFrameLocks noChangeAspect="1"/>
            </p:cNvGraphicFramePr>
            <p:nvPr/>
          </p:nvGraphicFramePr>
          <p:xfrm>
            <a:off x="10438" y="3757"/>
            <a:ext cx="892" cy="520"/>
          </p:xfrm>
          <a:graphic>
            <a:graphicData uri="http://schemas.openxmlformats.org/presentationml/2006/ole">
              <mc:AlternateContent xmlns:mc="http://schemas.openxmlformats.org/markup-compatibility/2006">
                <mc:Choice xmlns:v="urn:schemas-microsoft-com:vml" Requires="v">
                  <p:oleObj spid="_x0000_s34917" r:id="rId21" imgW="368300" imgH="215900" progId="Equation.KSEE3">
                    <p:embed/>
                  </p:oleObj>
                </mc:Choice>
                <mc:Fallback>
                  <p:oleObj r:id="rId21" imgW="368300" imgH="215900" progId="Equation.KSEE3">
                    <p:embed/>
                    <p:pic>
                      <p:nvPicPr>
                        <p:cNvPr id="38" name="对象 37">
                          <a:hlinkClick r:id="" action="ppaction://ole?verb=0"/>
                        </p:cNvPr>
                        <p:cNvPicPr/>
                        <p:nvPr/>
                      </p:nvPicPr>
                      <p:blipFill>
                        <a:blip r:embed="rId22"/>
                        <a:stretch>
                          <a:fillRect/>
                        </a:stretch>
                      </p:blipFill>
                      <p:spPr>
                        <a:xfrm>
                          <a:off x="10438" y="3757"/>
                          <a:ext cx="892" cy="520"/>
                        </a:xfrm>
                        <a:prstGeom prst="rect">
                          <a:avLst/>
                        </a:prstGeom>
                      </p:spPr>
                    </p:pic>
                  </p:oleObj>
                </mc:Fallback>
              </mc:AlternateContent>
            </a:graphicData>
          </a:graphic>
        </p:graphicFrame>
      </p:grpSp>
      <p:sp>
        <p:nvSpPr>
          <p:cNvPr id="39" name="Rectangle 12"/>
          <p:cNvSpPr/>
          <p:nvPr/>
        </p:nvSpPr>
        <p:spPr>
          <a:xfrm>
            <a:off x="2010410" y="5773738"/>
            <a:ext cx="110013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3</a:t>
            </a:r>
            <a:endParaRPr lang="en-SG" altLang="en-US" sz="2000" b="0" dirty="0">
              <a:latin typeface="Times New Roman" panose="02020603050405020304" pitchFamily="18" charset="0"/>
              <a:ea typeface="Times New Roman" panose="02020603050405020304" pitchFamily="18" charset="0"/>
            </a:endParaRPr>
          </a:p>
        </p:txBody>
      </p:sp>
      <p:sp>
        <p:nvSpPr>
          <p:cNvPr id="4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40"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  Dynamic Tutorials </a:t>
            </a:r>
          </a:p>
        </p:txBody>
      </p:sp>
    </p:spTree>
    <p:extLst>
      <p:ext uri="{BB962C8B-B14F-4D97-AF65-F5344CB8AC3E}">
        <p14:creationId xmlns:p14="http://schemas.microsoft.com/office/powerpoint/2010/main" val="37836102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06400" y="1414347"/>
            <a:ext cx="8229600" cy="4525963"/>
          </a:xfrm>
        </p:spPr>
        <p:txBody>
          <a:bodyPr/>
          <a:lstStyle/>
          <a:p>
            <a:pPr>
              <a:buFontTx/>
              <a:buNone/>
            </a:pPr>
            <a:r>
              <a:rPr lang="en-GB" altLang="en-US" sz="2400" dirty="0">
                <a:latin typeface="Times New Roman" panose="02020603050405020304" pitchFamily="18" charset="0"/>
                <a:cs typeface="Times New Roman" panose="02020603050405020304" pitchFamily="18" charset="0"/>
              </a:rPr>
              <a:t>6)	The matrix                                is skew-symmetric:</a:t>
            </a:r>
          </a:p>
          <a:p>
            <a:endParaRPr lang="en-GB" altLang="en-US" dirty="0"/>
          </a:p>
          <a:p>
            <a:endParaRPr lang="en-GB" altLang="en-US" dirty="0"/>
          </a:p>
          <a:p>
            <a:pPr>
              <a:buFontTx/>
              <a:buNone/>
            </a:pPr>
            <a:r>
              <a:rPr lang="en-GB" altLang="en-US" b="1" dirty="0"/>
              <a:t>                                 </a:t>
            </a:r>
            <a:r>
              <a:rPr lang="en-GB" altLang="en-US" i="1" dirty="0">
                <a:latin typeface="Times New Roman" panose="02020603050405020304" pitchFamily="18" charset="0"/>
                <a:cs typeface="Times New Roman" panose="02020603050405020304" pitchFamily="18" charset="0"/>
              </a:rPr>
              <a:t>if                 , show that                  </a:t>
            </a:r>
          </a:p>
          <a:p>
            <a:pPr>
              <a:buFontTx/>
              <a:buNone/>
            </a:pPr>
            <a:endParaRPr lang="en-US" altLang="en-US" sz="1000" b="1" i="1" u="sng" dirty="0">
              <a:solidFill>
                <a:srgbClr val="0033CC"/>
              </a:solidFill>
              <a:latin typeface="Times New Roman" panose="02020603050405020304" pitchFamily="18" charset="0"/>
              <a:cs typeface="Times New Roman" panose="02020603050405020304" pitchFamily="18" charset="0"/>
            </a:endParaRPr>
          </a:p>
          <a:p>
            <a:pPr>
              <a:buFontTx/>
              <a:buNone/>
            </a:pPr>
            <a:endParaRPr lang="en-US" altLang="en-US" sz="800" b="1" i="1" u="sng" dirty="0">
              <a:solidFill>
                <a:srgbClr val="0033CC"/>
              </a:solidFill>
              <a:latin typeface="Times New Roman" panose="02020603050405020304" pitchFamily="18" charset="0"/>
              <a:cs typeface="Times New Roman" panose="02020603050405020304" pitchFamily="18" charset="0"/>
            </a:endParaRPr>
          </a:p>
          <a:p>
            <a:pPr>
              <a:buFontTx/>
              <a:buNone/>
            </a:pPr>
            <a:r>
              <a:rPr lang="en-US" altLang="en-US" sz="2400" b="1" dirty="0">
                <a:solidFill>
                  <a:srgbClr val="0033CC"/>
                </a:solidFill>
                <a:latin typeface="Times New Roman" panose="02020603050405020304" pitchFamily="18" charset="0"/>
                <a:cs typeface="Times New Roman" panose="02020603050405020304" pitchFamily="18" charset="0"/>
              </a:rPr>
              <a:t>Proof:  </a:t>
            </a:r>
            <a:r>
              <a:rPr lang="en-US" altLang="en-US" sz="2400" dirty="0">
                <a:latin typeface="Times New Roman" panose="02020603050405020304" pitchFamily="18" charset="0"/>
                <a:cs typeface="Times New Roman" panose="02020603050405020304" pitchFamily="18" charset="0"/>
              </a:rPr>
              <a:t>Chain Rule</a:t>
            </a:r>
          </a:p>
          <a:p>
            <a:endParaRPr lang="en-US" altLang="en-US" dirty="0"/>
          </a:p>
          <a:p>
            <a:endParaRPr lang="en-US" altLang="en-US" sz="800" dirty="0"/>
          </a:p>
          <a:p>
            <a:pPr>
              <a:buFontTx/>
              <a:buNone/>
            </a:pPr>
            <a:r>
              <a:rPr lang="en-US" altLang="en-US" sz="2400" dirty="0">
                <a:latin typeface="Times New Roman" panose="02020603050405020304" pitchFamily="18" charset="0"/>
                <a:cs typeface="Times New Roman" panose="02020603050405020304" pitchFamily="18" charset="0"/>
              </a:rPr>
              <a:t> The </a:t>
            </a:r>
            <a:r>
              <a:rPr lang="en-US" altLang="en-US" sz="2400" i="1" dirty="0" err="1">
                <a:latin typeface="Times New Roman" panose="02020603050405020304" pitchFamily="18" charset="0"/>
                <a:cs typeface="Times New Roman" panose="02020603050405020304" pitchFamily="18" charset="0"/>
              </a:rPr>
              <a:t>kj</a:t>
            </a:r>
            <a:r>
              <a:rPr lang="en-US" altLang="en-US" sz="2400" dirty="0" err="1">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element of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is </a:t>
            </a:r>
          </a:p>
          <a:p>
            <a:endParaRPr lang="en-US" altLang="en-US" dirty="0"/>
          </a:p>
          <a:p>
            <a:endParaRPr lang="en-GB" altLang="en-US" dirty="0"/>
          </a:p>
          <a:p>
            <a:endParaRPr lang="en-GB" altLang="en-US" dirty="0"/>
          </a:p>
          <a:p>
            <a:endParaRPr lang="en-GB" altLang="en-US" dirty="0"/>
          </a:p>
          <a:p>
            <a:pPr>
              <a:buFontTx/>
              <a:buNone/>
            </a:pPr>
            <a:r>
              <a:rPr lang="en-GB" altLang="en-US" dirty="0"/>
              <a:t>                                 </a:t>
            </a:r>
            <a:endParaRPr lang="en-GB" altLang="en-US" b="1" dirty="0"/>
          </a:p>
          <a:p>
            <a:pPr>
              <a:buFontTx/>
              <a:buNone/>
            </a:pPr>
            <a:endParaRPr lang="en-US" altLang="en-US" dirty="0"/>
          </a:p>
          <a:p>
            <a:endParaRPr lang="en-US" altLang="en-US" dirty="0"/>
          </a:p>
        </p:txBody>
      </p:sp>
      <p:graphicFrame>
        <p:nvGraphicFramePr>
          <p:cNvPr id="39940" name="Object 9"/>
          <p:cNvGraphicFramePr>
            <a:graphicFrameLocks noChangeAspect="1"/>
          </p:cNvGraphicFramePr>
          <p:nvPr>
            <p:extLst>
              <p:ext uri="{D42A27DB-BD31-4B8C-83A1-F6EECF244321}">
                <p14:modId xmlns:p14="http://schemas.microsoft.com/office/powerpoint/2010/main" val="3398800816"/>
              </p:ext>
            </p:extLst>
          </p:nvPr>
        </p:nvGraphicFramePr>
        <p:xfrm>
          <a:off x="2278063" y="1463560"/>
          <a:ext cx="2236787" cy="447675"/>
        </p:xfrm>
        <a:graphic>
          <a:graphicData uri="http://schemas.openxmlformats.org/presentationml/2006/ole">
            <mc:AlternateContent xmlns:mc="http://schemas.openxmlformats.org/markup-compatibility/2006">
              <mc:Choice xmlns:v="urn:schemas-microsoft-com:vml" Requires="v">
                <p:oleObj spid="_x0000_s3128" name="Equation" r:id="rId3" imgW="1282700" imgH="254000" progId="Equation.3">
                  <p:embed/>
                </p:oleObj>
              </mc:Choice>
              <mc:Fallback>
                <p:oleObj name="Equation" r:id="rId3" imgW="1282700" imgH="254000" progId="Equation.3">
                  <p:embed/>
                  <p:pic>
                    <p:nvPicPr>
                      <p:cNvPr id="3994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1463560"/>
                        <a:ext cx="22367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12"/>
          <p:cNvGraphicFramePr>
            <a:graphicFrameLocks noChangeAspect="1"/>
          </p:cNvGraphicFramePr>
          <p:nvPr>
            <p:extLst>
              <p:ext uri="{D42A27DB-BD31-4B8C-83A1-F6EECF244321}">
                <p14:modId xmlns:p14="http://schemas.microsoft.com/office/powerpoint/2010/main" val="3313528238"/>
              </p:ext>
            </p:extLst>
          </p:nvPr>
        </p:nvGraphicFramePr>
        <p:xfrm>
          <a:off x="4019550" y="1982672"/>
          <a:ext cx="2633663" cy="441325"/>
        </p:xfrm>
        <a:graphic>
          <a:graphicData uri="http://schemas.openxmlformats.org/presentationml/2006/ole">
            <mc:AlternateContent xmlns:mc="http://schemas.openxmlformats.org/markup-compatibility/2006">
              <mc:Choice xmlns:v="urn:schemas-microsoft-com:vml" Requires="v">
                <p:oleObj spid="_x0000_s3129" name="Equation" r:id="rId5" imgW="1536065" imgH="254000" progId="Equation.3">
                  <p:embed/>
                </p:oleObj>
              </mc:Choice>
              <mc:Fallback>
                <p:oleObj name="Equation" r:id="rId5" imgW="1536065" imgH="254000" progId="Equation.3">
                  <p:embed/>
                  <p:pic>
                    <p:nvPicPr>
                      <p:cNvPr id="3994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1982672"/>
                        <a:ext cx="26336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Object 17"/>
          <p:cNvGraphicFramePr>
            <a:graphicFrameLocks noChangeAspect="1"/>
          </p:cNvGraphicFramePr>
          <p:nvPr>
            <p:extLst>
              <p:ext uri="{D42A27DB-BD31-4B8C-83A1-F6EECF244321}">
                <p14:modId xmlns:p14="http://schemas.microsoft.com/office/powerpoint/2010/main" val="2665949901"/>
              </p:ext>
            </p:extLst>
          </p:nvPr>
        </p:nvGraphicFramePr>
        <p:xfrm>
          <a:off x="3598863" y="2639897"/>
          <a:ext cx="1004887" cy="312738"/>
        </p:xfrm>
        <a:graphic>
          <a:graphicData uri="http://schemas.openxmlformats.org/presentationml/2006/ole">
            <mc:AlternateContent xmlns:mc="http://schemas.openxmlformats.org/markup-compatibility/2006">
              <mc:Choice xmlns:v="urn:schemas-microsoft-com:vml" Requires="v">
                <p:oleObj spid="_x0000_s3130" name="Equation" r:id="rId7" imgW="660400" imgH="203200" progId="Equation.3">
                  <p:embed/>
                </p:oleObj>
              </mc:Choice>
              <mc:Fallback>
                <p:oleObj name="Equation" r:id="rId7" imgW="660400" imgH="203200" progId="Equation.3">
                  <p:embed/>
                  <p:pic>
                    <p:nvPicPr>
                      <p:cNvPr id="39942"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8863" y="2639897"/>
                        <a:ext cx="10048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19"/>
          <p:cNvGraphicFramePr>
            <a:graphicFrameLocks noChangeAspect="1"/>
          </p:cNvGraphicFramePr>
          <p:nvPr>
            <p:extLst>
              <p:ext uri="{D42A27DB-BD31-4B8C-83A1-F6EECF244321}">
                <p14:modId xmlns:p14="http://schemas.microsoft.com/office/powerpoint/2010/main" val="3944204427"/>
              </p:ext>
            </p:extLst>
          </p:nvPr>
        </p:nvGraphicFramePr>
        <p:xfrm>
          <a:off x="5770563" y="2590685"/>
          <a:ext cx="1687512" cy="371475"/>
        </p:xfrm>
        <a:graphic>
          <a:graphicData uri="http://schemas.openxmlformats.org/presentationml/2006/ole">
            <mc:AlternateContent xmlns:mc="http://schemas.openxmlformats.org/markup-compatibility/2006">
              <mc:Choice xmlns:v="urn:schemas-microsoft-com:vml" Requires="v">
                <p:oleObj spid="_x0000_s3131" name="Equation" r:id="rId9" imgW="1054100" imgH="228600" progId="Equation.3">
                  <p:embed/>
                </p:oleObj>
              </mc:Choice>
              <mc:Fallback>
                <p:oleObj name="Equation" r:id="rId9" imgW="1054100" imgH="228600" progId="Equation.3">
                  <p:embed/>
                  <p:pic>
                    <p:nvPicPr>
                      <p:cNvPr id="39943"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0563" y="2590685"/>
                        <a:ext cx="16875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5" name="Object 20"/>
          <p:cNvGraphicFramePr>
            <a:graphicFrameLocks noChangeAspect="1"/>
          </p:cNvGraphicFramePr>
          <p:nvPr>
            <p:extLst>
              <p:ext uri="{D42A27DB-BD31-4B8C-83A1-F6EECF244321}">
                <p14:modId xmlns:p14="http://schemas.microsoft.com/office/powerpoint/2010/main" val="470545730"/>
              </p:ext>
            </p:extLst>
          </p:nvPr>
        </p:nvGraphicFramePr>
        <p:xfrm>
          <a:off x="3916363" y="3232035"/>
          <a:ext cx="1865312" cy="898525"/>
        </p:xfrm>
        <a:graphic>
          <a:graphicData uri="http://schemas.openxmlformats.org/presentationml/2006/ole">
            <mc:AlternateContent xmlns:mc="http://schemas.openxmlformats.org/markup-compatibility/2006">
              <mc:Choice xmlns:v="urn:schemas-microsoft-com:vml" Requires="v">
                <p:oleObj spid="_x0000_s3132" name="Equation" r:id="rId11" imgW="952500" imgH="457200" progId="Equation.3">
                  <p:embed/>
                </p:oleObj>
              </mc:Choice>
              <mc:Fallback>
                <p:oleObj name="Equation" r:id="rId11" imgW="952500" imgH="457200" progId="Equation.3">
                  <p:embed/>
                  <p:pic>
                    <p:nvPicPr>
                      <p:cNvPr id="39945"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6363" y="3232035"/>
                        <a:ext cx="186531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7" name="Object 22"/>
          <p:cNvGraphicFramePr>
            <a:graphicFrameLocks noChangeAspect="1"/>
          </p:cNvGraphicFramePr>
          <p:nvPr>
            <p:extLst>
              <p:ext uri="{D42A27DB-BD31-4B8C-83A1-F6EECF244321}">
                <p14:modId xmlns:p14="http://schemas.microsoft.com/office/powerpoint/2010/main" val="1660207455"/>
              </p:ext>
            </p:extLst>
          </p:nvPr>
        </p:nvGraphicFramePr>
        <p:xfrm>
          <a:off x="3665538" y="4257560"/>
          <a:ext cx="4090987" cy="2189162"/>
        </p:xfrm>
        <a:graphic>
          <a:graphicData uri="http://schemas.openxmlformats.org/presentationml/2006/ole">
            <mc:AlternateContent xmlns:mc="http://schemas.openxmlformats.org/markup-compatibility/2006">
              <mc:Choice xmlns:v="urn:schemas-microsoft-com:vml" Requires="v">
                <p:oleObj spid="_x0000_s3133" name="Equation" r:id="rId13" imgW="2286000" imgH="1231900" progId="Equation.3">
                  <p:embed/>
                </p:oleObj>
              </mc:Choice>
              <mc:Fallback>
                <p:oleObj name="Equation" r:id="rId13" imgW="2286000" imgH="1231900" progId="Equation.3">
                  <p:embed/>
                  <p:pic>
                    <p:nvPicPr>
                      <p:cNvPr id="39947"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5538" y="4257560"/>
                        <a:ext cx="4090987"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8" name="Rounded Rectangle 13"/>
          <p:cNvSpPr>
            <a:spLocks noChangeArrowheads="1"/>
          </p:cNvSpPr>
          <p:nvPr/>
        </p:nvSpPr>
        <p:spPr bwMode="auto">
          <a:xfrm>
            <a:off x="3190875" y="2547822"/>
            <a:ext cx="4352925" cy="425450"/>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1" i="0" u="none" strike="noStrike" kern="1200" cap="none" spc="0" normalizeH="0" baseline="0" noProof="0">
              <a:ln>
                <a:noFill/>
              </a:ln>
              <a:solidFill>
                <a:srgbClr val="333399"/>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bwMode="auto">
          <a:xfrm>
            <a:off x="478465" y="3119322"/>
            <a:ext cx="7912406" cy="0"/>
          </a:xfrm>
          <a:prstGeom prst="line">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5"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38125" y="1125538"/>
            <a:ext cx="8858250" cy="4525962"/>
          </a:xfrm>
        </p:spPr>
        <p:txBody>
          <a:bodyPr vert="horz" wrap="square" lIns="91440" tIns="45720" rIns="91440" bIns="45720" anchor="t"/>
          <a:lstStyle/>
          <a:p>
            <a:pPr>
              <a:buNone/>
            </a:pPr>
            <a:r>
              <a:rPr lang="en-US" altLang="en-US" sz="2400" dirty="0">
                <a:latin typeface="Times New Roman" panose="02020603050405020304" pitchFamily="18" charset="0"/>
              </a:rPr>
              <a:t>4. Consider the 2 link robot in 3D space, assume that the mass of each link is lumped at end of the link. </a:t>
            </a:r>
            <a:endParaRPr lang="en-SG" altLang="en-US" sz="2400" dirty="0">
              <a:latin typeface="Times New Roman" panose="02020603050405020304" pitchFamily="18" charset="0"/>
            </a:endParaRPr>
          </a:p>
          <a:p>
            <a:pPr>
              <a:buNone/>
            </a:pPr>
            <a:r>
              <a:rPr lang="en-US" altLang="en-US" sz="2200" dirty="0">
                <a:latin typeface="Times New Roman" panose="02020603050405020304" pitchFamily="18" charset="0"/>
              </a:rPr>
              <a:t>     i)   Under the assumption of lumped equivalent masses, derive the   </a:t>
            </a:r>
          </a:p>
          <a:p>
            <a:pPr>
              <a:buNone/>
            </a:pPr>
            <a:r>
              <a:rPr lang="en-US" altLang="en-US" sz="2200" dirty="0">
                <a:latin typeface="Times New Roman" panose="02020603050405020304" pitchFamily="18" charset="0"/>
              </a:rPr>
              <a:t>           dynamics of equation. </a:t>
            </a:r>
            <a:endParaRPr lang="en-SG" altLang="en-US" sz="2200" dirty="0">
              <a:latin typeface="Times New Roman" panose="02020603050405020304" pitchFamily="18" charset="0"/>
            </a:endParaRPr>
          </a:p>
          <a:p>
            <a:pPr>
              <a:buNone/>
            </a:pPr>
            <a:r>
              <a:rPr lang="en-US" altLang="en-US" sz="2200" dirty="0">
                <a:latin typeface="Times New Roman" panose="02020603050405020304" pitchFamily="18" charset="0"/>
              </a:rPr>
              <a:t>     ii)  Is there any possible configurations for 2 link robots? </a:t>
            </a:r>
            <a:endParaRPr lang="en-SG" altLang="en-US" sz="2200" dirty="0">
              <a:latin typeface="Times New Roman" panose="02020603050405020304" pitchFamily="18" charset="0"/>
            </a:endParaRPr>
          </a:p>
          <a:p>
            <a:pPr>
              <a:buNone/>
            </a:pPr>
            <a:r>
              <a:rPr lang="en-US" altLang="en-US" sz="2200" dirty="0">
                <a:latin typeface="Times New Roman" panose="02020603050405020304" pitchFamily="18" charset="0"/>
              </a:rPr>
              <a:t>     iii) Can you imag</a:t>
            </a:r>
            <a:r>
              <a:rPr lang="en-US" altLang="zh-CN" sz="2200" dirty="0">
                <a:latin typeface="Times New Roman" panose="02020603050405020304" pitchFamily="18" charset="0"/>
                <a:ea typeface="宋体" panose="02010600030101010101" pitchFamily="2" charset="-122"/>
              </a:rPr>
              <a:t>e</a:t>
            </a:r>
            <a:r>
              <a:rPr lang="en-US" altLang="en-US" sz="2200" dirty="0">
                <a:latin typeface="Times New Roman" panose="02020603050405020304" pitchFamily="18" charset="0"/>
              </a:rPr>
              <a:t> the complexity of higher degree of freedom robots?</a:t>
            </a:r>
            <a:endParaRPr lang="en-SG" altLang="en-US" sz="2200" dirty="0">
              <a:latin typeface="Times New Roman" panose="02020603050405020304" pitchFamily="18" charset="0"/>
              <a:ea typeface="Times New Roman" panose="02020603050405020304" pitchFamily="18" charset="0"/>
            </a:endParaRPr>
          </a:p>
        </p:txBody>
      </p:sp>
      <p:sp>
        <p:nvSpPr>
          <p:cNvPr id="7" name="Rectangle 9"/>
          <p:cNvSpPr/>
          <p:nvPr/>
        </p:nvSpPr>
        <p:spPr>
          <a:xfrm>
            <a:off x="2245345" y="5940425"/>
            <a:ext cx="1144588" cy="400050"/>
          </a:xfrm>
          <a:prstGeom prst="rect">
            <a:avLst/>
          </a:prstGeom>
          <a:noFill/>
          <a:ln w="9525">
            <a:noFill/>
          </a:ln>
        </p:spPr>
        <p:txBody>
          <a:bodyPr anchor="t">
            <a:spAutoFit/>
          </a:bodyPr>
          <a:lstStyle/>
          <a:p>
            <a:r>
              <a:rPr lang="en-US" altLang="en-US" sz="2000" b="0" dirty="0">
                <a:solidFill>
                  <a:schemeClr val="tx1"/>
                </a:solidFill>
                <a:latin typeface="Times New Roman" panose="02020603050405020304" pitchFamily="18" charset="0"/>
              </a:rPr>
              <a:t>Fig. 4</a:t>
            </a:r>
            <a:endParaRPr lang="en-SG" altLang="en-US" sz="2000" b="0" dirty="0">
              <a:latin typeface="Times New Roman" panose="02020603050405020304" pitchFamily="18" charset="0"/>
              <a:ea typeface="Times New Roman" panose="02020603050405020304" pitchFamily="18" charset="0"/>
            </a:endParaRPr>
          </a:p>
        </p:txBody>
      </p:sp>
      <p:pic>
        <p:nvPicPr>
          <p:cNvPr id="8" name="图片 1"/>
          <p:cNvPicPr>
            <a:picLocks noChangeAspect="1"/>
          </p:cNvPicPr>
          <p:nvPr/>
        </p:nvPicPr>
        <p:blipFill>
          <a:blip r:embed="rId2"/>
          <a:stretch>
            <a:fillRect/>
          </a:stretch>
        </p:blipFill>
        <p:spPr>
          <a:xfrm>
            <a:off x="3389933" y="3616325"/>
            <a:ext cx="2760663" cy="2724150"/>
          </a:xfrm>
          <a:prstGeom prst="rect">
            <a:avLst/>
          </a:prstGeom>
          <a:noFill/>
          <a:ln w="9525">
            <a:noFill/>
          </a:ln>
        </p:spPr>
      </p:pic>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Rectangle 8"/>
          <p:cNvSpPr>
            <a:spLocks noChangeArrowheads="1"/>
          </p:cNvSpPr>
          <p:nvPr/>
        </p:nvSpPr>
        <p:spPr bwMode="auto">
          <a:xfrm>
            <a:off x="281271" y="252184"/>
            <a:ext cx="65023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  Dynamic Tutorials </a:t>
            </a:r>
          </a:p>
        </p:txBody>
      </p:sp>
    </p:spTree>
    <p:extLst>
      <p:ext uri="{BB962C8B-B14F-4D97-AF65-F5344CB8AC3E}">
        <p14:creationId xmlns:p14="http://schemas.microsoft.com/office/powerpoint/2010/main" val="165343262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8" name="Rectangle 9">
            <a:extLst>
              <a:ext uri="{FF2B5EF4-FFF2-40B4-BE49-F238E27FC236}">
                <a16:creationId xmlns:a16="http://schemas.microsoft.com/office/drawing/2014/main" id="{A879F6D2-3BCB-4B7A-916C-4AE81B37380B}"/>
              </a:ext>
            </a:extLst>
          </p:cNvPr>
          <p:cNvSpPr/>
          <p:nvPr/>
        </p:nvSpPr>
        <p:spPr>
          <a:xfrm>
            <a:off x="6647088" y="5504691"/>
            <a:ext cx="838994" cy="400050"/>
          </a:xfrm>
          <a:prstGeom prst="rect">
            <a:avLst/>
          </a:prstGeom>
          <a:noFill/>
          <a:ln w="9525">
            <a:noFill/>
          </a:ln>
        </p:spPr>
        <p:txBody>
          <a:bodyPr wrap="square" anchor="t">
            <a:spAutoFit/>
          </a:bodyPr>
          <a:lstStyle/>
          <a:p>
            <a:r>
              <a:rPr lang="en-US" altLang="en-US" sz="2000" b="0" dirty="0">
                <a:solidFill>
                  <a:schemeClr val="tx1"/>
                </a:solidFill>
                <a:latin typeface="Times New Roman" panose="02020603050405020304" pitchFamily="18" charset="0"/>
              </a:rPr>
              <a:t>Fig. 5</a:t>
            </a:r>
            <a:endParaRPr lang="en-SG" altLang="en-US" sz="2000" b="0" dirty="0">
              <a:latin typeface="Times New Roman" panose="02020603050405020304" pitchFamily="18" charset="0"/>
              <a:ea typeface="Times New Roman" panose="02020603050405020304" pitchFamily="18" charset="0"/>
            </a:endParaRPr>
          </a:p>
        </p:txBody>
      </p:sp>
      <p:sp>
        <p:nvSpPr>
          <p:cNvPr id="26" name="Content Placeholder 2">
            <a:extLst>
              <a:ext uri="{FF2B5EF4-FFF2-40B4-BE49-F238E27FC236}">
                <a16:creationId xmlns:a16="http://schemas.microsoft.com/office/drawing/2014/main" id="{BCDE4867-B987-48D3-8F7D-11CC21C5E66D}"/>
              </a:ext>
            </a:extLst>
          </p:cNvPr>
          <p:cNvSpPr>
            <a:spLocks noGrp="1"/>
          </p:cNvSpPr>
          <p:nvPr>
            <p:ph idx="1"/>
          </p:nvPr>
        </p:nvSpPr>
        <p:spPr>
          <a:xfrm>
            <a:off x="43694" y="3268140"/>
            <a:ext cx="3476280" cy="1436708"/>
          </a:xfrm>
        </p:spPr>
        <p:txBody>
          <a:bodyPr vert="horz" wrap="square" lIns="91440" tIns="45720" rIns="91440" bIns="45720" anchor="t"/>
          <a:lstStyle/>
          <a:p>
            <a:pPr marL="0" indent="0" algn="just">
              <a:spcBef>
                <a:spcPts val="0"/>
              </a:spcBef>
              <a:buNone/>
            </a:pPr>
            <a:r>
              <a:rPr lang="en-US" altLang="en-US" sz="2400" dirty="0">
                <a:latin typeface="Times New Roman" panose="02020603050405020304" pitchFamily="18" charset="0"/>
              </a:rPr>
              <a:t>(</a:t>
            </a:r>
            <a:r>
              <a:rPr lang="en-US" altLang="en-US" sz="2400" dirty="0" err="1">
                <a:latin typeface="Times New Roman" panose="02020603050405020304" pitchFamily="18" charset="0"/>
              </a:rPr>
              <a:t>i</a:t>
            </a:r>
            <a:r>
              <a:rPr lang="en-US" altLang="en-US" sz="2400" dirty="0">
                <a:latin typeface="Times New Roman" panose="02020603050405020304" pitchFamily="18" charset="0"/>
              </a:rPr>
              <a:t>) Give two different sets of generalized coordinates for the robot, and clearly indicate the type of joints. </a:t>
            </a:r>
          </a:p>
        </p:txBody>
      </p:sp>
      <p:sp>
        <p:nvSpPr>
          <p:cNvPr id="28" name="Content Placeholder 2">
            <a:extLst>
              <a:ext uri="{FF2B5EF4-FFF2-40B4-BE49-F238E27FC236}">
                <a16:creationId xmlns:a16="http://schemas.microsoft.com/office/drawing/2014/main" id="{CBF9CA0E-F232-40BD-A959-C7E0DF14A7DC}"/>
              </a:ext>
            </a:extLst>
          </p:cNvPr>
          <p:cNvSpPr txBox="1">
            <a:spLocks/>
          </p:cNvSpPr>
          <p:nvPr/>
        </p:nvSpPr>
        <p:spPr bwMode="auto">
          <a:xfrm>
            <a:off x="-349977" y="5765732"/>
            <a:ext cx="7836059" cy="75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indent="0" algn="just">
              <a:buNone/>
            </a:pPr>
            <a:r>
              <a:rPr lang="en-US" altLang="en-US" sz="2400" kern="0" dirty="0">
                <a:latin typeface="Times New Roman" panose="02020603050405020304" pitchFamily="18" charset="0"/>
              </a:rPr>
              <a:t>(ii) Find its kinetic energy, and </a:t>
            </a:r>
            <a:r>
              <a:rPr lang="en-US" altLang="en-US" sz="2400" kern="0" dirty="0" err="1">
                <a:latin typeface="Times New Roman" panose="02020603050405020304" pitchFamily="18" charset="0"/>
              </a:rPr>
              <a:t>Langrange</a:t>
            </a:r>
            <a:r>
              <a:rPr lang="en-US" altLang="en-US" sz="2400" kern="0" dirty="0">
                <a:latin typeface="Times New Roman" panose="02020603050405020304" pitchFamily="18" charset="0"/>
              </a:rPr>
              <a:t>-Euler equations.</a:t>
            </a:r>
            <a:endParaRPr lang="en-SG" altLang="en-US" sz="2200" kern="0" dirty="0">
              <a:latin typeface="Times New Roman" panose="02020603050405020304" pitchFamily="18" charset="0"/>
              <a:ea typeface="Times New Roman" panose="02020603050405020304" pitchFamily="18" charset="0"/>
            </a:endParaRPr>
          </a:p>
        </p:txBody>
      </p:sp>
      <p:sp>
        <p:nvSpPr>
          <p:cNvPr id="11" name="Content Placeholder 2">
            <a:extLst>
              <a:ext uri="{FF2B5EF4-FFF2-40B4-BE49-F238E27FC236}">
                <a16:creationId xmlns:a16="http://schemas.microsoft.com/office/drawing/2014/main" id="{A4AB7C15-FFE5-459B-8A06-5E28D4D3AF95}"/>
              </a:ext>
            </a:extLst>
          </p:cNvPr>
          <p:cNvSpPr txBox="1">
            <a:spLocks/>
          </p:cNvSpPr>
          <p:nvPr/>
        </p:nvSpPr>
        <p:spPr bwMode="auto">
          <a:xfrm>
            <a:off x="120894" y="1340813"/>
            <a:ext cx="8902212" cy="143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buFontTx/>
              <a:buNone/>
            </a:pPr>
            <a:r>
              <a:rPr lang="en-US" altLang="en-US" sz="2400" kern="0" dirty="0">
                <a:latin typeface="Times New Roman" panose="02020603050405020304" pitchFamily="18" charset="0"/>
              </a:rPr>
              <a:t>5. For the differential driven wheeled robot shown in Figure 5, where each wheel is driven independently. Forward/backward motion is produced by driving both wheels at the same rate, and turning right/left is achieved by driving the wheels at different rates. </a:t>
            </a:r>
            <a:endParaRPr lang="en-SG" altLang="en-US" sz="2200" kern="0" dirty="0">
              <a:latin typeface="Times New Roman" panose="02020603050405020304" pitchFamily="18" charset="0"/>
              <a:ea typeface="Times New Roman" panose="02020603050405020304" pitchFamily="18" charset="0"/>
            </a:endParaRPr>
          </a:p>
        </p:txBody>
      </p:sp>
      <p:sp>
        <p:nvSpPr>
          <p:cNvPr id="9"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grpSp>
        <p:nvGrpSpPr>
          <p:cNvPr id="2" name="组合 1">
            <a:extLst>
              <a:ext uri="{FF2B5EF4-FFF2-40B4-BE49-F238E27FC236}">
                <a16:creationId xmlns:a16="http://schemas.microsoft.com/office/drawing/2014/main" id="{DCC02527-98B0-4D45-A8DD-8AB1095B7056}"/>
              </a:ext>
            </a:extLst>
          </p:cNvPr>
          <p:cNvGrpSpPr/>
          <p:nvPr/>
        </p:nvGrpSpPr>
        <p:grpSpPr>
          <a:xfrm>
            <a:off x="3585762" y="3087558"/>
            <a:ext cx="3171550" cy="2368136"/>
            <a:chOff x="5386691" y="2938910"/>
            <a:chExt cx="3505200" cy="2636123"/>
          </a:xfrm>
        </p:grpSpPr>
        <p:pic>
          <p:nvPicPr>
            <p:cNvPr id="3" name="图片 2">
              <a:extLst>
                <a:ext uri="{FF2B5EF4-FFF2-40B4-BE49-F238E27FC236}">
                  <a16:creationId xmlns:a16="http://schemas.microsoft.com/office/drawing/2014/main" id="{452C022C-5299-4B43-AE39-C71FDF20C11F}"/>
                </a:ext>
              </a:extLst>
            </p:cNvPr>
            <p:cNvPicPr>
              <a:picLocks noChangeAspect="1"/>
            </p:cNvPicPr>
            <p:nvPr/>
          </p:nvPicPr>
          <p:blipFill>
            <a:blip r:embed="rId3"/>
            <a:stretch>
              <a:fillRect/>
            </a:stretch>
          </p:blipFill>
          <p:spPr>
            <a:xfrm>
              <a:off x="5386691" y="3079483"/>
              <a:ext cx="3505200" cy="2495550"/>
            </a:xfrm>
            <a:prstGeom prst="rect">
              <a:avLst/>
            </a:prstGeom>
          </p:spPr>
        </p:pic>
        <p:sp>
          <p:nvSpPr>
            <p:cNvPr id="4" name="弧形 3">
              <a:extLst>
                <a:ext uri="{FF2B5EF4-FFF2-40B4-BE49-F238E27FC236}">
                  <a16:creationId xmlns:a16="http://schemas.microsoft.com/office/drawing/2014/main" id="{2B4E2253-DD27-43F6-9E4A-475FE368E86E}"/>
                </a:ext>
              </a:extLst>
            </p:cNvPr>
            <p:cNvSpPr/>
            <p:nvPr/>
          </p:nvSpPr>
          <p:spPr bwMode="auto">
            <a:xfrm>
              <a:off x="6647088" y="4132991"/>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0D49DB9-6A72-412B-A78B-12E591EFB861}"/>
                    </a:ext>
                  </a:extLst>
                </p:cNvPr>
                <p:cNvSpPr txBox="1"/>
                <p:nvPr/>
              </p:nvSpPr>
              <p:spPr>
                <a:xfrm>
                  <a:off x="6592439" y="4015088"/>
                  <a:ext cx="2535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oMath>
                    </m:oMathPara>
                  </a14:m>
                  <a:endParaRPr lang="zh-CN" altLang="en-US" dirty="0"/>
                </a:p>
              </p:txBody>
            </p:sp>
          </mc:Choice>
          <mc:Fallback xmlns="">
            <p:sp>
              <p:nvSpPr>
                <p:cNvPr id="5" name="文本框 4">
                  <a:extLst>
                    <a:ext uri="{FF2B5EF4-FFF2-40B4-BE49-F238E27FC236}">
                      <a16:creationId xmlns:a16="http://schemas.microsoft.com/office/drawing/2014/main" id="{40D49DB9-6A72-412B-A78B-12E591EFB861}"/>
                    </a:ext>
                  </a:extLst>
                </p:cNvPr>
                <p:cNvSpPr txBox="1">
                  <a:spLocks noRot="1" noChangeAspect="1" noMove="1" noResize="1" noEditPoints="1" noAdjustHandles="1" noChangeArrowheads="1" noChangeShapeType="1" noTextEdit="1"/>
                </p:cNvSpPr>
                <p:nvPr/>
              </p:nvSpPr>
              <p:spPr>
                <a:xfrm>
                  <a:off x="6592439" y="4015088"/>
                  <a:ext cx="253531" cy="276999"/>
                </a:xfrm>
                <a:prstGeom prst="rect">
                  <a:avLst/>
                </a:prstGeom>
                <a:blipFill>
                  <a:blip r:embed="rId4"/>
                  <a:stretch>
                    <a:fillRect l="-7317" r="-9756" b="-2174"/>
                  </a:stretch>
                </a:blipFill>
              </p:spPr>
              <p:txBody>
                <a:bodyPr/>
                <a:lstStyle/>
                <a:p>
                  <a:r>
                    <a:rPr lang="zh-CN" altLang="en-US">
                      <a:noFill/>
                    </a:rPr>
                    <a:t> </a:t>
                  </a:r>
                </a:p>
              </p:txBody>
            </p:sp>
          </mc:Fallback>
        </mc:AlternateContent>
        <p:sp>
          <p:nvSpPr>
            <p:cNvPr id="13" name="弧形 12">
              <a:extLst>
                <a:ext uri="{FF2B5EF4-FFF2-40B4-BE49-F238E27FC236}">
                  <a16:creationId xmlns:a16="http://schemas.microsoft.com/office/drawing/2014/main" id="{C180B36D-08ED-46E5-B5C0-BF640F6DD8BB}"/>
                </a:ext>
              </a:extLst>
            </p:cNvPr>
            <p:cNvSpPr/>
            <p:nvPr/>
          </p:nvSpPr>
          <p:spPr bwMode="auto">
            <a:xfrm>
              <a:off x="5921664" y="3127151"/>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84FA1B6-6421-49FF-896A-C2BE1102288B}"/>
                    </a:ext>
                  </a:extLst>
                </p:cNvPr>
                <p:cNvSpPr txBox="1"/>
                <p:nvPr/>
              </p:nvSpPr>
              <p:spPr>
                <a:xfrm>
                  <a:off x="5815132" y="2942820"/>
                  <a:ext cx="3504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 name="文本框 13">
                  <a:extLst>
                    <a:ext uri="{FF2B5EF4-FFF2-40B4-BE49-F238E27FC236}">
                      <a16:creationId xmlns:a16="http://schemas.microsoft.com/office/drawing/2014/main" id="{784FA1B6-6421-49FF-896A-C2BE1102288B}"/>
                    </a:ext>
                  </a:extLst>
                </p:cNvPr>
                <p:cNvSpPr txBox="1">
                  <a:spLocks noRot="1" noChangeAspect="1" noMove="1" noResize="1" noEditPoints="1" noAdjustHandles="1" noChangeArrowheads="1" noChangeShapeType="1" noTextEdit="1"/>
                </p:cNvSpPr>
                <p:nvPr/>
              </p:nvSpPr>
              <p:spPr>
                <a:xfrm>
                  <a:off x="5815132" y="2942820"/>
                  <a:ext cx="350481" cy="276999"/>
                </a:xfrm>
                <a:prstGeom prst="rect">
                  <a:avLst/>
                </a:prstGeom>
                <a:blipFill>
                  <a:blip r:embed="rId5"/>
                  <a:stretch>
                    <a:fillRect l="-5172" r="-3448" b="-19565"/>
                  </a:stretch>
                </a:blipFill>
              </p:spPr>
              <p:txBody>
                <a:bodyPr/>
                <a:lstStyle/>
                <a:p>
                  <a:r>
                    <a:rPr lang="zh-CN" altLang="en-US">
                      <a:noFill/>
                    </a:rPr>
                    <a:t> </a:t>
                  </a:r>
                </a:p>
              </p:txBody>
            </p:sp>
          </mc:Fallback>
        </mc:AlternateContent>
        <p:sp>
          <p:nvSpPr>
            <p:cNvPr id="15" name="弧形 14">
              <a:extLst>
                <a:ext uri="{FF2B5EF4-FFF2-40B4-BE49-F238E27FC236}">
                  <a16:creationId xmlns:a16="http://schemas.microsoft.com/office/drawing/2014/main" id="{DC6D34A8-0D06-43E8-9597-E31CC464DD0D}"/>
                </a:ext>
              </a:extLst>
            </p:cNvPr>
            <p:cNvSpPr/>
            <p:nvPr/>
          </p:nvSpPr>
          <p:spPr bwMode="auto">
            <a:xfrm>
              <a:off x="7604160" y="3094267"/>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17" name="弧形 16">
              <a:extLst>
                <a:ext uri="{FF2B5EF4-FFF2-40B4-BE49-F238E27FC236}">
                  <a16:creationId xmlns:a16="http://schemas.microsoft.com/office/drawing/2014/main" id="{8E21F8BC-000B-4DAB-9289-017622589169}"/>
                </a:ext>
              </a:extLst>
            </p:cNvPr>
            <p:cNvSpPr/>
            <p:nvPr/>
          </p:nvSpPr>
          <p:spPr bwMode="auto">
            <a:xfrm>
              <a:off x="7607917" y="4715373"/>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1" name="弧形 20">
              <a:extLst>
                <a:ext uri="{FF2B5EF4-FFF2-40B4-BE49-F238E27FC236}">
                  <a16:creationId xmlns:a16="http://schemas.microsoft.com/office/drawing/2014/main" id="{C85FF837-0FF4-4ACA-86B2-D8DAAEB8E4F7}"/>
                </a:ext>
              </a:extLst>
            </p:cNvPr>
            <p:cNvSpPr/>
            <p:nvPr/>
          </p:nvSpPr>
          <p:spPr bwMode="auto">
            <a:xfrm>
              <a:off x="5966731" y="4728068"/>
              <a:ext cx="556260" cy="467331"/>
            </a:xfrm>
            <a:prstGeom prst="arc">
              <a:avLst>
                <a:gd name="adj1" fmla="val 14831352"/>
                <a:gd name="adj2" fmla="val 1981436"/>
              </a:avLst>
            </a:prstGeom>
            <a:noFill/>
            <a:ln w="19050" cap="flat" cmpd="sng" algn="ctr">
              <a:solidFill>
                <a:schemeClr val="tx1"/>
              </a:solidFill>
              <a:prstDash val="solid"/>
              <a:round/>
              <a:headEnd type="stealth"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E0C3747-EB97-4050-8AF3-8084F0CE2527}"/>
                    </a:ext>
                  </a:extLst>
                </p:cNvPr>
                <p:cNvSpPr txBox="1"/>
                <p:nvPr/>
              </p:nvSpPr>
              <p:spPr>
                <a:xfrm>
                  <a:off x="7499027" y="2938910"/>
                  <a:ext cx="355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7E0C3747-EB97-4050-8AF3-8084F0CE2527}"/>
                    </a:ext>
                  </a:extLst>
                </p:cNvPr>
                <p:cNvSpPr txBox="1">
                  <a:spLocks noRot="1" noChangeAspect="1" noMove="1" noResize="1" noEditPoints="1" noAdjustHandles="1" noChangeArrowheads="1" noChangeShapeType="1" noTextEdit="1"/>
                </p:cNvSpPr>
                <p:nvPr/>
              </p:nvSpPr>
              <p:spPr>
                <a:xfrm>
                  <a:off x="7499027" y="2938910"/>
                  <a:ext cx="355802" cy="276999"/>
                </a:xfrm>
                <a:prstGeom prst="rect">
                  <a:avLst/>
                </a:prstGeom>
                <a:blipFill>
                  <a:blip r:embed="rId6"/>
                  <a:stretch>
                    <a:fillRect l="-5085" r="-339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8561EF7-8B7F-4A09-B3F1-0EBB01EB9404}"/>
                    </a:ext>
                  </a:extLst>
                </p:cNvPr>
                <p:cNvSpPr txBox="1"/>
                <p:nvPr/>
              </p:nvSpPr>
              <p:spPr>
                <a:xfrm>
                  <a:off x="5830922" y="4576873"/>
                  <a:ext cx="355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4" name="文本框 23">
                  <a:extLst>
                    <a:ext uri="{FF2B5EF4-FFF2-40B4-BE49-F238E27FC236}">
                      <a16:creationId xmlns:a16="http://schemas.microsoft.com/office/drawing/2014/main" id="{78561EF7-8B7F-4A09-B3F1-0EBB01EB9404}"/>
                    </a:ext>
                  </a:extLst>
                </p:cNvPr>
                <p:cNvSpPr txBox="1">
                  <a:spLocks noRot="1" noChangeAspect="1" noMove="1" noResize="1" noEditPoints="1" noAdjustHandles="1" noChangeArrowheads="1" noChangeShapeType="1" noTextEdit="1"/>
                </p:cNvSpPr>
                <p:nvPr/>
              </p:nvSpPr>
              <p:spPr>
                <a:xfrm>
                  <a:off x="5830922" y="4576873"/>
                  <a:ext cx="355802" cy="276999"/>
                </a:xfrm>
                <a:prstGeom prst="rect">
                  <a:avLst/>
                </a:prstGeom>
                <a:blipFill>
                  <a:blip r:embed="rId7"/>
                  <a:stretch>
                    <a:fillRect l="-5172" r="-344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A6422ED-2465-44B8-8F27-64D31F22D02D}"/>
                    </a:ext>
                  </a:extLst>
                </p:cNvPr>
                <p:cNvSpPr txBox="1"/>
                <p:nvPr/>
              </p:nvSpPr>
              <p:spPr>
                <a:xfrm>
                  <a:off x="7488471" y="4544223"/>
                  <a:ext cx="3467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2A6422ED-2465-44B8-8F27-64D31F22D02D}"/>
                    </a:ext>
                  </a:extLst>
                </p:cNvPr>
                <p:cNvSpPr txBox="1">
                  <a:spLocks noRot="1" noChangeAspect="1" noMove="1" noResize="1" noEditPoints="1" noAdjustHandles="1" noChangeArrowheads="1" noChangeShapeType="1" noTextEdit="1"/>
                </p:cNvSpPr>
                <p:nvPr/>
              </p:nvSpPr>
              <p:spPr>
                <a:xfrm>
                  <a:off x="7488471" y="4544223"/>
                  <a:ext cx="346762" cy="276999"/>
                </a:xfrm>
                <a:prstGeom prst="rect">
                  <a:avLst/>
                </a:prstGeom>
                <a:blipFill>
                  <a:blip r:embed="rId8"/>
                  <a:stretch>
                    <a:fillRect l="-5263" r="-1754" b="-19565"/>
                  </a:stretch>
                </a:blipFill>
              </p:spPr>
              <p:txBody>
                <a:bodyPr/>
                <a:lstStyle/>
                <a:p>
                  <a:r>
                    <a:rPr lang="zh-CN" altLang="en-US">
                      <a:noFill/>
                    </a:rPr>
                    <a:t> </a:t>
                  </a:r>
                </a:p>
              </p:txBody>
            </p:sp>
          </mc:Fallback>
        </mc:AlternateContent>
      </p:grpSp>
      <p:pic>
        <p:nvPicPr>
          <p:cNvPr id="20" name="图片 19">
            <a:extLst>
              <a:ext uri="{FF2B5EF4-FFF2-40B4-BE49-F238E27FC236}">
                <a16:creationId xmlns:a16="http://schemas.microsoft.com/office/drawing/2014/main" id="{94340964-0D7F-4702-8277-9A63F8EDE97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48679" y="3353786"/>
            <a:ext cx="2355565" cy="1898770"/>
          </a:xfrm>
          <a:prstGeom prst="rect">
            <a:avLst/>
          </a:prstGeom>
        </p:spPr>
      </p:pic>
    </p:spTree>
    <p:extLst>
      <p:ext uri="{BB962C8B-B14F-4D97-AF65-F5344CB8AC3E}">
        <p14:creationId xmlns:p14="http://schemas.microsoft.com/office/powerpoint/2010/main" val="238565790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66816F-478F-4B87-AF18-E67D88A0887E}"/>
                  </a:ext>
                </a:extLst>
              </p:cNvPr>
              <p:cNvSpPr txBox="1"/>
              <p:nvPr/>
            </p:nvSpPr>
            <p:spPr>
              <a:xfrm>
                <a:off x="446232" y="1497262"/>
                <a:ext cx="8422561" cy="4727576"/>
              </a:xfrm>
              <a:prstGeom prst="rect">
                <a:avLst/>
              </a:prstGeom>
              <a:noFill/>
            </p:spPr>
            <p:txBody>
              <a:bodyPr wrap="square">
                <a:spAutoFit/>
              </a:bodyPr>
              <a:lstStyle/>
              <a:p>
                <a:pPr algn="just"/>
                <a:r>
                  <a:rPr lang="en-US" altLang="zh-CN" sz="2400" dirty="0">
                    <a:latin typeface="Times New Roman" panose="02020603050405020304" pitchFamily="18" charset="0"/>
                  </a:rPr>
                  <a:t>In Fig 5, a</a:t>
                </a:r>
                <a:r>
                  <a:rPr lang="en-US" altLang="zh-CN" sz="2400" dirty="0">
                    <a:latin typeface="Times New Roman" panose="02020603050405020304" pitchFamily="18" charset="0"/>
                    <a:cs typeface="Times New Roman" panose="02020603050405020304" pitchFamily="18" charset="0"/>
                  </a:rPr>
                  <a:t>ssume that the local coordinate system origin O is placed in the center of the robot and coincides with the center of gravity. </a:t>
                </a:r>
              </a:p>
              <a:p>
                <a:pPr algn="just"/>
                <a:endParaRPr lang="en-US" altLang="zh-CN" sz="900" dirty="0">
                  <a:latin typeface="Times New Roman" panose="02020603050405020304" pitchFamily="18" charset="0"/>
                  <a:cs typeface="Times New Roman" panose="02020603050405020304" pitchFamily="18" charset="0"/>
                </a:endParaRPr>
              </a:p>
              <a:p>
                <a:pPr algn="just"/>
                <a:r>
                  <a:rPr lang="en-US" altLang="zh-CN" sz="2400" dirty="0">
                    <a:latin typeface="Times New Roman" panose="02020603050405020304" pitchFamily="18" charset="0"/>
                    <a:cs typeface="Times New Roman" panose="02020603050405020304" pitchFamily="18" charset="0"/>
                  </a:rPr>
                  <a:t>Set parameters as follows:</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Drive roller’s offset angle is 45°;</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initial angles between four wheels and the X axis are 60°, 120°, 240°and 300°;</a:t>
                </a:r>
              </a:p>
              <a:p>
                <a:pPr marL="342900" indent="-342900" algn="just">
                  <a:buFont typeface="Arial" panose="020B0604020202020204" pitchFamily="34" charset="0"/>
                  <a:buChar char="•"/>
                </a:pPr>
                <a:r>
                  <a:rPr lang="en-US" altLang="zh-CN" sz="2400" dirty="0" err="1">
                    <a:latin typeface="Times New Roman" panose="02020603050405020304" pitchFamily="18" charset="0"/>
                    <a:cs typeface="Times New Roman" panose="02020603050405020304" pitchFamily="18" charset="0"/>
                  </a:rPr>
                  <a:t>xoy</a:t>
                </a:r>
                <a:r>
                  <a:rPr lang="en-US" altLang="zh-CN" sz="2400" dirty="0">
                    <a:latin typeface="Times New Roman" panose="02020603050405020304" pitchFamily="18" charset="0"/>
                    <a:cs typeface="Times New Roman" panose="02020603050405020304" pitchFamily="18" charset="0"/>
                  </a:rPr>
                  <a:t>—Local rectangular coordinate system with the center point O of the platform;</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L—Distance from the center point O of the platform to the center of the wheel rotary shaft;</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r—Wheel action radius;</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𝑉</m:t>
                        </m:r>
                      </m:e>
                      <m:sub>
                        <m:r>
                          <a:rPr lang="en-US" altLang="en-US" sz="2400" b="0" i="1" smtClean="0">
                            <a:latin typeface="Cambria Math" panose="02040503050406030204" pitchFamily="18" charset="0"/>
                          </a:rPr>
                          <m:t>𝑥</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𝑉</m:t>
                        </m:r>
                      </m:e>
                      <m:sub>
                        <m:r>
                          <m:rPr>
                            <m:sty m:val="p"/>
                          </m:rPr>
                          <a:rPr lang="en-US" altLang="zh-CN" sz="2400" i="1" smtClean="0">
                            <a:latin typeface="Cambria Math" panose="02040503050406030204" pitchFamily="18" charset="0"/>
                          </a:rPr>
                          <m:t>y</m:t>
                        </m:r>
                      </m:sub>
                    </m:sSub>
                  </m:oMath>
                </a14:m>
                <a:r>
                  <a:rPr lang="en-US" altLang="zh-CN" sz="2400" dirty="0">
                    <a:latin typeface="Times New Roman" panose="02020603050405020304" pitchFamily="18" charset="0"/>
                    <a:cs typeface="Times New Roman" panose="02020603050405020304" pitchFamily="18" charset="0"/>
                  </a:rPr>
                  <a:t> ω]T—Generalized velocity of the point O;</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766816F-478F-4B87-AF18-E67D88A0887E}"/>
                  </a:ext>
                </a:extLst>
              </p:cNvPr>
              <p:cNvSpPr txBox="1">
                <a:spLocks noRot="1" noChangeAspect="1" noMove="1" noResize="1" noEditPoints="1" noAdjustHandles="1" noChangeArrowheads="1" noChangeShapeType="1" noTextEdit="1"/>
              </p:cNvSpPr>
              <p:nvPr/>
            </p:nvSpPr>
            <p:spPr>
              <a:xfrm>
                <a:off x="446232" y="1497262"/>
                <a:ext cx="8422561" cy="4727576"/>
              </a:xfrm>
              <a:prstGeom prst="rect">
                <a:avLst/>
              </a:prstGeom>
              <a:blipFill>
                <a:blip r:embed="rId3"/>
                <a:stretch>
                  <a:fillRect l="-1085" t="-1032" r="-1158" b="-645"/>
                </a:stretch>
              </a:blipFill>
            </p:spPr>
            <p:txBody>
              <a:bodyPr/>
              <a:lstStyle/>
              <a:p>
                <a:r>
                  <a:rPr lang="zh-CN" altLang="en-US">
                    <a:noFill/>
                  </a:rPr>
                  <a:t> </a:t>
                </a:r>
              </a:p>
            </p:txBody>
          </p:sp>
        </mc:Fallback>
      </mc:AlternateContent>
      <p:sp>
        <p:nvSpPr>
          <p:cNvPr id="5" name="Rectangle 8"/>
          <p:cNvSpPr>
            <a:spLocks noChangeArrowheads="1"/>
          </p:cNvSpPr>
          <p:nvPr/>
        </p:nvSpPr>
        <p:spPr bwMode="auto">
          <a:xfrm>
            <a:off x="281271" y="252184"/>
            <a:ext cx="7177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2.4.1  Dynamic Tutorials: Problem </a:t>
            </a:r>
          </a:p>
        </p:txBody>
      </p:sp>
    </p:spTree>
    <p:extLst>
      <p:ext uri="{BB962C8B-B14F-4D97-AF65-F5344CB8AC3E}">
        <p14:creationId xmlns:p14="http://schemas.microsoft.com/office/powerpoint/2010/main" val="15245532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lstStyle/>
          <a:p>
            <a:pPr>
              <a:buFontTx/>
              <a:buNone/>
            </a:pPr>
            <a:r>
              <a:rPr lang="en-US" altLang="en-US" sz="2400">
                <a:latin typeface="Times New Roman" panose="02020603050405020304" pitchFamily="18" charset="0"/>
                <a:cs typeface="Times New Roman" panose="02020603050405020304" pitchFamily="18" charset="0"/>
              </a:rPr>
              <a:t>The same procedure</a:t>
            </a:r>
          </a:p>
        </p:txBody>
      </p:sp>
      <p:graphicFrame>
        <p:nvGraphicFramePr>
          <p:cNvPr id="40965" name="Object 6"/>
          <p:cNvGraphicFramePr>
            <a:graphicFrameLocks noChangeAspect="1"/>
          </p:cNvGraphicFramePr>
          <p:nvPr>
            <p:extLst>
              <p:ext uri="{D42A27DB-BD31-4B8C-83A1-F6EECF244321}">
                <p14:modId xmlns:p14="http://schemas.microsoft.com/office/powerpoint/2010/main" val="1302443890"/>
              </p:ext>
            </p:extLst>
          </p:nvPr>
        </p:nvGraphicFramePr>
        <p:xfrm>
          <a:off x="2186659" y="2011221"/>
          <a:ext cx="5197652" cy="4237767"/>
        </p:xfrm>
        <a:graphic>
          <a:graphicData uri="http://schemas.openxmlformats.org/presentationml/2006/ole">
            <mc:AlternateContent xmlns:mc="http://schemas.openxmlformats.org/markup-compatibility/2006">
              <mc:Choice xmlns:v="urn:schemas-microsoft-com:vml" Requires="v">
                <p:oleObj spid="_x0000_s4107" name="Equation" r:id="rId3" imgW="2387600" imgH="1955800" progId="Equation.3">
                  <p:embed/>
                </p:oleObj>
              </mc:Choice>
              <mc:Fallback>
                <p:oleObj name="Equation" r:id="rId3" imgW="2387600" imgH="1955800" progId="Equation.3">
                  <p:embed/>
                  <p:pic>
                    <p:nvPicPr>
                      <p:cNvPr id="4096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659" y="2011221"/>
                        <a:ext cx="5197652" cy="4237767"/>
                      </a:xfrm>
                      <a:prstGeom prst="rect">
                        <a:avLst/>
                      </a:prstGeom>
                      <a:noFill/>
                      <a:ln>
                        <a:noFill/>
                      </a:ln>
                    </p:spPr>
                  </p:pic>
                </p:oleObj>
              </mc:Fallback>
            </mc:AlternateContent>
          </a:graphicData>
        </a:graphic>
      </p:graphicFrame>
      <p:sp>
        <p:nvSpPr>
          <p:cNvPr id="7"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8"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190499" y="1696298"/>
            <a:ext cx="8483600" cy="4955222"/>
          </a:xfrm>
        </p:spPr>
        <p:txBody>
          <a:bodyPr/>
          <a:lstStyle/>
          <a:p>
            <a:pPr>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Joint variables:</a:t>
            </a:r>
          </a:p>
          <a:p>
            <a:pPr>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Masses of links:</a:t>
            </a:r>
          </a:p>
          <a:p>
            <a:pPr>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Link parameters:</a:t>
            </a:r>
            <a:endParaRPr lang="en-US" altLang="en-US" sz="2400" dirty="0">
              <a:latin typeface="Times New Roman" panose="02020603050405020304" pitchFamily="18" charset="0"/>
              <a:cs typeface="Times New Roman" panose="02020603050405020304" pitchFamily="18" charset="0"/>
            </a:endParaRPr>
          </a:p>
        </p:txBody>
      </p:sp>
      <p:graphicFrame>
        <p:nvGraphicFramePr>
          <p:cNvPr id="41990" name="Object 10"/>
          <p:cNvGraphicFramePr>
            <a:graphicFrameLocks noChangeAspect="1"/>
          </p:cNvGraphicFramePr>
          <p:nvPr/>
        </p:nvGraphicFramePr>
        <p:xfrm>
          <a:off x="2594890" y="1663532"/>
          <a:ext cx="786203" cy="485902"/>
        </p:xfrm>
        <a:graphic>
          <a:graphicData uri="http://schemas.openxmlformats.org/presentationml/2006/ole">
            <mc:AlternateContent xmlns:mc="http://schemas.openxmlformats.org/markup-compatibility/2006">
              <mc:Choice xmlns:v="urn:schemas-microsoft-com:vml" Requires="v">
                <p:oleObj spid="_x0000_s36954" name="Equation" r:id="rId3" imgW="342900" imgH="215900" progId="Equation.3">
                  <p:embed/>
                </p:oleObj>
              </mc:Choice>
              <mc:Fallback>
                <p:oleObj name="Equation" r:id="rId3" imgW="342900" imgH="215900" progId="Equation.3">
                  <p:embed/>
                  <p:pic>
                    <p:nvPicPr>
                      <p:cNvPr id="4199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890" y="1663532"/>
                        <a:ext cx="786203" cy="485902"/>
                      </a:xfrm>
                      <a:prstGeom prst="rect">
                        <a:avLst/>
                      </a:prstGeom>
                      <a:noFill/>
                      <a:ln>
                        <a:noFill/>
                      </a:ln>
                    </p:spPr>
                  </p:pic>
                </p:oleObj>
              </mc:Fallback>
            </mc:AlternateContent>
          </a:graphicData>
        </a:graphic>
      </p:graphicFrame>
      <p:graphicFrame>
        <p:nvGraphicFramePr>
          <p:cNvPr id="41991" name="Object 12"/>
          <p:cNvGraphicFramePr>
            <a:graphicFrameLocks noChangeAspect="1"/>
          </p:cNvGraphicFramePr>
          <p:nvPr/>
        </p:nvGraphicFramePr>
        <p:xfrm>
          <a:off x="2670173" y="2119371"/>
          <a:ext cx="941389" cy="489740"/>
        </p:xfrm>
        <a:graphic>
          <a:graphicData uri="http://schemas.openxmlformats.org/presentationml/2006/ole">
            <mc:AlternateContent xmlns:mc="http://schemas.openxmlformats.org/markup-compatibility/2006">
              <mc:Choice xmlns:v="urn:schemas-microsoft-com:vml" Requires="v">
                <p:oleObj spid="_x0000_s36955" name="Equation" r:id="rId5" imgW="405765" imgH="215900" progId="Equation.3">
                  <p:embed/>
                </p:oleObj>
              </mc:Choice>
              <mc:Fallback>
                <p:oleObj name="Equation" r:id="rId5" imgW="405765" imgH="215900" progId="Equation.3">
                  <p:embed/>
                  <p:pic>
                    <p:nvPicPr>
                      <p:cNvPr id="41991"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173" y="2119371"/>
                        <a:ext cx="941389" cy="489740"/>
                      </a:xfrm>
                      <a:prstGeom prst="rect">
                        <a:avLst/>
                      </a:prstGeom>
                      <a:noFill/>
                      <a:ln>
                        <a:noFill/>
                      </a:ln>
                    </p:spPr>
                  </p:pic>
                </p:oleObj>
              </mc:Fallback>
            </mc:AlternateContent>
          </a:graphicData>
        </a:graphic>
      </p:graphicFrame>
      <p:graphicFrame>
        <p:nvGraphicFramePr>
          <p:cNvPr id="41992" name="Object 13"/>
          <p:cNvGraphicFramePr>
            <a:graphicFrameLocks noChangeAspect="1"/>
          </p:cNvGraphicFramePr>
          <p:nvPr/>
        </p:nvGraphicFramePr>
        <p:xfrm>
          <a:off x="2793999" y="2645623"/>
          <a:ext cx="1281113" cy="373062"/>
        </p:xfrm>
        <a:graphic>
          <a:graphicData uri="http://schemas.openxmlformats.org/presentationml/2006/ole">
            <mc:AlternateContent xmlns:mc="http://schemas.openxmlformats.org/markup-compatibility/2006">
              <mc:Choice xmlns:v="urn:schemas-microsoft-com:vml" Requires="v">
                <p:oleObj spid="_x0000_s36956" name="Equation" r:id="rId7" imgW="723900" imgH="215900" progId="Equation.3">
                  <p:embed/>
                </p:oleObj>
              </mc:Choice>
              <mc:Fallback>
                <p:oleObj name="Equation" r:id="rId7" imgW="723900" imgH="215900" progId="Equation.3">
                  <p:embed/>
                  <p:pic>
                    <p:nvPicPr>
                      <p:cNvPr id="41992"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3999" y="2645623"/>
                        <a:ext cx="12811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14"/>
          <p:cNvGraphicFramePr>
            <a:graphicFrameLocks noChangeAspect="1"/>
          </p:cNvGraphicFramePr>
          <p:nvPr/>
        </p:nvGraphicFramePr>
        <p:xfrm>
          <a:off x="4087812" y="2632923"/>
          <a:ext cx="1171575" cy="354012"/>
        </p:xfrm>
        <a:graphic>
          <a:graphicData uri="http://schemas.openxmlformats.org/presentationml/2006/ole">
            <mc:AlternateContent xmlns:mc="http://schemas.openxmlformats.org/markup-compatibility/2006">
              <mc:Choice xmlns:v="urn:schemas-microsoft-com:vml" Requires="v">
                <p:oleObj spid="_x0000_s36957" name="Equation" r:id="rId9" imgW="698500" imgH="215900" progId="Equation.3">
                  <p:embed/>
                </p:oleObj>
              </mc:Choice>
              <mc:Fallback>
                <p:oleObj name="Equation" r:id="rId9" imgW="698500" imgH="215900" progId="Equation.3">
                  <p:embed/>
                  <p:pic>
                    <p:nvPicPr>
                      <p:cNvPr id="41993"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7812" y="2632923"/>
                        <a:ext cx="11715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15"/>
          <p:cNvGraphicFramePr>
            <a:graphicFrameLocks noChangeAspect="1"/>
          </p:cNvGraphicFramePr>
          <p:nvPr/>
        </p:nvGraphicFramePr>
        <p:xfrm>
          <a:off x="5354637" y="2588473"/>
          <a:ext cx="1219200" cy="392112"/>
        </p:xfrm>
        <a:graphic>
          <a:graphicData uri="http://schemas.openxmlformats.org/presentationml/2006/ole">
            <mc:AlternateContent xmlns:mc="http://schemas.openxmlformats.org/markup-compatibility/2006">
              <mc:Choice xmlns:v="urn:schemas-microsoft-com:vml" Requires="v">
                <p:oleObj spid="_x0000_s36958" name="Equation" r:id="rId11" imgW="660400" imgH="215900" progId="Equation.3">
                  <p:embed/>
                </p:oleObj>
              </mc:Choice>
              <mc:Fallback>
                <p:oleObj name="Equation" r:id="rId11" imgW="660400" imgH="215900" progId="Equation.3">
                  <p:embed/>
                  <p:pic>
                    <p:nvPicPr>
                      <p:cNvPr id="41994"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4637" y="2588473"/>
                        <a:ext cx="12192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6"/>
          <p:cNvGraphicFramePr>
            <a:graphicFrameLocks noChangeAspect="1"/>
          </p:cNvGraphicFramePr>
          <p:nvPr/>
        </p:nvGraphicFramePr>
        <p:xfrm>
          <a:off x="742949" y="3188500"/>
          <a:ext cx="811212" cy="412750"/>
        </p:xfrm>
        <a:graphic>
          <a:graphicData uri="http://schemas.openxmlformats.org/presentationml/2006/ole">
            <mc:AlternateContent xmlns:mc="http://schemas.openxmlformats.org/markup-compatibility/2006">
              <mc:Choice xmlns:v="urn:schemas-microsoft-com:vml" Requires="v">
                <p:oleObj spid="_x0000_s36959" name="Equation" r:id="rId13" imgW="444500" imgH="228600" progId="Equation.3">
                  <p:embed/>
                </p:oleObj>
              </mc:Choice>
              <mc:Fallback>
                <p:oleObj name="Equation" r:id="rId13" imgW="444500" imgH="228600" progId="Equation.3">
                  <p:embed/>
                  <p:pic>
                    <p:nvPicPr>
                      <p:cNvPr id="41996"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49" y="3188500"/>
                        <a:ext cx="8112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7" name="Object 19"/>
          <p:cNvGraphicFramePr>
            <a:graphicFrameLocks noChangeAspect="1"/>
          </p:cNvGraphicFramePr>
          <p:nvPr/>
        </p:nvGraphicFramePr>
        <p:xfrm>
          <a:off x="1597024" y="3191675"/>
          <a:ext cx="1143000" cy="398463"/>
        </p:xfrm>
        <a:graphic>
          <a:graphicData uri="http://schemas.openxmlformats.org/presentationml/2006/ole">
            <mc:AlternateContent xmlns:mc="http://schemas.openxmlformats.org/markup-compatibility/2006">
              <mc:Choice xmlns:v="urn:schemas-microsoft-com:vml" Requires="v">
                <p:oleObj spid="_x0000_s36960" name="Equation" r:id="rId15" imgW="647700" imgH="228600" progId="Equation.3">
                  <p:embed/>
                </p:oleObj>
              </mc:Choice>
              <mc:Fallback>
                <p:oleObj name="Equation" r:id="rId15" imgW="647700" imgH="228600" progId="Equation.3">
                  <p:embed/>
                  <p:pic>
                    <p:nvPicPr>
                      <p:cNvPr id="41997"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97024" y="3191675"/>
                        <a:ext cx="1143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9" name="Object 20"/>
          <p:cNvGraphicFramePr>
            <a:graphicFrameLocks noChangeAspect="1"/>
          </p:cNvGraphicFramePr>
          <p:nvPr/>
        </p:nvGraphicFramePr>
        <p:xfrm>
          <a:off x="698499" y="3794973"/>
          <a:ext cx="1973263" cy="1404937"/>
        </p:xfrm>
        <a:graphic>
          <a:graphicData uri="http://schemas.openxmlformats.org/presentationml/2006/ole">
            <mc:AlternateContent xmlns:mc="http://schemas.openxmlformats.org/markup-compatibility/2006">
              <mc:Choice xmlns:v="urn:schemas-microsoft-com:vml" Requires="v">
                <p:oleObj spid="_x0000_s36961" name="Equation" r:id="rId17" imgW="1282700" imgH="914400" progId="Equation.3">
                  <p:embed/>
                </p:oleObj>
              </mc:Choice>
              <mc:Fallback>
                <p:oleObj name="Equation" r:id="rId17" imgW="1282700" imgH="914400" progId="Equation.3">
                  <p:embed/>
                  <p:pic>
                    <p:nvPicPr>
                      <p:cNvPr id="41999"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8499" y="3794973"/>
                        <a:ext cx="1973263"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6" name="Right Arrow 21"/>
          <p:cNvSpPr>
            <a:spLocks noChangeArrowheads="1"/>
          </p:cNvSpPr>
          <p:nvPr/>
        </p:nvSpPr>
        <p:spPr bwMode="auto">
          <a:xfrm>
            <a:off x="207112" y="3254732"/>
            <a:ext cx="424197" cy="285750"/>
          </a:xfrm>
          <a:prstGeom prst="rightArrow">
            <a:avLst>
              <a:gd name="adj1" fmla="val 50000"/>
              <a:gd name="adj2" fmla="val 49998"/>
            </a:avLst>
          </a:prstGeom>
          <a:solidFill>
            <a:srgbClr val="FF0000"/>
          </a:solidFill>
        </p:spPr>
        <p:style>
          <a:lnRef idx="0">
            <a:schemeClr val="accent2"/>
          </a:lnRef>
          <a:fillRef idx="3">
            <a:schemeClr val="accent2"/>
          </a:fillRef>
          <a:effectRef idx="3">
            <a:schemeClr val="accent2"/>
          </a:effectRef>
          <a:fontRef idx="minor">
            <a:schemeClr val="lt1"/>
          </a:fontRef>
        </p:style>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200" b="1"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42003" name="Rectangle 22"/>
          <p:cNvSpPr>
            <a:spLocks noChangeArrowheads="1"/>
          </p:cNvSpPr>
          <p:nvPr/>
        </p:nvSpPr>
        <p:spPr bwMode="auto">
          <a:xfrm>
            <a:off x="2670173" y="4265394"/>
            <a:ext cx="222958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200" b="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for revolute joint</a:t>
            </a:r>
            <a:endParaRPr kumimoji="0" lang="en-US" altLang="en-US" sz="2200" b="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2005" name="Object 22"/>
          <p:cNvGraphicFramePr>
            <a:graphicFrameLocks noChangeAspect="1"/>
          </p:cNvGraphicFramePr>
          <p:nvPr/>
        </p:nvGraphicFramePr>
        <p:xfrm>
          <a:off x="565149" y="5399935"/>
          <a:ext cx="3962400" cy="434975"/>
        </p:xfrm>
        <a:graphic>
          <a:graphicData uri="http://schemas.openxmlformats.org/presentationml/2006/ole">
            <mc:AlternateContent xmlns:mc="http://schemas.openxmlformats.org/markup-compatibility/2006">
              <mc:Choice xmlns:v="urn:schemas-microsoft-com:vml" Requires="v">
                <p:oleObj spid="_x0000_s36962" name="Equation" r:id="rId20" imgW="1828800" imgH="203200" progId="Equation.DSMT4">
                  <p:embed/>
                </p:oleObj>
              </mc:Choice>
              <mc:Fallback>
                <p:oleObj name="Equation" r:id="rId20" imgW="1828800" imgH="203200" progId="Equation.DSMT4">
                  <p:embed/>
                  <p:pic>
                    <p:nvPicPr>
                      <p:cNvPr id="42005"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5149" y="5399935"/>
                        <a:ext cx="3962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07" name="Object 24"/>
          <p:cNvGraphicFramePr>
            <a:graphicFrameLocks noChangeAspect="1"/>
          </p:cNvGraphicFramePr>
          <p:nvPr/>
        </p:nvGraphicFramePr>
        <p:xfrm>
          <a:off x="1912936" y="6006360"/>
          <a:ext cx="263525" cy="415925"/>
        </p:xfrm>
        <a:graphic>
          <a:graphicData uri="http://schemas.openxmlformats.org/presentationml/2006/ole">
            <mc:AlternateContent xmlns:mc="http://schemas.openxmlformats.org/markup-compatibility/2006">
              <mc:Choice xmlns:v="urn:schemas-microsoft-com:vml" Requires="v">
                <p:oleObj spid="_x0000_s36963" name="Equation" r:id="rId22" imgW="165100" imgH="228600" progId="Equation.3">
                  <p:embed/>
                </p:oleObj>
              </mc:Choice>
              <mc:Fallback>
                <p:oleObj name="Equation" r:id="rId22" imgW="165100" imgH="228600" progId="Equation.3">
                  <p:embed/>
                  <p:pic>
                    <p:nvPicPr>
                      <p:cNvPr id="42007"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12936" y="6006360"/>
                        <a:ext cx="2635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Straight Arrow Connector 28"/>
          <p:cNvCxnSpPr/>
          <p:nvPr/>
        </p:nvCxnSpPr>
        <p:spPr bwMode="auto">
          <a:xfrm>
            <a:off x="2187573" y="6188923"/>
            <a:ext cx="482600" cy="0"/>
          </a:xfrm>
          <a:prstGeom prst="straightConnector1">
            <a:avLst/>
          </a:prstGeom>
          <a:ln w="19050">
            <a:headEnd type="none" w="med" len="med"/>
            <a:tailEnd type="arrow"/>
          </a:ln>
        </p:spPr>
        <p:style>
          <a:lnRef idx="1">
            <a:schemeClr val="accent4"/>
          </a:lnRef>
          <a:fillRef idx="0">
            <a:schemeClr val="accent4"/>
          </a:fillRef>
          <a:effectRef idx="0">
            <a:schemeClr val="accent4"/>
          </a:effectRef>
          <a:fontRef idx="minor">
            <a:schemeClr val="tx1"/>
          </a:fontRef>
        </p:style>
      </p:cxnSp>
      <p:graphicFrame>
        <p:nvGraphicFramePr>
          <p:cNvPr id="42009" name="Object 26"/>
          <p:cNvGraphicFramePr>
            <a:graphicFrameLocks noChangeAspect="1"/>
          </p:cNvGraphicFramePr>
          <p:nvPr/>
        </p:nvGraphicFramePr>
        <p:xfrm>
          <a:off x="2728911" y="6015885"/>
          <a:ext cx="660400" cy="369888"/>
        </p:xfrm>
        <a:graphic>
          <a:graphicData uri="http://schemas.openxmlformats.org/presentationml/2006/ole">
            <mc:AlternateContent xmlns:mc="http://schemas.openxmlformats.org/markup-compatibility/2006">
              <mc:Choice xmlns:v="urn:schemas-microsoft-com:vml" Requires="v">
                <p:oleObj spid="_x0000_s36964" name="Equation" r:id="rId24" imgW="355600" imgH="203200" progId="Equation.3">
                  <p:embed/>
                </p:oleObj>
              </mc:Choice>
              <mc:Fallback>
                <p:oleObj name="Equation" r:id="rId24" imgW="355600" imgH="203200" progId="Equation.3">
                  <p:embed/>
                  <p:pic>
                    <p:nvPicPr>
                      <p:cNvPr id="42009"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28911" y="6015885"/>
                        <a:ext cx="66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10" name="Rectangle 31"/>
          <p:cNvSpPr>
            <a:spLocks noChangeArrowheads="1"/>
          </p:cNvSpPr>
          <p:nvPr/>
        </p:nvSpPr>
        <p:spPr bwMode="auto">
          <a:xfrm>
            <a:off x="506411" y="5923810"/>
            <a:ext cx="1406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Knowing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7"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22"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23" name="Rectangle 49"/>
          <p:cNvSpPr>
            <a:spLocks noChangeArrowheads="1"/>
          </p:cNvSpPr>
          <p:nvPr/>
        </p:nvSpPr>
        <p:spPr bwMode="auto">
          <a:xfrm>
            <a:off x="190499" y="1155700"/>
            <a:ext cx="895350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2.3.2 </a:t>
            </a:r>
            <a:r>
              <a:rPr lang="fr-FR" altLang="en-US" sz="2700" b="1" dirty="0">
                <a:solidFill>
                  <a:schemeClr val="accent2"/>
                </a:solidFill>
                <a:latin typeface="Times New Roman" panose="02020603050405020304" pitchFamily="18" charset="0"/>
                <a:cs typeface="Times New Roman" panose="02020603050405020304" pitchFamily="18" charset="0"/>
              </a:rPr>
              <a:t>Case Analysis (p.98, Fu, et al)</a:t>
            </a:r>
          </a:p>
        </p:txBody>
      </p:sp>
      <p:grpSp>
        <p:nvGrpSpPr>
          <p:cNvPr id="12" name="组合 11"/>
          <p:cNvGrpSpPr/>
          <p:nvPr/>
        </p:nvGrpSpPr>
        <p:grpSpPr>
          <a:xfrm>
            <a:off x="5156177" y="2054958"/>
            <a:ext cx="3452670" cy="3480029"/>
            <a:chOff x="5100857" y="2748366"/>
            <a:chExt cx="3452670" cy="3480029"/>
          </a:xfrm>
        </p:grpSpPr>
        <p:sp>
          <p:nvSpPr>
            <p:cNvPr id="25" name="矩形 24"/>
            <p:cNvSpPr/>
            <p:nvPr/>
          </p:nvSpPr>
          <p:spPr bwMode="auto">
            <a:xfrm rot="19488566">
              <a:off x="5539594" y="5034417"/>
              <a:ext cx="2129370" cy="266171"/>
            </a:xfrm>
            <a:prstGeom prst="rect">
              <a:avLst/>
            </a:prstGeom>
            <a:solidFill>
              <a:schemeClr val="bg1"/>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sp>
          <p:nvSpPr>
            <p:cNvPr id="26" name="矩形 25"/>
            <p:cNvSpPr/>
            <p:nvPr/>
          </p:nvSpPr>
          <p:spPr bwMode="auto">
            <a:xfrm rot="17479923">
              <a:off x="6618397" y="3679965"/>
              <a:ext cx="2129370" cy="266171"/>
            </a:xfrm>
            <a:prstGeom prst="rect">
              <a:avLst/>
            </a:prstGeom>
            <a:solidFill>
              <a:schemeClr val="bg1"/>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sp>
          <p:nvSpPr>
            <p:cNvPr id="28" name="椭圆 27"/>
            <p:cNvSpPr/>
            <p:nvPr/>
          </p:nvSpPr>
          <p:spPr bwMode="auto">
            <a:xfrm>
              <a:off x="7318732" y="4570118"/>
              <a:ext cx="106469" cy="106469"/>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sp>
          <p:nvSpPr>
            <p:cNvPr id="30" name="任意多边形 29"/>
            <p:cNvSpPr/>
            <p:nvPr/>
          </p:nvSpPr>
          <p:spPr bwMode="auto">
            <a:xfrm>
              <a:off x="5652784" y="5528143"/>
              <a:ext cx="372640" cy="414631"/>
            </a:xfrm>
            <a:custGeom>
              <a:avLst/>
              <a:gdLst>
                <a:gd name="connsiteX0" fmla="*/ 126000 w 252000"/>
                <a:gd name="connsiteY0" fmla="*/ 0 h 280397"/>
                <a:gd name="connsiteX1" fmla="*/ 252000 w 252000"/>
                <a:gd name="connsiteY1" fmla="*/ 126000 h 280397"/>
                <a:gd name="connsiteX2" fmla="*/ 252000 w 252000"/>
                <a:gd name="connsiteY2" fmla="*/ 280397 h 280397"/>
                <a:gd name="connsiteX3" fmla="*/ 0 w 252000"/>
                <a:gd name="connsiteY3" fmla="*/ 280397 h 280397"/>
                <a:gd name="connsiteX4" fmla="*/ 0 w 252000"/>
                <a:gd name="connsiteY4" fmla="*/ 126000 h 280397"/>
                <a:gd name="connsiteX5" fmla="*/ 126000 w 252000"/>
                <a:gd name="connsiteY5" fmla="*/ 0 h 28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 h="280397">
                  <a:moveTo>
                    <a:pt x="126000" y="0"/>
                  </a:moveTo>
                  <a:cubicBezTo>
                    <a:pt x="195588" y="0"/>
                    <a:pt x="252000" y="56412"/>
                    <a:pt x="252000" y="126000"/>
                  </a:cubicBezTo>
                  <a:lnTo>
                    <a:pt x="252000" y="280397"/>
                  </a:lnTo>
                  <a:lnTo>
                    <a:pt x="0" y="280397"/>
                  </a:lnTo>
                  <a:lnTo>
                    <a:pt x="0" y="126000"/>
                  </a:lnTo>
                  <a:cubicBezTo>
                    <a:pt x="0" y="56412"/>
                    <a:pt x="56412" y="0"/>
                    <a:pt x="126000" y="0"/>
                  </a:cubicBezTo>
                  <a:close/>
                </a:path>
              </a:pathLst>
            </a:custGeom>
            <a:solidFill>
              <a:schemeClr val="bg1"/>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sp>
          <p:nvSpPr>
            <p:cNvPr id="31" name="椭圆 30"/>
            <p:cNvSpPr/>
            <p:nvPr/>
          </p:nvSpPr>
          <p:spPr bwMode="auto">
            <a:xfrm>
              <a:off x="5780661" y="5661228"/>
              <a:ext cx="106469" cy="106469"/>
            </a:xfrm>
            <a:prstGeom prst="ellipse">
              <a:avLst/>
            </a:prstGeom>
            <a:no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cxnSp>
          <p:nvCxnSpPr>
            <p:cNvPr id="32" name="直接连接符 31"/>
            <p:cNvCxnSpPr>
              <a:stCxn id="30" idx="3"/>
              <a:endCxn id="30" idx="2"/>
            </p:cNvCxnSpPr>
            <p:nvPr/>
          </p:nvCxnSpPr>
          <p:spPr bwMode="auto">
            <a:xfrm>
              <a:off x="5652784" y="5942774"/>
              <a:ext cx="372640" cy="0"/>
            </a:xfrm>
            <a:prstGeom prst="line">
              <a:avLst/>
            </a:prstGeom>
            <a:noFill/>
            <a:ln w="3175" cap="flat" cmpd="sng" algn="ctr">
              <a:solidFill>
                <a:schemeClr val="tx1"/>
              </a:solidFill>
              <a:prstDash val="solid"/>
              <a:round/>
              <a:headEnd type="none" w="med" len="med"/>
              <a:tailEnd type="none" w="med" len="med"/>
            </a:ln>
          </p:spPr>
        </p:cxnSp>
        <p:cxnSp>
          <p:nvCxnSpPr>
            <p:cNvPr id="33" name="直接连接符 32"/>
            <p:cNvCxnSpPr/>
            <p:nvPr/>
          </p:nvCxnSpPr>
          <p:spPr bwMode="auto">
            <a:xfrm flipH="1">
              <a:off x="5628212" y="5942774"/>
              <a:ext cx="131459" cy="131459"/>
            </a:xfrm>
            <a:prstGeom prst="line">
              <a:avLst/>
            </a:prstGeom>
            <a:noFill/>
            <a:ln w="3175" cap="flat" cmpd="sng" algn="ctr">
              <a:solidFill>
                <a:schemeClr val="tx1"/>
              </a:solidFill>
              <a:prstDash val="solid"/>
              <a:round/>
              <a:headEnd type="none" w="med" len="med"/>
              <a:tailEnd type="none" w="med" len="med"/>
            </a:ln>
          </p:spPr>
        </p:cxnSp>
        <p:cxnSp>
          <p:nvCxnSpPr>
            <p:cNvPr id="34" name="直接连接符 33"/>
            <p:cNvCxnSpPr/>
            <p:nvPr/>
          </p:nvCxnSpPr>
          <p:spPr bwMode="auto">
            <a:xfrm flipH="1">
              <a:off x="5716328" y="5942774"/>
              <a:ext cx="131459" cy="131459"/>
            </a:xfrm>
            <a:prstGeom prst="line">
              <a:avLst/>
            </a:prstGeom>
            <a:noFill/>
            <a:ln w="3175" cap="flat" cmpd="sng" algn="ctr">
              <a:solidFill>
                <a:schemeClr val="tx1"/>
              </a:solidFill>
              <a:prstDash val="solid"/>
              <a:round/>
              <a:headEnd type="none" w="med" len="med"/>
              <a:tailEnd type="none" w="med" len="med"/>
            </a:ln>
          </p:spPr>
        </p:cxnSp>
        <p:cxnSp>
          <p:nvCxnSpPr>
            <p:cNvPr id="35" name="直接连接符 34"/>
            <p:cNvCxnSpPr/>
            <p:nvPr/>
          </p:nvCxnSpPr>
          <p:spPr bwMode="auto">
            <a:xfrm flipH="1">
              <a:off x="5800768" y="5942774"/>
              <a:ext cx="131459" cy="131459"/>
            </a:xfrm>
            <a:prstGeom prst="line">
              <a:avLst/>
            </a:prstGeom>
            <a:noFill/>
            <a:ln w="3175" cap="flat" cmpd="sng" algn="ctr">
              <a:solidFill>
                <a:schemeClr val="tx1"/>
              </a:solidFill>
              <a:prstDash val="solid"/>
              <a:round/>
              <a:headEnd type="none" w="med" len="med"/>
              <a:tailEnd type="none" w="med" len="med"/>
            </a:ln>
          </p:spPr>
        </p:cxnSp>
        <p:cxnSp>
          <p:nvCxnSpPr>
            <p:cNvPr id="36" name="直接连接符 35"/>
            <p:cNvCxnSpPr/>
            <p:nvPr/>
          </p:nvCxnSpPr>
          <p:spPr bwMode="auto">
            <a:xfrm flipH="1">
              <a:off x="5886123" y="5942774"/>
              <a:ext cx="131459" cy="131459"/>
            </a:xfrm>
            <a:prstGeom prst="line">
              <a:avLst/>
            </a:prstGeom>
            <a:noFill/>
            <a:ln w="3175" cap="flat" cmpd="sng" algn="ctr">
              <a:solidFill>
                <a:schemeClr val="tx1"/>
              </a:solidFill>
              <a:prstDash val="solid"/>
              <a:round/>
              <a:headEnd type="none" w="med" len="med"/>
              <a:tailEnd type="none" w="med" len="med"/>
            </a:ln>
          </p:spPr>
        </p:cxnSp>
        <p:cxnSp>
          <p:nvCxnSpPr>
            <p:cNvPr id="37" name="直接连接符 36"/>
            <p:cNvCxnSpPr/>
            <p:nvPr/>
          </p:nvCxnSpPr>
          <p:spPr bwMode="auto">
            <a:xfrm flipV="1">
              <a:off x="5833456" y="5182120"/>
              <a:ext cx="0" cy="532343"/>
            </a:xfrm>
            <a:prstGeom prst="line">
              <a:avLst/>
            </a:prstGeom>
            <a:noFill/>
            <a:ln w="3175" cap="flat" cmpd="sng" algn="ctr">
              <a:solidFill>
                <a:schemeClr val="tx1"/>
              </a:solidFill>
              <a:prstDash val="solid"/>
              <a:round/>
              <a:headEnd type="none" w="med" len="med"/>
              <a:tailEnd type="triangle" w="sm" len="med"/>
            </a:ln>
          </p:spPr>
        </p:cxnSp>
        <p:cxnSp>
          <p:nvCxnSpPr>
            <p:cNvPr id="38" name="直接连接符 37"/>
            <p:cNvCxnSpPr/>
            <p:nvPr/>
          </p:nvCxnSpPr>
          <p:spPr bwMode="auto">
            <a:xfrm>
              <a:off x="5833896" y="5714463"/>
              <a:ext cx="532343" cy="0"/>
            </a:xfrm>
            <a:prstGeom prst="line">
              <a:avLst/>
            </a:prstGeom>
            <a:noFill/>
            <a:ln w="3175" cap="flat" cmpd="sng" algn="ctr">
              <a:solidFill>
                <a:schemeClr val="tx1"/>
              </a:solidFill>
              <a:prstDash val="solid"/>
              <a:round/>
              <a:headEnd type="none" w="med" len="med"/>
              <a:tailEnd type="triangle" w="sm" len="med"/>
            </a:ln>
          </p:spPr>
        </p:cxnSp>
        <p:cxnSp>
          <p:nvCxnSpPr>
            <p:cNvPr id="39" name="直接连接符 38"/>
            <p:cNvCxnSpPr/>
            <p:nvPr/>
          </p:nvCxnSpPr>
          <p:spPr bwMode="auto">
            <a:xfrm rot="8100000">
              <a:off x="5382552" y="5901718"/>
              <a:ext cx="532343" cy="0"/>
            </a:xfrm>
            <a:prstGeom prst="line">
              <a:avLst/>
            </a:prstGeom>
            <a:noFill/>
            <a:ln w="3175" cap="flat" cmpd="sng" algn="ctr">
              <a:solidFill>
                <a:schemeClr val="tx1"/>
              </a:solidFill>
              <a:prstDash val="solid"/>
              <a:round/>
              <a:headEnd type="none" w="med" len="med"/>
              <a:tailEnd type="triangle" w="sm" len="med"/>
            </a:ln>
          </p:spPr>
        </p:cxnSp>
        <p:cxnSp>
          <p:nvCxnSpPr>
            <p:cNvPr id="40" name="直接连接符 39"/>
            <p:cNvCxnSpPr/>
            <p:nvPr/>
          </p:nvCxnSpPr>
          <p:spPr bwMode="auto">
            <a:xfrm flipH="1">
              <a:off x="5548718" y="5942774"/>
              <a:ext cx="131459" cy="131459"/>
            </a:xfrm>
            <a:prstGeom prst="line">
              <a:avLst/>
            </a:prstGeom>
            <a:noFill/>
            <a:ln w="3175" cap="flat" cmpd="sng" algn="ctr">
              <a:solidFill>
                <a:schemeClr val="tx1"/>
              </a:solidFill>
              <a:prstDash val="solid"/>
              <a:round/>
              <a:headEnd type="none" w="med" len="med"/>
              <a:tailEnd type="none" w="med" len="med"/>
            </a:ln>
          </p:spPr>
        </p:cxnSp>
        <p:sp>
          <p:nvSpPr>
            <p:cNvPr id="41" name="文本框 40"/>
            <p:cNvSpPr txBox="1"/>
            <p:nvPr/>
          </p:nvSpPr>
          <p:spPr>
            <a:xfrm>
              <a:off x="6320287" y="5525747"/>
              <a:ext cx="548181"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x</a:t>
              </a:r>
              <a:r>
                <a:rPr lang="en-US" altLang="zh-CN" sz="1600" i="1" baseline="-25000" dirty="0">
                  <a:latin typeface="Times New Roman" panose="02020603050405020304" pitchFamily="18" charset="0"/>
                  <a:cs typeface="Times New Roman" panose="02020603050405020304" pitchFamily="18" charset="0"/>
                </a:rPr>
                <a:t>0</a:t>
              </a:r>
              <a:endParaRPr lang="zh-CN" altLang="en-US" sz="1600" i="1" baseline="-25000" dirty="0">
                <a:latin typeface="Times New Roman" panose="02020603050405020304" pitchFamily="18" charset="0"/>
                <a:cs typeface="Times New Roman" panose="02020603050405020304" pitchFamily="18" charset="0"/>
              </a:endParaRPr>
            </a:p>
          </p:txBody>
        </p:sp>
        <p:sp>
          <p:nvSpPr>
            <p:cNvPr id="42" name="文本框 41"/>
            <p:cNvSpPr txBox="1"/>
            <p:nvPr/>
          </p:nvSpPr>
          <p:spPr>
            <a:xfrm>
              <a:off x="5658135" y="4876830"/>
              <a:ext cx="548181"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y</a:t>
              </a:r>
              <a:r>
                <a:rPr lang="en-US" altLang="zh-CN" sz="1600" i="1" baseline="-25000" dirty="0">
                  <a:latin typeface="Times New Roman" panose="02020603050405020304" pitchFamily="18" charset="0"/>
                  <a:cs typeface="Times New Roman" panose="02020603050405020304" pitchFamily="18" charset="0"/>
                </a:rPr>
                <a:t>0</a:t>
              </a:r>
              <a:endParaRPr lang="zh-CN" altLang="en-US" sz="1600" i="1" baseline="-25000" dirty="0">
                <a:latin typeface="Times New Roman" panose="02020603050405020304" pitchFamily="18" charset="0"/>
                <a:cs typeface="Times New Roman" panose="02020603050405020304" pitchFamily="18" charset="0"/>
              </a:endParaRPr>
            </a:p>
          </p:txBody>
        </p:sp>
        <p:sp>
          <p:nvSpPr>
            <p:cNvPr id="43" name="文本框 42"/>
            <p:cNvSpPr txBox="1"/>
            <p:nvPr/>
          </p:nvSpPr>
          <p:spPr>
            <a:xfrm>
              <a:off x="5100857" y="5889841"/>
              <a:ext cx="548181"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z</a:t>
              </a:r>
              <a:r>
                <a:rPr lang="en-US" altLang="zh-CN" sz="1600" i="1" baseline="-25000" dirty="0">
                  <a:latin typeface="Times New Roman" panose="02020603050405020304" pitchFamily="18" charset="0"/>
                  <a:cs typeface="Times New Roman" panose="02020603050405020304" pitchFamily="18" charset="0"/>
                </a:rPr>
                <a:t>0</a:t>
              </a:r>
              <a:endParaRPr lang="zh-CN" altLang="en-US" sz="1600" i="1" baseline="-25000"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rot="20211100">
              <a:off x="6791141" y="3705077"/>
              <a:ext cx="1541912" cy="1390256"/>
              <a:chOff x="3607553" y="5313411"/>
              <a:chExt cx="1042728" cy="932552"/>
            </a:xfrm>
          </p:grpSpPr>
          <p:cxnSp>
            <p:nvCxnSpPr>
              <p:cNvPr id="61" name="直接连接符 60"/>
              <p:cNvCxnSpPr/>
              <p:nvPr/>
            </p:nvCxnSpPr>
            <p:spPr bwMode="auto">
              <a:xfrm flipV="1">
                <a:off x="3950348" y="5510297"/>
                <a:ext cx="0" cy="360000"/>
              </a:xfrm>
              <a:prstGeom prst="line">
                <a:avLst/>
              </a:prstGeom>
              <a:noFill/>
              <a:ln w="3175" cap="flat" cmpd="sng" algn="ctr">
                <a:solidFill>
                  <a:schemeClr val="tx1"/>
                </a:solidFill>
                <a:prstDash val="solid"/>
                <a:round/>
                <a:headEnd type="none" w="med" len="med"/>
                <a:tailEnd type="triangle" w="sm" len="med"/>
              </a:ln>
            </p:spPr>
          </p:cxnSp>
          <p:cxnSp>
            <p:nvCxnSpPr>
              <p:cNvPr id="62" name="直接连接符 61"/>
              <p:cNvCxnSpPr/>
              <p:nvPr/>
            </p:nvCxnSpPr>
            <p:spPr bwMode="auto">
              <a:xfrm>
                <a:off x="3950645" y="5870297"/>
                <a:ext cx="360000" cy="0"/>
              </a:xfrm>
              <a:prstGeom prst="line">
                <a:avLst/>
              </a:prstGeom>
              <a:noFill/>
              <a:ln w="3175" cap="flat" cmpd="sng" algn="ctr">
                <a:solidFill>
                  <a:schemeClr val="tx1"/>
                </a:solidFill>
                <a:prstDash val="solid"/>
                <a:round/>
                <a:headEnd type="none" w="med" len="med"/>
                <a:tailEnd type="triangle" w="sm" len="med"/>
              </a:ln>
            </p:spPr>
          </p:cxnSp>
          <p:cxnSp>
            <p:nvCxnSpPr>
              <p:cNvPr id="63" name="直接连接符 62"/>
              <p:cNvCxnSpPr/>
              <p:nvPr/>
            </p:nvCxnSpPr>
            <p:spPr bwMode="auto">
              <a:xfrm rot="8100000">
                <a:off x="3641778" y="5993621"/>
                <a:ext cx="360000" cy="0"/>
              </a:xfrm>
              <a:prstGeom prst="line">
                <a:avLst/>
              </a:prstGeom>
              <a:noFill/>
              <a:ln w="3175" cap="flat" cmpd="sng" algn="ctr">
                <a:solidFill>
                  <a:schemeClr val="tx1"/>
                </a:solidFill>
                <a:prstDash val="solid"/>
                <a:round/>
                <a:headEnd type="none" w="med" len="med"/>
                <a:tailEnd type="triangle" w="sm" len="med"/>
              </a:ln>
            </p:spPr>
          </p:cxnSp>
          <p:sp>
            <p:nvSpPr>
              <p:cNvPr id="64" name="文本框 63"/>
              <p:cNvSpPr txBox="1"/>
              <p:nvPr/>
            </p:nvSpPr>
            <p:spPr>
              <a:xfrm>
                <a:off x="4279570" y="5752243"/>
                <a:ext cx="370711" cy="227095"/>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x</a:t>
                </a:r>
                <a:r>
                  <a:rPr lang="en-US" altLang="zh-CN" sz="1600" i="1" baseline="-25000" dirty="0">
                    <a:latin typeface="Times New Roman" panose="02020603050405020304" pitchFamily="18" charset="0"/>
                    <a:cs typeface="Times New Roman" panose="02020603050405020304" pitchFamily="18" charset="0"/>
                  </a:rPr>
                  <a:t>1</a:t>
                </a:r>
                <a:endParaRPr lang="zh-CN" altLang="en-US" sz="1600" i="1" baseline="-25000" dirty="0">
                  <a:latin typeface="Times New Roman" panose="02020603050405020304" pitchFamily="18" charset="0"/>
                  <a:cs typeface="Times New Roman" panose="02020603050405020304" pitchFamily="18" charset="0"/>
                </a:endParaRPr>
              </a:p>
            </p:txBody>
          </p:sp>
          <p:sp>
            <p:nvSpPr>
              <p:cNvPr id="65" name="文本框 64"/>
              <p:cNvSpPr txBox="1"/>
              <p:nvPr/>
            </p:nvSpPr>
            <p:spPr>
              <a:xfrm>
                <a:off x="3831786" y="5313411"/>
                <a:ext cx="370711" cy="227095"/>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y</a:t>
                </a:r>
                <a:r>
                  <a:rPr lang="en-US" altLang="zh-CN" sz="1600" i="1" baseline="-25000" dirty="0">
                    <a:latin typeface="Times New Roman" panose="02020603050405020304" pitchFamily="18" charset="0"/>
                    <a:cs typeface="Times New Roman" panose="02020603050405020304" pitchFamily="18" charset="0"/>
                  </a:rPr>
                  <a:t>1</a:t>
                </a:r>
                <a:endParaRPr lang="zh-CN" altLang="en-US" sz="1600" i="1" baseline="-25000" dirty="0">
                  <a:latin typeface="Times New Roman" panose="02020603050405020304" pitchFamily="18" charset="0"/>
                  <a:cs typeface="Times New Roman" panose="02020603050405020304" pitchFamily="18" charset="0"/>
                </a:endParaRPr>
              </a:p>
            </p:txBody>
          </p:sp>
          <p:sp>
            <p:nvSpPr>
              <p:cNvPr id="66" name="文本框 65"/>
              <p:cNvSpPr txBox="1"/>
              <p:nvPr/>
            </p:nvSpPr>
            <p:spPr>
              <a:xfrm>
                <a:off x="3607553" y="6018869"/>
                <a:ext cx="370711" cy="22709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z</a:t>
                </a:r>
                <a:r>
                  <a:rPr lang="en-US" altLang="zh-CN" sz="1600" i="1" baseline="-25000" dirty="0">
                    <a:latin typeface="Times New Roman" panose="02020603050405020304" pitchFamily="18" charset="0"/>
                    <a:cs typeface="Times New Roman" panose="02020603050405020304" pitchFamily="18" charset="0"/>
                  </a:rPr>
                  <a:t>1</a:t>
                </a:r>
                <a:endParaRPr lang="zh-CN" altLang="en-US" sz="1600" i="1" baseline="-25000" dirty="0">
                  <a:latin typeface="Times New Roman" panose="02020603050405020304" pitchFamily="18" charset="0"/>
                  <a:cs typeface="Times New Roman" panose="02020603050405020304" pitchFamily="18" charset="0"/>
                </a:endParaRPr>
              </a:p>
            </p:txBody>
          </p:sp>
        </p:grpSp>
        <p:cxnSp>
          <p:nvCxnSpPr>
            <p:cNvPr id="45" name="直接连接符 44"/>
            <p:cNvCxnSpPr/>
            <p:nvPr/>
          </p:nvCxnSpPr>
          <p:spPr bwMode="auto">
            <a:xfrm rot="10800000" flipV="1">
              <a:off x="6615391" y="5142635"/>
              <a:ext cx="0" cy="476118"/>
            </a:xfrm>
            <a:prstGeom prst="line">
              <a:avLst/>
            </a:prstGeom>
            <a:noFill/>
            <a:ln w="3175" cap="flat" cmpd="sng" algn="ctr">
              <a:solidFill>
                <a:schemeClr val="tx1"/>
              </a:solidFill>
              <a:prstDash val="solid"/>
              <a:round/>
              <a:headEnd type="oval" w="med" len="med"/>
              <a:tailEnd type="triangle" w="sm" len="med"/>
            </a:ln>
          </p:spPr>
        </p:cxnSp>
        <p:sp>
          <p:nvSpPr>
            <p:cNvPr id="46" name="文本框 45"/>
            <p:cNvSpPr txBox="1"/>
            <p:nvPr/>
          </p:nvSpPr>
          <p:spPr>
            <a:xfrm>
              <a:off x="6564511" y="4918366"/>
              <a:ext cx="548181"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C</a:t>
              </a:r>
              <a:endParaRPr lang="zh-CN" altLang="en-US" sz="1600" baseline="-250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6519528" y="5443999"/>
              <a:ext cx="548181"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m</a:t>
              </a:r>
              <a:r>
                <a:rPr lang="en-US" altLang="zh-CN" sz="1600" baseline="-25000" dirty="0">
                  <a:latin typeface="Times New Roman" panose="02020603050405020304" pitchFamily="18" charset="0"/>
                  <a:cs typeface="Times New Roman" panose="02020603050405020304" pitchFamily="18" charset="0"/>
                </a:rPr>
                <a:t>1</a:t>
              </a:r>
              <a:endParaRPr lang="zh-CN" altLang="en-US" sz="1600" baseline="-25000" dirty="0">
                <a:latin typeface="Times New Roman" panose="02020603050405020304" pitchFamily="18" charset="0"/>
                <a:cs typeface="Times New Roman" panose="02020603050405020304" pitchFamily="18" charset="0"/>
              </a:endParaRPr>
            </a:p>
          </p:txBody>
        </p:sp>
        <p:cxnSp>
          <p:nvCxnSpPr>
            <p:cNvPr id="48" name="直接连接符 47"/>
            <p:cNvCxnSpPr/>
            <p:nvPr/>
          </p:nvCxnSpPr>
          <p:spPr bwMode="auto">
            <a:xfrm flipV="1">
              <a:off x="6675003" y="5528889"/>
              <a:ext cx="745176" cy="7293"/>
            </a:xfrm>
            <a:prstGeom prst="line">
              <a:avLst/>
            </a:prstGeom>
            <a:noFill/>
            <a:ln w="3175" cap="flat" cmpd="sng" algn="ctr">
              <a:solidFill>
                <a:schemeClr val="tx1"/>
              </a:solidFill>
              <a:prstDash val="solid"/>
              <a:round/>
              <a:headEnd type="none" w="med" len="med"/>
              <a:tailEnd type="none" w="med" len="med"/>
            </a:ln>
          </p:spPr>
        </p:cxnSp>
        <p:sp>
          <p:nvSpPr>
            <p:cNvPr id="49" name="弧形 48"/>
            <p:cNvSpPr/>
            <p:nvPr/>
          </p:nvSpPr>
          <p:spPr bwMode="auto">
            <a:xfrm>
              <a:off x="6395935" y="5271715"/>
              <a:ext cx="476594" cy="436633"/>
            </a:xfrm>
            <a:prstGeom prst="arc">
              <a:avLst>
                <a:gd name="adj1" fmla="val 17557557"/>
                <a:gd name="adj2" fmla="val 110028"/>
              </a:avLst>
            </a:prstGeom>
            <a:noFill/>
            <a:ln w="9525" cap="flat" cmpd="sng" algn="ctr">
              <a:solidFill>
                <a:schemeClr val="tx1"/>
              </a:solidFill>
              <a:prstDash val="solid"/>
              <a:round/>
              <a:headEnd type="triangle" w="sm" len="sm"/>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sp>
          <p:nvSpPr>
            <p:cNvPr id="50" name="文本框 49"/>
            <p:cNvSpPr txBox="1"/>
            <p:nvPr/>
          </p:nvSpPr>
          <p:spPr>
            <a:xfrm>
              <a:off x="6799697" y="5122385"/>
              <a:ext cx="548181" cy="338554"/>
            </a:xfrm>
            <a:prstGeom prst="rect">
              <a:avLst/>
            </a:prstGeom>
            <a:noFill/>
          </p:spPr>
          <p:txBody>
            <a:bodyPr wrap="square" rtlCol="0">
              <a:spAutoFit/>
            </a:bodyPr>
            <a:lstStyle/>
            <a:p>
              <a:r>
                <a:rPr lang="el-GR" altLang="zh-CN" sz="1600" i="1" dirty="0">
                  <a:latin typeface="Times New Roman" panose="02020603050405020304" pitchFamily="18" charset="0"/>
                  <a:cs typeface="Times New Roman" panose="02020603050405020304" pitchFamily="18" charset="0"/>
                </a:rPr>
                <a:t>θ</a:t>
              </a:r>
              <a:r>
                <a:rPr lang="en-US" altLang="zh-CN" sz="1600" baseline="-25000" dirty="0">
                  <a:latin typeface="Times New Roman" panose="02020603050405020304" pitchFamily="18" charset="0"/>
                  <a:cs typeface="Times New Roman" panose="02020603050405020304" pitchFamily="18" charset="0"/>
                </a:rPr>
                <a:t>1</a:t>
              </a:r>
              <a:endParaRPr lang="zh-CN" altLang="en-US" sz="1600" baseline="-25000" dirty="0">
                <a:latin typeface="Times New Roman" panose="02020603050405020304" pitchFamily="18" charset="0"/>
                <a:cs typeface="Times New Roman" panose="02020603050405020304" pitchFamily="18" charset="0"/>
              </a:endParaRPr>
            </a:p>
          </p:txBody>
        </p:sp>
        <p:cxnSp>
          <p:nvCxnSpPr>
            <p:cNvPr id="51" name="直接连接符 50"/>
            <p:cNvCxnSpPr/>
            <p:nvPr/>
          </p:nvCxnSpPr>
          <p:spPr bwMode="auto">
            <a:xfrm rot="10800000" flipV="1">
              <a:off x="7721208" y="3837704"/>
              <a:ext cx="0" cy="476118"/>
            </a:xfrm>
            <a:prstGeom prst="line">
              <a:avLst/>
            </a:prstGeom>
            <a:noFill/>
            <a:ln w="3175" cap="flat" cmpd="sng" algn="ctr">
              <a:solidFill>
                <a:schemeClr val="tx1"/>
              </a:solidFill>
              <a:prstDash val="solid"/>
              <a:round/>
              <a:headEnd type="oval" w="med" len="med"/>
              <a:tailEnd type="triangle" w="sm" len="med"/>
            </a:ln>
          </p:spPr>
        </p:cxnSp>
        <p:sp>
          <p:nvSpPr>
            <p:cNvPr id="53" name="文本框 52"/>
            <p:cNvSpPr txBox="1"/>
            <p:nvPr/>
          </p:nvSpPr>
          <p:spPr>
            <a:xfrm>
              <a:off x="7649967" y="3973795"/>
              <a:ext cx="548181"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m</a:t>
              </a:r>
              <a:r>
                <a:rPr lang="en-US" altLang="zh-CN" sz="1600" baseline="-25000" dirty="0">
                  <a:latin typeface="Times New Roman" panose="02020603050405020304" pitchFamily="18" charset="0"/>
                  <a:cs typeface="Times New Roman" panose="02020603050405020304" pitchFamily="18" charset="0"/>
                </a:rPr>
                <a:t>2</a:t>
              </a:r>
              <a:endParaRPr lang="zh-CN" altLang="en-US" sz="1600" baseline="-25000" dirty="0">
                <a:latin typeface="Times New Roman" panose="02020603050405020304" pitchFamily="18" charset="0"/>
                <a:cs typeface="Times New Roman" panose="02020603050405020304" pitchFamily="18" charset="0"/>
              </a:endParaRPr>
            </a:p>
          </p:txBody>
        </p:sp>
        <p:sp>
          <p:nvSpPr>
            <p:cNvPr id="54" name="弧形 53"/>
            <p:cNvSpPr/>
            <p:nvPr/>
          </p:nvSpPr>
          <p:spPr bwMode="auto">
            <a:xfrm rot="20660244">
              <a:off x="7638980" y="3652908"/>
              <a:ext cx="476594" cy="436633"/>
            </a:xfrm>
            <a:prstGeom prst="arc">
              <a:avLst>
                <a:gd name="adj1" fmla="val 17557557"/>
                <a:gd name="adj2" fmla="val 110028"/>
              </a:avLst>
            </a:prstGeom>
            <a:noFill/>
            <a:ln w="9525" cap="flat" cmpd="sng" algn="ctr">
              <a:solidFill>
                <a:schemeClr val="tx1"/>
              </a:solidFill>
              <a:prstDash val="solid"/>
              <a:round/>
              <a:headEnd type="none" w="sm" len="sm"/>
              <a:tailEnd type="triangl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5400" b="1" i="0" u="none" strike="noStrike" cap="none" normalizeH="0" baseline="0">
                <a:ln>
                  <a:noFill/>
                </a:ln>
                <a:solidFill>
                  <a:schemeClr val="accent2"/>
                </a:solidFill>
                <a:effectLst/>
                <a:latin typeface="Georgia" panose="02040502050405020303" pitchFamily="18" charset="0"/>
              </a:endParaRPr>
            </a:p>
          </p:txBody>
        </p:sp>
        <p:sp>
          <p:nvSpPr>
            <p:cNvPr id="55" name="文本框 54"/>
            <p:cNvSpPr txBox="1"/>
            <p:nvPr/>
          </p:nvSpPr>
          <p:spPr>
            <a:xfrm>
              <a:off x="7929197" y="3375772"/>
              <a:ext cx="548181" cy="338554"/>
            </a:xfrm>
            <a:prstGeom prst="rect">
              <a:avLst/>
            </a:prstGeom>
            <a:noFill/>
          </p:spPr>
          <p:txBody>
            <a:bodyPr wrap="square" rtlCol="0">
              <a:spAutoFit/>
            </a:bodyPr>
            <a:lstStyle/>
            <a:p>
              <a:r>
                <a:rPr lang="el-GR" altLang="zh-CN" sz="1600" i="1" dirty="0">
                  <a:latin typeface="Times New Roman" panose="02020603050405020304" pitchFamily="18" charset="0"/>
                  <a:cs typeface="Times New Roman" panose="02020603050405020304" pitchFamily="18" charset="0"/>
                </a:rPr>
                <a:t>θ</a:t>
              </a:r>
              <a:r>
                <a:rPr lang="en-US" altLang="zh-CN" sz="1600" baseline="-25000" dirty="0">
                  <a:latin typeface="Times New Roman" panose="02020603050405020304" pitchFamily="18" charset="0"/>
                  <a:cs typeface="Times New Roman" panose="02020603050405020304" pitchFamily="18" charset="0"/>
                </a:rPr>
                <a:t>2</a:t>
              </a:r>
              <a:endParaRPr lang="zh-CN" altLang="en-US" sz="1600" baseline="-25000" dirty="0">
                <a:latin typeface="Times New Roman" panose="02020603050405020304" pitchFamily="18" charset="0"/>
                <a:cs typeface="Times New Roman" panose="02020603050405020304" pitchFamily="18" charset="0"/>
              </a:endParaRPr>
            </a:p>
          </p:txBody>
        </p:sp>
        <p:cxnSp>
          <p:nvCxnSpPr>
            <p:cNvPr id="56" name="直接连接符 55"/>
            <p:cNvCxnSpPr/>
            <p:nvPr/>
          </p:nvCxnSpPr>
          <p:spPr bwMode="auto">
            <a:xfrm rot="19500000" flipV="1">
              <a:off x="7808351" y="3809404"/>
              <a:ext cx="745176" cy="7293"/>
            </a:xfrm>
            <a:prstGeom prst="line">
              <a:avLst/>
            </a:prstGeom>
            <a:noFill/>
            <a:ln w="3175" cap="flat" cmpd="sng" algn="ctr">
              <a:solidFill>
                <a:schemeClr val="tx1"/>
              </a:solidFill>
              <a:prstDash val="solid"/>
              <a:round/>
              <a:headEnd type="none" w="med" len="med"/>
              <a:tailEnd type="none" w="med" len="med"/>
            </a:ln>
          </p:spPr>
        </p:cxnSp>
        <p:sp>
          <p:nvSpPr>
            <p:cNvPr id="57" name="文本框 56"/>
            <p:cNvSpPr txBox="1"/>
            <p:nvPr/>
          </p:nvSpPr>
          <p:spPr>
            <a:xfrm>
              <a:off x="6285248" y="4808439"/>
              <a:ext cx="711545"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l</a:t>
              </a:r>
              <a:endParaRPr lang="zh-CN" altLang="en-US" sz="1600" baseline="-25000"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7318732" y="3546804"/>
              <a:ext cx="711545" cy="338554"/>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l</a:t>
              </a:r>
              <a:endParaRPr lang="zh-CN" altLang="en-US" sz="1600" i="1" dirty="0">
                <a:latin typeface="Times New Roman" panose="02020603050405020304" pitchFamily="18" charset="0"/>
                <a:cs typeface="Times New Roman" panose="02020603050405020304" pitchFamily="18" charset="0"/>
              </a:endParaRPr>
            </a:p>
          </p:txBody>
        </p:sp>
      </p:grpSp>
      <p:sp>
        <p:nvSpPr>
          <p:cNvPr id="60" name="文本框 59">
            <a:extLst>
              <a:ext uri="{FF2B5EF4-FFF2-40B4-BE49-F238E27FC236}">
                <a16:creationId xmlns:a16="http://schemas.microsoft.com/office/drawing/2014/main" id="{B4D54A7C-2A6E-4F61-BAD1-2ACA2AE2AAB1}"/>
              </a:ext>
            </a:extLst>
          </p:cNvPr>
          <p:cNvSpPr txBox="1"/>
          <p:nvPr/>
        </p:nvSpPr>
        <p:spPr>
          <a:xfrm>
            <a:off x="3582986" y="5838594"/>
            <a:ext cx="5587827" cy="707886"/>
          </a:xfrm>
          <a:prstGeom prst="rect">
            <a:avLst/>
          </a:prstGeom>
          <a:noFill/>
        </p:spPr>
        <p:txBody>
          <a:bodyPr wrap="square">
            <a:spAutoFit/>
          </a:bodyPr>
          <a:lstStyle/>
          <a:p>
            <a:r>
              <a:rPr lang="en-US" altLang="en-US" sz="2000" i="1" dirty="0">
                <a:solidFill>
                  <a:srgbClr val="FF0000"/>
                </a:solidFill>
                <a:latin typeface="Times New Roman" panose="02020603050405020304" pitchFamily="18" charset="0"/>
                <a:cs typeface="Times New Roman" panose="02020603050405020304" pitchFamily="18" charset="0"/>
              </a:rPr>
              <a:t>back to lecture note  1. Review of Kinematics p14-16</a:t>
            </a:r>
          </a:p>
          <a:p>
            <a:r>
              <a:rPr lang="en-US" altLang="zh-CN" sz="2000" i="1" dirty="0">
                <a:solidFill>
                  <a:srgbClr val="FF0000"/>
                </a:solidFill>
                <a:latin typeface="Times New Roman" panose="02020603050405020304" pitchFamily="18" charset="0"/>
                <a:cs typeface="Times New Roman" panose="02020603050405020304" pitchFamily="18" charset="0"/>
              </a:rPr>
              <a:t>and </a:t>
            </a:r>
            <a:r>
              <a:rPr lang="en-US" altLang="en-US" sz="2000" i="1" dirty="0">
                <a:solidFill>
                  <a:srgbClr val="FF0000"/>
                </a:solidFill>
                <a:latin typeface="Times New Roman" panose="02020603050405020304" pitchFamily="18" charset="0"/>
                <a:cs typeface="Times New Roman" panose="02020603050405020304" pitchFamily="18" charset="0"/>
              </a:rPr>
              <a:t>lecture note  2.2 </a:t>
            </a:r>
            <a:r>
              <a:rPr lang="en-US" altLang="en-US" sz="2000" i="1" dirty="0" err="1">
                <a:solidFill>
                  <a:srgbClr val="FF0000"/>
                </a:solidFill>
                <a:latin typeface="Times New Roman" panose="02020603050405020304" pitchFamily="18" charset="0"/>
                <a:cs typeface="Times New Roman" panose="02020603050405020304" pitchFamily="18" charset="0"/>
              </a:rPr>
              <a:t>Lagrangian</a:t>
            </a:r>
            <a:r>
              <a:rPr lang="en-US" altLang="en-US" sz="2000" i="1" dirty="0">
                <a:solidFill>
                  <a:srgbClr val="FF0000"/>
                </a:solidFill>
                <a:latin typeface="Times New Roman" panose="02020603050405020304" pitchFamily="18" charset="0"/>
                <a:cs typeface="Times New Roman" panose="02020603050405020304" pitchFamily="18" charset="0"/>
              </a:rPr>
              <a:t> Method p10</a:t>
            </a:r>
            <a:endParaRPr lang="zh-CN" altLang="en-US" sz="20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339725" y="1387475"/>
            <a:ext cx="8229600" cy="4525963"/>
          </a:xfrm>
        </p:spPr>
        <p:txBody>
          <a:bodyPr/>
          <a:lstStyle/>
          <a:p>
            <a:pPr>
              <a:buFontTx/>
              <a:buNone/>
            </a:pPr>
            <a:r>
              <a:rPr lang="en-US" altLang="en-US" sz="2400" dirty="0">
                <a:latin typeface="Times New Roman" panose="02020603050405020304" pitchFamily="18" charset="0"/>
                <a:cs typeface="Times New Roman" panose="02020603050405020304" pitchFamily="18" charset="0"/>
              </a:rPr>
              <a:t>Suppose that</a:t>
            </a:r>
          </a:p>
        </p:txBody>
      </p:sp>
      <p:graphicFrame>
        <p:nvGraphicFramePr>
          <p:cNvPr id="43013" name="Object 9"/>
          <p:cNvGraphicFramePr>
            <a:graphicFrameLocks noChangeAspect="1"/>
          </p:cNvGraphicFramePr>
          <p:nvPr/>
        </p:nvGraphicFramePr>
        <p:xfrm>
          <a:off x="884238" y="1914525"/>
          <a:ext cx="3182937" cy="2201863"/>
        </p:xfrm>
        <a:graphic>
          <a:graphicData uri="http://schemas.openxmlformats.org/presentationml/2006/ole">
            <mc:AlternateContent xmlns:mc="http://schemas.openxmlformats.org/markup-compatibility/2006">
              <mc:Choice xmlns:v="urn:schemas-microsoft-com:vml" Requires="v">
                <p:oleObj spid="_x0000_s37930" name="Equation" r:id="rId3" imgW="1866600" imgH="1295280" progId="Equation.DSMT4">
                  <p:embed/>
                </p:oleObj>
              </mc:Choice>
              <mc:Fallback>
                <p:oleObj name="Equation" r:id="rId3" imgW="1866600" imgH="1295280" progId="Equation.DSMT4">
                  <p:embed/>
                  <p:pic>
                    <p:nvPicPr>
                      <p:cNvPr id="43013" name="Object 9"/>
                      <p:cNvPicPr>
                        <a:picLocks noChangeAspect="1" noChangeArrowheads="1"/>
                      </p:cNvPicPr>
                      <p:nvPr/>
                    </p:nvPicPr>
                    <p:blipFill>
                      <a:blip r:embed="rId4"/>
                      <a:srcRect/>
                      <a:stretch>
                        <a:fillRect/>
                      </a:stretch>
                    </p:blipFill>
                    <p:spPr bwMode="auto">
                      <a:xfrm>
                        <a:off x="884238" y="1914525"/>
                        <a:ext cx="318293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11"/>
          <p:cNvGraphicFramePr>
            <a:graphicFrameLocks noChangeAspect="1"/>
          </p:cNvGraphicFramePr>
          <p:nvPr/>
        </p:nvGraphicFramePr>
        <p:xfrm>
          <a:off x="4668838" y="2005013"/>
          <a:ext cx="3267075" cy="1933575"/>
        </p:xfrm>
        <a:graphic>
          <a:graphicData uri="http://schemas.openxmlformats.org/presentationml/2006/ole">
            <mc:AlternateContent xmlns:mc="http://schemas.openxmlformats.org/markup-compatibility/2006">
              <mc:Choice xmlns:v="urn:schemas-microsoft-com:vml" Requires="v">
                <p:oleObj spid="_x0000_s37931" name="Equation" r:id="rId5" imgW="1930400" imgH="1143000" progId="Equation.3">
                  <p:embed/>
                </p:oleObj>
              </mc:Choice>
              <mc:Fallback>
                <p:oleObj name="Equation" r:id="rId5" imgW="1930400" imgH="1143000" progId="Equation.3">
                  <p:embed/>
                  <p:pic>
                    <p:nvPicPr>
                      <p:cNvPr id="4301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8838" y="2005013"/>
                        <a:ext cx="32670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9" name="Object 16"/>
          <p:cNvGraphicFramePr>
            <a:graphicFrameLocks noChangeAspect="1"/>
          </p:cNvGraphicFramePr>
          <p:nvPr/>
        </p:nvGraphicFramePr>
        <p:xfrm>
          <a:off x="5041150" y="4389437"/>
          <a:ext cx="2011363" cy="850900"/>
        </p:xfrm>
        <a:graphic>
          <a:graphicData uri="http://schemas.openxmlformats.org/presentationml/2006/ole">
            <mc:AlternateContent xmlns:mc="http://schemas.openxmlformats.org/markup-compatibility/2006">
              <mc:Choice xmlns:v="urn:schemas-microsoft-com:vml" Requires="v">
                <p:oleObj spid="_x0000_s37932" name="Equation" r:id="rId7" imgW="1066800" imgH="457200" progId="Equation.3">
                  <p:embed/>
                </p:oleObj>
              </mc:Choice>
              <mc:Fallback>
                <p:oleObj name="Equation" r:id="rId7" imgW="1066800" imgH="457200" progId="Equation.3">
                  <p:embed/>
                  <p:pic>
                    <p:nvPicPr>
                      <p:cNvPr id="43019"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1150" y="4389437"/>
                        <a:ext cx="20113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Object 19"/>
          <p:cNvGraphicFramePr>
            <a:graphicFrameLocks noChangeAspect="1"/>
          </p:cNvGraphicFramePr>
          <p:nvPr/>
        </p:nvGraphicFramePr>
        <p:xfrm>
          <a:off x="7084263" y="4357687"/>
          <a:ext cx="1960562" cy="860425"/>
        </p:xfrm>
        <a:graphic>
          <a:graphicData uri="http://schemas.openxmlformats.org/presentationml/2006/ole">
            <mc:AlternateContent xmlns:mc="http://schemas.openxmlformats.org/markup-compatibility/2006">
              <mc:Choice xmlns:v="urn:schemas-microsoft-com:vml" Requires="v">
                <p:oleObj spid="_x0000_s37933" name="Equation" r:id="rId9" imgW="1028700" imgH="457200" progId="Equation.3">
                  <p:embed/>
                </p:oleObj>
              </mc:Choice>
              <mc:Fallback>
                <p:oleObj name="Equation" r:id="rId9" imgW="1028700" imgH="457200" progId="Equation.3">
                  <p:embed/>
                  <p:pic>
                    <p:nvPicPr>
                      <p:cNvPr id="4302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4263" y="4357687"/>
                        <a:ext cx="196056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1" name="Rectangle 19"/>
          <p:cNvSpPr>
            <a:spLocks noChangeArrowheads="1"/>
          </p:cNvSpPr>
          <p:nvPr/>
        </p:nvSpPr>
        <p:spPr bwMode="auto">
          <a:xfrm>
            <a:off x="4878222" y="4314030"/>
            <a:ext cx="4151312" cy="947737"/>
          </a:xfrm>
          <a:prstGeom prst="rect">
            <a:avLst/>
          </a:prstGeom>
          <a:noFill/>
          <a:ln w="19050" algn="ctr">
            <a:solidFill>
              <a:srgbClr val="C0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1"/>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1"/>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2" name="文本框 11">
            <a:extLst>
              <a:ext uri="{FF2B5EF4-FFF2-40B4-BE49-F238E27FC236}">
                <a16:creationId xmlns:a16="http://schemas.microsoft.com/office/drawing/2014/main" id="{1E59D2D4-C732-4780-8676-EB3465C7545F}"/>
              </a:ext>
            </a:extLst>
          </p:cNvPr>
          <p:cNvSpPr txBox="1"/>
          <p:nvPr/>
        </p:nvSpPr>
        <p:spPr>
          <a:xfrm>
            <a:off x="3910013" y="6075273"/>
            <a:ext cx="5334388" cy="400110"/>
          </a:xfrm>
          <a:prstGeom prst="rect">
            <a:avLst/>
          </a:prstGeom>
          <a:noFill/>
        </p:spPr>
        <p:txBody>
          <a:bodyPr wrap="square">
            <a:spAutoFit/>
          </a:bodyPr>
          <a:lstStyle/>
          <a:p>
            <a:r>
              <a:rPr lang="en-US" altLang="en-US" sz="2000" i="1" dirty="0">
                <a:solidFill>
                  <a:srgbClr val="FF0000"/>
                </a:solidFill>
                <a:latin typeface="Times New Roman" panose="02020603050405020304" pitchFamily="18" charset="0"/>
                <a:cs typeface="Times New Roman" panose="02020603050405020304" pitchFamily="18" charset="0"/>
              </a:rPr>
              <a:t>back to lecture note  2.2 </a:t>
            </a:r>
            <a:r>
              <a:rPr lang="en-US" altLang="en-US" sz="2000" i="1" dirty="0" err="1">
                <a:solidFill>
                  <a:srgbClr val="FF0000"/>
                </a:solidFill>
                <a:latin typeface="Times New Roman" panose="02020603050405020304" pitchFamily="18" charset="0"/>
                <a:cs typeface="Times New Roman" panose="02020603050405020304" pitchFamily="18" charset="0"/>
              </a:rPr>
              <a:t>Lagrangian</a:t>
            </a:r>
            <a:r>
              <a:rPr lang="en-US" altLang="en-US" sz="2000" i="1" dirty="0">
                <a:solidFill>
                  <a:srgbClr val="FF0000"/>
                </a:solidFill>
                <a:latin typeface="Times New Roman" panose="02020603050405020304" pitchFamily="18" charset="0"/>
                <a:cs typeface="Times New Roman" panose="02020603050405020304" pitchFamily="18" charset="0"/>
              </a:rPr>
              <a:t> Method p19</a:t>
            </a:r>
            <a:endParaRPr lang="zh-CN" altLang="en-US" sz="2000" dirty="0"/>
          </a:p>
        </p:txBody>
      </p:sp>
      <p:graphicFrame>
        <p:nvGraphicFramePr>
          <p:cNvPr id="13" name="Object 75">
            <a:extLst>
              <a:ext uri="{FF2B5EF4-FFF2-40B4-BE49-F238E27FC236}">
                <a16:creationId xmlns:a16="http://schemas.microsoft.com/office/drawing/2014/main" id="{3DBEABA3-496F-4830-9861-EC1A7D44CCDB}"/>
              </a:ext>
            </a:extLst>
          </p:cNvPr>
          <p:cNvGraphicFramePr>
            <a:graphicFrameLocks noChangeAspect="1"/>
          </p:cNvGraphicFramePr>
          <p:nvPr/>
        </p:nvGraphicFramePr>
        <p:xfrm>
          <a:off x="574675" y="4723447"/>
          <a:ext cx="3166110" cy="989330"/>
        </p:xfrm>
        <a:graphic>
          <a:graphicData uri="http://schemas.openxmlformats.org/presentationml/2006/ole">
            <mc:AlternateContent xmlns:mc="http://schemas.openxmlformats.org/markup-compatibility/2006">
              <mc:Choice xmlns:v="urn:schemas-microsoft-com:vml" Requires="v">
                <p:oleObj spid="_x0000_s37934" name="Equation" r:id="rId12" imgW="1422400" imgH="444500" progId="Equation.DSMT4">
                  <p:embed/>
                </p:oleObj>
              </mc:Choice>
              <mc:Fallback>
                <p:oleObj name="Equation" r:id="rId12" imgW="1422400" imgH="444500" progId="Equation.DSMT4">
                  <p:embed/>
                  <p:pic>
                    <p:nvPicPr>
                      <p:cNvPr id="13" name="Object 75">
                        <a:extLst>
                          <a:ext uri="{FF2B5EF4-FFF2-40B4-BE49-F238E27FC236}">
                            <a16:creationId xmlns:a16="http://schemas.microsoft.com/office/drawing/2014/main" id="{3DBEABA3-496F-4830-9861-EC1A7D44CCDB}"/>
                          </a:ext>
                        </a:extLst>
                      </p:cNvPr>
                      <p:cNvPicPr>
                        <a:picLocks noChangeAspect="1" noChangeArrowheads="1"/>
                      </p:cNvPicPr>
                      <p:nvPr/>
                    </p:nvPicPr>
                    <p:blipFill>
                      <a:blip r:embed="rId13"/>
                      <a:srcRect/>
                      <a:stretch>
                        <a:fillRect/>
                      </a:stretch>
                    </p:blipFill>
                    <p:spPr bwMode="auto">
                      <a:xfrm>
                        <a:off x="574675" y="4723447"/>
                        <a:ext cx="3166110" cy="98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7" name="Object 13"/>
          <p:cNvGraphicFramePr>
            <a:graphicFrameLocks noChangeAspect="1"/>
          </p:cNvGraphicFramePr>
          <p:nvPr/>
        </p:nvGraphicFramePr>
        <p:xfrm>
          <a:off x="0" y="1135857"/>
          <a:ext cx="9212263" cy="4432300"/>
        </p:xfrm>
        <a:graphic>
          <a:graphicData uri="http://schemas.openxmlformats.org/presentationml/2006/ole">
            <mc:AlternateContent xmlns:mc="http://schemas.openxmlformats.org/markup-compatibility/2006">
              <mc:Choice xmlns:v="urn:schemas-microsoft-com:vml" Requires="v">
                <p:oleObj spid="_x0000_s38938" name="Equation" r:id="rId3" imgW="5549760" imgH="2641320" progId="Equation.DSMT4">
                  <p:embed/>
                </p:oleObj>
              </mc:Choice>
              <mc:Fallback>
                <p:oleObj name="Equation" r:id="rId3" imgW="5549760" imgH="2641320" progId="Equation.DSMT4">
                  <p:embed/>
                  <p:pic>
                    <p:nvPicPr>
                      <p:cNvPr id="43017" name="Object 13"/>
                      <p:cNvPicPr>
                        <a:picLocks noChangeAspect="1" noChangeArrowheads="1"/>
                      </p:cNvPicPr>
                      <p:nvPr/>
                    </p:nvPicPr>
                    <p:blipFill>
                      <a:blip r:embed="rId4"/>
                      <a:srcRect/>
                      <a:stretch>
                        <a:fillRect/>
                      </a:stretch>
                    </p:blipFill>
                    <p:spPr bwMode="auto">
                      <a:xfrm>
                        <a:off x="0" y="1135857"/>
                        <a:ext cx="9212263"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9" name="Object 16"/>
          <p:cNvGraphicFramePr>
            <a:graphicFrameLocks noChangeAspect="1"/>
          </p:cNvGraphicFramePr>
          <p:nvPr/>
        </p:nvGraphicFramePr>
        <p:xfrm>
          <a:off x="1" y="5645150"/>
          <a:ext cx="2011363" cy="850900"/>
        </p:xfrm>
        <a:graphic>
          <a:graphicData uri="http://schemas.openxmlformats.org/presentationml/2006/ole">
            <mc:AlternateContent xmlns:mc="http://schemas.openxmlformats.org/markup-compatibility/2006">
              <mc:Choice xmlns:v="urn:schemas-microsoft-com:vml" Requires="v">
                <p:oleObj spid="_x0000_s38939" name="Equation" r:id="rId5" imgW="1066800" imgH="457200" progId="Equation.3">
                  <p:embed/>
                </p:oleObj>
              </mc:Choice>
              <mc:Fallback>
                <p:oleObj name="Equation" r:id="rId5" imgW="1066800" imgH="457200" progId="Equation.3">
                  <p:embed/>
                  <p:pic>
                    <p:nvPicPr>
                      <p:cNvPr id="43019"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5645150"/>
                        <a:ext cx="20113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Object 19"/>
          <p:cNvGraphicFramePr>
            <a:graphicFrameLocks noChangeAspect="1"/>
          </p:cNvGraphicFramePr>
          <p:nvPr/>
        </p:nvGraphicFramePr>
        <p:xfrm>
          <a:off x="2043114" y="5613400"/>
          <a:ext cx="1960562" cy="860425"/>
        </p:xfrm>
        <a:graphic>
          <a:graphicData uri="http://schemas.openxmlformats.org/presentationml/2006/ole">
            <mc:AlternateContent xmlns:mc="http://schemas.openxmlformats.org/markup-compatibility/2006">
              <mc:Choice xmlns:v="urn:schemas-microsoft-com:vml" Requires="v">
                <p:oleObj spid="_x0000_s38940" name="Equation" r:id="rId7" imgW="1028700" imgH="457200" progId="Equation.3">
                  <p:embed/>
                </p:oleObj>
              </mc:Choice>
              <mc:Fallback>
                <p:oleObj name="Equation" r:id="rId7" imgW="1028700" imgH="457200" progId="Equation.3">
                  <p:embed/>
                  <p:pic>
                    <p:nvPicPr>
                      <p:cNvPr id="4302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3114" y="5613400"/>
                        <a:ext cx="196056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1" name="Rectangle 19"/>
          <p:cNvSpPr>
            <a:spLocks noChangeArrowheads="1"/>
          </p:cNvSpPr>
          <p:nvPr/>
        </p:nvSpPr>
        <p:spPr bwMode="auto">
          <a:xfrm>
            <a:off x="0" y="5554663"/>
            <a:ext cx="4003675" cy="947737"/>
          </a:xfrm>
          <a:prstGeom prst="rect">
            <a:avLst/>
          </a:prstGeom>
          <a:noFill/>
          <a:ln w="19050" algn="ctr">
            <a:solidFill>
              <a:srgbClr val="C0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2" name="文本框 11">
            <a:extLst>
              <a:ext uri="{FF2B5EF4-FFF2-40B4-BE49-F238E27FC236}">
                <a16:creationId xmlns:a16="http://schemas.microsoft.com/office/drawing/2014/main" id="{1E59D2D4-C732-4780-8676-EB3465C7545F}"/>
              </a:ext>
            </a:extLst>
          </p:cNvPr>
          <p:cNvSpPr txBox="1"/>
          <p:nvPr/>
        </p:nvSpPr>
        <p:spPr>
          <a:xfrm>
            <a:off x="3987981" y="6132452"/>
            <a:ext cx="5334388" cy="400110"/>
          </a:xfrm>
          <a:prstGeom prst="rect">
            <a:avLst/>
          </a:prstGeom>
          <a:noFill/>
        </p:spPr>
        <p:txBody>
          <a:bodyPr wrap="square">
            <a:spAutoFit/>
          </a:bodyPr>
          <a:lstStyle/>
          <a:p>
            <a:r>
              <a:rPr lang="en-US" altLang="en-US" sz="2000" i="1" dirty="0">
                <a:solidFill>
                  <a:srgbClr val="FF0000"/>
                </a:solidFill>
                <a:latin typeface="Times New Roman" panose="02020603050405020304" pitchFamily="18" charset="0"/>
                <a:cs typeface="Times New Roman" panose="02020603050405020304" pitchFamily="18" charset="0"/>
              </a:rPr>
              <a:t>back to lecture note  2.2 </a:t>
            </a:r>
            <a:r>
              <a:rPr lang="en-US" altLang="en-US" sz="2000" i="1" dirty="0" err="1">
                <a:solidFill>
                  <a:srgbClr val="FF0000"/>
                </a:solidFill>
                <a:latin typeface="Times New Roman" panose="02020603050405020304" pitchFamily="18" charset="0"/>
                <a:cs typeface="Times New Roman" panose="02020603050405020304" pitchFamily="18" charset="0"/>
              </a:rPr>
              <a:t>Lagrangian</a:t>
            </a:r>
            <a:r>
              <a:rPr lang="en-US" altLang="en-US" sz="2000" i="1" dirty="0">
                <a:solidFill>
                  <a:srgbClr val="FF0000"/>
                </a:solidFill>
                <a:latin typeface="Times New Roman" panose="02020603050405020304" pitchFamily="18" charset="0"/>
                <a:cs typeface="Times New Roman" panose="02020603050405020304" pitchFamily="18" charset="0"/>
              </a:rPr>
              <a:t> Method p19</a:t>
            </a:r>
            <a:endParaRPr lang="zh-CN" altLang="en-US" sz="2000" dirty="0"/>
          </a:p>
        </p:txBody>
      </p:sp>
    </p:spTree>
    <p:extLst>
      <p:ext uri="{BB962C8B-B14F-4D97-AF65-F5344CB8AC3E}">
        <p14:creationId xmlns:p14="http://schemas.microsoft.com/office/powerpoint/2010/main" val="35391657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9" name="Object 16"/>
          <p:cNvGraphicFramePr>
            <a:graphicFrameLocks noChangeAspect="1"/>
          </p:cNvGraphicFramePr>
          <p:nvPr/>
        </p:nvGraphicFramePr>
        <p:xfrm>
          <a:off x="1" y="5645150"/>
          <a:ext cx="2011363" cy="850900"/>
        </p:xfrm>
        <a:graphic>
          <a:graphicData uri="http://schemas.openxmlformats.org/presentationml/2006/ole">
            <mc:AlternateContent xmlns:mc="http://schemas.openxmlformats.org/markup-compatibility/2006">
              <mc:Choice xmlns:v="urn:schemas-microsoft-com:vml" Requires="v">
                <p:oleObj spid="_x0000_s39962" name="Equation" r:id="rId3" imgW="1066800" imgH="457200" progId="Equation.3">
                  <p:embed/>
                </p:oleObj>
              </mc:Choice>
              <mc:Fallback>
                <p:oleObj name="Equation" r:id="rId3" imgW="1066800" imgH="457200" progId="Equation.3">
                  <p:embed/>
                  <p:pic>
                    <p:nvPicPr>
                      <p:cNvPr id="43019"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645150"/>
                        <a:ext cx="20113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Object 19"/>
          <p:cNvGraphicFramePr>
            <a:graphicFrameLocks noChangeAspect="1"/>
          </p:cNvGraphicFramePr>
          <p:nvPr/>
        </p:nvGraphicFramePr>
        <p:xfrm>
          <a:off x="2043114" y="5613400"/>
          <a:ext cx="1960562" cy="860425"/>
        </p:xfrm>
        <a:graphic>
          <a:graphicData uri="http://schemas.openxmlformats.org/presentationml/2006/ole">
            <mc:AlternateContent xmlns:mc="http://schemas.openxmlformats.org/markup-compatibility/2006">
              <mc:Choice xmlns:v="urn:schemas-microsoft-com:vml" Requires="v">
                <p:oleObj spid="_x0000_s39963" name="Equation" r:id="rId5" imgW="1028700" imgH="457200" progId="Equation.3">
                  <p:embed/>
                </p:oleObj>
              </mc:Choice>
              <mc:Fallback>
                <p:oleObj name="Equation" r:id="rId5" imgW="1028700" imgH="457200" progId="Equation.3">
                  <p:embed/>
                  <p:pic>
                    <p:nvPicPr>
                      <p:cNvPr id="4302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114" y="5613400"/>
                        <a:ext cx="196056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1" name="Rectangle 19"/>
          <p:cNvSpPr>
            <a:spLocks noChangeArrowheads="1"/>
          </p:cNvSpPr>
          <p:nvPr/>
        </p:nvSpPr>
        <p:spPr bwMode="auto">
          <a:xfrm>
            <a:off x="0" y="5554663"/>
            <a:ext cx="4003675" cy="947737"/>
          </a:xfrm>
          <a:prstGeom prst="rect">
            <a:avLst/>
          </a:prstGeom>
          <a:noFill/>
          <a:ln w="19050" algn="ctr">
            <a:solidFill>
              <a:srgbClr val="C0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2" y="252184"/>
            <a:ext cx="68053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3600" b="1" dirty="0">
                <a:solidFill>
                  <a:schemeClr val="accent2"/>
                </a:solidFill>
                <a:latin typeface="Times New Roman" panose="02020603050405020304" pitchFamily="18" charset="0"/>
                <a:cs typeface="Times New Roman" panose="02020603050405020304" pitchFamily="18" charset="0"/>
              </a:rPr>
              <a:t>2.3 Properties of Dynamic Model</a:t>
            </a:r>
          </a:p>
        </p:txBody>
      </p:sp>
      <p:sp>
        <p:nvSpPr>
          <p:cNvPr id="12" name="文本框 11">
            <a:extLst>
              <a:ext uri="{FF2B5EF4-FFF2-40B4-BE49-F238E27FC236}">
                <a16:creationId xmlns:a16="http://schemas.microsoft.com/office/drawing/2014/main" id="{1E59D2D4-C732-4780-8676-EB3465C7545F}"/>
              </a:ext>
            </a:extLst>
          </p:cNvPr>
          <p:cNvSpPr txBox="1"/>
          <p:nvPr/>
        </p:nvSpPr>
        <p:spPr>
          <a:xfrm>
            <a:off x="3987981" y="6132452"/>
            <a:ext cx="5334388" cy="400110"/>
          </a:xfrm>
          <a:prstGeom prst="rect">
            <a:avLst/>
          </a:prstGeom>
          <a:noFill/>
        </p:spPr>
        <p:txBody>
          <a:bodyPr wrap="square">
            <a:spAutoFit/>
          </a:bodyPr>
          <a:lstStyle/>
          <a:p>
            <a:r>
              <a:rPr lang="en-US" altLang="en-US" sz="2000" i="1" dirty="0">
                <a:solidFill>
                  <a:srgbClr val="FF0000"/>
                </a:solidFill>
                <a:latin typeface="Times New Roman" panose="02020603050405020304" pitchFamily="18" charset="0"/>
                <a:cs typeface="Times New Roman" panose="02020603050405020304" pitchFamily="18" charset="0"/>
              </a:rPr>
              <a:t>back to lecture note  2.2 </a:t>
            </a:r>
            <a:r>
              <a:rPr lang="en-US" altLang="en-US" sz="2000" i="1" dirty="0" err="1">
                <a:solidFill>
                  <a:srgbClr val="FF0000"/>
                </a:solidFill>
                <a:latin typeface="Times New Roman" panose="02020603050405020304" pitchFamily="18" charset="0"/>
                <a:cs typeface="Times New Roman" panose="02020603050405020304" pitchFamily="18" charset="0"/>
              </a:rPr>
              <a:t>Lagrangian</a:t>
            </a:r>
            <a:r>
              <a:rPr lang="en-US" altLang="en-US" sz="2000" i="1" dirty="0">
                <a:solidFill>
                  <a:srgbClr val="FF0000"/>
                </a:solidFill>
                <a:latin typeface="Times New Roman" panose="02020603050405020304" pitchFamily="18" charset="0"/>
                <a:cs typeface="Times New Roman" panose="02020603050405020304" pitchFamily="18" charset="0"/>
              </a:rPr>
              <a:t> Method p19</a:t>
            </a:r>
            <a:endParaRPr lang="zh-CN" altLang="en-US" sz="2000" dirty="0"/>
          </a:p>
        </p:txBody>
      </p:sp>
      <p:graphicFrame>
        <p:nvGraphicFramePr>
          <p:cNvPr id="4" name="对象 3">
            <a:extLst>
              <a:ext uri="{FF2B5EF4-FFF2-40B4-BE49-F238E27FC236}">
                <a16:creationId xmlns:a16="http://schemas.microsoft.com/office/drawing/2014/main" id="{F7CB2458-E560-42BB-9D3E-A6D594E98086}"/>
              </a:ext>
            </a:extLst>
          </p:cNvPr>
          <p:cNvGraphicFramePr>
            <a:graphicFrameLocks noChangeAspect="1"/>
          </p:cNvGraphicFramePr>
          <p:nvPr/>
        </p:nvGraphicFramePr>
        <p:xfrm>
          <a:off x="33171" y="1139031"/>
          <a:ext cx="8996363" cy="4429125"/>
        </p:xfrm>
        <a:graphic>
          <a:graphicData uri="http://schemas.openxmlformats.org/presentationml/2006/ole">
            <mc:AlternateContent xmlns:mc="http://schemas.openxmlformats.org/markup-compatibility/2006">
              <mc:Choice xmlns:v="urn:schemas-microsoft-com:vml" Requires="v">
                <p:oleObj spid="_x0000_s39964" name="Equation" r:id="rId8" imgW="5371920" imgH="2641320" progId="Equation.DSMT4">
                  <p:embed/>
                </p:oleObj>
              </mc:Choice>
              <mc:Fallback>
                <p:oleObj name="Equation" r:id="rId8" imgW="5371920" imgH="2641320" progId="Equation.DSMT4">
                  <p:embed/>
                  <p:pic>
                    <p:nvPicPr>
                      <p:cNvPr id="4" name="对象 3">
                        <a:extLst>
                          <a:ext uri="{FF2B5EF4-FFF2-40B4-BE49-F238E27FC236}">
                            <a16:creationId xmlns:a16="http://schemas.microsoft.com/office/drawing/2014/main" id="{F7CB2458-E560-42BB-9D3E-A6D594E98086}"/>
                          </a:ext>
                        </a:extLst>
                      </p:cNvPr>
                      <p:cNvPicPr/>
                      <p:nvPr/>
                    </p:nvPicPr>
                    <p:blipFill>
                      <a:blip r:embed="rId9"/>
                      <a:stretch>
                        <a:fillRect/>
                      </a:stretch>
                    </p:blipFill>
                    <p:spPr>
                      <a:xfrm>
                        <a:off x="33171" y="1139031"/>
                        <a:ext cx="8996363" cy="4429125"/>
                      </a:xfrm>
                      <a:prstGeom prst="rect">
                        <a:avLst/>
                      </a:prstGeom>
                    </p:spPr>
                  </p:pic>
                </p:oleObj>
              </mc:Fallback>
            </mc:AlternateContent>
          </a:graphicData>
        </a:graphic>
      </p:graphicFrame>
    </p:spTree>
    <p:extLst>
      <p:ext uri="{BB962C8B-B14F-4D97-AF65-F5344CB8AC3E}">
        <p14:creationId xmlns:p14="http://schemas.microsoft.com/office/powerpoint/2010/main" val="395335636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heme/theme1.xml><?xml version="1.0" encoding="utf-8"?>
<a:theme xmlns:a="http://schemas.openxmlformats.org/drawingml/2006/main" name="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9184</TotalTime>
  <Words>1827</Words>
  <Application>Microsoft Office PowerPoint</Application>
  <PresentationFormat>On-screen Show (4:3)</PresentationFormat>
  <Paragraphs>377</Paragraphs>
  <Slides>42</Slides>
  <Notes>9</Notes>
  <HiddenSlides>0</HiddenSlides>
  <MMClips>0</MMClips>
  <ScaleCrop>false</ScaleCrop>
  <HeadingPairs>
    <vt:vector size="8" baseType="variant">
      <vt:variant>
        <vt:lpstr>Fonts Used</vt:lpstr>
      </vt:variant>
      <vt:variant>
        <vt:i4>10</vt:i4>
      </vt:variant>
      <vt:variant>
        <vt:lpstr>Theme</vt:lpstr>
      </vt:variant>
      <vt:variant>
        <vt:i4>7</vt:i4>
      </vt:variant>
      <vt:variant>
        <vt:lpstr>Embedded OLE Servers</vt:lpstr>
      </vt:variant>
      <vt:variant>
        <vt:i4>5</vt:i4>
      </vt:variant>
      <vt:variant>
        <vt:lpstr>Slide Titles</vt:lpstr>
      </vt:variant>
      <vt:variant>
        <vt:i4>42</vt:i4>
      </vt:variant>
    </vt:vector>
  </HeadingPairs>
  <TitlesOfParts>
    <vt:vector size="64" baseType="lpstr">
      <vt:lpstr>等线</vt:lpstr>
      <vt:lpstr>Arial</vt:lpstr>
      <vt:lpstr>Calibri</vt:lpstr>
      <vt:lpstr>Cambria Math</vt:lpstr>
      <vt:lpstr>Garamond</vt:lpstr>
      <vt:lpstr>Georgia</vt:lpstr>
      <vt:lpstr>Tahoma</vt:lpstr>
      <vt:lpstr>Times New Roman</vt:lpstr>
      <vt:lpstr>Verdana</vt:lpstr>
      <vt:lpstr>Wingdings</vt:lpstr>
      <vt:lpstr>Model1</vt:lpstr>
      <vt:lpstr>3_Model1</vt:lpstr>
      <vt:lpstr>4_Model1</vt:lpstr>
      <vt:lpstr>5_Model1</vt:lpstr>
      <vt:lpstr>7_Model1</vt:lpstr>
      <vt:lpstr>8_Model1</vt:lpstr>
      <vt:lpstr>9_Model1</vt:lpstr>
      <vt:lpstr>Equation</vt:lpstr>
      <vt:lpstr>公式</vt:lpstr>
      <vt:lpstr>Equation.KSEE3</vt:lpstr>
      <vt:lpstr>Equation.3</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2</dc:title>
  <dc:creator>liuxing</dc:creator>
  <cp:lastModifiedBy>Ge, Shuzhi Sam</cp:lastModifiedBy>
  <cp:revision>602</cp:revision>
  <dcterms:created xsi:type="dcterms:W3CDTF">2018-03-13T07:34:00Z</dcterms:created>
  <dcterms:modified xsi:type="dcterms:W3CDTF">2022-03-07T09:42:02Z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