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8.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9.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0.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1.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2.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3.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14.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5.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theme/theme16.xml" ContentType="application/vnd.openxmlformats-officedocument.theme+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17.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18.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theme/theme19.xml" ContentType="application/vnd.openxmlformats-officedocument.theme+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theme/theme20.xml" ContentType="application/vnd.openxmlformats-officedocument.theme+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theme/theme21.xml" ContentType="application/vnd.openxmlformats-officedocument.theme+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theme/theme22.xml" ContentType="application/vnd.openxmlformats-officedocument.theme+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23.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24.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theme/theme25.xml" ContentType="application/vnd.openxmlformats-officedocument.theme+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26.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27.xml" ContentType="application/vnd.openxmlformats-officedocument.theme+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theme/theme28.xml" ContentType="application/vnd.openxmlformats-officedocument.theme+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9" r:id="rId2"/>
    <p:sldMasterId id="2147483733" r:id="rId3"/>
    <p:sldMasterId id="2147483750" r:id="rId4"/>
    <p:sldMasterId id="2147483767" r:id="rId5"/>
    <p:sldMasterId id="2147483784" r:id="rId6"/>
    <p:sldMasterId id="2147483801" r:id="rId7"/>
    <p:sldMasterId id="2147483818" r:id="rId8"/>
    <p:sldMasterId id="2147483835" r:id="rId9"/>
    <p:sldMasterId id="2147483852" r:id="rId10"/>
    <p:sldMasterId id="2147483869" r:id="rId11"/>
    <p:sldMasterId id="2147483886" r:id="rId12"/>
    <p:sldMasterId id="2147483903" r:id="rId13"/>
    <p:sldMasterId id="2147483920" r:id="rId14"/>
    <p:sldMasterId id="2147483937" r:id="rId15"/>
    <p:sldMasterId id="2147483954" r:id="rId16"/>
    <p:sldMasterId id="2147483971" r:id="rId17"/>
    <p:sldMasterId id="2147483988" r:id="rId18"/>
    <p:sldMasterId id="2147484005" r:id="rId19"/>
    <p:sldMasterId id="2147484022" r:id="rId20"/>
    <p:sldMasterId id="2147484039" r:id="rId21"/>
    <p:sldMasterId id="2147484056" r:id="rId22"/>
    <p:sldMasterId id="2147484073" r:id="rId23"/>
    <p:sldMasterId id="2147484090" r:id="rId24"/>
    <p:sldMasterId id="2147484107" r:id="rId25"/>
    <p:sldMasterId id="2147484124" r:id="rId26"/>
    <p:sldMasterId id="2147484158" r:id="rId27"/>
    <p:sldMasterId id="2147484175" r:id="rId28"/>
    <p:sldMasterId id="2147484192" r:id="rId29"/>
  </p:sldMasterIdLst>
  <p:notesMasterIdLst>
    <p:notesMasterId r:id="rId69"/>
  </p:notesMasterIdLst>
  <p:handoutMasterIdLst>
    <p:handoutMasterId r:id="rId70"/>
  </p:handoutMasterIdLst>
  <p:sldIdLst>
    <p:sldId id="1271" r:id="rId30"/>
    <p:sldId id="1191" r:id="rId31"/>
    <p:sldId id="1882" r:id="rId32"/>
    <p:sldId id="1883" r:id="rId33"/>
    <p:sldId id="1884" r:id="rId34"/>
    <p:sldId id="1885" r:id="rId35"/>
    <p:sldId id="1886" r:id="rId36"/>
    <p:sldId id="1887" r:id="rId37"/>
    <p:sldId id="1876" r:id="rId38"/>
    <p:sldId id="1875" r:id="rId39"/>
    <p:sldId id="1877" r:id="rId40"/>
    <p:sldId id="1048" r:id="rId41"/>
    <p:sldId id="1100" r:id="rId42"/>
    <p:sldId id="1155" r:id="rId43"/>
    <p:sldId id="1101" r:id="rId44"/>
    <p:sldId id="1102" r:id="rId45"/>
    <p:sldId id="1888" r:id="rId46"/>
    <p:sldId id="1104" r:id="rId47"/>
    <p:sldId id="1106" r:id="rId48"/>
    <p:sldId id="1107" r:id="rId49"/>
    <p:sldId id="1108" r:id="rId50"/>
    <p:sldId id="1109" r:id="rId51"/>
    <p:sldId id="1110" r:id="rId52"/>
    <p:sldId id="1112" r:id="rId53"/>
    <p:sldId id="1113" r:id="rId54"/>
    <p:sldId id="1114" r:id="rId55"/>
    <p:sldId id="1115" r:id="rId56"/>
    <p:sldId id="1116" r:id="rId57"/>
    <p:sldId id="1117" r:id="rId58"/>
    <p:sldId id="1118" r:id="rId59"/>
    <p:sldId id="1120" r:id="rId60"/>
    <p:sldId id="1121" r:id="rId61"/>
    <p:sldId id="1122" r:id="rId62"/>
    <p:sldId id="1123" r:id="rId63"/>
    <p:sldId id="1124" r:id="rId64"/>
    <p:sldId id="1125" r:id="rId65"/>
    <p:sldId id="1190" r:id="rId66"/>
    <p:sldId id="1168" r:id="rId67"/>
    <p:sldId id="1169"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83" autoAdjust="0"/>
    <p:restoredTop sz="94660"/>
  </p:normalViewPr>
  <p:slideViewPr>
    <p:cSldViewPr snapToGrid="0">
      <p:cViewPr varScale="1">
        <p:scale>
          <a:sx n="86" d="100"/>
          <a:sy n="86" d="100"/>
        </p:scale>
        <p:origin x="1277" y="48"/>
      </p:cViewPr>
      <p:guideLst>
        <p:guide orient="horz" pos="2160"/>
        <p:guide pos="2880"/>
      </p:guideLst>
    </p:cSldViewPr>
  </p:slideViewPr>
  <p:notesTextViewPr>
    <p:cViewPr>
      <p:scale>
        <a:sx n="3" d="2"/>
        <a:sy n="3" d="2"/>
      </p:scale>
      <p:origin x="0" y="0"/>
    </p:cViewPr>
  </p:notesTextViewPr>
  <p:notesViewPr>
    <p:cSldViewPr snapToGrid="0" showGuides="1">
      <p:cViewPr varScale="1">
        <p:scale>
          <a:sx n="62" d="100"/>
          <a:sy n="62" d="100"/>
        </p:scale>
        <p:origin x="1600"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slide" Target="slides/slide34.xml"/><Relationship Id="rId68"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openxmlformats.org/officeDocument/2006/relationships/slide" Target="slides/slide37.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3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slide" Target="slides/slide35.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slide" Target="slides/slide38.xml"/><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slide" Target="slides/slide33.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10" Type="http://schemas.openxmlformats.org/officeDocument/2006/relationships/slideMaster" Target="slideMasters/slideMaster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slide" Target="slides/slide31.xml"/><Relationship Id="rId65" Type="http://schemas.openxmlformats.org/officeDocument/2006/relationships/slide" Target="slides/slide36.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 Type="http://schemas.openxmlformats.org/officeDocument/2006/relationships/slideMaster" Target="slideMasters/slideMaster7.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74.wmf"/><Relationship Id="rId1" Type="http://schemas.openxmlformats.org/officeDocument/2006/relationships/image" Target="../media/image82.wmf"/><Relationship Id="rId5" Type="http://schemas.openxmlformats.org/officeDocument/2006/relationships/image" Target="../media/image85.wmf"/><Relationship Id="rId4" Type="http://schemas.openxmlformats.org/officeDocument/2006/relationships/image" Target="../media/image8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10216B-B132-4707-B427-6D135A1661C6}" type="datetimeFigureOut">
              <a:rPr lang="zh-CN" altLang="en-US" smtClean="0"/>
              <a:t>2022/3/14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695A59-672A-46C6-88C3-72BFBF204896}" type="slidenum">
              <a:rPr lang="zh-CN" altLang="en-US" smtClean="0"/>
              <a:t>‹#›</a:t>
            </a:fld>
            <a:endParaRPr lang="zh-CN" altLang="en-US"/>
          </a:p>
        </p:txBody>
      </p:sp>
    </p:spTree>
    <p:extLst>
      <p:ext uri="{BB962C8B-B14F-4D97-AF65-F5344CB8AC3E}">
        <p14:creationId xmlns:p14="http://schemas.microsoft.com/office/powerpoint/2010/main" val="4199131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82872-03E1-44DE-B79A-F833C59F5316}"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FFF8E-E443-4442-89E0-F739F21A661D}" type="slidenum">
              <a:rPr lang="zh-CN" altLang="en-US" smtClean="0"/>
              <a:t>‹#›</a:t>
            </a:fld>
            <a:endParaRPr lang="zh-CN" altLang="en-US"/>
          </a:p>
        </p:txBody>
      </p:sp>
    </p:spTree>
    <p:extLst>
      <p:ext uri="{BB962C8B-B14F-4D97-AF65-F5344CB8AC3E}">
        <p14:creationId xmlns:p14="http://schemas.microsoft.com/office/powerpoint/2010/main" val="75324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solidFill>
                  <a:prstClr val="black"/>
                </a:solidFill>
                <a:ea typeface="宋体"/>
              </a:rPr>
              <a:pPr>
                <a:spcBef>
                  <a:spcPct val="0"/>
                </a:spcBef>
              </a:pPr>
              <a:t>1</a:t>
            </a:fld>
            <a:endParaRPr lang="en-US" altLang="zh-CN">
              <a:solidFill>
                <a:prstClr val="black"/>
              </a:solidFill>
              <a:ea typeface="宋体"/>
            </a:endParaRPr>
          </a:p>
        </p:txBody>
      </p:sp>
    </p:spTree>
    <p:extLst>
      <p:ext uri="{BB962C8B-B14F-4D97-AF65-F5344CB8AC3E}">
        <p14:creationId xmlns:p14="http://schemas.microsoft.com/office/powerpoint/2010/main" val="31052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21</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25</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27</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a:t>
            </a:fld>
            <a:endParaRPr lang="en-US" altLang="zh-CN"/>
          </a:p>
        </p:txBody>
      </p:sp>
    </p:spTree>
    <p:extLst>
      <p:ext uri="{BB962C8B-B14F-4D97-AF65-F5344CB8AC3E}">
        <p14:creationId xmlns:p14="http://schemas.microsoft.com/office/powerpoint/2010/main" val="3376763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34</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37</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a:t>
            </a:fld>
            <a:endParaRPr lang="en-US" altLang="zh-CN"/>
          </a:p>
        </p:txBody>
      </p:sp>
    </p:spTree>
    <p:extLst>
      <p:ext uri="{BB962C8B-B14F-4D97-AF65-F5344CB8AC3E}">
        <p14:creationId xmlns:p14="http://schemas.microsoft.com/office/powerpoint/2010/main" val="2221310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type="tx">
  <p:cSld name="Title &amp; Bullets">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550499" y="290946"/>
            <a:ext cx="6518763" cy="1143717"/>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body" idx="1"/>
          </p:nvPr>
        </p:nvSpPr>
        <p:spPr>
          <a:xfrm>
            <a:off x="550499" y="1641047"/>
            <a:ext cx="7771327" cy="4619296"/>
          </a:xfrm>
          <a:prstGeom prst="rect">
            <a:avLst/>
          </a:prstGeom>
          <a:noFill/>
          <a:ln>
            <a:noFill/>
          </a:ln>
        </p:spPr>
        <p:txBody>
          <a:bodyPr spcFirstLastPara="1" wrap="square" lIns="91400" tIns="45700" rIns="91400" bIns="45700" anchor="t" anchorCtr="0">
            <a:no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36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41" name="Google Shape;41;p28"/>
          <p:cNvSpPr txBox="1">
            <a:spLocks noGrp="1"/>
          </p:cNvSpPr>
          <p:nvPr>
            <p:ph type="sldNum" idx="12"/>
          </p:nvPr>
        </p:nvSpPr>
        <p:spPr>
          <a:xfrm>
            <a:off x="6931995" y="6334872"/>
            <a:ext cx="1904583" cy="457200"/>
          </a:xfrm>
          <a:prstGeom prst="rect">
            <a:avLst/>
          </a:prstGeom>
          <a:noFill/>
          <a:ln>
            <a:noFill/>
          </a:ln>
        </p:spPr>
        <p:txBody>
          <a:bodyPr spcFirstLastPara="1" wrap="square" lIns="91400" tIns="45700" rIns="91400" bIns="45700" anchor="t"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8045223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5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6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6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8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38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38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3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39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40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0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4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4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4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4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4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4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4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4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4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4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4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43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4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4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4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4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4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4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4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4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4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4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44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4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4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4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4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4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4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4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4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4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4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4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4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46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6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6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t>‹#›</a:t>
            </a:fld>
            <a:endParaRPr lang="en-US" alt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t>‹#›</a:t>
            </a:fld>
            <a:endParaRPr lang="en-US" alt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t>‹#›</a:t>
            </a:fld>
            <a:endParaRPr lang="en-US" alt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t>‹#›</a:t>
            </a:fld>
            <a:endParaRPr lang="en-US" alt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t>‹#›</a:t>
            </a:fld>
            <a:endParaRPr lang="en-US" altLang="zh-C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t>‹#›</a:t>
            </a:fld>
            <a:endParaRPr lang="en-US" altLang="zh-C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t>‹#›</a:t>
            </a:fld>
            <a:endParaRPr lang="en-US" altLang="zh-CN"/>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t>‹#›</a:t>
            </a:fld>
            <a:endParaRPr lang="en-US" altLang="zh-C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t>‹#›</a:t>
            </a:fld>
            <a:endParaRPr lang="en-US" altLang="zh-C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t>‹#›</a:t>
            </a:fld>
            <a:endParaRPr lang="en-US" altLang="zh-C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18" Type="http://schemas.openxmlformats.org/officeDocument/2006/relationships/image" Target="../media/image1.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theme" Target="../theme/theme10.xml"/><Relationship Id="rId2" Type="http://schemas.openxmlformats.org/officeDocument/2006/relationships/slideLayout" Target="../slideLayouts/slideLayout147.xml"/><Relationship Id="rId16" Type="http://schemas.openxmlformats.org/officeDocument/2006/relationships/slideLayout" Target="../slideLayouts/slideLayout161.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10" Type="http://schemas.openxmlformats.org/officeDocument/2006/relationships/slideLayout" Target="../slideLayouts/slideLayout155.xml"/><Relationship Id="rId19" Type="http://schemas.openxmlformats.org/officeDocument/2006/relationships/image" Target="../media/image2.png"/><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image" Target="../media/image1.png"/><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theme" Target="../theme/theme11.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10" Type="http://schemas.openxmlformats.org/officeDocument/2006/relationships/slideLayout" Target="../slideLayouts/slideLayout171.xml"/><Relationship Id="rId19" Type="http://schemas.openxmlformats.org/officeDocument/2006/relationships/image" Target="../media/image2.png"/><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image" Target="../media/image1.png"/><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theme" Target="../theme/theme12.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10" Type="http://schemas.openxmlformats.org/officeDocument/2006/relationships/slideLayout" Target="../slideLayouts/slideLayout187.xml"/><Relationship Id="rId19" Type="http://schemas.openxmlformats.org/officeDocument/2006/relationships/image" Target="../media/image2.png"/><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18" Type="http://schemas.openxmlformats.org/officeDocument/2006/relationships/image" Target="../media/image1.png"/><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17" Type="http://schemas.openxmlformats.org/officeDocument/2006/relationships/theme" Target="../theme/theme13.xml"/><Relationship Id="rId2" Type="http://schemas.openxmlformats.org/officeDocument/2006/relationships/slideLayout" Target="../slideLayouts/slideLayout195.xml"/><Relationship Id="rId16" Type="http://schemas.openxmlformats.org/officeDocument/2006/relationships/slideLayout" Target="../slideLayouts/slideLayout209.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5" Type="http://schemas.openxmlformats.org/officeDocument/2006/relationships/slideLayout" Target="../slideLayouts/slideLayout208.xml"/><Relationship Id="rId10" Type="http://schemas.openxmlformats.org/officeDocument/2006/relationships/slideLayout" Target="../slideLayouts/slideLayout203.xml"/><Relationship Id="rId19" Type="http://schemas.openxmlformats.org/officeDocument/2006/relationships/image" Target="../media/image2.png"/><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slideLayout" Target="../slideLayouts/slideLayout20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image" Target="../media/image1.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theme" Target="../theme/theme14.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image" Target="../media/image2.png"/><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33.xml"/><Relationship Id="rId13" Type="http://schemas.openxmlformats.org/officeDocument/2006/relationships/slideLayout" Target="../slideLayouts/slideLayout238.xml"/><Relationship Id="rId18" Type="http://schemas.openxmlformats.org/officeDocument/2006/relationships/image" Target="../media/image1.png"/><Relationship Id="rId3" Type="http://schemas.openxmlformats.org/officeDocument/2006/relationships/slideLayout" Target="../slideLayouts/slideLayout228.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17" Type="http://schemas.openxmlformats.org/officeDocument/2006/relationships/theme" Target="../theme/theme15.xml"/><Relationship Id="rId2" Type="http://schemas.openxmlformats.org/officeDocument/2006/relationships/slideLayout" Target="../slideLayouts/slideLayout227.xml"/><Relationship Id="rId16" Type="http://schemas.openxmlformats.org/officeDocument/2006/relationships/slideLayout" Target="../slideLayouts/slideLayout241.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5" Type="http://schemas.openxmlformats.org/officeDocument/2006/relationships/slideLayout" Target="../slideLayouts/slideLayout230.xml"/><Relationship Id="rId15" Type="http://schemas.openxmlformats.org/officeDocument/2006/relationships/slideLayout" Target="../slideLayouts/slideLayout240.xml"/><Relationship Id="rId10" Type="http://schemas.openxmlformats.org/officeDocument/2006/relationships/slideLayout" Target="../slideLayouts/slideLayout235.xml"/><Relationship Id="rId19" Type="http://schemas.openxmlformats.org/officeDocument/2006/relationships/image" Target="../media/image2.png"/><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slideLayout" Target="../slideLayouts/slideLayout23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slideLayout" Target="../slideLayouts/slideLayout254.xml"/><Relationship Id="rId18" Type="http://schemas.openxmlformats.org/officeDocument/2006/relationships/image" Target="../media/image1.png"/><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slideLayout" Target="../slideLayouts/slideLayout253.xml"/><Relationship Id="rId17" Type="http://schemas.openxmlformats.org/officeDocument/2006/relationships/theme" Target="../theme/theme16.xml"/><Relationship Id="rId2" Type="http://schemas.openxmlformats.org/officeDocument/2006/relationships/slideLayout" Target="../slideLayouts/slideLayout243.xml"/><Relationship Id="rId16" Type="http://schemas.openxmlformats.org/officeDocument/2006/relationships/slideLayout" Target="../slideLayouts/slideLayout257.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5" Type="http://schemas.openxmlformats.org/officeDocument/2006/relationships/slideLayout" Target="../slideLayouts/slideLayout256.xml"/><Relationship Id="rId10" Type="http://schemas.openxmlformats.org/officeDocument/2006/relationships/slideLayout" Target="../slideLayouts/slideLayout251.xml"/><Relationship Id="rId19" Type="http://schemas.openxmlformats.org/officeDocument/2006/relationships/image" Target="../media/image2.png"/><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slideLayout" Target="../slideLayouts/slideLayout25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65.xml"/><Relationship Id="rId13" Type="http://schemas.openxmlformats.org/officeDocument/2006/relationships/slideLayout" Target="../slideLayouts/slideLayout270.xml"/><Relationship Id="rId18" Type="http://schemas.openxmlformats.org/officeDocument/2006/relationships/image" Target="../media/image1.png"/><Relationship Id="rId3" Type="http://schemas.openxmlformats.org/officeDocument/2006/relationships/slideLayout" Target="../slideLayouts/slideLayout260.xml"/><Relationship Id="rId7" Type="http://schemas.openxmlformats.org/officeDocument/2006/relationships/slideLayout" Target="../slideLayouts/slideLayout264.xml"/><Relationship Id="rId12" Type="http://schemas.openxmlformats.org/officeDocument/2006/relationships/slideLayout" Target="../slideLayouts/slideLayout269.xml"/><Relationship Id="rId17" Type="http://schemas.openxmlformats.org/officeDocument/2006/relationships/theme" Target="../theme/theme17.xml"/><Relationship Id="rId2" Type="http://schemas.openxmlformats.org/officeDocument/2006/relationships/slideLayout" Target="../slideLayouts/slideLayout259.xml"/><Relationship Id="rId16" Type="http://schemas.openxmlformats.org/officeDocument/2006/relationships/slideLayout" Target="../slideLayouts/slideLayout273.xml"/><Relationship Id="rId1" Type="http://schemas.openxmlformats.org/officeDocument/2006/relationships/slideLayout" Target="../slideLayouts/slideLayout258.xml"/><Relationship Id="rId6" Type="http://schemas.openxmlformats.org/officeDocument/2006/relationships/slideLayout" Target="../slideLayouts/slideLayout263.xml"/><Relationship Id="rId11" Type="http://schemas.openxmlformats.org/officeDocument/2006/relationships/slideLayout" Target="../slideLayouts/slideLayout268.xml"/><Relationship Id="rId5" Type="http://schemas.openxmlformats.org/officeDocument/2006/relationships/slideLayout" Target="../slideLayouts/slideLayout262.xml"/><Relationship Id="rId15" Type="http://schemas.openxmlformats.org/officeDocument/2006/relationships/slideLayout" Target="../slideLayouts/slideLayout272.xml"/><Relationship Id="rId10" Type="http://schemas.openxmlformats.org/officeDocument/2006/relationships/slideLayout" Target="../slideLayouts/slideLayout267.xml"/><Relationship Id="rId19" Type="http://schemas.openxmlformats.org/officeDocument/2006/relationships/image" Target="../media/image2.png"/><Relationship Id="rId4" Type="http://schemas.openxmlformats.org/officeDocument/2006/relationships/slideLayout" Target="../slideLayouts/slideLayout261.xml"/><Relationship Id="rId9" Type="http://schemas.openxmlformats.org/officeDocument/2006/relationships/slideLayout" Target="../slideLayouts/slideLayout266.xml"/><Relationship Id="rId14" Type="http://schemas.openxmlformats.org/officeDocument/2006/relationships/slideLayout" Target="../slideLayouts/slideLayout27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81.xml"/><Relationship Id="rId13" Type="http://schemas.openxmlformats.org/officeDocument/2006/relationships/slideLayout" Target="../slideLayouts/slideLayout286.xml"/><Relationship Id="rId18" Type="http://schemas.openxmlformats.org/officeDocument/2006/relationships/image" Target="../media/image1.png"/><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slideLayout" Target="../slideLayouts/slideLayout285.xml"/><Relationship Id="rId17" Type="http://schemas.openxmlformats.org/officeDocument/2006/relationships/theme" Target="../theme/theme18.xml"/><Relationship Id="rId2" Type="http://schemas.openxmlformats.org/officeDocument/2006/relationships/slideLayout" Target="../slideLayouts/slideLayout275.xml"/><Relationship Id="rId16" Type="http://schemas.openxmlformats.org/officeDocument/2006/relationships/slideLayout" Target="../slideLayouts/slideLayout289.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5" Type="http://schemas.openxmlformats.org/officeDocument/2006/relationships/slideLayout" Target="../slideLayouts/slideLayout288.xml"/><Relationship Id="rId10" Type="http://schemas.openxmlformats.org/officeDocument/2006/relationships/slideLayout" Target="../slideLayouts/slideLayout283.xml"/><Relationship Id="rId19" Type="http://schemas.openxmlformats.org/officeDocument/2006/relationships/image" Target="../media/image2.png"/><Relationship Id="rId4" Type="http://schemas.openxmlformats.org/officeDocument/2006/relationships/slideLayout" Target="../slideLayouts/slideLayout277.xml"/><Relationship Id="rId9" Type="http://schemas.openxmlformats.org/officeDocument/2006/relationships/slideLayout" Target="../slideLayouts/slideLayout282.xml"/><Relationship Id="rId14" Type="http://schemas.openxmlformats.org/officeDocument/2006/relationships/slideLayout" Target="../slideLayouts/slideLayout28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97.xml"/><Relationship Id="rId13" Type="http://schemas.openxmlformats.org/officeDocument/2006/relationships/slideLayout" Target="../slideLayouts/slideLayout302.xml"/><Relationship Id="rId18" Type="http://schemas.openxmlformats.org/officeDocument/2006/relationships/image" Target="../media/image1.png"/><Relationship Id="rId3" Type="http://schemas.openxmlformats.org/officeDocument/2006/relationships/slideLayout" Target="../slideLayouts/slideLayout292.xml"/><Relationship Id="rId7" Type="http://schemas.openxmlformats.org/officeDocument/2006/relationships/slideLayout" Target="../slideLayouts/slideLayout296.xml"/><Relationship Id="rId12" Type="http://schemas.openxmlformats.org/officeDocument/2006/relationships/slideLayout" Target="../slideLayouts/slideLayout301.xml"/><Relationship Id="rId17" Type="http://schemas.openxmlformats.org/officeDocument/2006/relationships/theme" Target="../theme/theme19.xml"/><Relationship Id="rId2" Type="http://schemas.openxmlformats.org/officeDocument/2006/relationships/slideLayout" Target="../slideLayouts/slideLayout291.xml"/><Relationship Id="rId16" Type="http://schemas.openxmlformats.org/officeDocument/2006/relationships/slideLayout" Target="../slideLayouts/slideLayout305.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slideLayout" Target="../slideLayouts/slideLayout300.xml"/><Relationship Id="rId5" Type="http://schemas.openxmlformats.org/officeDocument/2006/relationships/slideLayout" Target="../slideLayouts/slideLayout294.xml"/><Relationship Id="rId15" Type="http://schemas.openxmlformats.org/officeDocument/2006/relationships/slideLayout" Target="../slideLayouts/slideLayout304.xml"/><Relationship Id="rId10" Type="http://schemas.openxmlformats.org/officeDocument/2006/relationships/slideLayout" Target="../slideLayouts/slideLayout299.xml"/><Relationship Id="rId19" Type="http://schemas.openxmlformats.org/officeDocument/2006/relationships/image" Target="../media/image2.png"/><Relationship Id="rId4" Type="http://schemas.openxmlformats.org/officeDocument/2006/relationships/slideLayout" Target="../slideLayouts/slideLayout293.xml"/><Relationship Id="rId9" Type="http://schemas.openxmlformats.org/officeDocument/2006/relationships/slideLayout" Target="../slideLayouts/slideLayout298.xml"/><Relationship Id="rId14" Type="http://schemas.openxmlformats.org/officeDocument/2006/relationships/slideLayout" Target="../slideLayouts/slideLayout3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13.xml"/><Relationship Id="rId13" Type="http://schemas.openxmlformats.org/officeDocument/2006/relationships/slideLayout" Target="../slideLayouts/slideLayout318.xml"/><Relationship Id="rId18" Type="http://schemas.openxmlformats.org/officeDocument/2006/relationships/image" Target="../media/image1.png"/><Relationship Id="rId3" Type="http://schemas.openxmlformats.org/officeDocument/2006/relationships/slideLayout" Target="../slideLayouts/slideLayout308.xml"/><Relationship Id="rId7" Type="http://schemas.openxmlformats.org/officeDocument/2006/relationships/slideLayout" Target="../slideLayouts/slideLayout312.xml"/><Relationship Id="rId12" Type="http://schemas.openxmlformats.org/officeDocument/2006/relationships/slideLayout" Target="../slideLayouts/slideLayout317.xml"/><Relationship Id="rId17" Type="http://schemas.openxmlformats.org/officeDocument/2006/relationships/theme" Target="../theme/theme20.xml"/><Relationship Id="rId2" Type="http://schemas.openxmlformats.org/officeDocument/2006/relationships/slideLayout" Target="../slideLayouts/slideLayout307.xml"/><Relationship Id="rId16" Type="http://schemas.openxmlformats.org/officeDocument/2006/relationships/slideLayout" Target="../slideLayouts/slideLayout321.xml"/><Relationship Id="rId1" Type="http://schemas.openxmlformats.org/officeDocument/2006/relationships/slideLayout" Target="../slideLayouts/slideLayout306.xml"/><Relationship Id="rId6" Type="http://schemas.openxmlformats.org/officeDocument/2006/relationships/slideLayout" Target="../slideLayouts/slideLayout311.xml"/><Relationship Id="rId11" Type="http://schemas.openxmlformats.org/officeDocument/2006/relationships/slideLayout" Target="../slideLayouts/slideLayout316.xml"/><Relationship Id="rId5" Type="http://schemas.openxmlformats.org/officeDocument/2006/relationships/slideLayout" Target="../slideLayouts/slideLayout310.xml"/><Relationship Id="rId15" Type="http://schemas.openxmlformats.org/officeDocument/2006/relationships/slideLayout" Target="../slideLayouts/slideLayout320.xml"/><Relationship Id="rId10" Type="http://schemas.openxmlformats.org/officeDocument/2006/relationships/slideLayout" Target="../slideLayouts/slideLayout315.xml"/><Relationship Id="rId19" Type="http://schemas.openxmlformats.org/officeDocument/2006/relationships/image" Target="../media/image2.png"/><Relationship Id="rId4" Type="http://schemas.openxmlformats.org/officeDocument/2006/relationships/slideLayout" Target="../slideLayouts/slideLayout309.xml"/><Relationship Id="rId9" Type="http://schemas.openxmlformats.org/officeDocument/2006/relationships/slideLayout" Target="../slideLayouts/slideLayout314.xml"/><Relationship Id="rId14" Type="http://schemas.openxmlformats.org/officeDocument/2006/relationships/slideLayout" Target="../slideLayouts/slideLayout319.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29.xml"/><Relationship Id="rId13" Type="http://schemas.openxmlformats.org/officeDocument/2006/relationships/slideLayout" Target="../slideLayouts/slideLayout334.xml"/><Relationship Id="rId18" Type="http://schemas.openxmlformats.org/officeDocument/2006/relationships/image" Target="../media/image1.png"/><Relationship Id="rId3" Type="http://schemas.openxmlformats.org/officeDocument/2006/relationships/slideLayout" Target="../slideLayouts/slideLayout324.xml"/><Relationship Id="rId7" Type="http://schemas.openxmlformats.org/officeDocument/2006/relationships/slideLayout" Target="../slideLayouts/slideLayout328.xml"/><Relationship Id="rId12" Type="http://schemas.openxmlformats.org/officeDocument/2006/relationships/slideLayout" Target="../slideLayouts/slideLayout333.xml"/><Relationship Id="rId17" Type="http://schemas.openxmlformats.org/officeDocument/2006/relationships/theme" Target="../theme/theme21.xml"/><Relationship Id="rId2" Type="http://schemas.openxmlformats.org/officeDocument/2006/relationships/slideLayout" Target="../slideLayouts/slideLayout323.xml"/><Relationship Id="rId16" Type="http://schemas.openxmlformats.org/officeDocument/2006/relationships/slideLayout" Target="../slideLayouts/slideLayout337.xml"/><Relationship Id="rId1" Type="http://schemas.openxmlformats.org/officeDocument/2006/relationships/slideLayout" Target="../slideLayouts/slideLayout322.xml"/><Relationship Id="rId6" Type="http://schemas.openxmlformats.org/officeDocument/2006/relationships/slideLayout" Target="../slideLayouts/slideLayout327.xml"/><Relationship Id="rId11" Type="http://schemas.openxmlformats.org/officeDocument/2006/relationships/slideLayout" Target="../slideLayouts/slideLayout332.xml"/><Relationship Id="rId5" Type="http://schemas.openxmlformats.org/officeDocument/2006/relationships/slideLayout" Target="../slideLayouts/slideLayout326.xml"/><Relationship Id="rId15" Type="http://schemas.openxmlformats.org/officeDocument/2006/relationships/slideLayout" Target="../slideLayouts/slideLayout336.xml"/><Relationship Id="rId10" Type="http://schemas.openxmlformats.org/officeDocument/2006/relationships/slideLayout" Target="../slideLayouts/slideLayout331.xml"/><Relationship Id="rId19" Type="http://schemas.openxmlformats.org/officeDocument/2006/relationships/image" Target="../media/image2.png"/><Relationship Id="rId4" Type="http://schemas.openxmlformats.org/officeDocument/2006/relationships/slideLayout" Target="../slideLayouts/slideLayout325.xml"/><Relationship Id="rId9" Type="http://schemas.openxmlformats.org/officeDocument/2006/relationships/slideLayout" Target="../slideLayouts/slideLayout330.xml"/><Relationship Id="rId14" Type="http://schemas.openxmlformats.org/officeDocument/2006/relationships/slideLayout" Target="../slideLayouts/slideLayout335.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45.xml"/><Relationship Id="rId13" Type="http://schemas.openxmlformats.org/officeDocument/2006/relationships/slideLayout" Target="../slideLayouts/slideLayout350.xml"/><Relationship Id="rId18" Type="http://schemas.openxmlformats.org/officeDocument/2006/relationships/image" Target="../media/image1.png"/><Relationship Id="rId3" Type="http://schemas.openxmlformats.org/officeDocument/2006/relationships/slideLayout" Target="../slideLayouts/slideLayout340.xml"/><Relationship Id="rId7" Type="http://schemas.openxmlformats.org/officeDocument/2006/relationships/slideLayout" Target="../slideLayouts/slideLayout344.xml"/><Relationship Id="rId12" Type="http://schemas.openxmlformats.org/officeDocument/2006/relationships/slideLayout" Target="../slideLayouts/slideLayout349.xml"/><Relationship Id="rId17" Type="http://schemas.openxmlformats.org/officeDocument/2006/relationships/theme" Target="../theme/theme22.xml"/><Relationship Id="rId2" Type="http://schemas.openxmlformats.org/officeDocument/2006/relationships/slideLayout" Target="../slideLayouts/slideLayout339.xml"/><Relationship Id="rId16" Type="http://schemas.openxmlformats.org/officeDocument/2006/relationships/slideLayout" Target="../slideLayouts/slideLayout353.xml"/><Relationship Id="rId1" Type="http://schemas.openxmlformats.org/officeDocument/2006/relationships/slideLayout" Target="../slideLayouts/slideLayout338.xml"/><Relationship Id="rId6" Type="http://schemas.openxmlformats.org/officeDocument/2006/relationships/slideLayout" Target="../slideLayouts/slideLayout343.xml"/><Relationship Id="rId11" Type="http://schemas.openxmlformats.org/officeDocument/2006/relationships/slideLayout" Target="../slideLayouts/slideLayout348.xml"/><Relationship Id="rId5" Type="http://schemas.openxmlformats.org/officeDocument/2006/relationships/slideLayout" Target="../slideLayouts/slideLayout342.xml"/><Relationship Id="rId15" Type="http://schemas.openxmlformats.org/officeDocument/2006/relationships/slideLayout" Target="../slideLayouts/slideLayout352.xml"/><Relationship Id="rId10" Type="http://schemas.openxmlformats.org/officeDocument/2006/relationships/slideLayout" Target="../slideLayouts/slideLayout347.xml"/><Relationship Id="rId19" Type="http://schemas.openxmlformats.org/officeDocument/2006/relationships/image" Target="../media/image2.png"/><Relationship Id="rId4" Type="http://schemas.openxmlformats.org/officeDocument/2006/relationships/slideLayout" Target="../slideLayouts/slideLayout341.xml"/><Relationship Id="rId9" Type="http://schemas.openxmlformats.org/officeDocument/2006/relationships/slideLayout" Target="../slideLayouts/slideLayout346.xml"/><Relationship Id="rId14" Type="http://schemas.openxmlformats.org/officeDocument/2006/relationships/slideLayout" Target="../slideLayouts/slideLayout35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61.xml"/><Relationship Id="rId13" Type="http://schemas.openxmlformats.org/officeDocument/2006/relationships/slideLayout" Target="../slideLayouts/slideLayout366.xml"/><Relationship Id="rId18" Type="http://schemas.openxmlformats.org/officeDocument/2006/relationships/image" Target="../media/image1.png"/><Relationship Id="rId3" Type="http://schemas.openxmlformats.org/officeDocument/2006/relationships/slideLayout" Target="../slideLayouts/slideLayout356.xml"/><Relationship Id="rId7" Type="http://schemas.openxmlformats.org/officeDocument/2006/relationships/slideLayout" Target="../slideLayouts/slideLayout360.xml"/><Relationship Id="rId12" Type="http://schemas.openxmlformats.org/officeDocument/2006/relationships/slideLayout" Target="../slideLayouts/slideLayout365.xml"/><Relationship Id="rId17" Type="http://schemas.openxmlformats.org/officeDocument/2006/relationships/theme" Target="../theme/theme23.xml"/><Relationship Id="rId2" Type="http://schemas.openxmlformats.org/officeDocument/2006/relationships/slideLayout" Target="../slideLayouts/slideLayout355.xml"/><Relationship Id="rId16" Type="http://schemas.openxmlformats.org/officeDocument/2006/relationships/slideLayout" Target="../slideLayouts/slideLayout369.xml"/><Relationship Id="rId1" Type="http://schemas.openxmlformats.org/officeDocument/2006/relationships/slideLayout" Target="../slideLayouts/slideLayout354.xml"/><Relationship Id="rId6" Type="http://schemas.openxmlformats.org/officeDocument/2006/relationships/slideLayout" Target="../slideLayouts/slideLayout359.xml"/><Relationship Id="rId11" Type="http://schemas.openxmlformats.org/officeDocument/2006/relationships/slideLayout" Target="../slideLayouts/slideLayout364.xml"/><Relationship Id="rId5" Type="http://schemas.openxmlformats.org/officeDocument/2006/relationships/slideLayout" Target="../slideLayouts/slideLayout358.xml"/><Relationship Id="rId15" Type="http://schemas.openxmlformats.org/officeDocument/2006/relationships/slideLayout" Target="../slideLayouts/slideLayout368.xml"/><Relationship Id="rId10" Type="http://schemas.openxmlformats.org/officeDocument/2006/relationships/slideLayout" Target="../slideLayouts/slideLayout363.xml"/><Relationship Id="rId19" Type="http://schemas.openxmlformats.org/officeDocument/2006/relationships/image" Target="../media/image2.png"/><Relationship Id="rId4" Type="http://schemas.openxmlformats.org/officeDocument/2006/relationships/slideLayout" Target="../slideLayouts/slideLayout357.xml"/><Relationship Id="rId9" Type="http://schemas.openxmlformats.org/officeDocument/2006/relationships/slideLayout" Target="../slideLayouts/slideLayout362.xml"/><Relationship Id="rId14" Type="http://schemas.openxmlformats.org/officeDocument/2006/relationships/slideLayout" Target="../slideLayouts/slideLayout367.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77.xml"/><Relationship Id="rId13" Type="http://schemas.openxmlformats.org/officeDocument/2006/relationships/slideLayout" Target="../slideLayouts/slideLayout382.xml"/><Relationship Id="rId18" Type="http://schemas.openxmlformats.org/officeDocument/2006/relationships/image" Target="../media/image1.png"/><Relationship Id="rId3" Type="http://schemas.openxmlformats.org/officeDocument/2006/relationships/slideLayout" Target="../slideLayouts/slideLayout372.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17" Type="http://schemas.openxmlformats.org/officeDocument/2006/relationships/theme" Target="../theme/theme24.xml"/><Relationship Id="rId2" Type="http://schemas.openxmlformats.org/officeDocument/2006/relationships/slideLayout" Target="../slideLayouts/slideLayout371.xml"/><Relationship Id="rId16" Type="http://schemas.openxmlformats.org/officeDocument/2006/relationships/slideLayout" Target="../slideLayouts/slideLayout385.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5" Type="http://schemas.openxmlformats.org/officeDocument/2006/relationships/slideLayout" Target="../slideLayouts/slideLayout374.xml"/><Relationship Id="rId15" Type="http://schemas.openxmlformats.org/officeDocument/2006/relationships/slideLayout" Target="../slideLayouts/slideLayout384.xml"/><Relationship Id="rId10" Type="http://schemas.openxmlformats.org/officeDocument/2006/relationships/slideLayout" Target="../slideLayouts/slideLayout379.xml"/><Relationship Id="rId19" Type="http://schemas.openxmlformats.org/officeDocument/2006/relationships/image" Target="../media/image2.png"/><Relationship Id="rId4" Type="http://schemas.openxmlformats.org/officeDocument/2006/relationships/slideLayout" Target="../slideLayouts/slideLayout373.xml"/><Relationship Id="rId9" Type="http://schemas.openxmlformats.org/officeDocument/2006/relationships/slideLayout" Target="../slideLayouts/slideLayout378.xml"/><Relationship Id="rId14" Type="http://schemas.openxmlformats.org/officeDocument/2006/relationships/slideLayout" Target="../slideLayouts/slideLayout383.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slideLayout" Target="../slideLayouts/slideLayout398.xml"/><Relationship Id="rId18" Type="http://schemas.openxmlformats.org/officeDocument/2006/relationships/image" Target="../media/image1.pn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slideLayout" Target="../slideLayouts/slideLayout397.xml"/><Relationship Id="rId17" Type="http://schemas.openxmlformats.org/officeDocument/2006/relationships/theme" Target="../theme/theme25.xml"/><Relationship Id="rId2" Type="http://schemas.openxmlformats.org/officeDocument/2006/relationships/slideLayout" Target="../slideLayouts/slideLayout387.xml"/><Relationship Id="rId16" Type="http://schemas.openxmlformats.org/officeDocument/2006/relationships/slideLayout" Target="../slideLayouts/slideLayout401.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5" Type="http://schemas.openxmlformats.org/officeDocument/2006/relationships/slideLayout" Target="../slideLayouts/slideLayout400.xml"/><Relationship Id="rId10" Type="http://schemas.openxmlformats.org/officeDocument/2006/relationships/slideLayout" Target="../slideLayouts/slideLayout395.xml"/><Relationship Id="rId19" Type="http://schemas.openxmlformats.org/officeDocument/2006/relationships/image" Target="../media/image2.png"/><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slideLayout" Target="../slideLayouts/slideLayout399.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409.xml"/><Relationship Id="rId13" Type="http://schemas.openxmlformats.org/officeDocument/2006/relationships/slideLayout" Target="../slideLayouts/slideLayout414.xml"/><Relationship Id="rId18" Type="http://schemas.openxmlformats.org/officeDocument/2006/relationships/image" Target="../media/image1.png"/><Relationship Id="rId3" Type="http://schemas.openxmlformats.org/officeDocument/2006/relationships/slideLayout" Target="../slideLayouts/slideLayout404.xml"/><Relationship Id="rId7" Type="http://schemas.openxmlformats.org/officeDocument/2006/relationships/slideLayout" Target="../slideLayouts/slideLayout408.xml"/><Relationship Id="rId12" Type="http://schemas.openxmlformats.org/officeDocument/2006/relationships/slideLayout" Target="../slideLayouts/slideLayout413.xml"/><Relationship Id="rId17" Type="http://schemas.openxmlformats.org/officeDocument/2006/relationships/theme" Target="../theme/theme26.xml"/><Relationship Id="rId2" Type="http://schemas.openxmlformats.org/officeDocument/2006/relationships/slideLayout" Target="../slideLayouts/slideLayout403.xml"/><Relationship Id="rId16" Type="http://schemas.openxmlformats.org/officeDocument/2006/relationships/slideLayout" Target="../slideLayouts/slideLayout417.xml"/><Relationship Id="rId1" Type="http://schemas.openxmlformats.org/officeDocument/2006/relationships/slideLayout" Target="../slideLayouts/slideLayout402.xml"/><Relationship Id="rId6" Type="http://schemas.openxmlformats.org/officeDocument/2006/relationships/slideLayout" Target="../slideLayouts/slideLayout407.xml"/><Relationship Id="rId11" Type="http://schemas.openxmlformats.org/officeDocument/2006/relationships/slideLayout" Target="../slideLayouts/slideLayout412.xml"/><Relationship Id="rId5" Type="http://schemas.openxmlformats.org/officeDocument/2006/relationships/slideLayout" Target="../slideLayouts/slideLayout406.xml"/><Relationship Id="rId15" Type="http://schemas.openxmlformats.org/officeDocument/2006/relationships/slideLayout" Target="../slideLayouts/slideLayout416.xml"/><Relationship Id="rId10" Type="http://schemas.openxmlformats.org/officeDocument/2006/relationships/slideLayout" Target="../slideLayouts/slideLayout411.xml"/><Relationship Id="rId19" Type="http://schemas.openxmlformats.org/officeDocument/2006/relationships/image" Target="../media/image2.png"/><Relationship Id="rId4" Type="http://schemas.openxmlformats.org/officeDocument/2006/relationships/slideLayout" Target="../slideLayouts/slideLayout405.xml"/><Relationship Id="rId9" Type="http://schemas.openxmlformats.org/officeDocument/2006/relationships/slideLayout" Target="../slideLayouts/slideLayout410.xml"/><Relationship Id="rId14" Type="http://schemas.openxmlformats.org/officeDocument/2006/relationships/slideLayout" Target="../slideLayouts/slideLayout415.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slideLayout" Target="../slideLayouts/slideLayout430.xml"/><Relationship Id="rId18" Type="http://schemas.openxmlformats.org/officeDocument/2006/relationships/image" Target="../media/image1.png"/><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slideLayout" Target="../slideLayouts/slideLayout429.xml"/><Relationship Id="rId17" Type="http://schemas.openxmlformats.org/officeDocument/2006/relationships/theme" Target="../theme/theme27.xml"/><Relationship Id="rId2" Type="http://schemas.openxmlformats.org/officeDocument/2006/relationships/slideLayout" Target="../slideLayouts/slideLayout419.xml"/><Relationship Id="rId16" Type="http://schemas.openxmlformats.org/officeDocument/2006/relationships/slideLayout" Target="../slideLayouts/slideLayout433.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5" Type="http://schemas.openxmlformats.org/officeDocument/2006/relationships/slideLayout" Target="../slideLayouts/slideLayout432.xml"/><Relationship Id="rId10" Type="http://schemas.openxmlformats.org/officeDocument/2006/relationships/slideLayout" Target="../slideLayouts/slideLayout427.xml"/><Relationship Id="rId19" Type="http://schemas.openxmlformats.org/officeDocument/2006/relationships/image" Target="../media/image2.png"/><Relationship Id="rId4" Type="http://schemas.openxmlformats.org/officeDocument/2006/relationships/slideLayout" Target="../slideLayouts/slideLayout421.xml"/><Relationship Id="rId9" Type="http://schemas.openxmlformats.org/officeDocument/2006/relationships/slideLayout" Target="../slideLayouts/slideLayout426.xml"/><Relationship Id="rId14" Type="http://schemas.openxmlformats.org/officeDocument/2006/relationships/slideLayout" Target="../slideLayouts/slideLayout43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441.xml"/><Relationship Id="rId13" Type="http://schemas.openxmlformats.org/officeDocument/2006/relationships/slideLayout" Target="../slideLayouts/slideLayout446.xml"/><Relationship Id="rId18" Type="http://schemas.openxmlformats.org/officeDocument/2006/relationships/image" Target="../media/image1.png"/><Relationship Id="rId3" Type="http://schemas.openxmlformats.org/officeDocument/2006/relationships/slideLayout" Target="../slideLayouts/slideLayout436.xml"/><Relationship Id="rId7" Type="http://schemas.openxmlformats.org/officeDocument/2006/relationships/slideLayout" Target="../slideLayouts/slideLayout440.xml"/><Relationship Id="rId12" Type="http://schemas.openxmlformats.org/officeDocument/2006/relationships/slideLayout" Target="../slideLayouts/slideLayout445.xml"/><Relationship Id="rId17" Type="http://schemas.openxmlformats.org/officeDocument/2006/relationships/theme" Target="../theme/theme28.xml"/><Relationship Id="rId2" Type="http://schemas.openxmlformats.org/officeDocument/2006/relationships/slideLayout" Target="../slideLayouts/slideLayout435.xml"/><Relationship Id="rId16" Type="http://schemas.openxmlformats.org/officeDocument/2006/relationships/slideLayout" Target="../slideLayouts/slideLayout449.xml"/><Relationship Id="rId1" Type="http://schemas.openxmlformats.org/officeDocument/2006/relationships/slideLayout" Target="../slideLayouts/slideLayout434.xml"/><Relationship Id="rId6" Type="http://schemas.openxmlformats.org/officeDocument/2006/relationships/slideLayout" Target="../slideLayouts/slideLayout439.xml"/><Relationship Id="rId11" Type="http://schemas.openxmlformats.org/officeDocument/2006/relationships/slideLayout" Target="../slideLayouts/slideLayout444.xml"/><Relationship Id="rId5" Type="http://schemas.openxmlformats.org/officeDocument/2006/relationships/slideLayout" Target="../slideLayouts/slideLayout438.xml"/><Relationship Id="rId15" Type="http://schemas.openxmlformats.org/officeDocument/2006/relationships/slideLayout" Target="../slideLayouts/slideLayout448.xml"/><Relationship Id="rId10" Type="http://schemas.openxmlformats.org/officeDocument/2006/relationships/slideLayout" Target="../slideLayouts/slideLayout443.xml"/><Relationship Id="rId19" Type="http://schemas.openxmlformats.org/officeDocument/2006/relationships/image" Target="../media/image2.png"/><Relationship Id="rId4" Type="http://schemas.openxmlformats.org/officeDocument/2006/relationships/slideLayout" Target="../slideLayouts/slideLayout437.xml"/><Relationship Id="rId9" Type="http://schemas.openxmlformats.org/officeDocument/2006/relationships/slideLayout" Target="../slideLayouts/slideLayout442.xml"/><Relationship Id="rId14" Type="http://schemas.openxmlformats.org/officeDocument/2006/relationships/slideLayout" Target="../slideLayouts/slideLayout447.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57.xml"/><Relationship Id="rId13" Type="http://schemas.openxmlformats.org/officeDocument/2006/relationships/slideLayout" Target="../slideLayouts/slideLayout462.xml"/><Relationship Id="rId18" Type="http://schemas.openxmlformats.org/officeDocument/2006/relationships/image" Target="../media/image1.png"/><Relationship Id="rId3" Type="http://schemas.openxmlformats.org/officeDocument/2006/relationships/slideLayout" Target="../slideLayouts/slideLayout452.xml"/><Relationship Id="rId7" Type="http://schemas.openxmlformats.org/officeDocument/2006/relationships/slideLayout" Target="../slideLayouts/slideLayout456.xml"/><Relationship Id="rId12" Type="http://schemas.openxmlformats.org/officeDocument/2006/relationships/slideLayout" Target="../slideLayouts/slideLayout461.xml"/><Relationship Id="rId17" Type="http://schemas.openxmlformats.org/officeDocument/2006/relationships/theme" Target="../theme/theme29.xml"/><Relationship Id="rId2" Type="http://schemas.openxmlformats.org/officeDocument/2006/relationships/slideLayout" Target="../slideLayouts/slideLayout451.xml"/><Relationship Id="rId16" Type="http://schemas.openxmlformats.org/officeDocument/2006/relationships/slideLayout" Target="../slideLayouts/slideLayout465.xml"/><Relationship Id="rId1" Type="http://schemas.openxmlformats.org/officeDocument/2006/relationships/slideLayout" Target="../slideLayouts/slideLayout450.xml"/><Relationship Id="rId6" Type="http://schemas.openxmlformats.org/officeDocument/2006/relationships/slideLayout" Target="../slideLayouts/slideLayout455.xml"/><Relationship Id="rId11" Type="http://schemas.openxmlformats.org/officeDocument/2006/relationships/slideLayout" Target="../slideLayouts/slideLayout460.xml"/><Relationship Id="rId5" Type="http://schemas.openxmlformats.org/officeDocument/2006/relationships/slideLayout" Target="../slideLayouts/slideLayout454.xml"/><Relationship Id="rId15" Type="http://schemas.openxmlformats.org/officeDocument/2006/relationships/slideLayout" Target="../slideLayouts/slideLayout464.xml"/><Relationship Id="rId10" Type="http://schemas.openxmlformats.org/officeDocument/2006/relationships/slideLayout" Target="../slideLayouts/slideLayout459.xml"/><Relationship Id="rId19" Type="http://schemas.openxmlformats.org/officeDocument/2006/relationships/image" Target="../media/image2.png"/><Relationship Id="rId4" Type="http://schemas.openxmlformats.org/officeDocument/2006/relationships/slideLayout" Target="../slideLayouts/slideLayout453.xml"/><Relationship Id="rId9" Type="http://schemas.openxmlformats.org/officeDocument/2006/relationships/slideLayout" Target="../slideLayouts/slideLayout458.xml"/><Relationship Id="rId14" Type="http://schemas.openxmlformats.org/officeDocument/2006/relationships/slideLayout" Target="../slideLayouts/slideLayout46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3.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2.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1.pn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image" Target="../media/image2.pn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1.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5.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image" Target="../media/image2.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image" Target="../media/image2.png"/><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image" Target="../media/image1.png"/><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theme" Target="../theme/theme7.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image" Target="../media/image2.png"/><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image" Target="../media/image1.png"/><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theme" Target="../theme/theme8.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10" Type="http://schemas.openxmlformats.org/officeDocument/2006/relationships/slideLayout" Target="../slideLayouts/slideLayout123.xml"/><Relationship Id="rId19" Type="http://schemas.openxmlformats.org/officeDocument/2006/relationships/image" Target="../media/image2.png"/><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image" Target="../media/image1.png"/><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theme" Target="../theme/theme9.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19" Type="http://schemas.openxmlformats.org/officeDocument/2006/relationships/image" Target="../media/image2.png"/><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9">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4209" r:id="rId17"/>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20"/>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0"/>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 id="2147484207" r:id="rId15"/>
    <p:sldLayoutId id="2147484208"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l"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a:t>
            </a:r>
            <a:r>
              <a:rPr lang="en-US" altLang="zh-CN" sz="1200">
                <a:solidFill>
                  <a:srgbClr val="EAEAEA"/>
                </a:solidFill>
                <a:latin typeface="Tahoma" panose="020B0604030504040204" pitchFamily="34" charset="0"/>
                <a:ea typeface="宋体" panose="02010600030101010101" pitchFamily="2" charset="-122"/>
                <a:sym typeface="+mn-ea"/>
              </a:rPr>
              <a:t>/EE5064 </a:t>
            </a:r>
            <a:r>
              <a:rPr lang="en-US" altLang="zh-CN" sz="1200">
                <a:solidFill>
                  <a:srgbClr val="EAEAEA"/>
                </a:solidFill>
                <a:latin typeface="Tahoma" panose="020B0604030504040204" pitchFamily="34" charset="0"/>
                <a:ea typeface="宋体" panose="02010600030101010101" pitchFamily="2" charset="-122"/>
              </a:rPr>
              <a:t>|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gi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5.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slideLayout" Target="../slideLayouts/slideLayout429.xml"/><Relationship Id="rId7" Type="http://schemas.openxmlformats.org/officeDocument/2006/relationships/oleObject" Target="../embeddings/oleObject7.bin"/><Relationship Id="rId12" Type="http://schemas.openxmlformats.org/officeDocument/2006/relationships/image" Target="../media/image27.w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8.png"/><Relationship Id="rId11" Type="http://schemas.openxmlformats.org/officeDocument/2006/relationships/oleObject" Target="../embeddings/oleObject9.bin"/><Relationship Id="rId5" Type="http://schemas.openxmlformats.org/officeDocument/2006/relationships/image" Target="../media/image2.png"/><Relationship Id="rId10" Type="http://schemas.openxmlformats.org/officeDocument/2006/relationships/image" Target="../media/image26.wmf"/><Relationship Id="rId4" Type="http://schemas.openxmlformats.org/officeDocument/2006/relationships/notesSlide" Target="../notesSlides/notesSlide6.xml"/><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oleObject" Target="../embeddings/oleObject12.bin"/><Relationship Id="rId3" Type="http://schemas.openxmlformats.org/officeDocument/2006/relationships/slideLayout" Target="../slideLayouts/slideLayout61.xml"/><Relationship Id="rId7" Type="http://schemas.openxmlformats.org/officeDocument/2006/relationships/image" Target="../media/image33.png"/><Relationship Id="rId12" Type="http://schemas.openxmlformats.org/officeDocument/2006/relationships/image" Target="../media/image30.w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32.png"/><Relationship Id="rId11" Type="http://schemas.openxmlformats.org/officeDocument/2006/relationships/oleObject" Target="../embeddings/oleObject11.bin"/><Relationship Id="rId5" Type="http://schemas.openxmlformats.org/officeDocument/2006/relationships/image" Target="../media/image2.png"/><Relationship Id="rId10" Type="http://schemas.openxmlformats.org/officeDocument/2006/relationships/image" Target="../media/image29.wmf"/><Relationship Id="rId4" Type="http://schemas.openxmlformats.org/officeDocument/2006/relationships/notesSlide" Target="../notesSlides/notesSlide7.xml"/><Relationship Id="rId9" Type="http://schemas.openxmlformats.org/officeDocument/2006/relationships/oleObject" Target="../embeddings/oleObject10.bin"/><Relationship Id="rId14"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7.xml"/><Relationship Id="rId1" Type="http://schemas.openxmlformats.org/officeDocument/2006/relationships/tags" Target="../tags/tag8.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image" Target="../media/image37.png"/><Relationship Id="rId1" Type="http://schemas.openxmlformats.org/officeDocument/2006/relationships/slideLayout" Target="../slideLayouts/slideLayout9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9.xml"/><Relationship Id="rId7" Type="http://schemas.openxmlformats.org/officeDocument/2006/relationships/image" Target="../media/image40.png"/><Relationship Id="rId2" Type="http://schemas.openxmlformats.org/officeDocument/2006/relationships/slideLayout" Target="../slideLayouts/slideLayout109.xml"/><Relationship Id="rId1" Type="http://schemas.openxmlformats.org/officeDocument/2006/relationships/tags" Target="../tags/tag9.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jpeg"/><Relationship Id="rId4" Type="http://schemas.openxmlformats.org/officeDocument/2006/relationships/image" Target="../media/image2.pn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0.xml"/><Relationship Id="rId7" Type="http://schemas.openxmlformats.org/officeDocument/2006/relationships/image" Target="../media/image44.png"/><Relationship Id="rId2" Type="http://schemas.openxmlformats.org/officeDocument/2006/relationships/slideLayout" Target="../slideLayouts/slideLayout125.xml"/><Relationship Id="rId1" Type="http://schemas.openxmlformats.org/officeDocument/2006/relationships/tags" Target="../tags/tag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11.xml"/><Relationship Id="rId7" Type="http://schemas.openxmlformats.org/officeDocument/2006/relationships/image" Target="../media/image53.png"/><Relationship Id="rId2" Type="http://schemas.openxmlformats.org/officeDocument/2006/relationships/slideLayout" Target="../slideLayouts/slideLayout141.xml"/><Relationship Id="rId1" Type="http://schemas.openxmlformats.org/officeDocument/2006/relationships/tags" Target="../tags/tag11.xml"/><Relationship Id="rId6" Type="http://schemas.openxmlformats.org/officeDocument/2006/relationships/image" Target="../media/image48.png"/><Relationship Id="rId11" Type="http://schemas.openxmlformats.org/officeDocument/2006/relationships/image" Target="../media/image57.png"/><Relationship Id="rId5" Type="http://schemas.openxmlformats.org/officeDocument/2006/relationships/image" Target="../media/image47.png"/><Relationship Id="rId10" Type="http://schemas.openxmlformats.org/officeDocument/2006/relationships/image" Target="../media/image56.png"/><Relationship Id="rId4" Type="http://schemas.openxmlformats.org/officeDocument/2006/relationships/image" Target="../media/image2.png"/><Relationship Id="rId9"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0.png"/><Relationship Id="rId2" Type="http://schemas.openxmlformats.org/officeDocument/2006/relationships/slideLayout" Target="../slideLayouts/slideLayout157.xml"/><Relationship Id="rId1" Type="http://schemas.openxmlformats.org/officeDocument/2006/relationships/tags" Target="../tags/tag1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3.png"/><Relationship Id="rId2" Type="http://schemas.openxmlformats.org/officeDocument/2006/relationships/slideLayout" Target="../slideLayouts/slideLayout173.xml"/><Relationship Id="rId1" Type="http://schemas.openxmlformats.org/officeDocument/2006/relationships/tags" Target="../tags/tag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6.png"/><Relationship Id="rId2" Type="http://schemas.openxmlformats.org/officeDocument/2006/relationships/slideLayout" Target="../slideLayouts/slideLayout189.xml"/><Relationship Id="rId1" Type="http://schemas.openxmlformats.org/officeDocument/2006/relationships/tags" Target="../tags/tag1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5.xml"/><Relationship Id="rId7" Type="http://schemas.openxmlformats.org/officeDocument/2006/relationships/image" Target="../media/image70.png"/><Relationship Id="rId2" Type="http://schemas.openxmlformats.org/officeDocument/2006/relationships/slideLayout" Target="../slideLayouts/slideLayout205.xml"/><Relationship Id="rId1" Type="http://schemas.openxmlformats.org/officeDocument/2006/relationships/tags" Target="../tags/tag15.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1.xml"/><Relationship Id="rId1" Type="http://schemas.openxmlformats.org/officeDocument/2006/relationships/tags" Target="../tags/tag1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7.xml"/><Relationship Id="rId1" Type="http://schemas.openxmlformats.org/officeDocument/2006/relationships/tags" Target="../tags/tag1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slideLayout" Target="../slideLayouts/slideLayout253.xml"/><Relationship Id="rId7" Type="http://schemas.openxmlformats.org/officeDocument/2006/relationships/oleObject" Target="../embeddings/oleObject13.bin"/><Relationship Id="rId12" Type="http://schemas.openxmlformats.org/officeDocument/2006/relationships/image" Target="../media/image75.wmf"/><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image" Target="../media/image76.png"/><Relationship Id="rId11" Type="http://schemas.openxmlformats.org/officeDocument/2006/relationships/oleObject" Target="../embeddings/oleObject15.bin"/><Relationship Id="rId5" Type="http://schemas.openxmlformats.org/officeDocument/2006/relationships/image" Target="../media/image2.png"/><Relationship Id="rId10" Type="http://schemas.openxmlformats.org/officeDocument/2006/relationships/image" Target="../media/image74.wmf"/><Relationship Id="rId4" Type="http://schemas.openxmlformats.org/officeDocument/2006/relationships/notesSlide" Target="../notesSlides/notesSlide18.xml"/><Relationship Id="rId9"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79.png"/><Relationship Id="rId2" Type="http://schemas.openxmlformats.org/officeDocument/2006/relationships/slideLayout" Target="../slideLayouts/slideLayout269.xml"/><Relationship Id="rId1" Type="http://schemas.openxmlformats.org/officeDocument/2006/relationships/tags" Target="../tags/tag19.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5.xml"/><Relationship Id="rId1" Type="http://schemas.openxmlformats.org/officeDocument/2006/relationships/tags" Target="../tags/tag20.xml"/><Relationship Id="rId5" Type="http://schemas.openxmlformats.org/officeDocument/2006/relationships/image" Target="../media/image8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2.xml"/><Relationship Id="rId7" Type="http://schemas.openxmlformats.org/officeDocument/2006/relationships/image" Target="../media/image3.w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1.xml"/><Relationship Id="rId1" Type="http://schemas.openxmlformats.org/officeDocument/2006/relationships/tags" Target="../tags/tag21.xml"/><Relationship Id="rId5" Type="http://schemas.openxmlformats.org/officeDocument/2006/relationships/image" Target="../media/image8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0.bin"/><Relationship Id="rId18" Type="http://schemas.openxmlformats.org/officeDocument/2006/relationships/oleObject" Target="../embeddings/oleObject21.bin"/><Relationship Id="rId3" Type="http://schemas.openxmlformats.org/officeDocument/2006/relationships/slideLayout" Target="../slideLayouts/slideLayout317.xml"/><Relationship Id="rId7" Type="http://schemas.openxmlformats.org/officeDocument/2006/relationships/image" Target="../media/image82.wmf"/><Relationship Id="rId12" Type="http://schemas.openxmlformats.org/officeDocument/2006/relationships/image" Target="../media/image83.wmf"/><Relationship Id="rId17" Type="http://schemas.openxmlformats.org/officeDocument/2006/relationships/image" Target="../media/image88.png"/><Relationship Id="rId2" Type="http://schemas.openxmlformats.org/officeDocument/2006/relationships/tags" Target="../tags/tag22.xml"/><Relationship Id="rId16" Type="http://schemas.openxmlformats.org/officeDocument/2006/relationships/image" Target="../media/image87.png"/><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oleObject" Target="../embeddings/oleObject19.bin"/><Relationship Id="rId5" Type="http://schemas.openxmlformats.org/officeDocument/2006/relationships/image" Target="../media/image2.png"/><Relationship Id="rId15" Type="http://schemas.openxmlformats.org/officeDocument/2006/relationships/image" Target="../media/image86.png"/><Relationship Id="rId10" Type="http://schemas.openxmlformats.org/officeDocument/2006/relationships/oleObject" Target="../embeddings/oleObject18.bin"/><Relationship Id="rId19" Type="http://schemas.openxmlformats.org/officeDocument/2006/relationships/image" Target="../media/image85.wmf"/><Relationship Id="rId4" Type="http://schemas.openxmlformats.org/officeDocument/2006/relationships/notesSlide" Target="../notesSlides/notesSlide22.xml"/><Relationship Id="rId9" Type="http://schemas.openxmlformats.org/officeDocument/2006/relationships/image" Target="../media/image74.wmf"/><Relationship Id="rId14" Type="http://schemas.openxmlformats.org/officeDocument/2006/relationships/image" Target="../media/image84.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3.xml"/><Relationship Id="rId1" Type="http://schemas.openxmlformats.org/officeDocument/2006/relationships/tags" Target="../tags/tag23.xml"/><Relationship Id="rId5" Type="http://schemas.openxmlformats.org/officeDocument/2006/relationships/image" Target="../media/image89.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92.png"/><Relationship Id="rId2" Type="http://schemas.openxmlformats.org/officeDocument/2006/relationships/slideLayout" Target="../slideLayouts/slideLayout349.xml"/><Relationship Id="rId1" Type="http://schemas.openxmlformats.org/officeDocument/2006/relationships/tags" Target="../tags/tag24.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25.xml"/><Relationship Id="rId7" Type="http://schemas.openxmlformats.org/officeDocument/2006/relationships/image" Target="../media/image95.png"/><Relationship Id="rId2" Type="http://schemas.openxmlformats.org/officeDocument/2006/relationships/slideLayout" Target="../slideLayouts/slideLayout365.xml"/><Relationship Id="rId1" Type="http://schemas.openxmlformats.org/officeDocument/2006/relationships/tags" Target="../tags/tag25.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2.png"/><Relationship Id="rId9" Type="http://schemas.openxmlformats.org/officeDocument/2006/relationships/image" Target="../media/image97.png"/></Relationships>
</file>

<file path=ppt/slides/_rels/slide35.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notesSlide" Target="../notesSlides/notesSlide26.xml"/><Relationship Id="rId7" Type="http://schemas.openxmlformats.org/officeDocument/2006/relationships/image" Target="../media/image101.png"/><Relationship Id="rId2" Type="http://schemas.openxmlformats.org/officeDocument/2006/relationships/slideLayout" Target="../slideLayouts/slideLayout381.xml"/><Relationship Id="rId1" Type="http://schemas.openxmlformats.org/officeDocument/2006/relationships/tags" Target="../tags/tag26.xml"/><Relationship Id="rId6" Type="http://schemas.openxmlformats.org/officeDocument/2006/relationships/image" Target="../media/image100.png"/><Relationship Id="rId5" Type="http://schemas.openxmlformats.org/officeDocument/2006/relationships/image" Target="../media/image2.png"/><Relationship Id="rId4" Type="http://schemas.openxmlformats.org/officeDocument/2006/relationships/image" Target="../media/image99.png"/><Relationship Id="rId9" Type="http://schemas.openxmlformats.org/officeDocument/2006/relationships/image" Target="../media/image10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97.xml"/><Relationship Id="rId1" Type="http://schemas.openxmlformats.org/officeDocument/2006/relationships/tags" Target="../tags/tag27.xml"/><Relationship Id="rId5" Type="http://schemas.openxmlformats.org/officeDocument/2006/relationships/image" Target="../media/image104.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Layout" Target="../slideLayouts/slideLayout413.xml"/><Relationship Id="rId7" Type="http://schemas.openxmlformats.org/officeDocument/2006/relationships/image" Target="../media/image850.png"/><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840.png"/><Relationship Id="rId5" Type="http://schemas.openxmlformats.org/officeDocument/2006/relationships/image" Target="../media/image2.png"/><Relationship Id="rId4" Type="http://schemas.openxmlformats.org/officeDocument/2006/relationships/notesSlide" Target="../notesSlides/notesSlide28.xml"/><Relationship Id="rId9" Type="http://schemas.openxmlformats.org/officeDocument/2006/relationships/image" Target="../media/image10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Layout" Target="../slideLayouts/slideLayout445.xml"/><Relationship Id="rId7" Type="http://schemas.openxmlformats.org/officeDocument/2006/relationships/image" Target="../media/image106.wmf"/><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png"/><Relationship Id="rId4" Type="http://schemas.openxmlformats.org/officeDocument/2006/relationships/notesSlide" Target="../notesSlides/notesSlide29.xml"/><Relationship Id="rId9" Type="http://schemas.openxmlformats.org/officeDocument/2006/relationships/image" Target="../media/image107.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61.xml"/><Relationship Id="rId1" Type="http://schemas.openxmlformats.org/officeDocument/2006/relationships/tags" Target="../tags/tag30.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1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p:cNvSpPr>
            <a:spLocks noGrp="1"/>
          </p:cNvSpPr>
          <p:nvPr/>
        </p:nvSpPr>
        <p:spPr>
          <a:xfrm>
            <a:off x="870995" y="1761885"/>
            <a:ext cx="6775101" cy="316928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450000" eaLnBrk="1" hangingPunct="1">
              <a:lnSpc>
                <a:spcPct val="150000"/>
              </a:lnSpc>
              <a:spcBef>
                <a:spcPts val="20"/>
              </a:spcBef>
              <a:spcAft>
                <a:spcPts val="0"/>
              </a:spcAft>
              <a:buFont typeface="Wingdings" pitchFamily="2" charset="2"/>
              <a:buChar char="Ø"/>
            </a:pPr>
            <a:r>
              <a:rPr lang="pt-BR" altLang="zh-CN" sz="3200" b="1" dirty="0">
                <a:solidFill>
                  <a:srgbClr val="000000"/>
                </a:solidFill>
                <a:latin typeface="Times New Roman" panose="02020603050405020304" pitchFamily="18" charset="0"/>
                <a:cs typeface="Times New Roman" panose="02020603050405020304" pitchFamily="18" charset="0"/>
              </a:rPr>
              <a:t>2.1 Newton-Euler formulations</a:t>
            </a:r>
          </a:p>
          <a:p>
            <a:pPr indent="-450000" eaLnBrk="1" hangingPunct="1">
              <a:lnSpc>
                <a:spcPct val="150000"/>
              </a:lnSpc>
              <a:spcBef>
                <a:spcPts val="20"/>
              </a:spcBef>
              <a:spcAft>
                <a:spcPts val="0"/>
              </a:spcAft>
              <a:buFont typeface="Wingdings" pitchFamily="2" charset="2"/>
              <a:buChar char="Ø"/>
            </a:pPr>
            <a:r>
              <a:rPr lang="en-US" altLang="zh-CN" sz="3200" b="1">
                <a:solidFill>
                  <a:srgbClr val="000000"/>
                </a:solidFill>
                <a:latin typeface="Times New Roman" panose="02020603050405020304" pitchFamily="18" charset="0"/>
                <a:cs typeface="Times New Roman" panose="02020603050405020304" pitchFamily="18" charset="0"/>
              </a:rPr>
              <a:t>2.2 Lagrange-Euler formulation</a:t>
            </a:r>
            <a:endParaRPr lang="en-US" altLang="zh-CN" sz="3200" b="1" dirty="0">
              <a:solidFill>
                <a:srgbClr val="000000"/>
              </a:solidFill>
              <a:latin typeface="Times New Roman" panose="02020603050405020304" pitchFamily="18" charset="0"/>
              <a:cs typeface="Times New Roman" panose="02020603050405020304" pitchFamily="18" charset="0"/>
            </a:endParaRP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2.3 Properties of Dynamic Model</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2.4 Dynamics Tutorials </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70C0"/>
                </a:solidFill>
                <a:latin typeface="Times New Roman" panose="02020603050405020304" pitchFamily="18" charset="0"/>
                <a:cs typeface="Times New Roman" panose="02020603050405020304" pitchFamily="18" charset="0"/>
              </a:rPr>
              <a:t>2.5 Neural Network Modelling</a:t>
            </a:r>
            <a:endParaRPr lang="en-US" altLang="en-US" sz="3200" b="1" dirty="0">
              <a:solidFill>
                <a:srgbClr val="0070C0"/>
              </a:solidFill>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pt-BR" altLang="en-US" sz="3600" b="1" dirty="0">
                <a:solidFill>
                  <a:srgbClr val="333399"/>
                </a:solidFill>
                <a:latin typeface="Times New Roman" panose="02020603050405020304" pitchFamily="18" charset="0"/>
                <a:cs typeface="Times New Roman" panose="02020603050405020304" pitchFamily="18" charset="0"/>
              </a:rPr>
              <a:t>2. Robot Dynamics</a:t>
            </a:r>
          </a:p>
        </p:txBody>
      </p:sp>
      <p:sp>
        <p:nvSpPr>
          <p:cNvPr id="7"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rgbClr val="FFFFFF"/>
                </a:solidFill>
                <a:latin typeface="Arial" panose="020B0604020202020204" pitchFamily="34" charset="0"/>
              </a:rPr>
              <a:t>- </a:t>
            </a:r>
            <a:fld id="{771B3C96-CC4A-4EFB-8970-239C613D8150}" type="slidenum">
              <a:rPr lang="zh-CN" altLang="en-US" sz="1600" b="1" smtClean="0">
                <a:solidFill>
                  <a:srgbClr val="FFFFFF"/>
                </a:solidFill>
                <a:latin typeface="Arial" panose="020B0604020202020204" pitchFamily="34" charset="0"/>
              </a:rPr>
              <a:pPr>
                <a:spcBef>
                  <a:spcPct val="0"/>
                </a:spcBef>
                <a:buFontTx/>
                <a:buNone/>
              </a:pPr>
              <a:t>1</a:t>
            </a:fld>
            <a:r>
              <a:rPr lang="zh-CN" altLang="en-US" sz="1600" b="1">
                <a:solidFill>
                  <a:srgbClr val="FFFFFF"/>
                </a:solidFill>
                <a:latin typeface="Arial" panose="020B0604020202020204" pitchFamily="34" charset="0"/>
              </a:rPr>
              <a:t> </a:t>
            </a:r>
            <a:r>
              <a:rPr lang="en-US" altLang="zh-CN" sz="1600" b="1">
                <a:solidFill>
                  <a:srgbClr val="FFFFFF"/>
                </a:solidFill>
                <a:latin typeface="Arial" panose="020B0604020202020204" pitchFamily="34" charset="0"/>
              </a:rPr>
              <a:t>-</a:t>
            </a:r>
            <a:endParaRPr lang="en-US" altLang="zh-CN" sz="1600" b="1" dirty="0">
              <a:solidFill>
                <a:srgbClr val="FFFFFF"/>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1903044479"/>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pSp>
        <p:nvGrpSpPr>
          <p:cNvPr id="5" name="Group 6">
            <a:extLst>
              <a:ext uri="{FF2B5EF4-FFF2-40B4-BE49-F238E27FC236}">
                <a16:creationId xmlns:a16="http://schemas.microsoft.com/office/drawing/2014/main" id="{AF927AF0-C65B-4E55-A055-1995A0B8B31C}"/>
              </a:ext>
            </a:extLst>
          </p:cNvPr>
          <p:cNvGrpSpPr/>
          <p:nvPr/>
        </p:nvGrpSpPr>
        <p:grpSpPr>
          <a:xfrm>
            <a:off x="4785278" y="1428905"/>
            <a:ext cx="4051300" cy="4911725"/>
            <a:chOff x="4464050" y="1206500"/>
            <a:chExt cx="4051300" cy="4911725"/>
          </a:xfrm>
        </p:grpSpPr>
        <p:grpSp>
          <p:nvGrpSpPr>
            <p:cNvPr id="7" name="Group 126">
              <a:extLst>
                <a:ext uri="{FF2B5EF4-FFF2-40B4-BE49-F238E27FC236}">
                  <a16:creationId xmlns:a16="http://schemas.microsoft.com/office/drawing/2014/main" id="{39639245-8360-4DD6-9910-33B6B91A9027}"/>
                </a:ext>
              </a:extLst>
            </p:cNvPr>
            <p:cNvGrpSpPr>
              <a:grpSpLocks/>
            </p:cNvGrpSpPr>
            <p:nvPr/>
          </p:nvGrpSpPr>
          <p:grpSpPr bwMode="auto">
            <a:xfrm>
              <a:off x="5376880" y="3422650"/>
              <a:ext cx="1368429" cy="1260475"/>
              <a:chOff x="3541" y="2335"/>
              <a:chExt cx="862" cy="794"/>
            </a:xfrm>
          </p:grpSpPr>
          <p:sp>
            <p:nvSpPr>
              <p:cNvPr id="60" name="Line 127">
                <a:extLst>
                  <a:ext uri="{FF2B5EF4-FFF2-40B4-BE49-F238E27FC236}">
                    <a16:creationId xmlns:a16="http://schemas.microsoft.com/office/drawing/2014/main" id="{54792614-3873-4E20-B5C6-1191570C537D}"/>
                  </a:ext>
                </a:extLst>
              </p:cNvPr>
              <p:cNvSpPr>
                <a:spLocks noChangeShapeType="1"/>
              </p:cNvSpPr>
              <p:nvPr/>
            </p:nvSpPr>
            <p:spPr bwMode="auto">
              <a:xfrm flipH="1" flipV="1">
                <a:off x="3746" y="2335"/>
                <a:ext cx="123" cy="31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61" name="Text Box 128">
                <a:extLst>
                  <a:ext uri="{FF2B5EF4-FFF2-40B4-BE49-F238E27FC236}">
                    <a16:creationId xmlns:a16="http://schemas.microsoft.com/office/drawing/2014/main" id="{77EFEDAA-B3A3-46C6-931D-62486F0F2A05}"/>
                  </a:ext>
                </a:extLst>
              </p:cNvPr>
              <p:cNvSpPr txBox="1">
                <a:spLocks noChangeArrowheads="1"/>
              </p:cNvSpPr>
              <p:nvPr/>
            </p:nvSpPr>
            <p:spPr bwMode="auto">
              <a:xfrm>
                <a:off x="3541" y="2609"/>
                <a:ext cx="86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00">
                    <a:solidFill>
                      <a:srgbClr val="0000CC"/>
                    </a:solidFill>
                  </a:rPr>
                  <a:t>Synapses (from other neurons)</a:t>
                </a:r>
              </a:p>
            </p:txBody>
          </p:sp>
        </p:grpSp>
        <p:sp>
          <p:nvSpPr>
            <p:cNvPr id="8" name="Oval 80">
              <a:extLst>
                <a:ext uri="{FF2B5EF4-FFF2-40B4-BE49-F238E27FC236}">
                  <a16:creationId xmlns:a16="http://schemas.microsoft.com/office/drawing/2014/main" id="{3CE5FADD-AA41-46F0-8949-65CAF0C0011D}"/>
                </a:ext>
              </a:extLst>
            </p:cNvPr>
            <p:cNvSpPr>
              <a:spLocks noChangeArrowheads="1"/>
            </p:cNvSpPr>
            <p:nvPr/>
          </p:nvSpPr>
          <p:spPr bwMode="auto">
            <a:xfrm>
              <a:off x="6354763" y="2239963"/>
              <a:ext cx="260350" cy="247650"/>
            </a:xfrm>
            <a:prstGeom prst="ellipse">
              <a:avLst/>
            </a:prstGeom>
            <a:solidFill>
              <a:schemeClr val="accent1"/>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9" name="Freeform 81">
              <a:extLst>
                <a:ext uri="{FF2B5EF4-FFF2-40B4-BE49-F238E27FC236}">
                  <a16:creationId xmlns:a16="http://schemas.microsoft.com/office/drawing/2014/main" id="{BE2CD6BC-873F-4932-9634-1858436BBEEE}"/>
                </a:ext>
              </a:extLst>
            </p:cNvPr>
            <p:cNvSpPr>
              <a:spLocks/>
            </p:cNvSpPr>
            <p:nvPr/>
          </p:nvSpPr>
          <p:spPr bwMode="auto">
            <a:xfrm>
              <a:off x="6092825" y="1835150"/>
              <a:ext cx="923925" cy="944563"/>
            </a:xfrm>
            <a:custGeom>
              <a:avLst/>
              <a:gdLst>
                <a:gd name="T0" fmla="*/ 2147483647 w 643"/>
                <a:gd name="T1" fmla="*/ 2147483647 h 688"/>
                <a:gd name="T2" fmla="*/ 2147483647 w 643"/>
                <a:gd name="T3" fmla="*/ 2147483647 h 688"/>
                <a:gd name="T4" fmla="*/ 2147483647 w 643"/>
                <a:gd name="T5" fmla="*/ 2147483647 h 688"/>
                <a:gd name="T6" fmla="*/ 2147483647 w 643"/>
                <a:gd name="T7" fmla="*/ 2147483647 h 688"/>
                <a:gd name="T8" fmla="*/ 2147483647 w 643"/>
                <a:gd name="T9" fmla="*/ 2147483647 h 688"/>
                <a:gd name="T10" fmla="*/ 2147483647 w 643"/>
                <a:gd name="T11" fmla="*/ 2147483647 h 688"/>
                <a:gd name="T12" fmla="*/ 2147483647 w 643"/>
                <a:gd name="T13" fmla="*/ 2147483647 h 688"/>
                <a:gd name="T14" fmla="*/ 2147483647 w 643"/>
                <a:gd name="T15" fmla="*/ 2147483647 h 688"/>
                <a:gd name="T16" fmla="*/ 2147483647 w 643"/>
                <a:gd name="T17" fmla="*/ 2147483647 h 688"/>
                <a:gd name="T18" fmla="*/ 2147483647 w 643"/>
                <a:gd name="T19" fmla="*/ 2147483647 h 688"/>
                <a:gd name="T20" fmla="*/ 2147483647 w 643"/>
                <a:gd name="T21" fmla="*/ 2147483647 h 688"/>
                <a:gd name="T22" fmla="*/ 2147483647 w 643"/>
                <a:gd name="T23" fmla="*/ 2147483647 h 688"/>
                <a:gd name="T24" fmla="*/ 0 w 643"/>
                <a:gd name="T25" fmla="*/ 2147483647 h 688"/>
                <a:gd name="T26" fmla="*/ 2147483647 w 643"/>
                <a:gd name="T27" fmla="*/ 2147483647 h 688"/>
                <a:gd name="T28" fmla="*/ 2147483647 w 643"/>
                <a:gd name="T29" fmla="*/ 2147483647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3"/>
                <a:gd name="T46" fmla="*/ 0 h 688"/>
                <a:gd name="T47" fmla="*/ 643 w 643"/>
                <a:gd name="T48" fmla="*/ 688 h 6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3" h="688">
                  <a:moveTo>
                    <a:pt x="46" y="250"/>
                  </a:moveTo>
                  <a:cubicBezTo>
                    <a:pt x="61" y="235"/>
                    <a:pt x="122" y="288"/>
                    <a:pt x="182" y="250"/>
                  </a:cubicBezTo>
                  <a:cubicBezTo>
                    <a:pt x="242" y="212"/>
                    <a:pt x="371" y="46"/>
                    <a:pt x="409" y="23"/>
                  </a:cubicBezTo>
                  <a:cubicBezTo>
                    <a:pt x="447" y="0"/>
                    <a:pt x="386" y="60"/>
                    <a:pt x="409" y="113"/>
                  </a:cubicBezTo>
                  <a:cubicBezTo>
                    <a:pt x="432" y="166"/>
                    <a:pt x="507" y="294"/>
                    <a:pt x="545" y="340"/>
                  </a:cubicBezTo>
                  <a:cubicBezTo>
                    <a:pt x="583" y="386"/>
                    <a:pt x="643" y="371"/>
                    <a:pt x="635" y="386"/>
                  </a:cubicBezTo>
                  <a:cubicBezTo>
                    <a:pt x="627" y="401"/>
                    <a:pt x="537" y="386"/>
                    <a:pt x="499" y="431"/>
                  </a:cubicBezTo>
                  <a:cubicBezTo>
                    <a:pt x="461" y="476"/>
                    <a:pt x="432" y="628"/>
                    <a:pt x="409" y="658"/>
                  </a:cubicBezTo>
                  <a:cubicBezTo>
                    <a:pt x="386" y="688"/>
                    <a:pt x="401" y="635"/>
                    <a:pt x="363" y="612"/>
                  </a:cubicBezTo>
                  <a:cubicBezTo>
                    <a:pt x="325" y="589"/>
                    <a:pt x="235" y="522"/>
                    <a:pt x="182" y="522"/>
                  </a:cubicBezTo>
                  <a:cubicBezTo>
                    <a:pt x="129" y="522"/>
                    <a:pt x="61" y="620"/>
                    <a:pt x="46" y="612"/>
                  </a:cubicBezTo>
                  <a:cubicBezTo>
                    <a:pt x="31" y="604"/>
                    <a:pt x="99" y="506"/>
                    <a:pt x="91" y="476"/>
                  </a:cubicBezTo>
                  <a:cubicBezTo>
                    <a:pt x="83" y="446"/>
                    <a:pt x="0" y="454"/>
                    <a:pt x="0" y="431"/>
                  </a:cubicBezTo>
                  <a:cubicBezTo>
                    <a:pt x="0" y="408"/>
                    <a:pt x="83" y="370"/>
                    <a:pt x="91" y="340"/>
                  </a:cubicBezTo>
                  <a:cubicBezTo>
                    <a:pt x="99" y="310"/>
                    <a:pt x="31" y="265"/>
                    <a:pt x="46" y="250"/>
                  </a:cubicBezTo>
                  <a:close/>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0" name="Freeform 82">
              <a:extLst>
                <a:ext uri="{FF2B5EF4-FFF2-40B4-BE49-F238E27FC236}">
                  <a16:creationId xmlns:a16="http://schemas.microsoft.com/office/drawing/2014/main" id="{294ACB92-5390-4B59-8804-50A7C3717523}"/>
                </a:ext>
              </a:extLst>
            </p:cNvPr>
            <p:cNvSpPr>
              <a:spLocks/>
            </p:cNvSpPr>
            <p:nvPr/>
          </p:nvSpPr>
          <p:spPr bwMode="auto">
            <a:xfrm>
              <a:off x="6670675" y="2738438"/>
              <a:ext cx="269875" cy="1990725"/>
            </a:xfrm>
            <a:custGeom>
              <a:avLst/>
              <a:gdLst>
                <a:gd name="T0" fmla="*/ 2147483647 w 188"/>
                <a:gd name="T1" fmla="*/ 0 h 1451"/>
                <a:gd name="T2" fmla="*/ 2147483647 w 188"/>
                <a:gd name="T3" fmla="*/ 2147483647 h 1451"/>
                <a:gd name="T4" fmla="*/ 2147483647 w 188"/>
                <a:gd name="T5" fmla="*/ 2147483647 h 1451"/>
                <a:gd name="T6" fmla="*/ 2147483647 w 188"/>
                <a:gd name="T7" fmla="*/ 2147483647 h 1451"/>
                <a:gd name="T8" fmla="*/ 0 60000 65536"/>
                <a:gd name="T9" fmla="*/ 0 60000 65536"/>
                <a:gd name="T10" fmla="*/ 0 60000 65536"/>
                <a:gd name="T11" fmla="*/ 0 60000 65536"/>
                <a:gd name="T12" fmla="*/ 0 w 188"/>
                <a:gd name="T13" fmla="*/ 0 h 1451"/>
                <a:gd name="T14" fmla="*/ 188 w 188"/>
                <a:gd name="T15" fmla="*/ 1451 h 1451"/>
              </a:gdLst>
              <a:ahLst/>
              <a:cxnLst>
                <a:cxn ang="T8">
                  <a:pos x="T0" y="T1"/>
                </a:cxn>
                <a:cxn ang="T9">
                  <a:pos x="T2" y="T3"/>
                </a:cxn>
                <a:cxn ang="T10">
                  <a:pos x="T4" y="T5"/>
                </a:cxn>
                <a:cxn ang="T11">
                  <a:pos x="T6" y="T7"/>
                </a:cxn>
              </a:cxnLst>
              <a:rect l="T12" t="T13" r="T14" b="T15"/>
              <a:pathLst>
                <a:path w="188" h="1451">
                  <a:moveTo>
                    <a:pt x="7" y="0"/>
                  </a:moveTo>
                  <a:cubicBezTo>
                    <a:pt x="75" y="143"/>
                    <a:pt x="143" y="287"/>
                    <a:pt x="143" y="453"/>
                  </a:cubicBezTo>
                  <a:cubicBezTo>
                    <a:pt x="143" y="619"/>
                    <a:pt x="0" y="832"/>
                    <a:pt x="7" y="998"/>
                  </a:cubicBezTo>
                  <a:cubicBezTo>
                    <a:pt x="14" y="1164"/>
                    <a:pt x="165" y="1376"/>
                    <a:pt x="188" y="1451"/>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83">
              <a:extLst>
                <a:ext uri="{FF2B5EF4-FFF2-40B4-BE49-F238E27FC236}">
                  <a16:creationId xmlns:a16="http://schemas.microsoft.com/office/drawing/2014/main" id="{B2927FED-4CEE-443D-BE37-82E2E38C4918}"/>
                </a:ext>
              </a:extLst>
            </p:cNvPr>
            <p:cNvSpPr>
              <a:spLocks/>
            </p:cNvSpPr>
            <p:nvPr/>
          </p:nvSpPr>
          <p:spPr bwMode="auto">
            <a:xfrm>
              <a:off x="6940550" y="4729163"/>
              <a:ext cx="587375" cy="560387"/>
            </a:xfrm>
            <a:custGeom>
              <a:avLst/>
              <a:gdLst>
                <a:gd name="T0" fmla="*/ 0 w 408"/>
                <a:gd name="T1" fmla="*/ 0 h 409"/>
                <a:gd name="T2" fmla="*/ 2147483647 w 408"/>
                <a:gd name="T3" fmla="*/ 2147483647 h 409"/>
                <a:gd name="T4" fmla="*/ 2147483647 w 408"/>
                <a:gd name="T5" fmla="*/ 2147483647 h 409"/>
                <a:gd name="T6" fmla="*/ 0 60000 65536"/>
                <a:gd name="T7" fmla="*/ 0 60000 65536"/>
                <a:gd name="T8" fmla="*/ 0 60000 65536"/>
                <a:gd name="T9" fmla="*/ 0 w 408"/>
                <a:gd name="T10" fmla="*/ 0 h 409"/>
                <a:gd name="T11" fmla="*/ 408 w 408"/>
                <a:gd name="T12" fmla="*/ 409 h 409"/>
              </a:gdLst>
              <a:ahLst/>
              <a:cxnLst>
                <a:cxn ang="T6">
                  <a:pos x="T0" y="T1"/>
                </a:cxn>
                <a:cxn ang="T7">
                  <a:pos x="T2" y="T3"/>
                </a:cxn>
                <a:cxn ang="T8">
                  <a:pos x="T4" y="T5"/>
                </a:cxn>
              </a:cxnLst>
              <a:rect l="T9" t="T10" r="T11" b="T12"/>
              <a:pathLst>
                <a:path w="408" h="409">
                  <a:moveTo>
                    <a:pt x="0" y="0"/>
                  </a:moveTo>
                  <a:cubicBezTo>
                    <a:pt x="124" y="79"/>
                    <a:pt x="249" y="159"/>
                    <a:pt x="317" y="227"/>
                  </a:cubicBezTo>
                  <a:cubicBezTo>
                    <a:pt x="385" y="295"/>
                    <a:pt x="393" y="402"/>
                    <a:pt x="408" y="409"/>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2" name="Freeform 84">
              <a:extLst>
                <a:ext uri="{FF2B5EF4-FFF2-40B4-BE49-F238E27FC236}">
                  <a16:creationId xmlns:a16="http://schemas.microsoft.com/office/drawing/2014/main" id="{597D82F6-CC43-4E3B-BFB2-E85924DC75EB}"/>
                </a:ext>
              </a:extLst>
            </p:cNvPr>
            <p:cNvSpPr>
              <a:spLocks/>
            </p:cNvSpPr>
            <p:nvPr/>
          </p:nvSpPr>
          <p:spPr bwMode="auto">
            <a:xfrm>
              <a:off x="7462838" y="5102225"/>
              <a:ext cx="457200" cy="73025"/>
            </a:xfrm>
            <a:custGeom>
              <a:avLst/>
              <a:gdLst>
                <a:gd name="T0" fmla="*/ 0 w 318"/>
                <a:gd name="T1" fmla="*/ 0 h 54"/>
                <a:gd name="T2" fmla="*/ 2147483647 w 318"/>
                <a:gd name="T3" fmla="*/ 2147483647 h 54"/>
                <a:gd name="T4" fmla="*/ 2147483647 w 318"/>
                <a:gd name="T5" fmla="*/ 2147483647 h 54"/>
                <a:gd name="T6" fmla="*/ 0 60000 65536"/>
                <a:gd name="T7" fmla="*/ 0 60000 65536"/>
                <a:gd name="T8" fmla="*/ 0 60000 65536"/>
                <a:gd name="T9" fmla="*/ 0 w 318"/>
                <a:gd name="T10" fmla="*/ 0 h 54"/>
                <a:gd name="T11" fmla="*/ 318 w 318"/>
                <a:gd name="T12" fmla="*/ 54 h 54"/>
              </a:gdLst>
              <a:ahLst/>
              <a:cxnLst>
                <a:cxn ang="T6">
                  <a:pos x="T0" y="T1"/>
                </a:cxn>
                <a:cxn ang="T7">
                  <a:pos x="T2" y="T3"/>
                </a:cxn>
                <a:cxn ang="T8">
                  <a:pos x="T4" y="T5"/>
                </a:cxn>
              </a:cxnLst>
              <a:rect l="T9" t="T10" r="T11" b="T12"/>
              <a:pathLst>
                <a:path w="318" h="54">
                  <a:moveTo>
                    <a:pt x="0" y="0"/>
                  </a:moveTo>
                  <a:cubicBezTo>
                    <a:pt x="87" y="19"/>
                    <a:pt x="174" y="38"/>
                    <a:pt x="227" y="46"/>
                  </a:cubicBezTo>
                  <a:cubicBezTo>
                    <a:pt x="280" y="54"/>
                    <a:pt x="299" y="50"/>
                    <a:pt x="318" y="46"/>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85">
              <a:extLst>
                <a:ext uri="{FF2B5EF4-FFF2-40B4-BE49-F238E27FC236}">
                  <a16:creationId xmlns:a16="http://schemas.microsoft.com/office/drawing/2014/main" id="{5AC2ECDF-A5DE-4A91-9FE2-5E54950D18CF}"/>
                </a:ext>
              </a:extLst>
            </p:cNvPr>
            <p:cNvSpPr>
              <a:spLocks/>
            </p:cNvSpPr>
            <p:nvPr/>
          </p:nvSpPr>
          <p:spPr bwMode="auto">
            <a:xfrm>
              <a:off x="6745288" y="4729163"/>
              <a:ext cx="358775" cy="869950"/>
            </a:xfrm>
            <a:custGeom>
              <a:avLst/>
              <a:gdLst>
                <a:gd name="T0" fmla="*/ 2147483647 w 250"/>
                <a:gd name="T1" fmla="*/ 0 h 635"/>
                <a:gd name="T2" fmla="*/ 2147483647 w 250"/>
                <a:gd name="T3" fmla="*/ 2147483647 h 635"/>
                <a:gd name="T4" fmla="*/ 0 w 250"/>
                <a:gd name="T5" fmla="*/ 2147483647 h 635"/>
                <a:gd name="T6" fmla="*/ 0 60000 65536"/>
                <a:gd name="T7" fmla="*/ 0 60000 65536"/>
                <a:gd name="T8" fmla="*/ 0 60000 65536"/>
                <a:gd name="T9" fmla="*/ 0 w 250"/>
                <a:gd name="T10" fmla="*/ 0 h 635"/>
                <a:gd name="T11" fmla="*/ 250 w 250"/>
                <a:gd name="T12" fmla="*/ 635 h 635"/>
              </a:gdLst>
              <a:ahLst/>
              <a:cxnLst>
                <a:cxn ang="T6">
                  <a:pos x="T0" y="T1"/>
                </a:cxn>
                <a:cxn ang="T7">
                  <a:pos x="T2" y="T3"/>
                </a:cxn>
                <a:cxn ang="T8">
                  <a:pos x="T4" y="T5"/>
                </a:cxn>
              </a:cxnLst>
              <a:rect l="T9" t="T10" r="T11" b="T12"/>
              <a:pathLst>
                <a:path w="250" h="635">
                  <a:moveTo>
                    <a:pt x="136" y="0"/>
                  </a:moveTo>
                  <a:cubicBezTo>
                    <a:pt x="193" y="151"/>
                    <a:pt x="250" y="303"/>
                    <a:pt x="227" y="409"/>
                  </a:cubicBezTo>
                  <a:cubicBezTo>
                    <a:pt x="204" y="515"/>
                    <a:pt x="38" y="597"/>
                    <a:pt x="0" y="635"/>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86">
              <a:extLst>
                <a:ext uri="{FF2B5EF4-FFF2-40B4-BE49-F238E27FC236}">
                  <a16:creationId xmlns:a16="http://schemas.microsoft.com/office/drawing/2014/main" id="{5CB52DC7-EC8A-49EE-B956-D076CC36C6F0}"/>
                </a:ext>
              </a:extLst>
            </p:cNvPr>
            <p:cNvSpPr>
              <a:spLocks/>
            </p:cNvSpPr>
            <p:nvPr/>
          </p:nvSpPr>
          <p:spPr bwMode="auto">
            <a:xfrm>
              <a:off x="7072313" y="5351463"/>
              <a:ext cx="258762" cy="434975"/>
            </a:xfrm>
            <a:custGeom>
              <a:avLst/>
              <a:gdLst>
                <a:gd name="T0" fmla="*/ 0 w 181"/>
                <a:gd name="T1" fmla="*/ 0 h 317"/>
                <a:gd name="T2" fmla="*/ 2147483647 w 181"/>
                <a:gd name="T3" fmla="*/ 2147483647 h 317"/>
                <a:gd name="T4" fmla="*/ 2147483647 w 181"/>
                <a:gd name="T5" fmla="*/ 2147483647 h 317"/>
                <a:gd name="T6" fmla="*/ 0 60000 65536"/>
                <a:gd name="T7" fmla="*/ 0 60000 65536"/>
                <a:gd name="T8" fmla="*/ 0 60000 65536"/>
                <a:gd name="T9" fmla="*/ 0 w 181"/>
                <a:gd name="T10" fmla="*/ 0 h 317"/>
                <a:gd name="T11" fmla="*/ 181 w 181"/>
                <a:gd name="T12" fmla="*/ 317 h 317"/>
              </a:gdLst>
              <a:ahLst/>
              <a:cxnLst>
                <a:cxn ang="T6">
                  <a:pos x="T0" y="T1"/>
                </a:cxn>
                <a:cxn ang="T7">
                  <a:pos x="T2" y="T3"/>
                </a:cxn>
                <a:cxn ang="T8">
                  <a:pos x="T4" y="T5"/>
                </a:cxn>
              </a:cxnLst>
              <a:rect l="T9" t="T10" r="T11" b="T12"/>
              <a:pathLst>
                <a:path w="181" h="317">
                  <a:moveTo>
                    <a:pt x="0" y="0"/>
                  </a:moveTo>
                  <a:cubicBezTo>
                    <a:pt x="7" y="64"/>
                    <a:pt x="15" y="128"/>
                    <a:pt x="45" y="181"/>
                  </a:cubicBezTo>
                  <a:cubicBezTo>
                    <a:pt x="75" y="234"/>
                    <a:pt x="128" y="275"/>
                    <a:pt x="181" y="317"/>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5" name="Oval 87">
              <a:extLst>
                <a:ext uri="{FF2B5EF4-FFF2-40B4-BE49-F238E27FC236}">
                  <a16:creationId xmlns:a16="http://schemas.microsoft.com/office/drawing/2014/main" id="{9B3CC41F-9D2D-40AF-99EA-806EF4499B79}"/>
                </a:ext>
              </a:extLst>
            </p:cNvPr>
            <p:cNvSpPr>
              <a:spLocks noChangeArrowheads="1"/>
            </p:cNvSpPr>
            <p:nvPr/>
          </p:nvSpPr>
          <p:spPr bwMode="auto">
            <a:xfrm>
              <a:off x="6680200" y="5537200"/>
              <a:ext cx="130175"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16" name="Oval 88">
              <a:extLst>
                <a:ext uri="{FF2B5EF4-FFF2-40B4-BE49-F238E27FC236}">
                  <a16:creationId xmlns:a16="http://schemas.microsoft.com/office/drawing/2014/main" id="{4A6C2E15-F597-4A42-A547-0E0776FBF588}"/>
                </a:ext>
              </a:extLst>
            </p:cNvPr>
            <p:cNvSpPr>
              <a:spLocks noChangeArrowheads="1"/>
            </p:cNvSpPr>
            <p:nvPr/>
          </p:nvSpPr>
          <p:spPr bwMode="auto">
            <a:xfrm>
              <a:off x="7200900" y="5724525"/>
              <a:ext cx="130175"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17" name="Oval 89">
              <a:extLst>
                <a:ext uri="{FF2B5EF4-FFF2-40B4-BE49-F238E27FC236}">
                  <a16:creationId xmlns:a16="http://schemas.microsoft.com/office/drawing/2014/main" id="{AC6A0E2E-6D3F-413E-A598-A475E77A24CB}"/>
                </a:ext>
              </a:extLst>
            </p:cNvPr>
            <p:cNvSpPr>
              <a:spLocks noChangeArrowheads="1"/>
            </p:cNvSpPr>
            <p:nvPr/>
          </p:nvSpPr>
          <p:spPr bwMode="auto">
            <a:xfrm>
              <a:off x="7462838" y="5289550"/>
              <a:ext cx="128587"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18" name="Oval 90">
              <a:extLst>
                <a:ext uri="{FF2B5EF4-FFF2-40B4-BE49-F238E27FC236}">
                  <a16:creationId xmlns:a16="http://schemas.microsoft.com/office/drawing/2014/main" id="{79F40EC7-0BD7-4B80-85D4-7AB76A5FECFA}"/>
                </a:ext>
              </a:extLst>
            </p:cNvPr>
            <p:cNvSpPr>
              <a:spLocks noChangeArrowheads="1"/>
            </p:cNvSpPr>
            <p:nvPr/>
          </p:nvSpPr>
          <p:spPr bwMode="auto">
            <a:xfrm>
              <a:off x="7918450" y="5102225"/>
              <a:ext cx="128588" cy="123825"/>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19" name="Oval 91">
              <a:extLst>
                <a:ext uri="{FF2B5EF4-FFF2-40B4-BE49-F238E27FC236}">
                  <a16:creationId xmlns:a16="http://schemas.microsoft.com/office/drawing/2014/main" id="{304FF553-7FC6-43DC-B7EB-D76BED95E811}"/>
                </a:ext>
              </a:extLst>
            </p:cNvPr>
            <p:cNvSpPr>
              <a:spLocks noChangeArrowheads="1"/>
            </p:cNvSpPr>
            <p:nvPr/>
          </p:nvSpPr>
          <p:spPr bwMode="auto">
            <a:xfrm>
              <a:off x="7658100" y="2114550"/>
              <a:ext cx="128588"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0" name="Oval 92">
              <a:extLst>
                <a:ext uri="{FF2B5EF4-FFF2-40B4-BE49-F238E27FC236}">
                  <a16:creationId xmlns:a16="http://schemas.microsoft.com/office/drawing/2014/main" id="{A3685B4D-380E-4511-9A61-DA14E0E03652}"/>
                </a:ext>
              </a:extLst>
            </p:cNvPr>
            <p:cNvSpPr>
              <a:spLocks noChangeArrowheads="1"/>
            </p:cNvSpPr>
            <p:nvPr/>
          </p:nvSpPr>
          <p:spPr bwMode="auto">
            <a:xfrm>
              <a:off x="6745288" y="1555750"/>
              <a:ext cx="130175" cy="123825"/>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1" name="Oval 93">
              <a:extLst>
                <a:ext uri="{FF2B5EF4-FFF2-40B4-BE49-F238E27FC236}">
                  <a16:creationId xmlns:a16="http://schemas.microsoft.com/office/drawing/2014/main" id="{1AB30709-3B75-4D2B-9E37-A5DEA57FB94D}"/>
                </a:ext>
              </a:extLst>
            </p:cNvPr>
            <p:cNvSpPr>
              <a:spLocks noChangeArrowheads="1"/>
            </p:cNvSpPr>
            <p:nvPr/>
          </p:nvSpPr>
          <p:spPr bwMode="auto">
            <a:xfrm>
              <a:off x="5702300" y="1866900"/>
              <a:ext cx="128588"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2" name="Freeform 94">
              <a:extLst>
                <a:ext uri="{FF2B5EF4-FFF2-40B4-BE49-F238E27FC236}">
                  <a16:creationId xmlns:a16="http://schemas.microsoft.com/office/drawing/2014/main" id="{275201FA-DE8D-4491-A0F5-BF6EC1006093}"/>
                </a:ext>
              </a:extLst>
            </p:cNvPr>
            <p:cNvSpPr>
              <a:spLocks/>
            </p:cNvSpPr>
            <p:nvPr/>
          </p:nvSpPr>
          <p:spPr bwMode="auto">
            <a:xfrm>
              <a:off x="6354763" y="4729163"/>
              <a:ext cx="619125" cy="560387"/>
            </a:xfrm>
            <a:custGeom>
              <a:avLst/>
              <a:gdLst>
                <a:gd name="T0" fmla="*/ 2147483647 w 431"/>
                <a:gd name="T1" fmla="*/ 0 h 409"/>
                <a:gd name="T2" fmla="*/ 2147483647 w 431"/>
                <a:gd name="T3" fmla="*/ 2147483647 h 409"/>
                <a:gd name="T4" fmla="*/ 0 w 431"/>
                <a:gd name="T5" fmla="*/ 2147483647 h 409"/>
                <a:gd name="T6" fmla="*/ 0 60000 65536"/>
                <a:gd name="T7" fmla="*/ 0 60000 65536"/>
                <a:gd name="T8" fmla="*/ 0 60000 65536"/>
                <a:gd name="T9" fmla="*/ 0 w 431"/>
                <a:gd name="T10" fmla="*/ 0 h 409"/>
                <a:gd name="T11" fmla="*/ 431 w 431"/>
                <a:gd name="T12" fmla="*/ 409 h 409"/>
              </a:gdLst>
              <a:ahLst/>
              <a:cxnLst>
                <a:cxn ang="T6">
                  <a:pos x="T0" y="T1"/>
                </a:cxn>
                <a:cxn ang="T7">
                  <a:pos x="T2" y="T3"/>
                </a:cxn>
                <a:cxn ang="T8">
                  <a:pos x="T4" y="T5"/>
                </a:cxn>
              </a:cxnLst>
              <a:rect l="T9" t="T10" r="T11" b="T12"/>
              <a:pathLst>
                <a:path w="431" h="409">
                  <a:moveTo>
                    <a:pt x="408" y="0"/>
                  </a:moveTo>
                  <a:cubicBezTo>
                    <a:pt x="419" y="125"/>
                    <a:pt x="431" y="250"/>
                    <a:pt x="363" y="318"/>
                  </a:cubicBezTo>
                  <a:cubicBezTo>
                    <a:pt x="295" y="386"/>
                    <a:pt x="147" y="397"/>
                    <a:pt x="0" y="409"/>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3" name="Freeform 95">
              <a:extLst>
                <a:ext uri="{FF2B5EF4-FFF2-40B4-BE49-F238E27FC236}">
                  <a16:creationId xmlns:a16="http://schemas.microsoft.com/office/drawing/2014/main" id="{684DEC1D-9A13-4EF4-9D7E-F923AE268594}"/>
                </a:ext>
              </a:extLst>
            </p:cNvPr>
            <p:cNvSpPr>
              <a:spLocks/>
            </p:cNvSpPr>
            <p:nvPr/>
          </p:nvSpPr>
          <p:spPr bwMode="auto">
            <a:xfrm>
              <a:off x="6354763" y="5226050"/>
              <a:ext cx="325437" cy="249238"/>
            </a:xfrm>
            <a:custGeom>
              <a:avLst/>
              <a:gdLst>
                <a:gd name="T0" fmla="*/ 2147483647 w 227"/>
                <a:gd name="T1" fmla="*/ 0 h 181"/>
                <a:gd name="T2" fmla="*/ 2147483647 w 227"/>
                <a:gd name="T3" fmla="*/ 2147483647 h 181"/>
                <a:gd name="T4" fmla="*/ 0 w 227"/>
                <a:gd name="T5" fmla="*/ 2147483647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0"/>
                  </a:moveTo>
                  <a:cubicBezTo>
                    <a:pt x="223" y="30"/>
                    <a:pt x="219" y="60"/>
                    <a:pt x="181" y="90"/>
                  </a:cubicBezTo>
                  <a:cubicBezTo>
                    <a:pt x="143" y="120"/>
                    <a:pt x="71" y="150"/>
                    <a:pt x="0" y="181"/>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4" name="Freeform 96">
              <a:extLst>
                <a:ext uri="{FF2B5EF4-FFF2-40B4-BE49-F238E27FC236}">
                  <a16:creationId xmlns:a16="http://schemas.microsoft.com/office/drawing/2014/main" id="{2A1EBB89-9D25-4FF7-999C-A9FADFEACD54}"/>
                </a:ext>
              </a:extLst>
            </p:cNvPr>
            <p:cNvSpPr>
              <a:spLocks/>
            </p:cNvSpPr>
            <p:nvPr/>
          </p:nvSpPr>
          <p:spPr bwMode="auto">
            <a:xfrm>
              <a:off x="6940550" y="4646613"/>
              <a:ext cx="912813" cy="206375"/>
            </a:xfrm>
            <a:custGeom>
              <a:avLst/>
              <a:gdLst>
                <a:gd name="T0" fmla="*/ 0 w 635"/>
                <a:gd name="T1" fmla="*/ 2147483647 h 151"/>
                <a:gd name="T2" fmla="*/ 2147483647 w 635"/>
                <a:gd name="T3" fmla="*/ 2147483647 h 151"/>
                <a:gd name="T4" fmla="*/ 2147483647 w 635"/>
                <a:gd name="T5" fmla="*/ 2147483647 h 151"/>
                <a:gd name="T6" fmla="*/ 0 60000 65536"/>
                <a:gd name="T7" fmla="*/ 0 60000 65536"/>
                <a:gd name="T8" fmla="*/ 0 60000 65536"/>
                <a:gd name="T9" fmla="*/ 0 w 635"/>
                <a:gd name="T10" fmla="*/ 0 h 151"/>
                <a:gd name="T11" fmla="*/ 635 w 635"/>
                <a:gd name="T12" fmla="*/ 151 h 151"/>
              </a:gdLst>
              <a:ahLst/>
              <a:cxnLst>
                <a:cxn ang="T6">
                  <a:pos x="T0" y="T1"/>
                </a:cxn>
                <a:cxn ang="T7">
                  <a:pos x="T2" y="T3"/>
                </a:cxn>
                <a:cxn ang="T8">
                  <a:pos x="T4" y="T5"/>
                </a:cxn>
              </a:cxnLst>
              <a:rect l="T9" t="T10" r="T11" b="T12"/>
              <a:pathLst>
                <a:path w="635" h="151">
                  <a:moveTo>
                    <a:pt x="0" y="60"/>
                  </a:moveTo>
                  <a:cubicBezTo>
                    <a:pt x="105" y="30"/>
                    <a:pt x="211" y="0"/>
                    <a:pt x="317" y="15"/>
                  </a:cubicBezTo>
                  <a:cubicBezTo>
                    <a:pt x="423" y="30"/>
                    <a:pt x="529" y="90"/>
                    <a:pt x="635" y="151"/>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5" name="Freeform 97">
              <a:extLst>
                <a:ext uri="{FF2B5EF4-FFF2-40B4-BE49-F238E27FC236}">
                  <a16:creationId xmlns:a16="http://schemas.microsoft.com/office/drawing/2014/main" id="{09B1921C-681E-49AE-A219-62DE751DA660}"/>
                </a:ext>
              </a:extLst>
            </p:cNvPr>
            <p:cNvSpPr>
              <a:spLocks/>
            </p:cNvSpPr>
            <p:nvPr/>
          </p:nvSpPr>
          <p:spPr bwMode="auto">
            <a:xfrm>
              <a:off x="7462838" y="4541838"/>
              <a:ext cx="520700" cy="144462"/>
            </a:xfrm>
            <a:custGeom>
              <a:avLst/>
              <a:gdLst>
                <a:gd name="T0" fmla="*/ 0 w 363"/>
                <a:gd name="T1" fmla="*/ 2147483647 h 105"/>
                <a:gd name="T2" fmla="*/ 2147483647 w 363"/>
                <a:gd name="T3" fmla="*/ 2147483647 h 105"/>
                <a:gd name="T4" fmla="*/ 2147483647 w 363"/>
                <a:gd name="T5" fmla="*/ 0 h 105"/>
                <a:gd name="T6" fmla="*/ 0 60000 65536"/>
                <a:gd name="T7" fmla="*/ 0 60000 65536"/>
                <a:gd name="T8" fmla="*/ 0 60000 65536"/>
                <a:gd name="T9" fmla="*/ 0 w 363"/>
                <a:gd name="T10" fmla="*/ 0 h 105"/>
                <a:gd name="T11" fmla="*/ 363 w 363"/>
                <a:gd name="T12" fmla="*/ 105 h 105"/>
              </a:gdLst>
              <a:ahLst/>
              <a:cxnLst>
                <a:cxn ang="T6">
                  <a:pos x="T0" y="T1"/>
                </a:cxn>
                <a:cxn ang="T7">
                  <a:pos x="T2" y="T3"/>
                </a:cxn>
                <a:cxn ang="T8">
                  <a:pos x="T4" y="T5"/>
                </a:cxn>
              </a:cxnLst>
              <a:rect l="T9" t="T10" r="T11" b="T12"/>
              <a:pathLst>
                <a:path w="363" h="105">
                  <a:moveTo>
                    <a:pt x="0" y="90"/>
                  </a:moveTo>
                  <a:cubicBezTo>
                    <a:pt x="83" y="97"/>
                    <a:pt x="167" y="105"/>
                    <a:pt x="227" y="90"/>
                  </a:cubicBezTo>
                  <a:cubicBezTo>
                    <a:pt x="287" y="75"/>
                    <a:pt x="325" y="37"/>
                    <a:pt x="363" y="0"/>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6" name="Freeform 98">
              <a:extLst>
                <a:ext uri="{FF2B5EF4-FFF2-40B4-BE49-F238E27FC236}">
                  <a16:creationId xmlns:a16="http://schemas.microsoft.com/office/drawing/2014/main" id="{638A077C-280C-47B8-869E-E2F8ED3A8612}"/>
                </a:ext>
              </a:extLst>
            </p:cNvPr>
            <p:cNvSpPr>
              <a:spLocks/>
            </p:cNvSpPr>
            <p:nvPr/>
          </p:nvSpPr>
          <p:spPr bwMode="auto">
            <a:xfrm>
              <a:off x="5376863" y="2281238"/>
              <a:ext cx="715962" cy="269875"/>
            </a:xfrm>
            <a:custGeom>
              <a:avLst/>
              <a:gdLst>
                <a:gd name="T0" fmla="*/ 2147483647 w 499"/>
                <a:gd name="T1" fmla="*/ 2147483647 h 197"/>
                <a:gd name="T2" fmla="*/ 2147483647 w 499"/>
                <a:gd name="T3" fmla="*/ 2147483647 h 197"/>
                <a:gd name="T4" fmla="*/ 0 w 499"/>
                <a:gd name="T5" fmla="*/ 2147483647 h 197"/>
                <a:gd name="T6" fmla="*/ 0 60000 65536"/>
                <a:gd name="T7" fmla="*/ 0 60000 65536"/>
                <a:gd name="T8" fmla="*/ 0 60000 65536"/>
                <a:gd name="T9" fmla="*/ 0 w 499"/>
                <a:gd name="T10" fmla="*/ 0 h 197"/>
                <a:gd name="T11" fmla="*/ 499 w 499"/>
                <a:gd name="T12" fmla="*/ 197 h 197"/>
              </a:gdLst>
              <a:ahLst/>
              <a:cxnLst>
                <a:cxn ang="T6">
                  <a:pos x="T0" y="T1"/>
                </a:cxn>
                <a:cxn ang="T7">
                  <a:pos x="T2" y="T3"/>
                </a:cxn>
                <a:cxn ang="T8">
                  <a:pos x="T4" y="T5"/>
                </a:cxn>
              </a:cxnLst>
              <a:rect l="T9" t="T10" r="T11" b="T12"/>
              <a:pathLst>
                <a:path w="499" h="197">
                  <a:moveTo>
                    <a:pt x="499" y="106"/>
                  </a:moveTo>
                  <a:cubicBezTo>
                    <a:pt x="427" y="53"/>
                    <a:pt x="355" y="0"/>
                    <a:pt x="272" y="15"/>
                  </a:cubicBezTo>
                  <a:cubicBezTo>
                    <a:pt x="189" y="30"/>
                    <a:pt x="94" y="113"/>
                    <a:pt x="0" y="197"/>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7" name="Freeform 99">
              <a:extLst>
                <a:ext uri="{FF2B5EF4-FFF2-40B4-BE49-F238E27FC236}">
                  <a16:creationId xmlns:a16="http://schemas.microsoft.com/office/drawing/2014/main" id="{C89129DE-61ED-4D75-ABA4-840C5CDC6E88}"/>
                </a:ext>
              </a:extLst>
            </p:cNvPr>
            <p:cNvSpPr>
              <a:spLocks/>
            </p:cNvSpPr>
            <p:nvPr/>
          </p:nvSpPr>
          <p:spPr bwMode="auto">
            <a:xfrm>
              <a:off x="6680200" y="1493838"/>
              <a:ext cx="65088" cy="373062"/>
            </a:xfrm>
            <a:custGeom>
              <a:avLst/>
              <a:gdLst>
                <a:gd name="T0" fmla="*/ 0 w 45"/>
                <a:gd name="T1" fmla="*/ 2147483647 h 272"/>
                <a:gd name="T2" fmla="*/ 2147483647 w 45"/>
                <a:gd name="T3" fmla="*/ 2147483647 h 272"/>
                <a:gd name="T4" fmla="*/ 0 w 45"/>
                <a:gd name="T5" fmla="*/ 0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272"/>
                  </a:moveTo>
                  <a:cubicBezTo>
                    <a:pt x="22" y="249"/>
                    <a:pt x="45" y="226"/>
                    <a:pt x="45" y="181"/>
                  </a:cubicBezTo>
                  <a:cubicBezTo>
                    <a:pt x="45" y="136"/>
                    <a:pt x="22" y="68"/>
                    <a:pt x="0" y="0"/>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100">
              <a:extLst>
                <a:ext uri="{FF2B5EF4-FFF2-40B4-BE49-F238E27FC236}">
                  <a16:creationId xmlns:a16="http://schemas.microsoft.com/office/drawing/2014/main" id="{6E006290-58D0-43EC-BB79-EB0473C91517}"/>
                </a:ext>
              </a:extLst>
            </p:cNvPr>
            <p:cNvSpPr>
              <a:spLocks/>
            </p:cNvSpPr>
            <p:nvPr/>
          </p:nvSpPr>
          <p:spPr bwMode="auto">
            <a:xfrm>
              <a:off x="7005638" y="2219325"/>
              <a:ext cx="977900" cy="268288"/>
            </a:xfrm>
            <a:custGeom>
              <a:avLst/>
              <a:gdLst>
                <a:gd name="T0" fmla="*/ 0 w 681"/>
                <a:gd name="T1" fmla="*/ 2147483647 h 196"/>
                <a:gd name="T2" fmla="*/ 2147483647 w 681"/>
                <a:gd name="T3" fmla="*/ 2147483647 h 196"/>
                <a:gd name="T4" fmla="*/ 2147483647 w 681"/>
                <a:gd name="T5" fmla="*/ 2147483647 h 196"/>
                <a:gd name="T6" fmla="*/ 0 60000 65536"/>
                <a:gd name="T7" fmla="*/ 0 60000 65536"/>
                <a:gd name="T8" fmla="*/ 0 60000 65536"/>
                <a:gd name="T9" fmla="*/ 0 w 681"/>
                <a:gd name="T10" fmla="*/ 0 h 196"/>
                <a:gd name="T11" fmla="*/ 681 w 681"/>
                <a:gd name="T12" fmla="*/ 196 h 196"/>
              </a:gdLst>
              <a:ahLst/>
              <a:cxnLst>
                <a:cxn ang="T6">
                  <a:pos x="T0" y="T1"/>
                </a:cxn>
                <a:cxn ang="T7">
                  <a:pos x="T2" y="T3"/>
                </a:cxn>
                <a:cxn ang="T8">
                  <a:pos x="T4" y="T5"/>
                </a:cxn>
              </a:cxnLst>
              <a:rect l="T9" t="T10" r="T11" b="T12"/>
              <a:pathLst>
                <a:path w="681" h="196">
                  <a:moveTo>
                    <a:pt x="0" y="106"/>
                  </a:moveTo>
                  <a:cubicBezTo>
                    <a:pt x="193" y="53"/>
                    <a:pt x="386" y="0"/>
                    <a:pt x="499" y="15"/>
                  </a:cubicBezTo>
                  <a:cubicBezTo>
                    <a:pt x="612" y="30"/>
                    <a:pt x="651" y="166"/>
                    <a:pt x="681" y="196"/>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9" name="Freeform 101">
              <a:extLst>
                <a:ext uri="{FF2B5EF4-FFF2-40B4-BE49-F238E27FC236}">
                  <a16:creationId xmlns:a16="http://schemas.microsoft.com/office/drawing/2014/main" id="{2CBC5889-1C87-4D9E-99A0-EDCFDF2F7CAC}"/>
                </a:ext>
              </a:extLst>
            </p:cNvPr>
            <p:cNvSpPr>
              <a:spLocks/>
            </p:cNvSpPr>
            <p:nvPr/>
          </p:nvSpPr>
          <p:spPr bwMode="auto">
            <a:xfrm>
              <a:off x="7331075" y="1617663"/>
              <a:ext cx="360363" cy="684212"/>
            </a:xfrm>
            <a:custGeom>
              <a:avLst/>
              <a:gdLst>
                <a:gd name="T0" fmla="*/ 0 w 250"/>
                <a:gd name="T1" fmla="*/ 2147483647 h 499"/>
                <a:gd name="T2" fmla="*/ 2147483647 w 250"/>
                <a:gd name="T3" fmla="*/ 2147483647 h 499"/>
                <a:gd name="T4" fmla="*/ 2147483647 w 250"/>
                <a:gd name="T5" fmla="*/ 0 h 499"/>
                <a:gd name="T6" fmla="*/ 0 60000 65536"/>
                <a:gd name="T7" fmla="*/ 0 60000 65536"/>
                <a:gd name="T8" fmla="*/ 0 60000 65536"/>
                <a:gd name="T9" fmla="*/ 0 w 250"/>
                <a:gd name="T10" fmla="*/ 0 h 499"/>
                <a:gd name="T11" fmla="*/ 250 w 250"/>
                <a:gd name="T12" fmla="*/ 499 h 499"/>
              </a:gdLst>
              <a:ahLst/>
              <a:cxnLst>
                <a:cxn ang="T6">
                  <a:pos x="T0" y="T1"/>
                </a:cxn>
                <a:cxn ang="T7">
                  <a:pos x="T2" y="T3"/>
                </a:cxn>
                <a:cxn ang="T8">
                  <a:pos x="T4" y="T5"/>
                </a:cxn>
              </a:cxnLst>
              <a:rect l="T9" t="T10" r="T11" b="T12"/>
              <a:pathLst>
                <a:path w="250" h="499">
                  <a:moveTo>
                    <a:pt x="0" y="499"/>
                  </a:moveTo>
                  <a:cubicBezTo>
                    <a:pt x="102" y="404"/>
                    <a:pt x="204" y="310"/>
                    <a:pt x="227" y="227"/>
                  </a:cubicBezTo>
                  <a:cubicBezTo>
                    <a:pt x="250" y="144"/>
                    <a:pt x="193" y="72"/>
                    <a:pt x="136" y="0"/>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0" name="Freeform 102">
              <a:extLst>
                <a:ext uri="{FF2B5EF4-FFF2-40B4-BE49-F238E27FC236}">
                  <a16:creationId xmlns:a16="http://schemas.microsoft.com/office/drawing/2014/main" id="{78A52235-46B0-4167-8BBB-54979D8ACC4C}"/>
                </a:ext>
              </a:extLst>
            </p:cNvPr>
            <p:cNvSpPr>
              <a:spLocks/>
            </p:cNvSpPr>
            <p:nvPr/>
          </p:nvSpPr>
          <p:spPr bwMode="auto">
            <a:xfrm>
              <a:off x="5800725" y="1679575"/>
              <a:ext cx="358775" cy="498475"/>
            </a:xfrm>
            <a:custGeom>
              <a:avLst/>
              <a:gdLst>
                <a:gd name="T0" fmla="*/ 2147483647 w 250"/>
                <a:gd name="T1" fmla="*/ 2147483647 h 363"/>
                <a:gd name="T2" fmla="*/ 2147483647 w 250"/>
                <a:gd name="T3" fmla="*/ 2147483647 h 363"/>
                <a:gd name="T4" fmla="*/ 2147483647 w 250"/>
                <a:gd name="T5" fmla="*/ 0 h 363"/>
                <a:gd name="T6" fmla="*/ 0 60000 65536"/>
                <a:gd name="T7" fmla="*/ 0 60000 65536"/>
                <a:gd name="T8" fmla="*/ 0 60000 65536"/>
                <a:gd name="T9" fmla="*/ 0 w 250"/>
                <a:gd name="T10" fmla="*/ 0 h 363"/>
                <a:gd name="T11" fmla="*/ 250 w 250"/>
                <a:gd name="T12" fmla="*/ 363 h 363"/>
              </a:gdLst>
              <a:ahLst/>
              <a:cxnLst>
                <a:cxn ang="T6">
                  <a:pos x="T0" y="T1"/>
                </a:cxn>
                <a:cxn ang="T7">
                  <a:pos x="T2" y="T3"/>
                </a:cxn>
                <a:cxn ang="T8">
                  <a:pos x="T4" y="T5"/>
                </a:cxn>
              </a:cxnLst>
              <a:rect l="T9" t="T10" r="T11" b="T12"/>
              <a:pathLst>
                <a:path w="250" h="363">
                  <a:moveTo>
                    <a:pt x="250" y="363"/>
                  </a:moveTo>
                  <a:cubicBezTo>
                    <a:pt x="148" y="325"/>
                    <a:pt x="46" y="287"/>
                    <a:pt x="23" y="226"/>
                  </a:cubicBezTo>
                  <a:cubicBezTo>
                    <a:pt x="0" y="165"/>
                    <a:pt x="57" y="82"/>
                    <a:pt x="114" y="0"/>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1" name="Freeform 103">
              <a:extLst>
                <a:ext uri="{FF2B5EF4-FFF2-40B4-BE49-F238E27FC236}">
                  <a16:creationId xmlns:a16="http://schemas.microsoft.com/office/drawing/2014/main" id="{B650527D-67B9-4B3C-B163-7870AE6F7B8C}"/>
                </a:ext>
              </a:extLst>
            </p:cNvPr>
            <p:cNvSpPr>
              <a:spLocks/>
            </p:cNvSpPr>
            <p:nvPr/>
          </p:nvSpPr>
          <p:spPr bwMode="auto">
            <a:xfrm>
              <a:off x="5116513" y="2052638"/>
              <a:ext cx="520700" cy="312737"/>
            </a:xfrm>
            <a:custGeom>
              <a:avLst/>
              <a:gdLst>
                <a:gd name="T0" fmla="*/ 2147483647 w 363"/>
                <a:gd name="T1" fmla="*/ 2147483647 h 227"/>
                <a:gd name="T2" fmla="*/ 2147483647 w 363"/>
                <a:gd name="T3" fmla="*/ 2147483647 h 227"/>
                <a:gd name="T4" fmla="*/ 0 w 363"/>
                <a:gd name="T5" fmla="*/ 0 h 227"/>
                <a:gd name="T6" fmla="*/ 0 60000 65536"/>
                <a:gd name="T7" fmla="*/ 0 60000 65536"/>
                <a:gd name="T8" fmla="*/ 0 60000 65536"/>
                <a:gd name="T9" fmla="*/ 0 w 363"/>
                <a:gd name="T10" fmla="*/ 0 h 227"/>
                <a:gd name="T11" fmla="*/ 363 w 363"/>
                <a:gd name="T12" fmla="*/ 227 h 227"/>
              </a:gdLst>
              <a:ahLst/>
              <a:cxnLst>
                <a:cxn ang="T6">
                  <a:pos x="T0" y="T1"/>
                </a:cxn>
                <a:cxn ang="T7">
                  <a:pos x="T2" y="T3"/>
                </a:cxn>
                <a:cxn ang="T8">
                  <a:pos x="T4" y="T5"/>
                </a:cxn>
              </a:cxnLst>
              <a:rect l="T9" t="T10" r="T11" b="T12"/>
              <a:pathLst>
                <a:path w="363" h="227">
                  <a:moveTo>
                    <a:pt x="363" y="227"/>
                  </a:moveTo>
                  <a:cubicBezTo>
                    <a:pt x="279" y="223"/>
                    <a:pt x="196" y="220"/>
                    <a:pt x="136" y="182"/>
                  </a:cubicBezTo>
                  <a:cubicBezTo>
                    <a:pt x="76" y="144"/>
                    <a:pt x="38" y="72"/>
                    <a:pt x="0" y="0"/>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2" name="Freeform 104">
              <a:extLst>
                <a:ext uri="{FF2B5EF4-FFF2-40B4-BE49-F238E27FC236}">
                  <a16:creationId xmlns:a16="http://schemas.microsoft.com/office/drawing/2014/main" id="{A8BB4C38-FA2E-4DB7-B341-BF734C9F9F3B}"/>
                </a:ext>
              </a:extLst>
            </p:cNvPr>
            <p:cNvSpPr>
              <a:spLocks/>
            </p:cNvSpPr>
            <p:nvPr/>
          </p:nvSpPr>
          <p:spPr bwMode="auto">
            <a:xfrm>
              <a:off x="5376863" y="1493838"/>
              <a:ext cx="390525" cy="373062"/>
            </a:xfrm>
            <a:custGeom>
              <a:avLst/>
              <a:gdLst>
                <a:gd name="T0" fmla="*/ 2147483647 w 272"/>
                <a:gd name="T1" fmla="*/ 2147483647 h 272"/>
                <a:gd name="T2" fmla="*/ 2147483647 w 272"/>
                <a:gd name="T3" fmla="*/ 2147483647 h 272"/>
                <a:gd name="T4" fmla="*/ 0 w 272"/>
                <a:gd name="T5" fmla="*/ 0 h 272"/>
                <a:gd name="T6" fmla="*/ 0 60000 65536"/>
                <a:gd name="T7" fmla="*/ 0 60000 65536"/>
                <a:gd name="T8" fmla="*/ 0 60000 65536"/>
                <a:gd name="T9" fmla="*/ 0 w 272"/>
                <a:gd name="T10" fmla="*/ 0 h 272"/>
                <a:gd name="T11" fmla="*/ 272 w 272"/>
                <a:gd name="T12" fmla="*/ 272 h 272"/>
              </a:gdLst>
              <a:ahLst/>
              <a:cxnLst>
                <a:cxn ang="T6">
                  <a:pos x="T0" y="T1"/>
                </a:cxn>
                <a:cxn ang="T7">
                  <a:pos x="T2" y="T3"/>
                </a:cxn>
                <a:cxn ang="T8">
                  <a:pos x="T4" y="T5"/>
                </a:cxn>
              </a:cxnLst>
              <a:rect l="T9" t="T10" r="T11" b="T12"/>
              <a:pathLst>
                <a:path w="272" h="272">
                  <a:moveTo>
                    <a:pt x="272" y="272"/>
                  </a:moveTo>
                  <a:cubicBezTo>
                    <a:pt x="272" y="203"/>
                    <a:pt x="272" y="135"/>
                    <a:pt x="227" y="90"/>
                  </a:cubicBezTo>
                  <a:cubicBezTo>
                    <a:pt x="182" y="45"/>
                    <a:pt x="91" y="22"/>
                    <a:pt x="0" y="0"/>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3" name="Freeform 105">
              <a:extLst>
                <a:ext uri="{FF2B5EF4-FFF2-40B4-BE49-F238E27FC236}">
                  <a16:creationId xmlns:a16="http://schemas.microsoft.com/office/drawing/2014/main" id="{7AE4FD3E-C908-48DF-90D0-01B5CED48FAA}"/>
                </a:ext>
              </a:extLst>
            </p:cNvPr>
            <p:cNvSpPr>
              <a:spLocks/>
            </p:cNvSpPr>
            <p:nvPr/>
          </p:nvSpPr>
          <p:spPr bwMode="auto">
            <a:xfrm>
              <a:off x="6877050" y="1430338"/>
              <a:ext cx="390525" cy="187325"/>
            </a:xfrm>
            <a:custGeom>
              <a:avLst/>
              <a:gdLst>
                <a:gd name="T0" fmla="*/ 0 w 272"/>
                <a:gd name="T1" fmla="*/ 2147483647 h 136"/>
                <a:gd name="T2" fmla="*/ 2147483647 w 272"/>
                <a:gd name="T3" fmla="*/ 2147483647 h 136"/>
                <a:gd name="T4" fmla="*/ 2147483647 w 272"/>
                <a:gd name="T5" fmla="*/ 0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0" y="136"/>
                  </a:moveTo>
                  <a:cubicBezTo>
                    <a:pt x="68" y="125"/>
                    <a:pt x="136" y="114"/>
                    <a:pt x="181" y="91"/>
                  </a:cubicBezTo>
                  <a:cubicBezTo>
                    <a:pt x="226" y="68"/>
                    <a:pt x="249" y="34"/>
                    <a:pt x="272" y="0"/>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4" name="Freeform 106">
              <a:extLst>
                <a:ext uri="{FF2B5EF4-FFF2-40B4-BE49-F238E27FC236}">
                  <a16:creationId xmlns:a16="http://schemas.microsoft.com/office/drawing/2014/main" id="{69AFDF33-C0E3-45BB-937E-F58526D5B924}"/>
                </a:ext>
              </a:extLst>
            </p:cNvPr>
            <p:cNvSpPr>
              <a:spLocks/>
            </p:cNvSpPr>
            <p:nvPr/>
          </p:nvSpPr>
          <p:spPr bwMode="auto">
            <a:xfrm>
              <a:off x="7723188" y="1928813"/>
              <a:ext cx="519112" cy="207962"/>
            </a:xfrm>
            <a:custGeom>
              <a:avLst/>
              <a:gdLst>
                <a:gd name="T0" fmla="*/ 0 w 362"/>
                <a:gd name="T1" fmla="*/ 2147483647 h 152"/>
                <a:gd name="T2" fmla="*/ 2147483647 w 362"/>
                <a:gd name="T3" fmla="*/ 2147483647 h 152"/>
                <a:gd name="T4" fmla="*/ 2147483647 w 362"/>
                <a:gd name="T5" fmla="*/ 2147483647 h 152"/>
                <a:gd name="T6" fmla="*/ 0 60000 65536"/>
                <a:gd name="T7" fmla="*/ 0 60000 65536"/>
                <a:gd name="T8" fmla="*/ 0 60000 65536"/>
                <a:gd name="T9" fmla="*/ 0 w 362"/>
                <a:gd name="T10" fmla="*/ 0 h 152"/>
                <a:gd name="T11" fmla="*/ 362 w 362"/>
                <a:gd name="T12" fmla="*/ 152 h 152"/>
              </a:gdLst>
              <a:ahLst/>
              <a:cxnLst>
                <a:cxn ang="T6">
                  <a:pos x="T0" y="T1"/>
                </a:cxn>
                <a:cxn ang="T7">
                  <a:pos x="T2" y="T3"/>
                </a:cxn>
                <a:cxn ang="T8">
                  <a:pos x="T4" y="T5"/>
                </a:cxn>
              </a:cxnLst>
              <a:rect l="T9" t="T10" r="T11" b="T12"/>
              <a:pathLst>
                <a:path w="362" h="152">
                  <a:moveTo>
                    <a:pt x="0" y="152"/>
                  </a:moveTo>
                  <a:cubicBezTo>
                    <a:pt x="60" y="91"/>
                    <a:pt x="121" y="30"/>
                    <a:pt x="181" y="15"/>
                  </a:cubicBezTo>
                  <a:cubicBezTo>
                    <a:pt x="241" y="0"/>
                    <a:pt x="301" y="30"/>
                    <a:pt x="362" y="61"/>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5" name="Freeform 107">
              <a:extLst>
                <a:ext uri="{FF2B5EF4-FFF2-40B4-BE49-F238E27FC236}">
                  <a16:creationId xmlns:a16="http://schemas.microsoft.com/office/drawing/2014/main" id="{D62FC0BD-C366-48DA-B077-401CAB2A22F1}"/>
                </a:ext>
              </a:extLst>
            </p:cNvPr>
            <p:cNvSpPr>
              <a:spLocks/>
            </p:cNvSpPr>
            <p:nvPr/>
          </p:nvSpPr>
          <p:spPr bwMode="auto">
            <a:xfrm>
              <a:off x="5376863" y="2674938"/>
              <a:ext cx="782637" cy="311150"/>
            </a:xfrm>
            <a:custGeom>
              <a:avLst/>
              <a:gdLst>
                <a:gd name="T0" fmla="*/ 2147483647 w 545"/>
                <a:gd name="T1" fmla="*/ 0 h 227"/>
                <a:gd name="T2" fmla="*/ 2147483647 w 545"/>
                <a:gd name="T3" fmla="*/ 2147483647 h 227"/>
                <a:gd name="T4" fmla="*/ 0 w 545"/>
                <a:gd name="T5" fmla="*/ 2147483647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545" y="0"/>
                  </a:moveTo>
                  <a:cubicBezTo>
                    <a:pt x="477" y="72"/>
                    <a:pt x="409" y="144"/>
                    <a:pt x="318" y="182"/>
                  </a:cubicBezTo>
                  <a:cubicBezTo>
                    <a:pt x="227" y="220"/>
                    <a:pt x="113" y="223"/>
                    <a:pt x="0" y="227"/>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6" name="Freeform 108">
              <a:extLst>
                <a:ext uri="{FF2B5EF4-FFF2-40B4-BE49-F238E27FC236}">
                  <a16:creationId xmlns:a16="http://schemas.microsoft.com/office/drawing/2014/main" id="{9EB6DCE0-D533-43AA-B556-C8CBFC74E229}"/>
                </a:ext>
              </a:extLst>
            </p:cNvPr>
            <p:cNvSpPr>
              <a:spLocks/>
            </p:cNvSpPr>
            <p:nvPr/>
          </p:nvSpPr>
          <p:spPr bwMode="auto">
            <a:xfrm>
              <a:off x="5441950" y="2924175"/>
              <a:ext cx="455613" cy="373063"/>
            </a:xfrm>
            <a:custGeom>
              <a:avLst/>
              <a:gdLst>
                <a:gd name="T0" fmla="*/ 2147483647 w 317"/>
                <a:gd name="T1" fmla="*/ 0 h 317"/>
                <a:gd name="T2" fmla="*/ 2147483647 w 317"/>
                <a:gd name="T3" fmla="*/ 2147483647 h 317"/>
                <a:gd name="T4" fmla="*/ 0 w 317"/>
                <a:gd name="T5" fmla="*/ 2147483647 h 317"/>
                <a:gd name="T6" fmla="*/ 0 60000 65536"/>
                <a:gd name="T7" fmla="*/ 0 60000 65536"/>
                <a:gd name="T8" fmla="*/ 0 60000 65536"/>
                <a:gd name="T9" fmla="*/ 0 w 317"/>
                <a:gd name="T10" fmla="*/ 0 h 317"/>
                <a:gd name="T11" fmla="*/ 317 w 317"/>
                <a:gd name="T12" fmla="*/ 317 h 317"/>
              </a:gdLst>
              <a:ahLst/>
              <a:cxnLst>
                <a:cxn ang="T6">
                  <a:pos x="T0" y="T1"/>
                </a:cxn>
                <a:cxn ang="T7">
                  <a:pos x="T2" y="T3"/>
                </a:cxn>
                <a:cxn ang="T8">
                  <a:pos x="T4" y="T5"/>
                </a:cxn>
              </a:cxnLst>
              <a:rect l="T9" t="T10" r="T11" b="T12"/>
              <a:pathLst>
                <a:path w="317" h="317">
                  <a:moveTo>
                    <a:pt x="272" y="0"/>
                  </a:moveTo>
                  <a:cubicBezTo>
                    <a:pt x="294" y="113"/>
                    <a:pt x="317" y="227"/>
                    <a:pt x="272" y="272"/>
                  </a:cubicBezTo>
                  <a:cubicBezTo>
                    <a:pt x="227" y="317"/>
                    <a:pt x="45" y="272"/>
                    <a:pt x="0" y="272"/>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7" name="Freeform 109">
              <a:extLst>
                <a:ext uri="{FF2B5EF4-FFF2-40B4-BE49-F238E27FC236}">
                  <a16:creationId xmlns:a16="http://schemas.microsoft.com/office/drawing/2014/main" id="{9CA81620-E80B-4F05-81E1-D95F900EAC07}"/>
                </a:ext>
              </a:extLst>
            </p:cNvPr>
            <p:cNvSpPr>
              <a:spLocks/>
            </p:cNvSpPr>
            <p:nvPr/>
          </p:nvSpPr>
          <p:spPr bwMode="auto">
            <a:xfrm>
              <a:off x="6745288" y="1741488"/>
              <a:ext cx="585787" cy="136525"/>
            </a:xfrm>
            <a:custGeom>
              <a:avLst/>
              <a:gdLst>
                <a:gd name="T0" fmla="*/ 0 w 408"/>
                <a:gd name="T1" fmla="*/ 2147483647 h 99"/>
                <a:gd name="T2" fmla="*/ 2147483647 w 408"/>
                <a:gd name="T3" fmla="*/ 2147483647 h 99"/>
                <a:gd name="T4" fmla="*/ 2147483647 w 408"/>
                <a:gd name="T5" fmla="*/ 2147483647 h 99"/>
                <a:gd name="T6" fmla="*/ 0 60000 65536"/>
                <a:gd name="T7" fmla="*/ 0 60000 65536"/>
                <a:gd name="T8" fmla="*/ 0 60000 65536"/>
                <a:gd name="T9" fmla="*/ 0 w 408"/>
                <a:gd name="T10" fmla="*/ 0 h 99"/>
                <a:gd name="T11" fmla="*/ 408 w 408"/>
                <a:gd name="T12" fmla="*/ 99 h 99"/>
              </a:gdLst>
              <a:ahLst/>
              <a:cxnLst>
                <a:cxn ang="T6">
                  <a:pos x="T0" y="T1"/>
                </a:cxn>
                <a:cxn ang="T7">
                  <a:pos x="T2" y="T3"/>
                </a:cxn>
                <a:cxn ang="T8">
                  <a:pos x="T4" y="T5"/>
                </a:cxn>
              </a:cxnLst>
              <a:rect l="T9" t="T10" r="T11" b="T12"/>
              <a:pathLst>
                <a:path w="408" h="99">
                  <a:moveTo>
                    <a:pt x="0" y="53"/>
                  </a:moveTo>
                  <a:cubicBezTo>
                    <a:pt x="56" y="26"/>
                    <a:pt x="113" y="0"/>
                    <a:pt x="181" y="8"/>
                  </a:cubicBezTo>
                  <a:cubicBezTo>
                    <a:pt x="249" y="16"/>
                    <a:pt x="328" y="57"/>
                    <a:pt x="408" y="99"/>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8" name="Freeform 110">
              <a:extLst>
                <a:ext uri="{FF2B5EF4-FFF2-40B4-BE49-F238E27FC236}">
                  <a16:creationId xmlns:a16="http://schemas.microsoft.com/office/drawing/2014/main" id="{A19CB83B-BEBA-4E75-82C3-40E7B081BA72}"/>
                </a:ext>
              </a:extLst>
            </p:cNvPr>
            <p:cNvSpPr>
              <a:spLocks/>
            </p:cNvSpPr>
            <p:nvPr/>
          </p:nvSpPr>
          <p:spPr bwMode="auto">
            <a:xfrm>
              <a:off x="7005638" y="2365375"/>
              <a:ext cx="587375" cy="309563"/>
            </a:xfrm>
            <a:custGeom>
              <a:avLst/>
              <a:gdLst>
                <a:gd name="T0" fmla="*/ 0 w 409"/>
                <a:gd name="T1" fmla="*/ 0 h 226"/>
                <a:gd name="T2" fmla="*/ 2147483647 w 409"/>
                <a:gd name="T3" fmla="*/ 2147483647 h 226"/>
                <a:gd name="T4" fmla="*/ 2147483647 w 409"/>
                <a:gd name="T5" fmla="*/ 2147483647 h 226"/>
                <a:gd name="T6" fmla="*/ 0 60000 65536"/>
                <a:gd name="T7" fmla="*/ 0 60000 65536"/>
                <a:gd name="T8" fmla="*/ 0 60000 65536"/>
                <a:gd name="T9" fmla="*/ 0 w 409"/>
                <a:gd name="T10" fmla="*/ 0 h 226"/>
                <a:gd name="T11" fmla="*/ 409 w 409"/>
                <a:gd name="T12" fmla="*/ 226 h 226"/>
              </a:gdLst>
              <a:ahLst/>
              <a:cxnLst>
                <a:cxn ang="T6">
                  <a:pos x="T0" y="T1"/>
                </a:cxn>
                <a:cxn ang="T7">
                  <a:pos x="T2" y="T3"/>
                </a:cxn>
                <a:cxn ang="T8">
                  <a:pos x="T4" y="T5"/>
                </a:cxn>
              </a:cxnLst>
              <a:rect l="T9" t="T10" r="T11" b="T12"/>
              <a:pathLst>
                <a:path w="409" h="226">
                  <a:moveTo>
                    <a:pt x="0" y="0"/>
                  </a:moveTo>
                  <a:cubicBezTo>
                    <a:pt x="11" y="71"/>
                    <a:pt x="23" y="143"/>
                    <a:pt x="91" y="181"/>
                  </a:cubicBezTo>
                  <a:cubicBezTo>
                    <a:pt x="159" y="219"/>
                    <a:pt x="356" y="219"/>
                    <a:pt x="409" y="226"/>
                  </a:cubicBezTo>
                </a:path>
              </a:pathLst>
            </a:custGeom>
            <a:noFill/>
            <a:ln w="9525">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9" name="Oval 111">
              <a:extLst>
                <a:ext uri="{FF2B5EF4-FFF2-40B4-BE49-F238E27FC236}">
                  <a16:creationId xmlns:a16="http://schemas.microsoft.com/office/drawing/2014/main" id="{8DD2E9FE-33BF-45CB-BA95-8600D0B9AA62}"/>
                </a:ext>
              </a:extLst>
            </p:cNvPr>
            <p:cNvSpPr>
              <a:spLocks noChangeArrowheads="1"/>
            </p:cNvSpPr>
            <p:nvPr/>
          </p:nvSpPr>
          <p:spPr bwMode="auto">
            <a:xfrm>
              <a:off x="6224588" y="5413375"/>
              <a:ext cx="128587" cy="123825"/>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0" name="Oval 112">
              <a:extLst>
                <a:ext uri="{FF2B5EF4-FFF2-40B4-BE49-F238E27FC236}">
                  <a16:creationId xmlns:a16="http://schemas.microsoft.com/office/drawing/2014/main" id="{9F65603E-295E-463A-8028-064F18822FD3}"/>
                </a:ext>
              </a:extLst>
            </p:cNvPr>
            <p:cNvSpPr>
              <a:spLocks noChangeArrowheads="1"/>
            </p:cNvSpPr>
            <p:nvPr/>
          </p:nvSpPr>
          <p:spPr bwMode="auto">
            <a:xfrm>
              <a:off x="6224588" y="5226050"/>
              <a:ext cx="128587"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1" name="Oval 113">
              <a:extLst>
                <a:ext uri="{FF2B5EF4-FFF2-40B4-BE49-F238E27FC236}">
                  <a16:creationId xmlns:a16="http://schemas.microsoft.com/office/drawing/2014/main" id="{786D1114-A5E5-4D90-8A73-374274AF616F}"/>
                </a:ext>
              </a:extLst>
            </p:cNvPr>
            <p:cNvSpPr>
              <a:spLocks noChangeArrowheads="1"/>
            </p:cNvSpPr>
            <p:nvPr/>
          </p:nvSpPr>
          <p:spPr bwMode="auto">
            <a:xfrm>
              <a:off x="7918450" y="4416425"/>
              <a:ext cx="128588" cy="125413"/>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2" name="Oval 114">
              <a:extLst>
                <a:ext uri="{FF2B5EF4-FFF2-40B4-BE49-F238E27FC236}">
                  <a16:creationId xmlns:a16="http://schemas.microsoft.com/office/drawing/2014/main" id="{7C0A0624-767D-43F2-86E3-C547AF1F14AC}"/>
                </a:ext>
              </a:extLst>
            </p:cNvPr>
            <p:cNvSpPr>
              <a:spLocks noChangeArrowheads="1"/>
            </p:cNvSpPr>
            <p:nvPr/>
          </p:nvSpPr>
          <p:spPr bwMode="auto">
            <a:xfrm>
              <a:off x="7853363" y="4852988"/>
              <a:ext cx="130175" cy="125412"/>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3" name="Oval 115">
              <a:extLst>
                <a:ext uri="{FF2B5EF4-FFF2-40B4-BE49-F238E27FC236}">
                  <a16:creationId xmlns:a16="http://schemas.microsoft.com/office/drawing/2014/main" id="{F915B535-DF2B-4B8B-8626-530BAA09C2FB}"/>
                </a:ext>
              </a:extLst>
            </p:cNvPr>
            <p:cNvSpPr>
              <a:spLocks noChangeArrowheads="1"/>
            </p:cNvSpPr>
            <p:nvPr/>
          </p:nvSpPr>
          <p:spPr bwMode="auto">
            <a:xfrm>
              <a:off x="5572125" y="3297238"/>
              <a:ext cx="128588" cy="125412"/>
            </a:xfrm>
            <a:prstGeom prst="ellipse">
              <a:avLst/>
            </a:prstGeom>
            <a:solidFill>
              <a:schemeClr val="accent2"/>
            </a:solidFill>
            <a:ln w="9525">
              <a:solidFill>
                <a:schemeClr val="bg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4" name="Freeform 116">
              <a:extLst>
                <a:ext uri="{FF2B5EF4-FFF2-40B4-BE49-F238E27FC236}">
                  <a16:creationId xmlns:a16="http://schemas.microsoft.com/office/drawing/2014/main" id="{78AD7501-09D4-41F6-9271-969CA7D98CBE}"/>
                </a:ext>
              </a:extLst>
            </p:cNvPr>
            <p:cNvSpPr>
              <a:spLocks/>
            </p:cNvSpPr>
            <p:nvPr/>
          </p:nvSpPr>
          <p:spPr bwMode="auto">
            <a:xfrm>
              <a:off x="5246688" y="3422650"/>
              <a:ext cx="390525" cy="374650"/>
            </a:xfrm>
            <a:custGeom>
              <a:avLst/>
              <a:gdLst>
                <a:gd name="T0" fmla="*/ 2147483647 w 272"/>
                <a:gd name="T1" fmla="*/ 0 h 273"/>
                <a:gd name="T2" fmla="*/ 2147483647 w 272"/>
                <a:gd name="T3" fmla="*/ 2147483647 h 273"/>
                <a:gd name="T4" fmla="*/ 0 w 272"/>
                <a:gd name="T5" fmla="*/ 2147483647 h 273"/>
                <a:gd name="T6" fmla="*/ 0 60000 65536"/>
                <a:gd name="T7" fmla="*/ 0 60000 65536"/>
                <a:gd name="T8" fmla="*/ 0 60000 65536"/>
                <a:gd name="T9" fmla="*/ 0 w 272"/>
                <a:gd name="T10" fmla="*/ 0 h 273"/>
                <a:gd name="T11" fmla="*/ 272 w 272"/>
                <a:gd name="T12" fmla="*/ 273 h 273"/>
              </a:gdLst>
              <a:ahLst/>
              <a:cxnLst>
                <a:cxn ang="T6">
                  <a:pos x="T0" y="T1"/>
                </a:cxn>
                <a:cxn ang="T7">
                  <a:pos x="T2" y="T3"/>
                </a:cxn>
                <a:cxn ang="T8">
                  <a:pos x="T4" y="T5"/>
                </a:cxn>
              </a:cxnLst>
              <a:rect l="T9" t="T10" r="T11" b="T12"/>
              <a:pathLst>
                <a:path w="272" h="273">
                  <a:moveTo>
                    <a:pt x="272" y="0"/>
                  </a:moveTo>
                  <a:cubicBezTo>
                    <a:pt x="271" y="68"/>
                    <a:pt x="271" y="137"/>
                    <a:pt x="226" y="182"/>
                  </a:cubicBezTo>
                  <a:cubicBezTo>
                    <a:pt x="181" y="227"/>
                    <a:pt x="38" y="258"/>
                    <a:pt x="0" y="273"/>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5" name="Text Box 117">
              <a:extLst>
                <a:ext uri="{FF2B5EF4-FFF2-40B4-BE49-F238E27FC236}">
                  <a16:creationId xmlns:a16="http://schemas.microsoft.com/office/drawing/2014/main" id="{F6A98D71-30C8-400F-90C2-73F71A5D4CCE}"/>
                </a:ext>
              </a:extLst>
            </p:cNvPr>
            <p:cNvSpPr txBox="1">
              <a:spLocks noChangeArrowheads="1"/>
            </p:cNvSpPr>
            <p:nvPr/>
          </p:nvSpPr>
          <p:spPr bwMode="auto">
            <a:xfrm>
              <a:off x="6940550" y="3694113"/>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en-US" altLang="en-US" sz="1600">
                  <a:solidFill>
                    <a:srgbClr val="0000CC"/>
                  </a:solidFill>
                </a:rPr>
                <a:t>Axon</a:t>
              </a:r>
            </a:p>
          </p:txBody>
        </p:sp>
        <p:sp>
          <p:nvSpPr>
            <p:cNvPr id="46" name="Line 118">
              <a:extLst>
                <a:ext uri="{FF2B5EF4-FFF2-40B4-BE49-F238E27FC236}">
                  <a16:creationId xmlns:a16="http://schemas.microsoft.com/office/drawing/2014/main" id="{68349CED-11F3-4ABC-95D0-29A94C4AC6A2}"/>
                </a:ext>
              </a:extLst>
            </p:cNvPr>
            <p:cNvSpPr>
              <a:spLocks noChangeShapeType="1"/>
            </p:cNvSpPr>
            <p:nvPr/>
          </p:nvSpPr>
          <p:spPr bwMode="auto">
            <a:xfrm flipH="1" flipV="1">
              <a:off x="6550025" y="2425700"/>
              <a:ext cx="522288" cy="37465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7" name="Text Box 119">
              <a:extLst>
                <a:ext uri="{FF2B5EF4-FFF2-40B4-BE49-F238E27FC236}">
                  <a16:creationId xmlns:a16="http://schemas.microsoft.com/office/drawing/2014/main" id="{7620A57E-0F8F-4DE7-819B-824106384CEB}"/>
                </a:ext>
              </a:extLst>
            </p:cNvPr>
            <p:cNvSpPr txBox="1">
              <a:spLocks noChangeArrowheads="1"/>
            </p:cNvSpPr>
            <p:nvPr/>
          </p:nvSpPr>
          <p:spPr bwMode="auto">
            <a:xfrm>
              <a:off x="7072313" y="2762250"/>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en-US" altLang="en-US" sz="1600">
                  <a:solidFill>
                    <a:srgbClr val="0000CC"/>
                  </a:solidFill>
                </a:rPr>
                <a:t>Nucleus</a:t>
              </a:r>
            </a:p>
          </p:txBody>
        </p:sp>
        <p:sp>
          <p:nvSpPr>
            <p:cNvPr id="48" name="Text Box 120">
              <a:extLst>
                <a:ext uri="{FF2B5EF4-FFF2-40B4-BE49-F238E27FC236}">
                  <a16:creationId xmlns:a16="http://schemas.microsoft.com/office/drawing/2014/main" id="{610F6B93-C094-4B5E-9E1E-C2298B26500D}"/>
                </a:ext>
              </a:extLst>
            </p:cNvPr>
            <p:cNvSpPr txBox="1">
              <a:spLocks noChangeArrowheads="1"/>
            </p:cNvSpPr>
            <p:nvPr/>
          </p:nvSpPr>
          <p:spPr bwMode="auto">
            <a:xfrm>
              <a:off x="7462838" y="120650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en-US" altLang="en-US" sz="1600">
                  <a:solidFill>
                    <a:srgbClr val="0000CC"/>
                  </a:solidFill>
                </a:rPr>
                <a:t>Dendrites</a:t>
              </a:r>
            </a:p>
          </p:txBody>
        </p:sp>
        <p:sp>
          <p:nvSpPr>
            <p:cNvPr id="49" name="Line 121">
              <a:extLst>
                <a:ext uri="{FF2B5EF4-FFF2-40B4-BE49-F238E27FC236}">
                  <a16:creationId xmlns:a16="http://schemas.microsoft.com/office/drawing/2014/main" id="{7D2F59CD-3FB7-445F-A3AA-1844D1E71521}"/>
                </a:ext>
              </a:extLst>
            </p:cNvPr>
            <p:cNvSpPr>
              <a:spLocks noChangeShapeType="1"/>
            </p:cNvSpPr>
            <p:nvPr/>
          </p:nvSpPr>
          <p:spPr bwMode="auto">
            <a:xfrm flipH="1" flipV="1">
              <a:off x="6877050" y="3235325"/>
              <a:ext cx="258763" cy="37306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0" name="Line 122">
              <a:extLst>
                <a:ext uri="{FF2B5EF4-FFF2-40B4-BE49-F238E27FC236}">
                  <a16:creationId xmlns:a16="http://schemas.microsoft.com/office/drawing/2014/main" id="{51126692-1E55-4E94-BD55-98499EEF22B0}"/>
                </a:ext>
              </a:extLst>
            </p:cNvPr>
            <p:cNvSpPr>
              <a:spLocks noChangeShapeType="1"/>
            </p:cNvSpPr>
            <p:nvPr/>
          </p:nvSpPr>
          <p:spPr bwMode="auto">
            <a:xfrm flipV="1">
              <a:off x="6288088" y="2551113"/>
              <a:ext cx="131762" cy="80803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1" name="Text Box 123">
              <a:extLst>
                <a:ext uri="{FF2B5EF4-FFF2-40B4-BE49-F238E27FC236}">
                  <a16:creationId xmlns:a16="http://schemas.microsoft.com/office/drawing/2014/main" id="{917851C2-1790-406E-9B74-28782150C84F}"/>
                </a:ext>
              </a:extLst>
            </p:cNvPr>
            <p:cNvSpPr txBox="1">
              <a:spLocks noChangeArrowheads="1"/>
            </p:cNvSpPr>
            <p:nvPr/>
          </p:nvSpPr>
          <p:spPr bwMode="auto">
            <a:xfrm>
              <a:off x="6027738" y="3297238"/>
              <a:ext cx="652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en-US" altLang="en-US" sz="1600">
                  <a:solidFill>
                    <a:srgbClr val="0000CC"/>
                  </a:solidFill>
                </a:rPr>
                <a:t>Cell body</a:t>
              </a:r>
            </a:p>
          </p:txBody>
        </p:sp>
        <p:sp>
          <p:nvSpPr>
            <p:cNvPr id="52" name="Line 124">
              <a:extLst>
                <a:ext uri="{FF2B5EF4-FFF2-40B4-BE49-F238E27FC236}">
                  <a16:creationId xmlns:a16="http://schemas.microsoft.com/office/drawing/2014/main" id="{5728AC65-62BF-49D9-8706-91E434AB1F6C}"/>
                </a:ext>
              </a:extLst>
            </p:cNvPr>
            <p:cNvSpPr>
              <a:spLocks noChangeShapeType="1"/>
            </p:cNvSpPr>
            <p:nvPr/>
          </p:nvSpPr>
          <p:spPr bwMode="auto">
            <a:xfrm flipH="1">
              <a:off x="7200900" y="1430338"/>
              <a:ext cx="392113" cy="37306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3" name="Line 125">
              <a:extLst>
                <a:ext uri="{FF2B5EF4-FFF2-40B4-BE49-F238E27FC236}">
                  <a16:creationId xmlns:a16="http://schemas.microsoft.com/office/drawing/2014/main" id="{66E6BED0-1961-4B96-A0B7-A84ADE2FF5A9}"/>
                </a:ext>
              </a:extLst>
            </p:cNvPr>
            <p:cNvSpPr>
              <a:spLocks noChangeShapeType="1"/>
            </p:cNvSpPr>
            <p:nvPr/>
          </p:nvSpPr>
          <p:spPr bwMode="auto">
            <a:xfrm flipH="1">
              <a:off x="7658100" y="1493838"/>
              <a:ext cx="65088" cy="24765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4" name="Freeform 129">
              <a:extLst>
                <a:ext uri="{FF2B5EF4-FFF2-40B4-BE49-F238E27FC236}">
                  <a16:creationId xmlns:a16="http://schemas.microsoft.com/office/drawing/2014/main" id="{04EDE942-5283-4EEA-AC5E-3C0F8F99E102}"/>
                </a:ext>
              </a:extLst>
            </p:cNvPr>
            <p:cNvSpPr>
              <a:spLocks/>
            </p:cNvSpPr>
            <p:nvPr/>
          </p:nvSpPr>
          <p:spPr bwMode="auto">
            <a:xfrm>
              <a:off x="5507038" y="5102225"/>
              <a:ext cx="814387" cy="560388"/>
            </a:xfrm>
            <a:custGeom>
              <a:avLst/>
              <a:gdLst>
                <a:gd name="T0" fmla="*/ 2147483647 w 431"/>
                <a:gd name="T1" fmla="*/ 0 h 318"/>
                <a:gd name="T2" fmla="*/ 2147483647 w 431"/>
                <a:gd name="T3" fmla="*/ 2147483647 h 318"/>
                <a:gd name="T4" fmla="*/ 0 w 431"/>
                <a:gd name="T5" fmla="*/ 2147483647 h 318"/>
                <a:gd name="T6" fmla="*/ 0 60000 65536"/>
                <a:gd name="T7" fmla="*/ 0 60000 65536"/>
                <a:gd name="T8" fmla="*/ 0 60000 65536"/>
                <a:gd name="T9" fmla="*/ 0 w 431"/>
                <a:gd name="T10" fmla="*/ 0 h 318"/>
                <a:gd name="T11" fmla="*/ 431 w 431"/>
                <a:gd name="T12" fmla="*/ 318 h 318"/>
              </a:gdLst>
              <a:ahLst/>
              <a:cxnLst>
                <a:cxn ang="T6">
                  <a:pos x="T0" y="T1"/>
                </a:cxn>
                <a:cxn ang="T7">
                  <a:pos x="T2" y="T3"/>
                </a:cxn>
                <a:cxn ang="T8">
                  <a:pos x="T4" y="T5"/>
                </a:cxn>
              </a:cxnLst>
              <a:rect l="T9" t="T10" r="T11" b="T12"/>
              <a:pathLst>
                <a:path w="431" h="318">
                  <a:moveTo>
                    <a:pt x="408" y="0"/>
                  </a:moveTo>
                  <a:cubicBezTo>
                    <a:pt x="419" y="19"/>
                    <a:pt x="431" y="38"/>
                    <a:pt x="363" y="91"/>
                  </a:cubicBezTo>
                  <a:cubicBezTo>
                    <a:pt x="295" y="144"/>
                    <a:pt x="147" y="231"/>
                    <a:pt x="0" y="318"/>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5" name="Freeform 130">
              <a:extLst>
                <a:ext uri="{FF2B5EF4-FFF2-40B4-BE49-F238E27FC236}">
                  <a16:creationId xmlns:a16="http://schemas.microsoft.com/office/drawing/2014/main" id="{417E806E-7F8A-40CF-89ED-B84ADF7AC8D9}"/>
                </a:ext>
              </a:extLst>
            </p:cNvPr>
            <p:cNvSpPr>
              <a:spLocks/>
            </p:cNvSpPr>
            <p:nvPr/>
          </p:nvSpPr>
          <p:spPr bwMode="auto">
            <a:xfrm>
              <a:off x="5832475" y="5599113"/>
              <a:ext cx="977900" cy="342900"/>
            </a:xfrm>
            <a:custGeom>
              <a:avLst/>
              <a:gdLst>
                <a:gd name="T0" fmla="*/ 2147483647 w 499"/>
                <a:gd name="T1" fmla="*/ 2147483647 h 250"/>
                <a:gd name="T2" fmla="*/ 2147483647 w 499"/>
                <a:gd name="T3" fmla="*/ 2147483647 h 250"/>
                <a:gd name="T4" fmla="*/ 0 w 499"/>
                <a:gd name="T5" fmla="*/ 2147483647 h 250"/>
                <a:gd name="T6" fmla="*/ 0 60000 65536"/>
                <a:gd name="T7" fmla="*/ 0 60000 65536"/>
                <a:gd name="T8" fmla="*/ 0 60000 65536"/>
                <a:gd name="T9" fmla="*/ 0 w 499"/>
                <a:gd name="T10" fmla="*/ 0 h 250"/>
                <a:gd name="T11" fmla="*/ 499 w 499"/>
                <a:gd name="T12" fmla="*/ 250 h 250"/>
              </a:gdLst>
              <a:ahLst/>
              <a:cxnLst>
                <a:cxn ang="T6">
                  <a:pos x="T0" y="T1"/>
                </a:cxn>
                <a:cxn ang="T7">
                  <a:pos x="T2" y="T3"/>
                </a:cxn>
                <a:cxn ang="T8">
                  <a:pos x="T4" y="T5"/>
                </a:cxn>
              </a:cxnLst>
              <a:rect l="T9" t="T10" r="T11" b="T12"/>
              <a:pathLst>
                <a:path w="499" h="250">
                  <a:moveTo>
                    <a:pt x="499" y="114"/>
                  </a:moveTo>
                  <a:cubicBezTo>
                    <a:pt x="472" y="57"/>
                    <a:pt x="446" y="0"/>
                    <a:pt x="363" y="23"/>
                  </a:cubicBezTo>
                  <a:cubicBezTo>
                    <a:pt x="280" y="46"/>
                    <a:pt x="75" y="197"/>
                    <a:pt x="0" y="250"/>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6" name="Freeform 131">
              <a:extLst>
                <a:ext uri="{FF2B5EF4-FFF2-40B4-BE49-F238E27FC236}">
                  <a16:creationId xmlns:a16="http://schemas.microsoft.com/office/drawing/2014/main" id="{88074029-55AE-4C90-A11A-F1AD19EF7207}"/>
                </a:ext>
              </a:extLst>
            </p:cNvPr>
            <p:cNvSpPr>
              <a:spLocks/>
            </p:cNvSpPr>
            <p:nvPr/>
          </p:nvSpPr>
          <p:spPr bwMode="auto">
            <a:xfrm>
              <a:off x="7462838" y="5413375"/>
              <a:ext cx="717550" cy="123825"/>
            </a:xfrm>
            <a:custGeom>
              <a:avLst/>
              <a:gdLst>
                <a:gd name="T0" fmla="*/ 0 w 499"/>
                <a:gd name="T1" fmla="*/ 2147483647 h 91"/>
                <a:gd name="T2" fmla="*/ 2147483647 w 499"/>
                <a:gd name="T3" fmla="*/ 0 h 91"/>
                <a:gd name="T4" fmla="*/ 2147483647 w 499"/>
                <a:gd name="T5" fmla="*/ 2147483647 h 91"/>
                <a:gd name="T6" fmla="*/ 0 60000 65536"/>
                <a:gd name="T7" fmla="*/ 0 60000 65536"/>
                <a:gd name="T8" fmla="*/ 0 60000 65536"/>
                <a:gd name="T9" fmla="*/ 0 w 499"/>
                <a:gd name="T10" fmla="*/ 0 h 91"/>
                <a:gd name="T11" fmla="*/ 499 w 499"/>
                <a:gd name="T12" fmla="*/ 91 h 91"/>
              </a:gdLst>
              <a:ahLst/>
              <a:cxnLst>
                <a:cxn ang="T6">
                  <a:pos x="T0" y="T1"/>
                </a:cxn>
                <a:cxn ang="T7">
                  <a:pos x="T2" y="T3"/>
                </a:cxn>
                <a:cxn ang="T8">
                  <a:pos x="T4" y="T5"/>
                </a:cxn>
              </a:cxnLst>
              <a:rect l="T9" t="T10" r="T11" b="T12"/>
              <a:pathLst>
                <a:path w="499" h="91">
                  <a:moveTo>
                    <a:pt x="0" y="91"/>
                  </a:moveTo>
                  <a:cubicBezTo>
                    <a:pt x="4" y="45"/>
                    <a:pt x="8" y="0"/>
                    <a:pt x="91" y="0"/>
                  </a:cubicBezTo>
                  <a:cubicBezTo>
                    <a:pt x="174" y="0"/>
                    <a:pt x="336" y="45"/>
                    <a:pt x="499" y="91"/>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7" name="Freeform 132">
              <a:extLst>
                <a:ext uri="{FF2B5EF4-FFF2-40B4-BE49-F238E27FC236}">
                  <a16:creationId xmlns:a16="http://schemas.microsoft.com/office/drawing/2014/main" id="{A8BFE604-B972-439C-8694-FA3D57D1F8D2}"/>
                </a:ext>
              </a:extLst>
            </p:cNvPr>
            <p:cNvSpPr>
              <a:spLocks/>
            </p:cNvSpPr>
            <p:nvPr/>
          </p:nvSpPr>
          <p:spPr bwMode="auto">
            <a:xfrm>
              <a:off x="7983538" y="4791075"/>
              <a:ext cx="531812" cy="187325"/>
            </a:xfrm>
            <a:custGeom>
              <a:avLst/>
              <a:gdLst>
                <a:gd name="T0" fmla="*/ 2147483647 w 370"/>
                <a:gd name="T1" fmla="*/ 2147483647 h 136"/>
                <a:gd name="T2" fmla="*/ 2147483647 w 370"/>
                <a:gd name="T3" fmla="*/ 2147483647 h 136"/>
                <a:gd name="T4" fmla="*/ 2147483647 w 370"/>
                <a:gd name="T5" fmla="*/ 0 h 136"/>
                <a:gd name="T6" fmla="*/ 0 60000 65536"/>
                <a:gd name="T7" fmla="*/ 0 60000 65536"/>
                <a:gd name="T8" fmla="*/ 0 60000 65536"/>
                <a:gd name="T9" fmla="*/ 0 w 370"/>
                <a:gd name="T10" fmla="*/ 0 h 136"/>
                <a:gd name="T11" fmla="*/ 370 w 370"/>
                <a:gd name="T12" fmla="*/ 136 h 136"/>
              </a:gdLst>
              <a:ahLst/>
              <a:cxnLst>
                <a:cxn ang="T6">
                  <a:pos x="T0" y="T1"/>
                </a:cxn>
                <a:cxn ang="T7">
                  <a:pos x="T2" y="T3"/>
                </a:cxn>
                <a:cxn ang="T8">
                  <a:pos x="T4" y="T5"/>
                </a:cxn>
              </a:cxnLst>
              <a:rect l="T9" t="T10" r="T11" b="T12"/>
              <a:pathLst>
                <a:path w="370" h="136">
                  <a:moveTo>
                    <a:pt x="53" y="136"/>
                  </a:moveTo>
                  <a:cubicBezTo>
                    <a:pt x="26" y="102"/>
                    <a:pt x="0" y="68"/>
                    <a:pt x="53" y="45"/>
                  </a:cubicBezTo>
                  <a:cubicBezTo>
                    <a:pt x="106" y="22"/>
                    <a:pt x="238" y="11"/>
                    <a:pt x="370" y="0"/>
                  </a:cubicBezTo>
                </a:path>
              </a:pathLst>
            </a:custGeom>
            <a:noFill/>
            <a:ln w="9525">
              <a:solidFill>
                <a:srgbClr val="663300"/>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8" name="Text Box 133">
              <a:extLst>
                <a:ext uri="{FF2B5EF4-FFF2-40B4-BE49-F238E27FC236}">
                  <a16:creationId xmlns:a16="http://schemas.microsoft.com/office/drawing/2014/main" id="{CC078E32-72AB-4081-978F-84D5574E1619}"/>
                </a:ext>
              </a:extLst>
            </p:cNvPr>
            <p:cNvSpPr txBox="1">
              <a:spLocks noChangeArrowheads="1"/>
            </p:cNvSpPr>
            <p:nvPr/>
          </p:nvSpPr>
          <p:spPr bwMode="auto">
            <a:xfrm>
              <a:off x="5441950" y="4667250"/>
              <a:ext cx="13700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600">
                  <a:solidFill>
                    <a:srgbClr val="0000CC"/>
                  </a:solidFill>
                </a:rPr>
                <a:t>Synapses (to other neurons)</a:t>
              </a:r>
            </a:p>
          </p:txBody>
        </p:sp>
        <p:sp>
          <p:nvSpPr>
            <p:cNvPr id="59" name="Text Box 134">
              <a:extLst>
                <a:ext uri="{FF2B5EF4-FFF2-40B4-BE49-F238E27FC236}">
                  <a16:creationId xmlns:a16="http://schemas.microsoft.com/office/drawing/2014/main" id="{8157F3B9-4D6F-481D-944E-7514653A6C0E}"/>
                </a:ext>
              </a:extLst>
            </p:cNvPr>
            <p:cNvSpPr txBox="1">
              <a:spLocks noChangeArrowheads="1"/>
            </p:cNvSpPr>
            <p:nvPr/>
          </p:nvSpPr>
          <p:spPr bwMode="auto">
            <a:xfrm>
              <a:off x="4464050" y="5537200"/>
              <a:ext cx="162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en-US" altLang="en-US" sz="1600">
                  <a:solidFill>
                    <a:srgbClr val="0000CC"/>
                  </a:solidFill>
                </a:rPr>
                <a:t>Dendrites (of other neurons)</a:t>
              </a:r>
            </a:p>
          </p:txBody>
        </p:sp>
      </p:grpSp>
      <p:sp>
        <p:nvSpPr>
          <p:cNvPr id="6" name="Rectangle 24">
            <a:extLst>
              <a:ext uri="{FF2B5EF4-FFF2-40B4-BE49-F238E27FC236}">
                <a16:creationId xmlns:a16="http://schemas.microsoft.com/office/drawing/2014/main" id="{A7B1431E-7DB9-4743-B1D4-F3BBCAF047DF}"/>
              </a:ext>
            </a:extLst>
          </p:cNvPr>
          <p:cNvSpPr>
            <a:spLocks noChangeArrowheads="1"/>
          </p:cNvSpPr>
          <p:nvPr/>
        </p:nvSpPr>
        <p:spPr bwMode="auto">
          <a:xfrm>
            <a:off x="126051" y="1437417"/>
            <a:ext cx="484496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buFontTx/>
              <a:buBlip>
                <a:blip r:embed="rId2"/>
              </a:buBlip>
            </a:pPr>
            <a:r>
              <a:rPr lang="en-US" altLang="zh-CN" sz="2200" b="1" dirty="0">
                <a:solidFill>
                  <a:schemeClr val="tx1"/>
                </a:solidFill>
                <a:latin typeface="Arial" panose="020B0604020202020204" pitchFamily="34" charset="0"/>
                <a:ea typeface="宋体" panose="02010600030101010101" pitchFamily="2" charset="-122"/>
                <a:cs typeface="Arial" panose="020B0604020202020204" pitchFamily="34" charset="0"/>
              </a:rPr>
              <a:t>Synapses:</a:t>
            </a:r>
          </a:p>
          <a:p>
            <a:pPr lvl="1" algn="just">
              <a:lnSpc>
                <a:spcPct val="120000"/>
              </a:lnSpc>
              <a:buFontTx/>
              <a:buAutoNum type="arabicPeriod"/>
            </a:pPr>
            <a:r>
              <a:rPr lang="en-US" altLang="zh-CN" sz="2200" dirty="0">
                <a:solidFill>
                  <a:schemeClr val="tx1"/>
                </a:solidFill>
                <a:latin typeface="Arial" panose="020B0604020202020204" pitchFamily="34" charset="0"/>
                <a:ea typeface="宋体" panose="02010600030101010101" pitchFamily="2" charset="-122"/>
                <a:cs typeface="Arial" panose="020B0604020202020204" pitchFamily="34" charset="0"/>
              </a:rPr>
              <a:t>Small gap between an end bulb and a dendrite.</a:t>
            </a:r>
          </a:p>
          <a:p>
            <a:pPr lvl="1" algn="just">
              <a:lnSpc>
                <a:spcPct val="120000"/>
              </a:lnSpc>
              <a:buFontTx/>
              <a:buAutoNum type="arabicPeriod"/>
            </a:pPr>
            <a:r>
              <a:rPr lang="en-US" altLang="zh-CN" sz="2200" dirty="0">
                <a:solidFill>
                  <a:schemeClr val="tx1"/>
                </a:solidFill>
                <a:latin typeface="Arial" panose="020B0604020202020204" pitchFamily="34" charset="0"/>
                <a:ea typeface="宋体" panose="02010600030101010101" pitchFamily="2" charset="-122"/>
                <a:cs typeface="Arial" panose="020B0604020202020204" pitchFamily="34" charset="0"/>
              </a:rPr>
              <a:t>Basic structural and functional units that mediate the interactions between neurons.</a:t>
            </a:r>
          </a:p>
          <a:p>
            <a:pPr lvl="1" algn="just">
              <a:lnSpc>
                <a:spcPct val="120000"/>
              </a:lnSpc>
              <a:buFontTx/>
              <a:buAutoNum type="arabicPeriod"/>
            </a:pPr>
            <a:r>
              <a:rPr lang="en-US" altLang="zh-CN" sz="2200" dirty="0">
                <a:solidFill>
                  <a:schemeClr val="tx1"/>
                </a:solidFill>
                <a:latin typeface="Arial" panose="020B0604020202020204" pitchFamily="34" charset="0"/>
                <a:ea typeface="宋体" panose="02010600030101010101" pitchFamily="2" charset="-122"/>
                <a:cs typeface="Arial" panose="020B0604020202020204" pitchFamily="34" charset="0"/>
              </a:rPr>
              <a:t>Can impose excitation (active) or inhibition (inactive) on the receptive neurons.</a:t>
            </a:r>
          </a:p>
        </p:txBody>
      </p:sp>
      <p:sp>
        <p:nvSpPr>
          <p:cNvPr id="62" name="Rectangle 8">
            <a:extLst>
              <a:ext uri="{FF2B5EF4-FFF2-40B4-BE49-F238E27FC236}">
                <a16:creationId xmlns:a16="http://schemas.microsoft.com/office/drawing/2014/main" id="{21CA50A4-21C9-4583-A8F5-79C0D3519ED7}"/>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370156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5561" y="925825"/>
            <a:ext cx="6518763" cy="1143717"/>
          </a:xfrm>
        </p:spPr>
        <p:txBody>
          <a:bodyPr/>
          <a:lstStyle/>
          <a:p>
            <a:r>
              <a:rPr lang="en-US" altLang="zh-CN" dirty="0"/>
              <a:t>AI Neural Networks</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pSp>
        <p:nvGrpSpPr>
          <p:cNvPr id="5" name="Group 2">
            <a:extLst>
              <a:ext uri="{FF2B5EF4-FFF2-40B4-BE49-F238E27FC236}">
                <a16:creationId xmlns:a16="http://schemas.microsoft.com/office/drawing/2014/main" id="{13D6418D-FD0C-4F04-A466-90C2A7A81CD5}"/>
              </a:ext>
            </a:extLst>
          </p:cNvPr>
          <p:cNvGrpSpPr/>
          <p:nvPr/>
        </p:nvGrpSpPr>
        <p:grpSpPr>
          <a:xfrm>
            <a:off x="550499" y="1146034"/>
            <a:ext cx="7058025" cy="5293518"/>
            <a:chOff x="703263" y="940208"/>
            <a:chExt cx="7058025" cy="5293518"/>
          </a:xfrm>
        </p:grpSpPr>
        <p:sp>
          <p:nvSpPr>
            <p:cNvPr id="8" name="Oval 88">
              <a:extLst>
                <a:ext uri="{FF2B5EF4-FFF2-40B4-BE49-F238E27FC236}">
                  <a16:creationId xmlns:a16="http://schemas.microsoft.com/office/drawing/2014/main" id="{9F2CFFF2-EF61-40C3-9AF1-ACE8E9831D84}"/>
                </a:ext>
              </a:extLst>
            </p:cNvPr>
            <p:cNvSpPr>
              <a:spLocks noChangeArrowheads="1"/>
            </p:cNvSpPr>
            <p:nvPr/>
          </p:nvSpPr>
          <p:spPr bwMode="auto">
            <a:xfrm>
              <a:off x="4054475" y="2554696"/>
              <a:ext cx="488950" cy="4397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a:solidFill>
                    <a:srgbClr val="000000"/>
                  </a:solidFill>
                  <a:ea typeface="宋体" panose="02010600030101010101" pitchFamily="2" charset="-122"/>
                </a:rPr>
                <a:t>+1</a:t>
              </a:r>
              <a:endParaRPr lang="en-US" altLang="zh-CN" sz="2000" baseline="-25000">
                <a:solidFill>
                  <a:srgbClr val="000000"/>
                </a:solidFill>
                <a:ea typeface="宋体" panose="02010600030101010101" pitchFamily="2" charset="-122"/>
              </a:endParaRPr>
            </a:p>
          </p:txBody>
        </p:sp>
        <p:sp>
          <p:nvSpPr>
            <p:cNvPr id="9" name="Oval 89">
              <a:extLst>
                <a:ext uri="{FF2B5EF4-FFF2-40B4-BE49-F238E27FC236}">
                  <a16:creationId xmlns:a16="http://schemas.microsoft.com/office/drawing/2014/main" id="{E9947323-F4BA-4DFA-A89D-9BC2C34CA9D1}"/>
                </a:ext>
              </a:extLst>
            </p:cNvPr>
            <p:cNvSpPr>
              <a:spLocks noChangeArrowheads="1"/>
            </p:cNvSpPr>
            <p:nvPr/>
          </p:nvSpPr>
          <p:spPr bwMode="auto">
            <a:xfrm>
              <a:off x="2566988" y="1865721"/>
              <a:ext cx="488950" cy="4429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w</a:t>
              </a:r>
              <a:r>
                <a:rPr lang="en-US" altLang="zh-CN" sz="2000" i="1" baseline="-25000">
                  <a:solidFill>
                    <a:srgbClr val="000000"/>
                  </a:solidFill>
                  <a:ea typeface="宋体" panose="02010600030101010101" pitchFamily="2" charset="-122"/>
                </a:rPr>
                <a:t>k</a:t>
              </a:r>
              <a:r>
                <a:rPr lang="en-US" altLang="zh-CN" sz="2000" baseline="-25000">
                  <a:solidFill>
                    <a:srgbClr val="000000"/>
                  </a:solidFill>
                  <a:ea typeface="宋体" panose="02010600030101010101" pitchFamily="2" charset="-122"/>
                </a:rPr>
                <a:t>1</a:t>
              </a:r>
            </a:p>
          </p:txBody>
        </p:sp>
        <p:sp>
          <p:nvSpPr>
            <p:cNvPr id="10" name="Oval 90">
              <a:extLst>
                <a:ext uri="{FF2B5EF4-FFF2-40B4-BE49-F238E27FC236}">
                  <a16:creationId xmlns:a16="http://schemas.microsoft.com/office/drawing/2014/main" id="{E0295C61-CCBD-4082-A7D1-08517CD7FF4D}"/>
                </a:ext>
              </a:extLst>
            </p:cNvPr>
            <p:cNvSpPr>
              <a:spLocks noChangeArrowheads="1"/>
            </p:cNvSpPr>
            <p:nvPr/>
          </p:nvSpPr>
          <p:spPr bwMode="auto">
            <a:xfrm>
              <a:off x="2551113" y="2627721"/>
              <a:ext cx="488950" cy="4429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w</a:t>
              </a:r>
              <a:r>
                <a:rPr lang="en-US" altLang="zh-CN" sz="2000" i="1" baseline="-25000">
                  <a:solidFill>
                    <a:srgbClr val="000000"/>
                  </a:solidFill>
                  <a:ea typeface="宋体" panose="02010600030101010101" pitchFamily="2" charset="-122"/>
                </a:rPr>
                <a:t>k</a:t>
              </a:r>
              <a:r>
                <a:rPr lang="en-US" altLang="zh-CN" sz="2000" baseline="-25000">
                  <a:solidFill>
                    <a:srgbClr val="000000"/>
                  </a:solidFill>
                  <a:ea typeface="宋体" panose="02010600030101010101" pitchFamily="2" charset="-122"/>
                </a:rPr>
                <a:t>2</a:t>
              </a:r>
            </a:p>
          </p:txBody>
        </p:sp>
        <p:sp>
          <p:nvSpPr>
            <p:cNvPr id="11" name="Oval 91">
              <a:extLst>
                <a:ext uri="{FF2B5EF4-FFF2-40B4-BE49-F238E27FC236}">
                  <a16:creationId xmlns:a16="http://schemas.microsoft.com/office/drawing/2014/main" id="{4220542A-B110-46CE-8FF7-1BC13053A67D}"/>
                </a:ext>
              </a:extLst>
            </p:cNvPr>
            <p:cNvSpPr>
              <a:spLocks noChangeArrowheads="1"/>
            </p:cNvSpPr>
            <p:nvPr/>
          </p:nvSpPr>
          <p:spPr bwMode="auto">
            <a:xfrm>
              <a:off x="2566988" y="3170646"/>
              <a:ext cx="488950" cy="4397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w</a:t>
              </a:r>
              <a:r>
                <a:rPr lang="en-US" altLang="zh-CN" sz="2000" i="1" baseline="-25000">
                  <a:solidFill>
                    <a:srgbClr val="000000"/>
                  </a:solidFill>
                  <a:ea typeface="宋体" panose="02010600030101010101" pitchFamily="2" charset="-122"/>
                </a:rPr>
                <a:t>k</a:t>
              </a:r>
              <a:r>
                <a:rPr lang="en-US" altLang="zh-CN" sz="2000" baseline="-25000">
                  <a:solidFill>
                    <a:srgbClr val="000000"/>
                  </a:solidFill>
                  <a:ea typeface="宋体" panose="02010600030101010101" pitchFamily="2" charset="-122"/>
                </a:rPr>
                <a:t>3</a:t>
              </a:r>
            </a:p>
          </p:txBody>
        </p:sp>
        <p:sp>
          <p:nvSpPr>
            <p:cNvPr id="12" name="Oval 92">
              <a:extLst>
                <a:ext uri="{FF2B5EF4-FFF2-40B4-BE49-F238E27FC236}">
                  <a16:creationId xmlns:a16="http://schemas.microsoft.com/office/drawing/2014/main" id="{5E489C6C-2972-4775-9E9D-14DABDC53571}"/>
                </a:ext>
              </a:extLst>
            </p:cNvPr>
            <p:cNvSpPr>
              <a:spLocks noChangeArrowheads="1"/>
            </p:cNvSpPr>
            <p:nvPr/>
          </p:nvSpPr>
          <p:spPr bwMode="auto">
            <a:xfrm>
              <a:off x="2582863" y="3723096"/>
              <a:ext cx="487362" cy="4413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w</a:t>
              </a:r>
              <a:r>
                <a:rPr lang="en-US" altLang="zh-CN" sz="2000" i="1" baseline="-25000">
                  <a:solidFill>
                    <a:srgbClr val="000000"/>
                  </a:solidFill>
                  <a:ea typeface="宋体" panose="02010600030101010101" pitchFamily="2" charset="-122"/>
                </a:rPr>
                <a:t>k</a:t>
              </a:r>
              <a:r>
                <a:rPr lang="en-US" altLang="zh-CN" sz="2000" baseline="-25000">
                  <a:solidFill>
                    <a:srgbClr val="000000"/>
                  </a:solidFill>
                  <a:ea typeface="宋体" panose="02010600030101010101" pitchFamily="2" charset="-122"/>
                </a:rPr>
                <a:t>4</a:t>
              </a:r>
            </a:p>
          </p:txBody>
        </p:sp>
        <p:sp>
          <p:nvSpPr>
            <p:cNvPr id="13" name="Oval 93">
              <a:extLst>
                <a:ext uri="{FF2B5EF4-FFF2-40B4-BE49-F238E27FC236}">
                  <a16:creationId xmlns:a16="http://schemas.microsoft.com/office/drawing/2014/main" id="{BF36F449-4D75-48F9-9734-F1EBB11244FA}"/>
                </a:ext>
              </a:extLst>
            </p:cNvPr>
            <p:cNvSpPr>
              <a:spLocks noChangeArrowheads="1"/>
            </p:cNvSpPr>
            <p:nvPr/>
          </p:nvSpPr>
          <p:spPr bwMode="auto">
            <a:xfrm>
              <a:off x="2581275" y="4356508"/>
              <a:ext cx="488950" cy="4429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w</a:t>
              </a:r>
              <a:r>
                <a:rPr lang="en-US" altLang="zh-CN" sz="2000" i="1" baseline="-25000">
                  <a:solidFill>
                    <a:srgbClr val="000000"/>
                  </a:solidFill>
                  <a:ea typeface="宋体" panose="02010600030101010101" pitchFamily="2" charset="-122"/>
                </a:rPr>
                <a:t>km</a:t>
              </a:r>
            </a:p>
          </p:txBody>
        </p:sp>
        <p:sp>
          <p:nvSpPr>
            <p:cNvPr id="14" name="Line 94">
              <a:extLst>
                <a:ext uri="{FF2B5EF4-FFF2-40B4-BE49-F238E27FC236}">
                  <a16:creationId xmlns:a16="http://schemas.microsoft.com/office/drawing/2014/main" id="{8A32145C-564F-46A5-ABB8-525FB9858A18}"/>
                </a:ext>
              </a:extLst>
            </p:cNvPr>
            <p:cNvSpPr>
              <a:spLocks noChangeShapeType="1"/>
            </p:cNvSpPr>
            <p:nvPr/>
          </p:nvSpPr>
          <p:spPr bwMode="auto">
            <a:xfrm>
              <a:off x="4667250" y="3694521"/>
              <a:ext cx="1762125"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5" name="Line 95">
              <a:extLst>
                <a:ext uri="{FF2B5EF4-FFF2-40B4-BE49-F238E27FC236}">
                  <a16:creationId xmlns:a16="http://schemas.microsoft.com/office/drawing/2014/main" id="{8A763925-0C06-4E63-A539-CA3EB9103729}"/>
                </a:ext>
              </a:extLst>
            </p:cNvPr>
            <p:cNvSpPr>
              <a:spLocks noChangeShapeType="1"/>
            </p:cNvSpPr>
            <p:nvPr/>
          </p:nvSpPr>
          <p:spPr bwMode="auto">
            <a:xfrm>
              <a:off x="2078038" y="1895883"/>
              <a:ext cx="2430462" cy="170180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6" name="Line 96">
              <a:extLst>
                <a:ext uri="{FF2B5EF4-FFF2-40B4-BE49-F238E27FC236}">
                  <a16:creationId xmlns:a16="http://schemas.microsoft.com/office/drawing/2014/main" id="{DBEC156B-AFBA-4FFA-A26C-8F2484F04D48}"/>
                </a:ext>
              </a:extLst>
            </p:cNvPr>
            <p:cNvSpPr>
              <a:spLocks noChangeShapeType="1"/>
            </p:cNvSpPr>
            <p:nvPr/>
          </p:nvSpPr>
          <p:spPr bwMode="auto">
            <a:xfrm>
              <a:off x="2057400" y="2864258"/>
              <a:ext cx="2424113" cy="78105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Line 97">
              <a:extLst>
                <a:ext uri="{FF2B5EF4-FFF2-40B4-BE49-F238E27FC236}">
                  <a16:creationId xmlns:a16="http://schemas.microsoft.com/office/drawing/2014/main" id="{DD5BCB97-B25A-46DB-AB47-53CC6B33E9BC}"/>
                </a:ext>
              </a:extLst>
            </p:cNvPr>
            <p:cNvSpPr>
              <a:spLocks noChangeShapeType="1"/>
            </p:cNvSpPr>
            <p:nvPr/>
          </p:nvSpPr>
          <p:spPr bwMode="auto">
            <a:xfrm flipH="1">
              <a:off x="2057400" y="3694521"/>
              <a:ext cx="2401888" cy="0"/>
            </a:xfrm>
            <a:prstGeom prst="line">
              <a:avLst/>
            </a:prstGeom>
            <a:noFill/>
            <a:ln w="3810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8" name="Line 98">
              <a:extLst>
                <a:ext uri="{FF2B5EF4-FFF2-40B4-BE49-F238E27FC236}">
                  <a16:creationId xmlns:a16="http://schemas.microsoft.com/office/drawing/2014/main" id="{F294BB4B-550A-427A-A8BC-E728353AD40F}"/>
                </a:ext>
              </a:extLst>
            </p:cNvPr>
            <p:cNvSpPr>
              <a:spLocks noChangeShapeType="1"/>
            </p:cNvSpPr>
            <p:nvPr/>
          </p:nvSpPr>
          <p:spPr bwMode="auto">
            <a:xfrm flipH="1">
              <a:off x="2057400" y="3738971"/>
              <a:ext cx="2436813" cy="747712"/>
            </a:xfrm>
            <a:prstGeom prst="line">
              <a:avLst/>
            </a:prstGeom>
            <a:noFill/>
            <a:ln w="3810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9" name="Line 99">
              <a:extLst>
                <a:ext uri="{FF2B5EF4-FFF2-40B4-BE49-F238E27FC236}">
                  <a16:creationId xmlns:a16="http://schemas.microsoft.com/office/drawing/2014/main" id="{47974C6C-AE99-4F61-A763-74B2B43973DC}"/>
                </a:ext>
              </a:extLst>
            </p:cNvPr>
            <p:cNvSpPr>
              <a:spLocks noChangeShapeType="1"/>
            </p:cNvSpPr>
            <p:nvPr/>
          </p:nvSpPr>
          <p:spPr bwMode="auto">
            <a:xfrm flipH="1">
              <a:off x="2057400" y="3786596"/>
              <a:ext cx="2443163" cy="1665287"/>
            </a:xfrm>
            <a:prstGeom prst="line">
              <a:avLst/>
            </a:prstGeom>
            <a:noFill/>
            <a:ln w="3810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0" name="Text Box 100">
              <a:extLst>
                <a:ext uri="{FF2B5EF4-FFF2-40B4-BE49-F238E27FC236}">
                  <a16:creationId xmlns:a16="http://schemas.microsoft.com/office/drawing/2014/main" id="{B41D4CB4-C22D-49BE-946D-520333E1D4BC}"/>
                </a:ext>
              </a:extLst>
            </p:cNvPr>
            <p:cNvSpPr txBox="1">
              <a:spLocks noChangeArrowheads="1"/>
            </p:cNvSpPr>
            <p:nvPr/>
          </p:nvSpPr>
          <p:spPr bwMode="auto">
            <a:xfrm>
              <a:off x="1673225" y="1657758"/>
              <a:ext cx="569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i="1">
                  <a:solidFill>
                    <a:srgbClr val="000000"/>
                  </a:solidFill>
                  <a:ea typeface="宋体" panose="02010600030101010101" pitchFamily="2" charset="-122"/>
                </a:rPr>
                <a:t>x</a:t>
              </a:r>
              <a:r>
                <a:rPr lang="en-US" altLang="zh-CN" sz="2000" baseline="-25000">
                  <a:solidFill>
                    <a:srgbClr val="000000"/>
                  </a:solidFill>
                  <a:ea typeface="宋体" panose="02010600030101010101" pitchFamily="2" charset="-122"/>
                </a:rPr>
                <a:t>1</a:t>
              </a:r>
            </a:p>
          </p:txBody>
        </p:sp>
        <p:sp>
          <p:nvSpPr>
            <p:cNvPr id="21" name="Text Box 101">
              <a:extLst>
                <a:ext uri="{FF2B5EF4-FFF2-40B4-BE49-F238E27FC236}">
                  <a16:creationId xmlns:a16="http://schemas.microsoft.com/office/drawing/2014/main" id="{368F3AC3-51A8-43EB-9F11-2851E774C071}"/>
                </a:ext>
              </a:extLst>
            </p:cNvPr>
            <p:cNvSpPr txBox="1">
              <a:spLocks noChangeArrowheads="1"/>
            </p:cNvSpPr>
            <p:nvPr/>
          </p:nvSpPr>
          <p:spPr bwMode="auto">
            <a:xfrm>
              <a:off x="1649413" y="2668996"/>
              <a:ext cx="56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i="1">
                  <a:solidFill>
                    <a:srgbClr val="000000"/>
                  </a:solidFill>
                  <a:ea typeface="宋体" panose="02010600030101010101" pitchFamily="2" charset="-122"/>
                </a:rPr>
                <a:t>x</a:t>
              </a:r>
              <a:r>
                <a:rPr lang="en-US" altLang="zh-CN" sz="2000" baseline="-25000">
                  <a:solidFill>
                    <a:srgbClr val="000000"/>
                  </a:solidFill>
                  <a:ea typeface="宋体" panose="02010600030101010101" pitchFamily="2" charset="-122"/>
                </a:rPr>
                <a:t>2</a:t>
              </a:r>
            </a:p>
          </p:txBody>
        </p:sp>
        <p:sp>
          <p:nvSpPr>
            <p:cNvPr id="22" name="Text Box 102">
              <a:extLst>
                <a:ext uri="{FF2B5EF4-FFF2-40B4-BE49-F238E27FC236}">
                  <a16:creationId xmlns:a16="http://schemas.microsoft.com/office/drawing/2014/main" id="{F311C5B7-4DAA-4B14-A388-ECAD3EE7A367}"/>
                </a:ext>
              </a:extLst>
            </p:cNvPr>
            <p:cNvSpPr txBox="1">
              <a:spLocks noChangeArrowheads="1"/>
            </p:cNvSpPr>
            <p:nvPr/>
          </p:nvSpPr>
          <p:spPr bwMode="auto">
            <a:xfrm>
              <a:off x="1649413" y="3464333"/>
              <a:ext cx="56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i="1">
                  <a:solidFill>
                    <a:srgbClr val="000000"/>
                  </a:solidFill>
                  <a:ea typeface="宋体" panose="02010600030101010101" pitchFamily="2" charset="-122"/>
                </a:rPr>
                <a:t>x</a:t>
              </a:r>
              <a:r>
                <a:rPr lang="en-US" altLang="zh-CN" sz="2000" baseline="-25000">
                  <a:solidFill>
                    <a:srgbClr val="000000"/>
                  </a:solidFill>
                  <a:ea typeface="宋体" panose="02010600030101010101" pitchFamily="2" charset="-122"/>
                </a:rPr>
                <a:t>3</a:t>
              </a:r>
            </a:p>
          </p:txBody>
        </p:sp>
        <p:sp>
          <p:nvSpPr>
            <p:cNvPr id="23" name="Text Box 103">
              <a:extLst>
                <a:ext uri="{FF2B5EF4-FFF2-40B4-BE49-F238E27FC236}">
                  <a16:creationId xmlns:a16="http://schemas.microsoft.com/office/drawing/2014/main" id="{FFA6793A-5498-4AE2-BF75-F980C43A6FAB}"/>
                </a:ext>
              </a:extLst>
            </p:cNvPr>
            <p:cNvSpPr txBox="1">
              <a:spLocks noChangeArrowheads="1"/>
            </p:cNvSpPr>
            <p:nvPr/>
          </p:nvSpPr>
          <p:spPr bwMode="auto">
            <a:xfrm>
              <a:off x="1649413" y="4286658"/>
              <a:ext cx="56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i="1">
                  <a:solidFill>
                    <a:srgbClr val="000000"/>
                  </a:solidFill>
                  <a:ea typeface="宋体" panose="02010600030101010101" pitchFamily="2" charset="-122"/>
                </a:rPr>
                <a:t>x</a:t>
              </a:r>
              <a:r>
                <a:rPr lang="en-US" altLang="zh-CN" sz="2000" baseline="-25000">
                  <a:solidFill>
                    <a:srgbClr val="000000"/>
                  </a:solidFill>
                  <a:ea typeface="宋体" panose="02010600030101010101" pitchFamily="2" charset="-122"/>
                </a:rPr>
                <a:t>4</a:t>
              </a:r>
            </a:p>
          </p:txBody>
        </p:sp>
        <p:sp>
          <p:nvSpPr>
            <p:cNvPr id="24" name="Text Box 104">
              <a:extLst>
                <a:ext uri="{FF2B5EF4-FFF2-40B4-BE49-F238E27FC236}">
                  <a16:creationId xmlns:a16="http://schemas.microsoft.com/office/drawing/2014/main" id="{D84C1930-6E22-4C3B-9DE2-1389A196D37C}"/>
                </a:ext>
              </a:extLst>
            </p:cNvPr>
            <p:cNvSpPr txBox="1">
              <a:spLocks noChangeArrowheads="1"/>
            </p:cNvSpPr>
            <p:nvPr/>
          </p:nvSpPr>
          <p:spPr bwMode="auto">
            <a:xfrm>
              <a:off x="1649413" y="5302658"/>
              <a:ext cx="56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i="1">
                  <a:solidFill>
                    <a:srgbClr val="000000"/>
                  </a:solidFill>
                  <a:ea typeface="宋体" panose="02010600030101010101" pitchFamily="2" charset="-122"/>
                </a:rPr>
                <a:t>x</a:t>
              </a:r>
              <a:r>
                <a:rPr lang="en-US" altLang="zh-CN" sz="2000" i="1" baseline="-25000">
                  <a:solidFill>
                    <a:srgbClr val="000000"/>
                  </a:solidFill>
                  <a:ea typeface="宋体" panose="02010600030101010101" pitchFamily="2" charset="-122"/>
                </a:rPr>
                <a:t>m</a:t>
              </a:r>
            </a:p>
          </p:txBody>
        </p:sp>
        <p:sp>
          <p:nvSpPr>
            <p:cNvPr id="25" name="Text Box 105">
              <a:extLst>
                <a:ext uri="{FF2B5EF4-FFF2-40B4-BE49-F238E27FC236}">
                  <a16:creationId xmlns:a16="http://schemas.microsoft.com/office/drawing/2014/main" id="{B9F9904A-6B59-46CA-B2CC-28F0D63CCAF4}"/>
                </a:ext>
              </a:extLst>
            </p:cNvPr>
            <p:cNvSpPr txBox="1">
              <a:spLocks noChangeArrowheads="1"/>
            </p:cNvSpPr>
            <p:nvPr/>
          </p:nvSpPr>
          <p:spPr bwMode="auto">
            <a:xfrm>
              <a:off x="4741863" y="4789896"/>
              <a:ext cx="1139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endParaRPr lang="zh-CN" altLang="en-US" sz="2000">
                <a:solidFill>
                  <a:srgbClr val="000000"/>
                </a:solidFill>
                <a:ea typeface="宋体" panose="02010600030101010101" pitchFamily="2" charset="-122"/>
              </a:endParaRPr>
            </a:p>
          </p:txBody>
        </p:sp>
        <p:sp>
          <p:nvSpPr>
            <p:cNvPr id="26" name="Text Box 106">
              <a:extLst>
                <a:ext uri="{FF2B5EF4-FFF2-40B4-BE49-F238E27FC236}">
                  <a16:creationId xmlns:a16="http://schemas.microsoft.com/office/drawing/2014/main" id="{49F55BF3-21F4-4F97-9369-78EB9F4F903E}"/>
                </a:ext>
              </a:extLst>
            </p:cNvPr>
            <p:cNvSpPr txBox="1">
              <a:spLocks noChangeArrowheads="1"/>
            </p:cNvSpPr>
            <p:nvPr/>
          </p:nvSpPr>
          <p:spPr bwMode="auto">
            <a:xfrm>
              <a:off x="6577013" y="3464333"/>
              <a:ext cx="118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dirty="0">
                  <a:solidFill>
                    <a:srgbClr val="000000"/>
                  </a:solidFill>
                  <a:ea typeface="宋体" panose="02010600030101010101" pitchFamily="2" charset="-122"/>
                </a:rPr>
                <a:t>Output </a:t>
              </a:r>
              <a:r>
                <a:rPr lang="en-US" altLang="zh-CN" sz="2000" i="1" dirty="0" err="1">
                  <a:solidFill>
                    <a:srgbClr val="000000"/>
                  </a:solidFill>
                  <a:ea typeface="宋体" panose="02010600030101010101" pitchFamily="2" charset="-122"/>
                </a:rPr>
                <a:t>y</a:t>
              </a:r>
              <a:r>
                <a:rPr lang="en-US" altLang="zh-CN" sz="2000" i="1" baseline="-25000" dirty="0" err="1">
                  <a:solidFill>
                    <a:srgbClr val="000000"/>
                  </a:solidFill>
                  <a:ea typeface="宋体" panose="02010600030101010101" pitchFamily="2" charset="-122"/>
                </a:rPr>
                <a:t>k</a:t>
              </a:r>
              <a:endParaRPr lang="en-US" altLang="zh-CN" sz="2000" i="1" baseline="-25000" dirty="0">
                <a:solidFill>
                  <a:srgbClr val="000000"/>
                </a:solidFill>
                <a:ea typeface="宋体" panose="02010600030101010101" pitchFamily="2" charset="-122"/>
              </a:endParaRPr>
            </a:p>
          </p:txBody>
        </p:sp>
        <p:sp>
          <p:nvSpPr>
            <p:cNvPr id="27" name="Text Box 107">
              <a:extLst>
                <a:ext uri="{FF2B5EF4-FFF2-40B4-BE49-F238E27FC236}">
                  <a16:creationId xmlns:a16="http://schemas.microsoft.com/office/drawing/2014/main" id="{176138CE-5C13-4470-A6BA-2ACFCBBE6409}"/>
                </a:ext>
              </a:extLst>
            </p:cNvPr>
            <p:cNvSpPr txBox="1">
              <a:spLocks noChangeArrowheads="1"/>
            </p:cNvSpPr>
            <p:nvPr/>
          </p:nvSpPr>
          <p:spPr bwMode="auto">
            <a:xfrm rot="16200000">
              <a:off x="235745" y="3495289"/>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a:solidFill>
                    <a:srgbClr val="000000"/>
                  </a:solidFill>
                  <a:ea typeface="宋体" panose="02010600030101010101" pitchFamily="2" charset="-122"/>
                </a:rPr>
                <a:t>Inputs</a:t>
              </a:r>
            </a:p>
          </p:txBody>
        </p:sp>
        <p:sp>
          <p:nvSpPr>
            <p:cNvPr id="28" name="Rectangle 108">
              <a:extLst>
                <a:ext uri="{FF2B5EF4-FFF2-40B4-BE49-F238E27FC236}">
                  <a16:creationId xmlns:a16="http://schemas.microsoft.com/office/drawing/2014/main" id="{547C4F5F-149D-4BE5-B093-D0D1718BFE2A}"/>
                </a:ext>
              </a:extLst>
            </p:cNvPr>
            <p:cNvSpPr>
              <a:spLocks noChangeArrowheads="1"/>
            </p:cNvSpPr>
            <p:nvPr/>
          </p:nvSpPr>
          <p:spPr bwMode="auto">
            <a:xfrm>
              <a:off x="2368550" y="5228046"/>
              <a:ext cx="198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rgbClr val="0000CC"/>
                  </a:solidFill>
                  <a:ea typeface="宋体" panose="02010600030101010101" pitchFamily="2" charset="-122"/>
                </a:rPr>
                <a:t>Synaptic weights</a:t>
              </a:r>
              <a:r>
                <a:rPr lang="en-US" altLang="zh-CN" sz="2000">
                  <a:solidFill>
                    <a:srgbClr val="000000"/>
                  </a:solidFill>
                  <a:ea typeface="宋体" panose="02010600030101010101" pitchFamily="2" charset="-122"/>
                </a:rPr>
                <a:t> </a:t>
              </a:r>
            </a:p>
          </p:txBody>
        </p:sp>
        <p:sp>
          <p:nvSpPr>
            <p:cNvPr id="29" name="Line 109">
              <a:extLst>
                <a:ext uri="{FF2B5EF4-FFF2-40B4-BE49-F238E27FC236}">
                  <a16:creationId xmlns:a16="http://schemas.microsoft.com/office/drawing/2014/main" id="{247FB702-A502-4559-A98A-478F55307262}"/>
                </a:ext>
              </a:extLst>
            </p:cNvPr>
            <p:cNvSpPr>
              <a:spLocks noChangeShapeType="1"/>
            </p:cNvSpPr>
            <p:nvPr/>
          </p:nvSpPr>
          <p:spPr bwMode="auto">
            <a:xfrm>
              <a:off x="4549775" y="2256246"/>
              <a:ext cx="7938" cy="1322387"/>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30" name="Text Box 110">
              <a:extLst>
                <a:ext uri="{FF2B5EF4-FFF2-40B4-BE49-F238E27FC236}">
                  <a16:creationId xmlns:a16="http://schemas.microsoft.com/office/drawing/2014/main" id="{2D78E637-DEB7-4C98-979C-F55FED44D93F}"/>
                </a:ext>
              </a:extLst>
            </p:cNvPr>
            <p:cNvSpPr txBox="1">
              <a:spLocks noChangeArrowheads="1"/>
            </p:cNvSpPr>
            <p:nvPr/>
          </p:nvSpPr>
          <p:spPr bwMode="auto">
            <a:xfrm>
              <a:off x="4067175" y="1700621"/>
              <a:ext cx="569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a:solidFill>
                    <a:srgbClr val="000000"/>
                  </a:solidFill>
                  <a:ea typeface="宋体" panose="02010600030101010101" pitchFamily="2" charset="-122"/>
                </a:rPr>
                <a:t>b</a:t>
              </a:r>
              <a:r>
                <a:rPr lang="en-US" altLang="zh-CN" sz="2000" i="1" baseline="-25000">
                  <a:solidFill>
                    <a:srgbClr val="000000"/>
                  </a:solidFill>
                  <a:ea typeface="宋体" panose="02010600030101010101" pitchFamily="2" charset="-122"/>
                </a:rPr>
                <a:t>k</a:t>
              </a:r>
            </a:p>
          </p:txBody>
        </p:sp>
        <p:sp>
          <p:nvSpPr>
            <p:cNvPr id="31" name="Text Box 111">
              <a:extLst>
                <a:ext uri="{FF2B5EF4-FFF2-40B4-BE49-F238E27FC236}">
                  <a16:creationId xmlns:a16="http://schemas.microsoft.com/office/drawing/2014/main" id="{DD2ACD89-F46C-48CB-86E1-53D3E6B16908}"/>
                </a:ext>
              </a:extLst>
            </p:cNvPr>
            <p:cNvSpPr txBox="1">
              <a:spLocks noChangeArrowheads="1"/>
            </p:cNvSpPr>
            <p:nvPr/>
          </p:nvSpPr>
          <p:spPr bwMode="auto">
            <a:xfrm>
              <a:off x="4441825" y="1737133"/>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1800">
                  <a:solidFill>
                    <a:srgbClr val="000000"/>
                  </a:solidFill>
                  <a:ea typeface="宋体" panose="02010600030101010101" pitchFamily="2" charset="-122"/>
                </a:rPr>
                <a:t>(bias)</a:t>
              </a:r>
              <a:endParaRPr lang="en-US" altLang="zh-CN" sz="1800" baseline="-25000">
                <a:solidFill>
                  <a:srgbClr val="000000"/>
                </a:solidFill>
                <a:ea typeface="宋体" panose="02010600030101010101" pitchFamily="2" charset="-122"/>
              </a:endParaRPr>
            </a:p>
          </p:txBody>
        </p:sp>
        <p:sp>
          <p:nvSpPr>
            <p:cNvPr id="32" name="Oval 112">
              <a:extLst>
                <a:ext uri="{FF2B5EF4-FFF2-40B4-BE49-F238E27FC236}">
                  <a16:creationId xmlns:a16="http://schemas.microsoft.com/office/drawing/2014/main" id="{8302C461-B19E-4EB0-8D7A-1EE97BB45E2D}"/>
                </a:ext>
              </a:extLst>
            </p:cNvPr>
            <p:cNvSpPr>
              <a:spLocks noChangeArrowheads="1"/>
            </p:cNvSpPr>
            <p:nvPr/>
          </p:nvSpPr>
          <p:spPr bwMode="auto">
            <a:xfrm>
              <a:off x="4598988" y="3167471"/>
              <a:ext cx="487362" cy="508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pPr>
              <a:r>
                <a:rPr lang="en-US" altLang="zh-CN" sz="20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i="1" baseline="-25000" dirty="0" err="1">
                  <a:solidFill>
                    <a:srgbClr val="000000"/>
                  </a:solidFill>
                  <a:ea typeface="宋体" panose="02010600030101010101" pitchFamily="2" charset="-122"/>
                </a:rPr>
                <a:t>k</a:t>
              </a:r>
              <a:endParaRPr lang="en-US" altLang="zh-CN" sz="2000" i="1" baseline="-25000" dirty="0">
                <a:solidFill>
                  <a:srgbClr val="000000"/>
                </a:solidFill>
                <a:ea typeface="宋体" panose="02010600030101010101" pitchFamily="2" charset="-122"/>
              </a:endParaRPr>
            </a:p>
          </p:txBody>
        </p:sp>
        <p:sp>
          <p:nvSpPr>
            <p:cNvPr id="33" name="Rectangle 113">
              <a:extLst>
                <a:ext uri="{FF2B5EF4-FFF2-40B4-BE49-F238E27FC236}">
                  <a16:creationId xmlns:a16="http://schemas.microsoft.com/office/drawing/2014/main" id="{8F320FF8-69E5-42F2-85EB-8BD69147BF80}"/>
                </a:ext>
              </a:extLst>
            </p:cNvPr>
            <p:cNvSpPr>
              <a:spLocks noChangeArrowheads="1"/>
            </p:cNvSpPr>
            <p:nvPr/>
          </p:nvSpPr>
          <p:spPr bwMode="auto">
            <a:xfrm>
              <a:off x="4833938" y="3761196"/>
              <a:ext cx="1508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0000CC"/>
                  </a:solidFill>
                  <a:ea typeface="宋体" panose="02010600030101010101" pitchFamily="2" charset="-122"/>
                </a:rPr>
                <a:t>Activation</a:t>
              </a:r>
            </a:p>
            <a:p>
              <a:r>
                <a:rPr lang="en-US" altLang="zh-CN" sz="2000" dirty="0">
                  <a:solidFill>
                    <a:srgbClr val="0000CC"/>
                  </a:solidFill>
                  <a:ea typeface="宋体" panose="02010600030101010101" pitchFamily="2" charset="-122"/>
                </a:rPr>
                <a:t>function</a:t>
              </a:r>
              <a:r>
                <a:rPr lang="en-US" altLang="zh-CN" sz="2000" dirty="0">
                  <a:solidFill>
                    <a:srgbClr val="000000"/>
                  </a:solidFill>
                  <a:ea typeface="宋体" panose="02010600030101010101" pitchFamily="2" charset="-122"/>
                </a:rPr>
                <a:t> </a:t>
              </a:r>
            </a:p>
          </p:txBody>
        </p:sp>
        <p:pic>
          <p:nvPicPr>
            <p:cNvPr id="34" name="图片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8275" y="3292883"/>
              <a:ext cx="5778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AutoShape 115">
              <a:extLst>
                <a:ext uri="{FF2B5EF4-FFF2-40B4-BE49-F238E27FC236}">
                  <a16:creationId xmlns:a16="http://schemas.microsoft.com/office/drawing/2014/main" id="{DC6A40BB-9819-421D-A9B5-FB47CC793C30}"/>
                </a:ext>
              </a:extLst>
            </p:cNvPr>
            <p:cNvSpPr>
              <a:spLocks/>
            </p:cNvSpPr>
            <p:nvPr/>
          </p:nvSpPr>
          <p:spPr bwMode="auto">
            <a:xfrm>
              <a:off x="1479550" y="1851433"/>
              <a:ext cx="176213" cy="3681413"/>
            </a:xfrm>
            <a:prstGeom prst="leftBrace">
              <a:avLst>
                <a:gd name="adj1" fmla="val 174099"/>
                <a:gd name="adj2" fmla="val 50000"/>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6" name="Oval 116">
              <a:extLst>
                <a:ext uri="{FF2B5EF4-FFF2-40B4-BE49-F238E27FC236}">
                  <a16:creationId xmlns:a16="http://schemas.microsoft.com/office/drawing/2014/main" id="{2213031A-E090-4291-B55D-3235B305C52F}"/>
                </a:ext>
              </a:extLst>
            </p:cNvPr>
            <p:cNvSpPr>
              <a:spLocks noChangeArrowheads="1"/>
            </p:cNvSpPr>
            <p:nvPr/>
          </p:nvSpPr>
          <p:spPr bwMode="auto">
            <a:xfrm>
              <a:off x="4457700" y="3581808"/>
              <a:ext cx="246063" cy="222250"/>
            </a:xfrm>
            <a:prstGeom prst="ellipse">
              <a:avLst/>
            </a:prstGeom>
            <a:solidFill>
              <a:srgbClr val="000000"/>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7" name="Oval 117">
              <a:extLst>
                <a:ext uri="{FF2B5EF4-FFF2-40B4-BE49-F238E27FC236}">
                  <a16:creationId xmlns:a16="http://schemas.microsoft.com/office/drawing/2014/main" id="{017E83BF-90A8-47C8-87EE-92A1A6293C65}"/>
                </a:ext>
              </a:extLst>
            </p:cNvPr>
            <p:cNvSpPr>
              <a:spLocks noChangeArrowheads="1"/>
            </p:cNvSpPr>
            <p:nvPr/>
          </p:nvSpPr>
          <p:spPr bwMode="auto">
            <a:xfrm>
              <a:off x="4484688" y="2216558"/>
              <a:ext cx="112712" cy="101600"/>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8" name="Oval 118">
              <a:extLst>
                <a:ext uri="{FF2B5EF4-FFF2-40B4-BE49-F238E27FC236}">
                  <a16:creationId xmlns:a16="http://schemas.microsoft.com/office/drawing/2014/main" id="{B55A1213-7A8E-4E89-A182-4590A165B7CE}"/>
                </a:ext>
              </a:extLst>
            </p:cNvPr>
            <p:cNvSpPr>
              <a:spLocks noChangeArrowheads="1"/>
            </p:cNvSpPr>
            <p:nvPr/>
          </p:nvSpPr>
          <p:spPr bwMode="auto">
            <a:xfrm>
              <a:off x="2016125" y="1837146"/>
              <a:ext cx="109538" cy="112712"/>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9" name="Oval 119">
              <a:extLst>
                <a:ext uri="{FF2B5EF4-FFF2-40B4-BE49-F238E27FC236}">
                  <a16:creationId xmlns:a16="http://schemas.microsoft.com/office/drawing/2014/main" id="{6E7E005B-6C8D-4C53-A8A8-1AE711C8B02E}"/>
                </a:ext>
              </a:extLst>
            </p:cNvPr>
            <p:cNvSpPr>
              <a:spLocks noChangeArrowheads="1"/>
            </p:cNvSpPr>
            <p:nvPr/>
          </p:nvSpPr>
          <p:spPr bwMode="auto">
            <a:xfrm>
              <a:off x="2027238" y="2811871"/>
              <a:ext cx="109537" cy="112712"/>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0" name="Oval 120">
              <a:extLst>
                <a:ext uri="{FF2B5EF4-FFF2-40B4-BE49-F238E27FC236}">
                  <a16:creationId xmlns:a16="http://schemas.microsoft.com/office/drawing/2014/main" id="{79045A96-72FE-465A-B01E-E40D6C6DC2AA}"/>
                </a:ext>
              </a:extLst>
            </p:cNvPr>
            <p:cNvSpPr>
              <a:spLocks noChangeArrowheads="1"/>
            </p:cNvSpPr>
            <p:nvPr/>
          </p:nvSpPr>
          <p:spPr bwMode="auto">
            <a:xfrm>
              <a:off x="2020888" y="3643721"/>
              <a:ext cx="109537" cy="112712"/>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1" name="Oval 121">
              <a:extLst>
                <a:ext uri="{FF2B5EF4-FFF2-40B4-BE49-F238E27FC236}">
                  <a16:creationId xmlns:a16="http://schemas.microsoft.com/office/drawing/2014/main" id="{12ACE6B6-5B36-437D-ABB1-E6B5FD3ACE27}"/>
                </a:ext>
              </a:extLst>
            </p:cNvPr>
            <p:cNvSpPr>
              <a:spLocks noChangeArrowheads="1"/>
            </p:cNvSpPr>
            <p:nvPr/>
          </p:nvSpPr>
          <p:spPr bwMode="auto">
            <a:xfrm>
              <a:off x="2003425" y="4424771"/>
              <a:ext cx="109538" cy="112712"/>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2" name="Oval 122">
              <a:extLst>
                <a:ext uri="{FF2B5EF4-FFF2-40B4-BE49-F238E27FC236}">
                  <a16:creationId xmlns:a16="http://schemas.microsoft.com/office/drawing/2014/main" id="{49632F2A-BF1B-409A-86CE-8170A21A329F}"/>
                </a:ext>
              </a:extLst>
            </p:cNvPr>
            <p:cNvSpPr>
              <a:spLocks noChangeArrowheads="1"/>
            </p:cNvSpPr>
            <p:nvPr/>
          </p:nvSpPr>
          <p:spPr bwMode="auto">
            <a:xfrm>
              <a:off x="2039938" y="5364571"/>
              <a:ext cx="109537" cy="112712"/>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3" name="Line 123">
              <a:extLst>
                <a:ext uri="{FF2B5EF4-FFF2-40B4-BE49-F238E27FC236}">
                  <a16:creationId xmlns:a16="http://schemas.microsoft.com/office/drawing/2014/main" id="{A7BD09B2-2042-43E1-8881-71C5C3F81D68}"/>
                </a:ext>
              </a:extLst>
            </p:cNvPr>
            <p:cNvSpPr>
              <a:spLocks noChangeShapeType="1"/>
            </p:cNvSpPr>
            <p:nvPr/>
          </p:nvSpPr>
          <p:spPr bwMode="auto">
            <a:xfrm>
              <a:off x="2465388" y="4486683"/>
              <a:ext cx="0" cy="471488"/>
            </a:xfrm>
            <a:prstGeom prst="line">
              <a:avLst/>
            </a:prstGeom>
            <a:noFill/>
            <a:ln w="28575">
              <a:solidFill>
                <a:srgbClr val="006600"/>
              </a:solidFill>
              <a:prstDash val="sysDot"/>
              <a:round/>
              <a:headEnd/>
              <a:tailEnd/>
            </a:ln>
            <a:extLst>
              <a:ext uri="{909E8E84-426E-40DD-AFC4-6F175D3DCCD1}">
                <a14:hiddenFill xmlns:a14="http://schemas.microsoft.com/office/drawing/2010/main">
                  <a:no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4" name="Freeform 126">
              <a:extLst>
                <a:ext uri="{FF2B5EF4-FFF2-40B4-BE49-F238E27FC236}">
                  <a16:creationId xmlns:a16="http://schemas.microsoft.com/office/drawing/2014/main" id="{876CAC69-1935-42A9-9C35-2E63BC4D1B8C}"/>
                </a:ext>
              </a:extLst>
            </p:cNvPr>
            <p:cNvSpPr>
              <a:spLocks/>
            </p:cNvSpPr>
            <p:nvPr/>
          </p:nvSpPr>
          <p:spPr bwMode="auto">
            <a:xfrm>
              <a:off x="1986959" y="5616575"/>
              <a:ext cx="68263" cy="250825"/>
            </a:xfrm>
            <a:custGeom>
              <a:avLst/>
              <a:gdLst>
                <a:gd name="T0" fmla="*/ 0 w 43"/>
                <a:gd name="T1" fmla="*/ 0 h 158"/>
                <a:gd name="T2" fmla="*/ 2147483647 w 43"/>
                <a:gd name="T3" fmla="*/ 2147483647 h 158"/>
                <a:gd name="T4" fmla="*/ 0 60000 65536"/>
                <a:gd name="T5" fmla="*/ 0 60000 65536"/>
                <a:gd name="T6" fmla="*/ 0 w 43"/>
                <a:gd name="T7" fmla="*/ 0 h 158"/>
                <a:gd name="T8" fmla="*/ 43 w 43"/>
                <a:gd name="T9" fmla="*/ 158 h 158"/>
              </a:gdLst>
              <a:ahLst/>
              <a:cxnLst>
                <a:cxn ang="T4">
                  <a:pos x="T0" y="T1"/>
                </a:cxn>
                <a:cxn ang="T5">
                  <a:pos x="T2" y="T3"/>
                </a:cxn>
              </a:cxnLst>
              <a:rect l="T6" t="T7" r="T8" b="T9"/>
              <a:pathLst>
                <a:path w="43" h="158">
                  <a:moveTo>
                    <a:pt x="0" y="0"/>
                  </a:moveTo>
                  <a:cubicBezTo>
                    <a:pt x="28" y="42"/>
                    <a:pt x="43" y="107"/>
                    <a:pt x="43" y="158"/>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5" name="Rectangle 127">
              <a:extLst>
                <a:ext uri="{FF2B5EF4-FFF2-40B4-BE49-F238E27FC236}">
                  <a16:creationId xmlns:a16="http://schemas.microsoft.com/office/drawing/2014/main" id="{7D2E4700-DAD6-4D06-8FF6-38BBD506A34D}"/>
                </a:ext>
              </a:extLst>
            </p:cNvPr>
            <p:cNvSpPr>
              <a:spLocks noChangeArrowheads="1"/>
            </p:cNvSpPr>
            <p:nvPr/>
          </p:nvSpPr>
          <p:spPr bwMode="auto">
            <a:xfrm>
              <a:off x="703263" y="5807028"/>
              <a:ext cx="2649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i="1" dirty="0">
                  <a:solidFill>
                    <a:srgbClr val="000000"/>
                  </a:solidFill>
                  <a:ea typeface="宋体" panose="02010600030101010101" pitchFamily="2" charset="-122"/>
                </a:rPr>
                <a:t>dimension of input data </a:t>
              </a:r>
            </a:p>
          </p:txBody>
        </p:sp>
        <p:sp>
          <p:nvSpPr>
            <p:cNvPr id="46" name="Freeform 128">
              <a:extLst>
                <a:ext uri="{FF2B5EF4-FFF2-40B4-BE49-F238E27FC236}">
                  <a16:creationId xmlns:a16="http://schemas.microsoft.com/office/drawing/2014/main" id="{8AADA0E1-48B3-46B1-A957-184B2E765E00}"/>
                </a:ext>
              </a:extLst>
            </p:cNvPr>
            <p:cNvSpPr>
              <a:spLocks/>
            </p:cNvSpPr>
            <p:nvPr/>
          </p:nvSpPr>
          <p:spPr bwMode="auto">
            <a:xfrm>
              <a:off x="719931" y="5809863"/>
              <a:ext cx="2614613" cy="423863"/>
            </a:xfrm>
            <a:custGeom>
              <a:avLst/>
              <a:gdLst>
                <a:gd name="T0" fmla="*/ 2147483647 w 1932"/>
                <a:gd name="T1" fmla="*/ 2147483647 h 267"/>
                <a:gd name="T2" fmla="*/ 2147483647 w 1932"/>
                <a:gd name="T3" fmla="*/ 2147483647 h 267"/>
                <a:gd name="T4" fmla="*/ 2147483647 w 1932"/>
                <a:gd name="T5" fmla="*/ 2147483647 h 267"/>
                <a:gd name="T6" fmla="*/ 0 w 1932"/>
                <a:gd name="T7" fmla="*/ 2147483647 h 267"/>
                <a:gd name="T8" fmla="*/ 2147483647 w 1932"/>
                <a:gd name="T9" fmla="*/ 2147483647 h 267"/>
                <a:gd name="T10" fmla="*/ 2147483647 w 1932"/>
                <a:gd name="T11" fmla="*/ 2147483647 h 267"/>
                <a:gd name="T12" fmla="*/ 2147483647 w 1932"/>
                <a:gd name="T13" fmla="*/ 2147483647 h 267"/>
                <a:gd name="T14" fmla="*/ 2147483647 w 1932"/>
                <a:gd name="T15" fmla="*/ 2147483647 h 267"/>
                <a:gd name="T16" fmla="*/ 2147483647 w 1932"/>
                <a:gd name="T17" fmla="*/ 0 h 267"/>
                <a:gd name="T18" fmla="*/ 2147483647 w 1932"/>
                <a:gd name="T19" fmla="*/ 2147483647 h 267"/>
                <a:gd name="T20" fmla="*/ 2147483647 w 1932"/>
                <a:gd name="T21" fmla="*/ 2147483647 h 267"/>
                <a:gd name="T22" fmla="*/ 2147483647 w 1932"/>
                <a:gd name="T23" fmla="*/ 2147483647 h 267"/>
                <a:gd name="T24" fmla="*/ 2147483647 w 1932"/>
                <a:gd name="T25" fmla="*/ 2147483647 h 267"/>
                <a:gd name="T26" fmla="*/ 2147483647 w 1932"/>
                <a:gd name="T27" fmla="*/ 2147483647 h 267"/>
                <a:gd name="T28" fmla="*/ 2147483647 w 1932"/>
                <a:gd name="T29" fmla="*/ 2147483647 h 2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32"/>
                <a:gd name="T46" fmla="*/ 0 h 267"/>
                <a:gd name="T47" fmla="*/ 1932 w 1932"/>
                <a:gd name="T48" fmla="*/ 267 h 2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32" h="267">
                  <a:moveTo>
                    <a:pt x="709" y="73"/>
                  </a:moveTo>
                  <a:cubicBezTo>
                    <a:pt x="541" y="69"/>
                    <a:pt x="412" y="55"/>
                    <a:pt x="248" y="49"/>
                  </a:cubicBezTo>
                  <a:cubicBezTo>
                    <a:pt x="162" y="20"/>
                    <a:pt x="225" y="37"/>
                    <a:pt x="54" y="43"/>
                  </a:cubicBezTo>
                  <a:cubicBezTo>
                    <a:pt x="26" y="50"/>
                    <a:pt x="16" y="55"/>
                    <a:pt x="0" y="79"/>
                  </a:cubicBezTo>
                  <a:cubicBezTo>
                    <a:pt x="3" y="124"/>
                    <a:pt x="3" y="214"/>
                    <a:pt x="30" y="255"/>
                  </a:cubicBezTo>
                  <a:cubicBezTo>
                    <a:pt x="545" y="236"/>
                    <a:pt x="1083" y="264"/>
                    <a:pt x="1594" y="267"/>
                  </a:cubicBezTo>
                  <a:cubicBezTo>
                    <a:pt x="1737" y="263"/>
                    <a:pt x="1793" y="257"/>
                    <a:pt x="1916" y="249"/>
                  </a:cubicBezTo>
                  <a:cubicBezTo>
                    <a:pt x="1932" y="184"/>
                    <a:pt x="1930" y="58"/>
                    <a:pt x="1849" y="31"/>
                  </a:cubicBezTo>
                  <a:cubicBezTo>
                    <a:pt x="1832" y="12"/>
                    <a:pt x="1820" y="6"/>
                    <a:pt x="1795" y="0"/>
                  </a:cubicBezTo>
                  <a:cubicBezTo>
                    <a:pt x="1598" y="4"/>
                    <a:pt x="1566" y="7"/>
                    <a:pt x="1419" y="18"/>
                  </a:cubicBezTo>
                  <a:cubicBezTo>
                    <a:pt x="1342" y="58"/>
                    <a:pt x="1418" y="24"/>
                    <a:pt x="1225" y="24"/>
                  </a:cubicBezTo>
                  <a:cubicBezTo>
                    <a:pt x="1114" y="24"/>
                    <a:pt x="1002" y="29"/>
                    <a:pt x="891" y="31"/>
                  </a:cubicBezTo>
                  <a:cubicBezTo>
                    <a:pt x="847" y="33"/>
                    <a:pt x="802" y="30"/>
                    <a:pt x="758" y="37"/>
                  </a:cubicBezTo>
                  <a:cubicBezTo>
                    <a:pt x="751" y="38"/>
                    <a:pt x="752" y="51"/>
                    <a:pt x="746" y="55"/>
                  </a:cubicBezTo>
                  <a:cubicBezTo>
                    <a:pt x="735" y="61"/>
                    <a:pt x="663" y="58"/>
                    <a:pt x="709" y="73"/>
                  </a:cubicBezTo>
                  <a:close/>
                </a:path>
              </a:pathLst>
            </a:cu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47" name="Oval 129">
              <a:extLst>
                <a:ext uri="{FF2B5EF4-FFF2-40B4-BE49-F238E27FC236}">
                  <a16:creationId xmlns:a16="http://schemas.microsoft.com/office/drawing/2014/main" id="{23D8FB31-782E-43F1-A33C-A24374FDB821}"/>
                </a:ext>
              </a:extLst>
            </p:cNvPr>
            <p:cNvSpPr>
              <a:spLocks noChangeArrowheads="1"/>
            </p:cNvSpPr>
            <p:nvPr/>
          </p:nvSpPr>
          <p:spPr bwMode="auto">
            <a:xfrm>
              <a:off x="6418263" y="3648483"/>
              <a:ext cx="112712" cy="101600"/>
            </a:xfrm>
            <a:prstGeom prst="ellipse">
              <a:avLst/>
            </a:prstGeom>
            <a:solidFill>
              <a:srgbClr val="000099"/>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48" name="Text Box 130">
              <a:extLst>
                <a:ext uri="{FF2B5EF4-FFF2-40B4-BE49-F238E27FC236}">
                  <a16:creationId xmlns:a16="http://schemas.microsoft.com/office/drawing/2014/main" id="{75353EAA-249C-48BA-B0C7-E80D95881067}"/>
                </a:ext>
              </a:extLst>
            </p:cNvPr>
            <p:cNvSpPr txBox="1">
              <a:spLocks noChangeArrowheads="1"/>
            </p:cNvSpPr>
            <p:nvPr/>
          </p:nvSpPr>
          <p:spPr bwMode="auto">
            <a:xfrm>
              <a:off x="958850" y="1279933"/>
              <a:ext cx="172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2000">
                  <a:solidFill>
                    <a:srgbClr val="000000"/>
                  </a:solidFill>
                  <a:ea typeface="宋体" panose="02010600030101010101" pitchFamily="2" charset="-122"/>
                </a:rPr>
                <a:t>{</a:t>
              </a:r>
              <a:r>
                <a:rPr lang="en-US" altLang="zh-CN" sz="2000" b="1">
                  <a:solidFill>
                    <a:srgbClr val="000000"/>
                  </a:solidFill>
                  <a:ea typeface="宋体" panose="02010600030101010101" pitchFamily="2" charset="-122"/>
                </a:rPr>
                <a:t> </a:t>
              </a:r>
              <a:r>
                <a:rPr lang="en-US" altLang="zh-CN" sz="2000" b="1" i="1">
                  <a:solidFill>
                    <a:srgbClr val="000000"/>
                  </a:solidFill>
                  <a:ea typeface="宋体" panose="02010600030101010101" pitchFamily="2" charset="-122"/>
                </a:rPr>
                <a:t>x</a:t>
              </a:r>
              <a:r>
                <a:rPr lang="en-US" altLang="zh-CN" sz="2000" b="1" baseline="-25000">
                  <a:solidFill>
                    <a:srgbClr val="000000"/>
                  </a:solidFill>
                  <a:ea typeface="宋体" panose="02010600030101010101" pitchFamily="2" charset="-122"/>
                </a:rPr>
                <a:t>1,  </a:t>
              </a:r>
              <a:r>
                <a:rPr lang="en-US" altLang="zh-CN" sz="2000" b="1" i="1">
                  <a:solidFill>
                    <a:srgbClr val="000000"/>
                  </a:solidFill>
                  <a:ea typeface="宋体" panose="02010600030101010101" pitchFamily="2" charset="-122"/>
                </a:rPr>
                <a:t>x</a:t>
              </a:r>
              <a:r>
                <a:rPr lang="en-US" altLang="zh-CN" sz="2000" b="1" baseline="-25000">
                  <a:solidFill>
                    <a:srgbClr val="000000"/>
                  </a:solidFill>
                  <a:ea typeface="宋体" panose="02010600030101010101" pitchFamily="2" charset="-122"/>
                </a:rPr>
                <a:t>2,… </a:t>
              </a:r>
              <a:r>
                <a:rPr lang="en-US" altLang="zh-CN" sz="2000" b="1" i="1">
                  <a:solidFill>
                    <a:srgbClr val="000000"/>
                  </a:solidFill>
                  <a:ea typeface="宋体" panose="02010600030101010101" pitchFamily="2" charset="-122"/>
                </a:rPr>
                <a:t>x</a:t>
              </a:r>
              <a:r>
                <a:rPr lang="en-US" altLang="zh-CN" sz="2000" b="1" i="1" baseline="-25000">
                  <a:solidFill>
                    <a:srgbClr val="000000"/>
                  </a:solidFill>
                  <a:ea typeface="宋体" panose="02010600030101010101" pitchFamily="2" charset="-122"/>
                </a:rPr>
                <a:t>n</a:t>
              </a:r>
              <a:r>
                <a:rPr lang="en-US" altLang="zh-CN" sz="2000">
                  <a:solidFill>
                    <a:srgbClr val="000000"/>
                  </a:solidFill>
                  <a:ea typeface="宋体" panose="02010600030101010101" pitchFamily="2" charset="-122"/>
                </a:rPr>
                <a:t>}</a:t>
              </a:r>
            </a:p>
          </p:txBody>
        </p:sp>
        <p:sp>
          <p:nvSpPr>
            <p:cNvPr id="49" name="Freeform 131">
              <a:extLst>
                <a:ext uri="{FF2B5EF4-FFF2-40B4-BE49-F238E27FC236}">
                  <a16:creationId xmlns:a16="http://schemas.microsoft.com/office/drawing/2014/main" id="{9327D9F4-2ED2-4DAB-BA45-7A47FE9D1605}"/>
                </a:ext>
              </a:extLst>
            </p:cNvPr>
            <p:cNvSpPr>
              <a:spLocks/>
            </p:cNvSpPr>
            <p:nvPr/>
          </p:nvSpPr>
          <p:spPr bwMode="auto">
            <a:xfrm>
              <a:off x="2235200" y="1433921"/>
              <a:ext cx="731838" cy="230187"/>
            </a:xfrm>
            <a:custGeom>
              <a:avLst/>
              <a:gdLst>
                <a:gd name="T0" fmla="*/ 0 w 346"/>
                <a:gd name="T1" fmla="*/ 2147483647 h 103"/>
                <a:gd name="T2" fmla="*/ 2147483647 w 346"/>
                <a:gd name="T3" fmla="*/ 2147483647 h 103"/>
                <a:gd name="T4" fmla="*/ 2147483647 w 346"/>
                <a:gd name="T5" fmla="*/ 2147483647 h 103"/>
                <a:gd name="T6" fmla="*/ 2147483647 w 346"/>
                <a:gd name="T7" fmla="*/ 2147483647 h 103"/>
                <a:gd name="T8" fmla="*/ 2147483647 w 346"/>
                <a:gd name="T9" fmla="*/ 2147483647 h 103"/>
                <a:gd name="T10" fmla="*/ 2147483647 w 346"/>
                <a:gd name="T11" fmla="*/ 0 h 103"/>
                <a:gd name="T12" fmla="*/ 0 60000 65536"/>
                <a:gd name="T13" fmla="*/ 0 60000 65536"/>
                <a:gd name="T14" fmla="*/ 0 60000 65536"/>
                <a:gd name="T15" fmla="*/ 0 60000 65536"/>
                <a:gd name="T16" fmla="*/ 0 60000 65536"/>
                <a:gd name="T17" fmla="*/ 0 60000 65536"/>
                <a:gd name="T18" fmla="*/ 0 w 346"/>
                <a:gd name="T19" fmla="*/ 0 h 103"/>
                <a:gd name="T20" fmla="*/ 346 w 346"/>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346" h="103">
                  <a:moveTo>
                    <a:pt x="0" y="103"/>
                  </a:moveTo>
                  <a:cubicBezTo>
                    <a:pt x="75" y="99"/>
                    <a:pt x="138" y="96"/>
                    <a:pt x="207" y="73"/>
                  </a:cubicBezTo>
                  <a:cubicBezTo>
                    <a:pt x="213" y="71"/>
                    <a:pt x="220" y="71"/>
                    <a:pt x="225" y="67"/>
                  </a:cubicBezTo>
                  <a:cubicBezTo>
                    <a:pt x="237" y="59"/>
                    <a:pt x="247" y="48"/>
                    <a:pt x="261" y="43"/>
                  </a:cubicBezTo>
                  <a:cubicBezTo>
                    <a:pt x="273" y="39"/>
                    <a:pt x="297" y="31"/>
                    <a:pt x="297" y="31"/>
                  </a:cubicBezTo>
                  <a:cubicBezTo>
                    <a:pt x="314" y="19"/>
                    <a:pt x="331" y="15"/>
                    <a:pt x="346"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0" name="Rectangle 132">
              <a:extLst>
                <a:ext uri="{FF2B5EF4-FFF2-40B4-BE49-F238E27FC236}">
                  <a16:creationId xmlns:a16="http://schemas.microsoft.com/office/drawing/2014/main" id="{07100622-236A-4F50-9F01-94608F9D31BD}"/>
                </a:ext>
              </a:extLst>
            </p:cNvPr>
            <p:cNvSpPr>
              <a:spLocks noChangeArrowheads="1"/>
            </p:cNvSpPr>
            <p:nvPr/>
          </p:nvSpPr>
          <p:spPr bwMode="auto">
            <a:xfrm>
              <a:off x="2241550" y="970371"/>
              <a:ext cx="2382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i="1" dirty="0">
                  <a:solidFill>
                    <a:srgbClr val="000000"/>
                  </a:solidFill>
                  <a:ea typeface="宋体" panose="02010600030101010101" pitchFamily="2" charset="-122"/>
                </a:rPr>
                <a:t>number of input data </a:t>
              </a:r>
            </a:p>
          </p:txBody>
        </p:sp>
        <p:sp>
          <p:nvSpPr>
            <p:cNvPr id="51" name="Freeform 133">
              <a:extLst>
                <a:ext uri="{FF2B5EF4-FFF2-40B4-BE49-F238E27FC236}">
                  <a16:creationId xmlns:a16="http://schemas.microsoft.com/office/drawing/2014/main" id="{1B413984-164E-4875-8A9C-03D94CB578A5}"/>
                </a:ext>
              </a:extLst>
            </p:cNvPr>
            <p:cNvSpPr>
              <a:spLocks/>
            </p:cNvSpPr>
            <p:nvPr/>
          </p:nvSpPr>
          <p:spPr bwMode="auto">
            <a:xfrm>
              <a:off x="2243138" y="940208"/>
              <a:ext cx="2319337" cy="425450"/>
            </a:xfrm>
            <a:custGeom>
              <a:avLst/>
              <a:gdLst>
                <a:gd name="T0" fmla="*/ 2147483647 w 1932"/>
                <a:gd name="T1" fmla="*/ 2147483647 h 267"/>
                <a:gd name="T2" fmla="*/ 2147483647 w 1932"/>
                <a:gd name="T3" fmla="*/ 2147483647 h 267"/>
                <a:gd name="T4" fmla="*/ 2147483647 w 1932"/>
                <a:gd name="T5" fmla="*/ 2147483647 h 267"/>
                <a:gd name="T6" fmla="*/ 0 w 1932"/>
                <a:gd name="T7" fmla="*/ 2147483647 h 267"/>
                <a:gd name="T8" fmla="*/ 2147483647 w 1932"/>
                <a:gd name="T9" fmla="*/ 2147483647 h 267"/>
                <a:gd name="T10" fmla="*/ 2147483647 w 1932"/>
                <a:gd name="T11" fmla="*/ 2147483647 h 267"/>
                <a:gd name="T12" fmla="*/ 2147483647 w 1932"/>
                <a:gd name="T13" fmla="*/ 2147483647 h 267"/>
                <a:gd name="T14" fmla="*/ 2147483647 w 1932"/>
                <a:gd name="T15" fmla="*/ 2147483647 h 267"/>
                <a:gd name="T16" fmla="*/ 2147483647 w 1932"/>
                <a:gd name="T17" fmla="*/ 0 h 267"/>
                <a:gd name="T18" fmla="*/ 2147483647 w 1932"/>
                <a:gd name="T19" fmla="*/ 2147483647 h 267"/>
                <a:gd name="T20" fmla="*/ 2147483647 w 1932"/>
                <a:gd name="T21" fmla="*/ 2147483647 h 267"/>
                <a:gd name="T22" fmla="*/ 2147483647 w 1932"/>
                <a:gd name="T23" fmla="*/ 2147483647 h 267"/>
                <a:gd name="T24" fmla="*/ 2147483647 w 1932"/>
                <a:gd name="T25" fmla="*/ 2147483647 h 267"/>
                <a:gd name="T26" fmla="*/ 2147483647 w 1932"/>
                <a:gd name="T27" fmla="*/ 2147483647 h 267"/>
                <a:gd name="T28" fmla="*/ 2147483647 w 1932"/>
                <a:gd name="T29" fmla="*/ 2147483647 h 2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32"/>
                <a:gd name="T46" fmla="*/ 0 h 267"/>
                <a:gd name="T47" fmla="*/ 1932 w 1932"/>
                <a:gd name="T48" fmla="*/ 267 h 2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32" h="267">
                  <a:moveTo>
                    <a:pt x="709" y="73"/>
                  </a:moveTo>
                  <a:cubicBezTo>
                    <a:pt x="541" y="69"/>
                    <a:pt x="412" y="55"/>
                    <a:pt x="248" y="49"/>
                  </a:cubicBezTo>
                  <a:cubicBezTo>
                    <a:pt x="162" y="20"/>
                    <a:pt x="225" y="37"/>
                    <a:pt x="54" y="43"/>
                  </a:cubicBezTo>
                  <a:cubicBezTo>
                    <a:pt x="26" y="50"/>
                    <a:pt x="16" y="55"/>
                    <a:pt x="0" y="79"/>
                  </a:cubicBezTo>
                  <a:cubicBezTo>
                    <a:pt x="3" y="124"/>
                    <a:pt x="3" y="214"/>
                    <a:pt x="30" y="255"/>
                  </a:cubicBezTo>
                  <a:cubicBezTo>
                    <a:pt x="545" y="236"/>
                    <a:pt x="1083" y="264"/>
                    <a:pt x="1594" y="267"/>
                  </a:cubicBezTo>
                  <a:cubicBezTo>
                    <a:pt x="1737" y="263"/>
                    <a:pt x="1793" y="257"/>
                    <a:pt x="1916" y="249"/>
                  </a:cubicBezTo>
                  <a:cubicBezTo>
                    <a:pt x="1932" y="184"/>
                    <a:pt x="1930" y="58"/>
                    <a:pt x="1849" y="31"/>
                  </a:cubicBezTo>
                  <a:cubicBezTo>
                    <a:pt x="1832" y="12"/>
                    <a:pt x="1820" y="6"/>
                    <a:pt x="1795" y="0"/>
                  </a:cubicBezTo>
                  <a:cubicBezTo>
                    <a:pt x="1598" y="4"/>
                    <a:pt x="1566" y="7"/>
                    <a:pt x="1419" y="18"/>
                  </a:cubicBezTo>
                  <a:cubicBezTo>
                    <a:pt x="1342" y="58"/>
                    <a:pt x="1418" y="24"/>
                    <a:pt x="1225" y="24"/>
                  </a:cubicBezTo>
                  <a:cubicBezTo>
                    <a:pt x="1114" y="24"/>
                    <a:pt x="1002" y="29"/>
                    <a:pt x="891" y="31"/>
                  </a:cubicBezTo>
                  <a:cubicBezTo>
                    <a:pt x="847" y="33"/>
                    <a:pt x="802" y="30"/>
                    <a:pt x="758" y="37"/>
                  </a:cubicBezTo>
                  <a:cubicBezTo>
                    <a:pt x="751" y="38"/>
                    <a:pt x="752" y="51"/>
                    <a:pt x="746" y="55"/>
                  </a:cubicBezTo>
                  <a:cubicBezTo>
                    <a:pt x="735" y="61"/>
                    <a:pt x="663" y="58"/>
                    <a:pt x="709" y="73"/>
                  </a:cubicBezTo>
                  <a:close/>
                </a:path>
              </a:pathLst>
            </a:cu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pic>
        <p:nvPicPr>
          <p:cNvPr id="6"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652" y="5257794"/>
            <a:ext cx="1600200" cy="831850"/>
          </a:xfrm>
          <a:prstGeom prst="rect">
            <a:avLst/>
          </a:prstGeom>
          <a:solidFill>
            <a:srgbClr val="FFFF00"/>
          </a:solidFill>
          <a:ln>
            <a:noFill/>
          </a:ln>
          <a:effectLst/>
        </p:spPr>
      </p:pic>
      <p:pic>
        <p:nvPicPr>
          <p:cNvPr id="7" name="图片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4082" y="5440221"/>
            <a:ext cx="1874837" cy="434975"/>
          </a:xfrm>
          <a:prstGeom prst="rect">
            <a:avLst/>
          </a:prstGeom>
          <a:solidFill>
            <a:srgbClr val="FFFF00"/>
          </a:solidFill>
          <a:ln>
            <a:noFill/>
          </a:ln>
          <a:effectLst/>
        </p:spPr>
      </p:pic>
      <p:sp>
        <p:nvSpPr>
          <p:cNvPr id="52" name="Rectangle 8">
            <a:extLst>
              <a:ext uri="{FF2B5EF4-FFF2-40B4-BE49-F238E27FC236}">
                <a16:creationId xmlns:a16="http://schemas.microsoft.com/office/drawing/2014/main" id="{57400ECC-40A4-41E3-8120-D6D9DBFD42E7}"/>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92298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1273" y="1162385"/>
            <a:ext cx="8614152" cy="4457952"/>
          </a:xfrm>
          <a:prstGeom prst="rect">
            <a:avLst/>
          </a:prstGeom>
          <a:noFill/>
        </p:spPr>
        <p:txBody>
          <a:bodyPr wrap="square" rtlCol="0" anchor="t">
            <a:spAutoFit/>
          </a:bodyPr>
          <a:lstStyle/>
          <a:p>
            <a:pPr marL="285750" indent="-285750" algn="just" fontAlgn="base">
              <a:lnSpc>
                <a:spcPct val="15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Neural networks (NNs) consist of a large number of simple processing elements called </a:t>
            </a:r>
            <a:r>
              <a:rPr lang="en-US" altLang="zh-CN" sz="2400" b="1" dirty="0">
                <a:solidFill>
                  <a:srgbClr val="FF0000"/>
                </a:solidFill>
                <a:latin typeface="Times New Roman" panose="02020603050405020304" pitchFamily="18" charset="0"/>
                <a:cs typeface="Times New Roman" panose="02020603050405020304" pitchFamily="18" charset="0"/>
                <a:sym typeface="+mn-ea"/>
              </a:rPr>
              <a:t>nodes</a:t>
            </a:r>
            <a:r>
              <a:rPr lang="en-US" altLang="zh-CN" sz="2400" dirty="0">
                <a:latin typeface="Times New Roman" panose="02020603050405020304" pitchFamily="18" charset="0"/>
                <a:cs typeface="Times New Roman" panose="02020603050405020304" pitchFamily="18" charset="0"/>
                <a:sym typeface="+mn-ea"/>
              </a:rPr>
              <a:t>.</a:t>
            </a:r>
          </a:p>
          <a:p>
            <a:pPr marL="285750" indent="-285750" algn="just" fontAlgn="base">
              <a:lnSpc>
                <a:spcPct val="15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The nodes are interconnected by weighted links where the </a:t>
            </a:r>
            <a:r>
              <a:rPr lang="en-US" altLang="zh-CN" sz="2400" b="1" dirty="0">
                <a:solidFill>
                  <a:srgbClr val="FF0000"/>
                </a:solidFill>
                <a:latin typeface="Times New Roman" panose="02020603050405020304" pitchFamily="18" charset="0"/>
                <a:cs typeface="Times New Roman" panose="02020603050405020304" pitchFamily="18" charset="0"/>
                <a:sym typeface="+mn-ea"/>
              </a:rPr>
              <a:t>weights</a:t>
            </a:r>
            <a:r>
              <a:rPr lang="en-US" altLang="zh-CN" sz="2400" dirty="0">
                <a:latin typeface="Times New Roman" panose="02020603050405020304" pitchFamily="18" charset="0"/>
                <a:cs typeface="Times New Roman" panose="02020603050405020304" pitchFamily="18" charset="0"/>
                <a:sym typeface="+mn-ea"/>
              </a:rPr>
              <a:t> are the network’s adjustable parameters.</a:t>
            </a:r>
          </a:p>
          <a:p>
            <a:pPr marL="285750" indent="-285750" algn="just" fontAlgn="base">
              <a:lnSpc>
                <a:spcPct val="150000"/>
              </a:lnSpc>
              <a:spcBef>
                <a:spcPts val="20"/>
              </a:spcBef>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In control engineering, a neural network is usually used to generate input/output maps using the property that a </a:t>
            </a:r>
            <a:r>
              <a:rPr lang="en-US" altLang="zh-CN" sz="2400" b="1" dirty="0">
                <a:latin typeface="Times New Roman" panose="02020603050405020304" pitchFamily="18" charset="0"/>
                <a:cs typeface="Times New Roman" panose="02020603050405020304" pitchFamily="18" charset="0"/>
                <a:sym typeface="+mn-ea"/>
              </a:rPr>
              <a:t>multi-layer neural network</a:t>
            </a:r>
            <a:r>
              <a:rPr lang="en-US" altLang="zh-CN" sz="2400" dirty="0">
                <a:latin typeface="Times New Roman" panose="02020603050405020304" pitchFamily="18" charset="0"/>
                <a:cs typeface="Times New Roman" panose="02020603050405020304" pitchFamily="18" charset="0"/>
                <a:sym typeface="+mn-ea"/>
              </a:rPr>
              <a:t> can approximate any function, under mild assumptions, with any desired accuracy.</a:t>
            </a:r>
          </a:p>
        </p:txBody>
      </p:sp>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8"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1"/>
    </p:custData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Multi-Layer Perceptron (MLP) Network</a:t>
            </a:r>
          </a:p>
        </p:txBody>
      </p:sp>
      <p:pic>
        <p:nvPicPr>
          <p:cNvPr id="3" name="图片 2"/>
          <p:cNvPicPr>
            <a:picLocks noChangeAspect="1"/>
          </p:cNvPicPr>
          <p:nvPr/>
        </p:nvPicPr>
        <p:blipFill>
          <a:blip r:embed="rId5"/>
          <a:stretch>
            <a:fillRect/>
          </a:stretch>
        </p:blipFill>
        <p:spPr>
          <a:xfrm>
            <a:off x="1720738" y="2064385"/>
            <a:ext cx="5588635" cy="4230370"/>
          </a:xfrm>
          <a:prstGeom prst="rect">
            <a:avLst/>
          </a:prstGeom>
        </p:spPr>
      </p:pic>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7"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13</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p:cNvSpPr>
            <a:spLocks noGrp="1"/>
          </p:cNvSpPr>
          <p:nvPr/>
        </p:nvSpPr>
        <p:spPr>
          <a:xfrm>
            <a:off x="373380" y="1340485"/>
            <a:ext cx="7997190" cy="95885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Linearly </a:t>
            </a:r>
            <a:r>
              <a:rPr lang="en-US" altLang="en-US" sz="2800" b="1" dirty="0" err="1">
                <a:solidFill>
                  <a:srgbClr val="0070C0"/>
                </a:solidFill>
                <a:effectLst/>
                <a:latin typeface="Times New Roman" panose="02020603050405020304" pitchFamily="18" charset="0"/>
                <a:cs typeface="Times New Roman" panose="02020603050405020304" pitchFamily="18" charset="0"/>
              </a:rPr>
              <a:t>Parametrized</a:t>
            </a:r>
            <a:r>
              <a:rPr lang="en-US" altLang="en-US" sz="2800" b="1" dirty="0">
                <a:solidFill>
                  <a:srgbClr val="0070C0"/>
                </a:solidFill>
                <a:effectLst/>
                <a:latin typeface="Times New Roman" panose="02020603050405020304" pitchFamily="18" charset="0"/>
                <a:cs typeface="Times New Roman" panose="02020603050405020304" pitchFamily="18" charset="0"/>
              </a:rPr>
              <a:t> Neural Networks: </a:t>
            </a:r>
            <a:r>
              <a:rPr lang="en-US" sz="2400" dirty="0">
                <a:latin typeface="Times New Roman" panose="02020603050405020304" pitchFamily="18" charset="0"/>
                <a:cs typeface="Times New Roman" panose="02020603050405020304" pitchFamily="18" charset="0"/>
                <a:sym typeface="+mn-ea"/>
              </a:rPr>
              <a:t>are the NNs in which the adjustable parameters appear </a:t>
            </a:r>
            <a:r>
              <a:rPr lang="en-US" sz="2400" b="1" dirty="0">
                <a:solidFill>
                  <a:srgbClr val="FF0000"/>
                </a:solidFill>
                <a:latin typeface="Times New Roman" panose="02020603050405020304" pitchFamily="18" charset="0"/>
                <a:cs typeface="Times New Roman" panose="02020603050405020304" pitchFamily="18" charset="0"/>
                <a:sym typeface="+mn-ea"/>
              </a:rPr>
              <a:t>linearly</a:t>
            </a:r>
            <a:r>
              <a:rPr lang="en-US" sz="2400" dirty="0">
                <a:solidFill>
                  <a:srgbClr val="FF0000"/>
                </a:solidFill>
                <a:latin typeface="Times New Roman" panose="02020603050405020304" pitchFamily="18" charset="0"/>
                <a:cs typeface="Times New Roman" panose="02020603050405020304" pitchFamily="18" charset="0"/>
                <a:sym typeface="+mn-ea"/>
              </a:rPr>
              <a:t>.</a:t>
            </a:r>
            <a:endParaRPr lang="en-US" altLang="en-US" sz="2400" b="1" dirty="0">
              <a:solidFill>
                <a:srgbClr val="FF0000"/>
              </a:solidFill>
              <a:effectLst/>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nvPicPr>
        <p:blipFill>
          <a:blip r:embed="rId6"/>
          <a:stretch>
            <a:fillRect/>
          </a:stretch>
        </p:blipFill>
        <p:spPr>
          <a:xfrm>
            <a:off x="528955" y="2299335"/>
            <a:ext cx="3827780" cy="3675380"/>
          </a:xfrm>
          <a:prstGeom prst="rect">
            <a:avLst/>
          </a:prstGeom>
        </p:spPr>
      </p:pic>
      <p:sp>
        <p:nvSpPr>
          <p:cNvPr id="9" name="文本框 8"/>
          <p:cNvSpPr txBox="1"/>
          <p:nvPr/>
        </p:nvSpPr>
        <p:spPr>
          <a:xfrm>
            <a:off x="4472889" y="4820272"/>
            <a:ext cx="3509645" cy="460375"/>
          </a:xfrm>
          <a:prstGeom prst="rect">
            <a:avLst/>
          </a:prstGeom>
          <a:noFill/>
        </p:spPr>
        <p:txBody>
          <a:bodyPr wrap="square" rtlCol="0" anchor="t">
            <a:spAutoFit/>
          </a:bodyPr>
          <a:lstStyle/>
          <a:p>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output of the network</a:t>
            </a:r>
          </a:p>
        </p:txBody>
      </p:sp>
      <p:sp>
        <p:nvSpPr>
          <p:cNvPr id="14" name="文本框 13"/>
          <p:cNvSpPr txBox="1"/>
          <p:nvPr/>
        </p:nvSpPr>
        <p:spPr>
          <a:xfrm>
            <a:off x="4579302" y="5717573"/>
            <a:ext cx="4277995" cy="706755"/>
          </a:xfrm>
          <a:prstGeom prst="rect">
            <a:avLst/>
          </a:prstGeom>
          <a:noFill/>
        </p:spPr>
        <p:txBody>
          <a:bodyPr wrap="square" rtlCol="0" anchor="t">
            <a:spAutoFit/>
          </a:bodyPr>
          <a:lstStyle/>
          <a:p>
            <a:r>
              <a:rPr lang="en-US" sz="2000" b="1" i="1" dirty="0">
                <a:solidFill>
                  <a:srgbClr val="0070C0"/>
                </a:solidFill>
                <a:latin typeface="Times New Roman" panose="02020603050405020304" pitchFamily="18" charset="0"/>
                <a:cs typeface="Times New Roman" panose="02020603050405020304" pitchFamily="18" charset="0"/>
                <a:sym typeface="+mn-ea"/>
              </a:rPr>
              <a:t>The RBF networks </a:t>
            </a:r>
            <a:r>
              <a:rPr lang="en-US" sz="2000" dirty="0">
                <a:solidFill>
                  <a:srgbClr val="0070C0"/>
                </a:solidFill>
                <a:latin typeface="Times New Roman" panose="02020603050405020304" pitchFamily="18" charset="0"/>
                <a:cs typeface="Times New Roman" panose="02020603050405020304" pitchFamily="18" charset="0"/>
                <a:sym typeface="+mn-ea"/>
              </a:rPr>
              <a:t>belong to a class of Linear Parametrized Neural Networks</a:t>
            </a:r>
            <a:endParaRPr lang="en-US" altLang="en-US" sz="2000" dirty="0">
              <a:solidFill>
                <a:srgbClr val="0070C0"/>
              </a:solidFill>
              <a:latin typeface="Times New Roman" panose="02020603050405020304" pitchFamily="18" charset="0"/>
              <a:cs typeface="Times New Roman" panose="02020603050405020304" pitchFamily="18" charset="0"/>
              <a:sym typeface="+mn-ea"/>
            </a:endParaRPr>
          </a:p>
        </p:txBody>
      </p:sp>
      <p:sp>
        <p:nvSpPr>
          <p:cNvPr id="11" name="TextBox 3"/>
          <p:cNvSpPr txBox="1"/>
          <p:nvPr/>
        </p:nvSpPr>
        <p:spPr>
          <a:xfrm>
            <a:off x="710173" y="5988111"/>
            <a:ext cx="3215640" cy="429895"/>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Three layer neural network</a:t>
            </a:r>
          </a:p>
        </p:txBody>
      </p:sp>
      <p:sp>
        <p:nvSpPr>
          <p:cNvPr id="1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6"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14</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943211004"/>
              </p:ext>
            </p:extLst>
          </p:nvPr>
        </p:nvGraphicFramePr>
        <p:xfrm>
          <a:off x="4714709" y="2918803"/>
          <a:ext cx="4314825" cy="1758950"/>
        </p:xfrm>
        <a:graphic>
          <a:graphicData uri="http://schemas.openxmlformats.org/presentationml/2006/ole">
            <mc:AlternateContent xmlns:mc="http://schemas.openxmlformats.org/markup-compatibility/2006">
              <mc:Choice xmlns:v="urn:schemas-microsoft-com:vml" Requires="v">
                <p:oleObj spid="_x0000_s1111" name="Equation" r:id="rId7" imgW="2336760" imgH="952200" progId="Equation.DSMT4">
                  <p:embed/>
                </p:oleObj>
              </mc:Choice>
              <mc:Fallback>
                <p:oleObj name="Equation" r:id="rId7" imgW="2336760" imgH="952200" progId="Equation.DSMT4">
                  <p:embed/>
                  <p:pic>
                    <p:nvPicPr>
                      <p:cNvPr id="20540" name="Object 16"/>
                      <p:cNvPicPr>
                        <a:picLocks noChangeAspect="1" noChangeArrowheads="1"/>
                      </p:cNvPicPr>
                      <p:nvPr/>
                    </p:nvPicPr>
                    <p:blipFill>
                      <a:blip r:embed="rId8"/>
                      <a:srcRect/>
                      <a:stretch>
                        <a:fillRect/>
                      </a:stretch>
                    </p:blipFill>
                    <p:spPr bwMode="auto">
                      <a:xfrm>
                        <a:off x="4714709" y="2918803"/>
                        <a:ext cx="4314825"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文本框 17"/>
          <p:cNvSpPr txBox="1"/>
          <p:nvPr/>
        </p:nvSpPr>
        <p:spPr>
          <a:xfrm>
            <a:off x="4440677" y="2171226"/>
            <a:ext cx="3969543" cy="461665"/>
          </a:xfrm>
          <a:prstGeom prst="rect">
            <a:avLst/>
          </a:prstGeom>
          <a:noFill/>
        </p:spPr>
        <p:txBody>
          <a:bodyPr wrap="square" rtlCol="0" anchor="t">
            <a:spAutoFit/>
          </a:bodyPr>
          <a:lstStyle/>
          <a:p>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output of the </a:t>
            </a:r>
            <a:r>
              <a:rPr lang="en-US" altLang="zh-CN" sz="2400" dirty="0">
                <a:latin typeface="Times New Roman" panose="02020603050405020304" pitchFamily="18" charset="0"/>
                <a:cs typeface="Times New Roman" panose="02020603050405020304" pitchFamily="18" charset="0"/>
              </a:rPr>
              <a:t>hidden layer</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85989405"/>
              </p:ext>
            </p:extLst>
          </p:nvPr>
        </p:nvGraphicFramePr>
        <p:xfrm>
          <a:off x="4714709" y="2585247"/>
          <a:ext cx="1023937" cy="381000"/>
        </p:xfrm>
        <a:graphic>
          <a:graphicData uri="http://schemas.openxmlformats.org/presentationml/2006/ole">
            <mc:AlternateContent xmlns:mc="http://schemas.openxmlformats.org/markup-compatibility/2006">
              <mc:Choice xmlns:v="urn:schemas-microsoft-com:vml" Requires="v">
                <p:oleObj spid="_x0000_s1112" name="Equation" r:id="rId9" imgW="545760" imgH="203040" progId="Equation.DSMT4">
                  <p:embed/>
                </p:oleObj>
              </mc:Choice>
              <mc:Fallback>
                <p:oleObj name="Equation" r:id="rId9" imgW="545760" imgH="203040" progId="Equation.DSMT4">
                  <p:embed/>
                  <p:pic>
                    <p:nvPicPr>
                      <p:cNvPr id="0" name=""/>
                      <p:cNvPicPr/>
                      <p:nvPr/>
                    </p:nvPicPr>
                    <p:blipFill>
                      <a:blip r:embed="rId10"/>
                      <a:stretch>
                        <a:fillRect/>
                      </a:stretch>
                    </p:blipFill>
                    <p:spPr>
                      <a:xfrm>
                        <a:off x="4714709" y="2585247"/>
                        <a:ext cx="1023937" cy="381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03719784"/>
              </p:ext>
            </p:extLst>
          </p:nvPr>
        </p:nvGraphicFramePr>
        <p:xfrm>
          <a:off x="4714709" y="5280647"/>
          <a:ext cx="3032780" cy="436926"/>
        </p:xfrm>
        <a:graphic>
          <a:graphicData uri="http://schemas.openxmlformats.org/presentationml/2006/ole">
            <mc:AlternateContent xmlns:mc="http://schemas.openxmlformats.org/markup-compatibility/2006">
              <mc:Choice xmlns:v="urn:schemas-microsoft-com:vml" Requires="v">
                <p:oleObj spid="_x0000_s1113" name="Equation" r:id="rId11" imgW="1498320" imgH="215640" progId="Equation.DSMT4">
                  <p:embed/>
                </p:oleObj>
              </mc:Choice>
              <mc:Fallback>
                <p:oleObj name="Equation" r:id="rId11" imgW="1498320" imgH="215640" progId="Equation.DSMT4">
                  <p:embed/>
                  <p:pic>
                    <p:nvPicPr>
                      <p:cNvPr id="0" name=""/>
                      <p:cNvPicPr/>
                      <p:nvPr/>
                    </p:nvPicPr>
                    <p:blipFill>
                      <a:blip r:embed="rId12"/>
                      <a:stretch>
                        <a:fillRect/>
                      </a:stretch>
                    </p:blipFill>
                    <p:spPr>
                      <a:xfrm>
                        <a:off x="4714709" y="5280647"/>
                        <a:ext cx="3032780" cy="436926"/>
                      </a:xfrm>
                      <a:prstGeom prst="rect">
                        <a:avLst/>
                      </a:prstGeom>
                    </p:spPr>
                  </p:pic>
                </p:oleObj>
              </mc:Fallback>
            </mc:AlternateContent>
          </a:graphicData>
        </a:graphic>
      </p:graphicFrame>
    </p:spTree>
    <p:custDataLst>
      <p:tags r:id="rId2"/>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281273" y="1340484"/>
            <a:ext cx="8089297" cy="140271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Non-linearly </a:t>
            </a:r>
            <a:r>
              <a:rPr lang="en-US" altLang="en-US" sz="2800" b="1" dirty="0" err="1">
                <a:solidFill>
                  <a:srgbClr val="0070C0"/>
                </a:solidFill>
                <a:effectLst/>
                <a:latin typeface="Times New Roman" panose="02020603050405020304" pitchFamily="18" charset="0"/>
                <a:cs typeface="Times New Roman" panose="02020603050405020304" pitchFamily="18" charset="0"/>
              </a:rPr>
              <a:t>Parametrized</a:t>
            </a:r>
            <a:r>
              <a:rPr lang="en-US" altLang="en-US" sz="2800" b="1" dirty="0">
                <a:solidFill>
                  <a:srgbClr val="0070C0"/>
                </a:solidFill>
                <a:effectLst/>
                <a:latin typeface="Times New Roman" panose="02020603050405020304" pitchFamily="18" charset="0"/>
                <a:cs typeface="Times New Roman" panose="02020603050405020304" pitchFamily="18" charset="0"/>
              </a:rPr>
              <a:t> Neural Networks: </a:t>
            </a:r>
            <a:r>
              <a:rPr lang="en-US" sz="2400" dirty="0">
                <a:latin typeface="Times New Roman" panose="02020603050405020304" pitchFamily="18" charset="0"/>
                <a:cs typeface="Times New Roman" panose="02020603050405020304" pitchFamily="18" charset="0"/>
                <a:sym typeface="+mn-ea"/>
              </a:rPr>
              <a:t>are the NNs in which the adjustable parameters appear </a:t>
            </a:r>
            <a:r>
              <a:rPr lang="en-US" sz="2400" b="1" dirty="0">
                <a:solidFill>
                  <a:srgbClr val="FF0000"/>
                </a:solidFill>
                <a:latin typeface="Times New Roman" panose="02020603050405020304" pitchFamily="18" charset="0"/>
                <a:cs typeface="Times New Roman" panose="02020603050405020304" pitchFamily="18" charset="0"/>
                <a:sym typeface="+mn-ea"/>
              </a:rPr>
              <a:t>nonlinearly</a:t>
            </a:r>
            <a:r>
              <a:rPr lang="en-US" sz="2400" dirty="0">
                <a:solidFill>
                  <a:srgbClr val="FF0000"/>
                </a:solidFill>
                <a:latin typeface="Times New Roman" panose="02020603050405020304" pitchFamily="18" charset="0"/>
                <a:cs typeface="Times New Roman" panose="02020603050405020304" pitchFamily="18" charset="0"/>
                <a:sym typeface="+mn-ea"/>
              </a:rPr>
              <a:t>.</a:t>
            </a:r>
          </a:p>
        </p:txBody>
      </p:sp>
      <p:pic>
        <p:nvPicPr>
          <p:cNvPr id="10" name="Picture 2"/>
          <p:cNvPicPr>
            <a:picLocks noChangeAspect="1"/>
          </p:cNvPicPr>
          <p:nvPr/>
        </p:nvPicPr>
        <p:blipFill>
          <a:blip r:embed="rId6"/>
          <a:stretch>
            <a:fillRect/>
          </a:stretch>
        </p:blipFill>
        <p:spPr>
          <a:xfrm>
            <a:off x="182661" y="2540514"/>
            <a:ext cx="4673118" cy="2790955"/>
          </a:xfrm>
          <a:prstGeom prst="rect">
            <a:avLst/>
          </a:prstGeom>
        </p:spPr>
      </p:pic>
      <p:sp>
        <p:nvSpPr>
          <p:cNvPr id="11" name="TextBox 3"/>
          <p:cNvSpPr txBox="1">
            <a:spLocks noRot="1" noChangeAspect="1" noMove="1" noResize="1" noEditPoints="1" noAdjustHandles="1" noChangeArrowheads="1" noChangeShapeType="1" noTextEdit="1"/>
          </p:cNvSpPr>
          <p:nvPr/>
        </p:nvSpPr>
        <p:spPr>
          <a:xfrm>
            <a:off x="4481195" y="4466590"/>
            <a:ext cx="4076700" cy="2013052"/>
          </a:xfrm>
          <a:prstGeom prst="rect">
            <a:avLst/>
          </a:prstGeom>
          <a:blipFill rotWithShape="1">
            <a:blip r:embed="rId7"/>
            <a:stretch>
              <a:fillRect l="-1345" t="-1818" b="-3030"/>
            </a:stretch>
          </a:blipFill>
        </p:spPr>
        <p:txBody>
          <a:bodyPr/>
          <a:lstStyle/>
          <a:p>
            <a:r>
              <a:rPr lang="zh-CN" altLang="en-US">
                <a:noFill/>
              </a:rPr>
              <a:t> </a:t>
            </a: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9"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15</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2" name="文本框 1"/>
          <p:cNvSpPr txBox="1"/>
          <p:nvPr/>
        </p:nvSpPr>
        <p:spPr>
          <a:xfrm>
            <a:off x="225678" y="5061912"/>
            <a:ext cx="3967534" cy="369332"/>
          </a:xfrm>
          <a:prstGeom prst="rect">
            <a:avLst/>
          </a:prstGeom>
          <a:noFill/>
        </p:spPr>
        <p:txBody>
          <a:bodyPr wrap="square" rtlCol="0">
            <a:spAutoFit/>
          </a:bodyPr>
          <a:lstStyle/>
          <a:p>
            <a:r>
              <a:rPr lang="en-US" altLang="zh-CN" dirty="0">
                <a:latin typeface="Times New Roman" panose="02020603050405020304" pitchFamily="18" charset="0"/>
              </a:rPr>
              <a:t>General nonlinear activation function:</a:t>
            </a:r>
            <a:endParaRPr lang="zh-CN" altLang="en-US" dirty="0">
              <a:latin typeface="Times New Roman" panose="02020603050405020304" pitchFamily="18" charset="0"/>
            </a:endParaRPr>
          </a:p>
        </p:txBody>
      </p:sp>
      <p:sp>
        <p:nvSpPr>
          <p:cNvPr id="14" name="Rectangle 7"/>
          <p:cNvSpPr>
            <a:spLocks noRot="1" noChangeAspect="1" noMove="1" noResize="1" noEditPoints="1" noAdjustHandles="1" noChangeArrowheads="1" noChangeShapeType="1" noTextEdit="1"/>
          </p:cNvSpPr>
          <p:nvPr/>
        </p:nvSpPr>
        <p:spPr>
          <a:xfrm>
            <a:off x="3667125" y="2326640"/>
            <a:ext cx="4896469" cy="1004378"/>
          </a:xfrm>
          <a:prstGeom prst="rect">
            <a:avLst/>
          </a:prstGeom>
          <a:blipFill rotWithShape="1">
            <a:blip r:embed="rId8"/>
            <a:stretch>
              <a:fillRect/>
            </a:stretch>
          </a:blipFill>
        </p:spPr>
        <p:txBody>
          <a:bodyPr/>
          <a:lstStyle/>
          <a:p>
            <a:r>
              <a:rPr lang="zh-CN" altLang="en-US">
                <a:noFill/>
              </a:rPr>
              <a:t> </a:t>
            </a:r>
          </a:p>
        </p:txBody>
      </p:sp>
      <p:sp>
        <p:nvSpPr>
          <p:cNvPr id="3" name="文本框 2"/>
          <p:cNvSpPr txBox="1"/>
          <p:nvPr/>
        </p:nvSpPr>
        <p:spPr>
          <a:xfrm>
            <a:off x="281273" y="5261704"/>
            <a:ext cx="4044648"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latin typeface="Times New Roman" panose="02020603050405020304" pitchFamily="18" charset="0"/>
              </a:rPr>
              <a:t>sigmod</a:t>
            </a:r>
            <a:r>
              <a:rPr lang="en-US" altLang="zh-CN" dirty="0">
                <a:latin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rPr>
              <a:t>tanh</a:t>
            </a:r>
            <a:r>
              <a:rPr lang="en-US" altLang="zh-CN" dirty="0">
                <a:latin typeface="Times New Roman" panose="02020603050405020304" pitchFamily="18" charset="0"/>
              </a:rPr>
              <a:t>:</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rPr>
              <a:t>ReLU</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68169582"/>
              </p:ext>
            </p:extLst>
          </p:nvPr>
        </p:nvGraphicFramePr>
        <p:xfrm>
          <a:off x="2050055" y="5347759"/>
          <a:ext cx="938330" cy="447511"/>
        </p:xfrm>
        <a:graphic>
          <a:graphicData uri="http://schemas.openxmlformats.org/presentationml/2006/ole">
            <mc:AlternateContent xmlns:mc="http://schemas.openxmlformats.org/markup-compatibility/2006">
              <mc:Choice xmlns:v="urn:schemas-microsoft-com:vml" Requires="v">
                <p:oleObj spid="_x0000_s10281" name="Equation" r:id="rId9" imgW="825480" imgH="393480" progId="Equation.DSMT4">
                  <p:embed/>
                </p:oleObj>
              </mc:Choice>
              <mc:Fallback>
                <p:oleObj name="Equation" r:id="rId9" imgW="825480" imgH="393480" progId="Equation.DSMT4">
                  <p:embed/>
                  <p:pic>
                    <p:nvPicPr>
                      <p:cNvPr id="0" name=""/>
                      <p:cNvPicPr/>
                      <p:nvPr/>
                    </p:nvPicPr>
                    <p:blipFill>
                      <a:blip r:embed="rId10"/>
                      <a:stretch>
                        <a:fillRect/>
                      </a:stretch>
                    </p:blipFill>
                    <p:spPr>
                      <a:xfrm>
                        <a:off x="2050055" y="5347759"/>
                        <a:ext cx="938330" cy="447511"/>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3024151"/>
              </p:ext>
            </p:extLst>
          </p:nvPr>
        </p:nvGraphicFramePr>
        <p:xfrm>
          <a:off x="2050055" y="5795270"/>
          <a:ext cx="966788" cy="447675"/>
        </p:xfrm>
        <a:graphic>
          <a:graphicData uri="http://schemas.openxmlformats.org/presentationml/2006/ole">
            <mc:AlternateContent xmlns:mc="http://schemas.openxmlformats.org/markup-compatibility/2006">
              <mc:Choice xmlns:v="urn:schemas-microsoft-com:vml" Requires="v">
                <p:oleObj spid="_x0000_s10282" name="Equation" r:id="rId11" imgW="850680" imgH="393480" progId="Equation.DSMT4">
                  <p:embed/>
                </p:oleObj>
              </mc:Choice>
              <mc:Fallback>
                <p:oleObj name="Equation" r:id="rId11" imgW="850680" imgH="393480" progId="Equation.DSMT4">
                  <p:embed/>
                  <p:pic>
                    <p:nvPicPr>
                      <p:cNvPr id="5" name="对象 4"/>
                      <p:cNvPicPr/>
                      <p:nvPr/>
                    </p:nvPicPr>
                    <p:blipFill>
                      <a:blip r:embed="rId12"/>
                      <a:stretch>
                        <a:fillRect/>
                      </a:stretch>
                    </p:blipFill>
                    <p:spPr>
                      <a:xfrm>
                        <a:off x="2050055" y="5795270"/>
                        <a:ext cx="966788" cy="44767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32163326"/>
              </p:ext>
            </p:extLst>
          </p:nvPr>
        </p:nvGraphicFramePr>
        <p:xfrm>
          <a:off x="2050055" y="6301312"/>
          <a:ext cx="1168400" cy="230187"/>
        </p:xfrm>
        <a:graphic>
          <a:graphicData uri="http://schemas.openxmlformats.org/presentationml/2006/ole">
            <mc:AlternateContent xmlns:mc="http://schemas.openxmlformats.org/markup-compatibility/2006">
              <mc:Choice xmlns:v="urn:schemas-microsoft-com:vml" Requires="v">
                <p:oleObj spid="_x0000_s10283" name="Equation" r:id="rId13" imgW="1028520" imgH="203040" progId="Equation.DSMT4">
                  <p:embed/>
                </p:oleObj>
              </mc:Choice>
              <mc:Fallback>
                <p:oleObj name="Equation" r:id="rId13" imgW="1028520" imgH="203040" progId="Equation.DSMT4">
                  <p:embed/>
                  <p:pic>
                    <p:nvPicPr>
                      <p:cNvPr id="12" name="对象 11"/>
                      <p:cNvPicPr/>
                      <p:nvPr/>
                    </p:nvPicPr>
                    <p:blipFill>
                      <a:blip r:embed="rId14"/>
                      <a:stretch>
                        <a:fillRect/>
                      </a:stretch>
                    </p:blipFill>
                    <p:spPr>
                      <a:xfrm>
                        <a:off x="2050055" y="6301312"/>
                        <a:ext cx="1168400" cy="230187"/>
                      </a:xfrm>
                      <a:prstGeom prst="rect">
                        <a:avLst/>
                      </a:prstGeom>
                    </p:spPr>
                  </p:pic>
                </p:oleObj>
              </mc:Fallback>
            </mc:AlternateContent>
          </a:graphicData>
        </a:graphic>
      </p:graphicFrame>
    </p:spTree>
    <p:custDataLst>
      <p:tags r:id="rId2"/>
    </p:custData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Non-linearly Parametrized Neural Networks</a:t>
            </a:r>
            <a:endParaRPr lang="en-US" sz="2400" dirty="0">
              <a:solidFill>
                <a:srgbClr val="FF0000"/>
              </a:solidFill>
              <a:latin typeface="Times New Roman" panose="02020603050405020304" pitchFamily="18" charset="0"/>
              <a:cs typeface="Times New Roman" panose="02020603050405020304" pitchFamily="18" charset="0"/>
              <a:sym typeface="+mn-ea"/>
            </a:endParaRPr>
          </a:p>
        </p:txBody>
      </p:sp>
      <p:sp>
        <p:nvSpPr>
          <p:cNvPr id="6" name="TextBox 5"/>
          <p:cNvSpPr txBox="1">
            <a:spLocks noRot="1" noChangeAspect="1" noMove="1" noResize="1" noEditPoints="1" noAdjustHandles="1" noChangeArrowheads="1" noChangeShapeType="1" noTextEdit="1"/>
          </p:cNvSpPr>
          <p:nvPr/>
        </p:nvSpPr>
        <p:spPr>
          <a:xfrm>
            <a:off x="349250" y="1914525"/>
            <a:ext cx="8499475" cy="2943860"/>
          </a:xfrm>
          <a:prstGeom prst="rect">
            <a:avLst/>
          </a:prstGeom>
          <a:blipFill rotWithShape="1">
            <a:blip r:embed="rId5"/>
            <a:stretch>
              <a:fillRect l="-937" t="-1512" r="-865" b="-2592"/>
            </a:stretch>
          </a:blipFill>
        </p:spPr>
        <p:txBody>
          <a:bodyPr/>
          <a:lstStyle/>
          <a:p>
            <a:r>
              <a:rPr lang="zh-CN" altLang="en-US" dirty="0">
                <a:noFill/>
              </a:rPr>
              <a:t> </a:t>
            </a: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9"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16</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pic>
        <p:nvPicPr>
          <p:cNvPr id="6147" name="Picture 3" descr="C:\Users\Administrator\Desktop\图片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3512" y="5360706"/>
            <a:ext cx="3790950" cy="6651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4C7A8DD-09E5-4452-8840-8F3D921B8F81}"/>
              </a:ext>
            </a:extLst>
          </p:cNvPr>
          <p:cNvSpPr>
            <a:spLocks noGrp="1"/>
          </p:cNvSpPr>
          <p:nvPr>
            <p:ph type="sldNum" sz="quarter" idx="10"/>
          </p:nvPr>
        </p:nvSpPr>
        <p:spPr/>
        <p:txBody>
          <a:bodyPr/>
          <a:lstStyle/>
          <a:p>
            <a:pPr>
              <a:defRPr/>
            </a:pPr>
            <a:fld id="{370231EB-4EC8-4B37-9E3B-4F2C4C0D3251}" type="slidenum">
              <a:rPr lang="zh-CN" altLang="en-US" sz="1600" b="1" smtClean="0">
                <a:solidFill>
                  <a:schemeClr val="bg1"/>
                </a:solidFill>
              </a:rPr>
              <a:t>17</a:t>
            </a:fld>
            <a:endParaRPr lang="en-US" altLang="zh-CN" b="1" dirty="0">
              <a:solidFill>
                <a:schemeClr val="bg1"/>
              </a:solidFill>
            </a:endParaRPr>
          </a:p>
        </p:txBody>
      </p:sp>
      <p:pic>
        <p:nvPicPr>
          <p:cNvPr id="16" name="图片 15">
            <a:extLst>
              <a:ext uri="{FF2B5EF4-FFF2-40B4-BE49-F238E27FC236}">
                <a16:creationId xmlns:a16="http://schemas.microsoft.com/office/drawing/2014/main" id="{93ACDBD7-53D8-4F27-8C4F-8A3E09BF206C}"/>
              </a:ext>
            </a:extLst>
          </p:cNvPr>
          <p:cNvPicPr>
            <a:picLocks noChangeAspect="1"/>
          </p:cNvPicPr>
          <p:nvPr/>
        </p:nvPicPr>
        <p:blipFill>
          <a:blip r:embed="rId2"/>
          <a:stretch>
            <a:fillRect/>
          </a:stretch>
        </p:blipFill>
        <p:spPr>
          <a:xfrm>
            <a:off x="1825101" y="5464805"/>
            <a:ext cx="5864860" cy="640135"/>
          </a:xfrm>
          <a:prstGeom prst="rect">
            <a:avLst/>
          </a:prstGeom>
        </p:spPr>
      </p:pic>
      <p:sp>
        <p:nvSpPr>
          <p:cNvPr id="17" name="Rectangle 8">
            <a:extLst>
              <a:ext uri="{FF2B5EF4-FFF2-40B4-BE49-F238E27FC236}">
                <a16:creationId xmlns:a16="http://schemas.microsoft.com/office/drawing/2014/main" id="{BAAA3FDF-9740-4A4E-A47F-B006EF76531D}"/>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9" name="文本框 18">
            <a:extLst>
              <a:ext uri="{FF2B5EF4-FFF2-40B4-BE49-F238E27FC236}">
                <a16:creationId xmlns:a16="http://schemas.microsoft.com/office/drawing/2014/main" id="{8E00983A-4875-435A-98B9-573EFA666BCB}"/>
              </a:ext>
            </a:extLst>
          </p:cNvPr>
          <p:cNvSpPr txBox="1"/>
          <p:nvPr/>
        </p:nvSpPr>
        <p:spPr>
          <a:xfrm>
            <a:off x="185531" y="1289800"/>
            <a:ext cx="9144000" cy="430887"/>
          </a:xfrm>
          <a:prstGeom prst="rect">
            <a:avLst/>
          </a:prstGeom>
          <a:noFill/>
        </p:spPr>
        <p:txBody>
          <a:bodyPr wrap="square">
            <a:spAutoFit/>
          </a:bodyPr>
          <a:lstStyle/>
          <a:p>
            <a:pPr algn="l"/>
            <a:r>
              <a:rPr lang="en-US" altLang="zh-CN" sz="2200" b="0" i="0" u="none" strike="noStrike" baseline="0" dirty="0">
                <a:latin typeface="Times New Roman" panose="02020603050405020304" pitchFamily="18" charset="0"/>
                <a:cs typeface="Times New Roman" panose="02020603050405020304" pitchFamily="18" charset="0"/>
              </a:rPr>
              <a:t>According to Theorem, there exist ideal constants </a:t>
            </a:r>
            <a:r>
              <a:rPr lang="en-US" altLang="zh-CN" sz="2200" b="0" i="1" u="none" strike="noStrike" baseline="0" dirty="0">
                <a:latin typeface="Times New Roman" panose="02020603050405020304" pitchFamily="18" charset="0"/>
                <a:cs typeface="Times New Roman" panose="02020603050405020304" pitchFamily="18" charset="0"/>
              </a:rPr>
              <a:t>W* </a:t>
            </a:r>
            <a:r>
              <a:rPr lang="en-US" altLang="zh-CN" sz="2200" b="0" i="0" u="none" strike="noStrike" baseline="0" dirty="0">
                <a:latin typeface="Times New Roman" panose="02020603050405020304" pitchFamily="18" charset="0"/>
                <a:cs typeface="Times New Roman" panose="02020603050405020304" pitchFamily="18" charset="0"/>
              </a:rPr>
              <a:t>and </a:t>
            </a:r>
            <a:r>
              <a:rPr lang="en-US" altLang="zh-CN" sz="2200" b="0" i="1" u="none" strike="noStrike" baseline="0" dirty="0">
                <a:latin typeface="Times New Roman" panose="02020603050405020304" pitchFamily="18" charset="0"/>
                <a:cs typeface="Times New Roman" panose="02020603050405020304" pitchFamily="18" charset="0"/>
              </a:rPr>
              <a:t>V* </a:t>
            </a:r>
            <a:r>
              <a:rPr lang="en-US" altLang="zh-CN" sz="2200" b="0" i="0" u="none" strike="noStrike" baseline="0" dirty="0">
                <a:latin typeface="Times New Roman" panose="02020603050405020304" pitchFamily="18" charset="0"/>
                <a:cs typeface="Times New Roman" panose="02020603050405020304" pitchFamily="18" charset="0"/>
              </a:rPr>
              <a:t>such that</a:t>
            </a:r>
            <a:endParaRPr lang="zh-CN" alt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FB1D4CE-2F82-4B70-A291-633D0F9E63C6}"/>
                  </a:ext>
                </a:extLst>
              </p:cNvPr>
              <p:cNvSpPr txBox="1"/>
              <p:nvPr/>
            </p:nvSpPr>
            <p:spPr>
              <a:xfrm>
                <a:off x="2183019" y="1882606"/>
                <a:ext cx="4777961" cy="5270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𝑧</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m:rPr>
                                      <m:sty m:val="p"/>
                                    </m:rPr>
                                    <a:rPr lang="el-GR" altLang="zh-CN" sz="2400" b="0" i="1" smtClean="0">
                                      <a:latin typeface="Cambria Math" panose="02040503050406030204" pitchFamily="18" charset="0"/>
                                      <a:ea typeface="Cambria Math" panose="02040503050406030204" pitchFamily="18" charset="0"/>
                                    </a:rPr>
                                    <m:t>Ω</m:t>
                                  </m:r>
                                </m:e>
                                <m:sub>
                                  <m:r>
                                    <a:rPr lang="en-US" altLang="zh-CN" sz="2400" b="0" i="1" smtClean="0">
                                      <a:latin typeface="Cambria Math" panose="02040503050406030204" pitchFamily="18" charset="0"/>
                                      <a:ea typeface="Cambria Math" panose="02040503050406030204" pitchFamily="18" charset="0"/>
                                    </a:rPr>
                                    <m:t>𝑧</m:t>
                                  </m:r>
                                </m:sub>
                              </m:sSub>
                            </m:lim>
                          </m:limLow>
                        </m:fName>
                        <m:e>
                          <m:d>
                            <m:dPr>
                              <m:begChr m:val="|"/>
                              <m:endChr m:val="|"/>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𝑛𝑛</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𝑉</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e>
                          </m:d>
                          <m:r>
                            <a:rPr lang="en-US" altLang="zh-CN" sz="2400" i="1" smtClean="0">
                              <a:latin typeface="Cambria Math" panose="02040503050406030204" pitchFamily="18" charset="0"/>
                              <a:ea typeface="Cambria Math" panose="02040503050406030204" pitchFamily="18" charset="0"/>
                            </a:rPr>
                            <m:t>&lt;</m:t>
                          </m:r>
                          <m:r>
                            <a:rPr lang="zh-CN" altLang="en-US" sz="2400" i="1" smtClean="0">
                              <a:latin typeface="Cambria Math" panose="02040503050406030204" pitchFamily="18" charset="0"/>
                              <a:ea typeface="Cambria Math" panose="02040503050406030204" pitchFamily="18" charset="0"/>
                            </a:rPr>
                            <m:t>𝜇</m:t>
                          </m:r>
                          <m:r>
                            <a:rPr lang="zh-CN" altLang="en-US" sz="2400" i="1" smtClean="0">
                              <a:latin typeface="Cambria Math" panose="02040503050406030204" pitchFamily="18" charset="0"/>
                              <a:ea typeface="Cambria Math" panose="02040503050406030204" pitchFamily="18" charset="0"/>
                            </a:rPr>
                            <m:t>≤</m:t>
                          </m:r>
                          <m:acc>
                            <m:accPr>
                              <m:chr m:val="̅"/>
                              <m:ctrlPr>
                                <a:rPr lang="zh-CN" altLang="en-US" sz="2400" i="1" smtClean="0">
                                  <a:latin typeface="Cambria Math" panose="02040503050406030204" pitchFamily="18" charset="0"/>
                                </a:rPr>
                              </m:ctrlPr>
                            </m:accPr>
                            <m:e>
                              <m:r>
                                <a:rPr lang="zh-CN" altLang="en-US" sz="2400" i="1" smtClean="0">
                                  <a:latin typeface="Cambria Math" panose="02040503050406030204" pitchFamily="18" charset="0"/>
                                </a:rPr>
                                <m:t>𝜇</m:t>
                              </m:r>
                            </m:e>
                          </m:acc>
                        </m:e>
                      </m:func>
                    </m:oMath>
                  </m:oMathPara>
                </a14:m>
                <a:endParaRPr lang="zh-CN" altLang="en-US" dirty="0"/>
              </a:p>
            </p:txBody>
          </p:sp>
        </mc:Choice>
        <mc:Fallback xmlns="">
          <p:sp>
            <p:nvSpPr>
              <p:cNvPr id="22" name="文本框 21">
                <a:extLst>
                  <a:ext uri="{FF2B5EF4-FFF2-40B4-BE49-F238E27FC236}">
                    <a16:creationId xmlns:a16="http://schemas.microsoft.com/office/drawing/2014/main" id="{1FB1D4CE-2F82-4B70-A291-633D0F9E63C6}"/>
                  </a:ext>
                </a:extLst>
              </p:cNvPr>
              <p:cNvSpPr txBox="1">
                <a:spLocks noRot="1" noChangeAspect="1" noMove="1" noResize="1" noEditPoints="1" noAdjustHandles="1" noChangeArrowheads="1" noChangeShapeType="1" noTextEdit="1"/>
              </p:cNvSpPr>
              <p:nvPr/>
            </p:nvSpPr>
            <p:spPr>
              <a:xfrm>
                <a:off x="2183019" y="1882606"/>
                <a:ext cx="4777961" cy="527004"/>
              </a:xfrm>
              <a:prstGeom prst="rect">
                <a:avLst/>
              </a:prstGeom>
              <a:blipFill>
                <a:blip r:embed="rId4"/>
                <a:stretch>
                  <a:fillRect l="-893" r="-9056" b="-8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B223B17-DD3D-4A18-A204-90210844D2F2}"/>
                  </a:ext>
                </a:extLst>
              </p:cNvPr>
              <p:cNvSpPr txBox="1"/>
              <p:nvPr/>
            </p:nvSpPr>
            <p:spPr>
              <a:xfrm>
                <a:off x="185531" y="2549279"/>
                <a:ext cx="5864860" cy="430887"/>
              </a:xfrm>
              <a:prstGeom prst="rect">
                <a:avLst/>
              </a:prstGeom>
              <a:noFill/>
            </p:spPr>
            <p:txBody>
              <a:bodyPr wrap="square">
                <a:spAutoFit/>
              </a:bodyPr>
              <a:lstStyle/>
              <a:p>
                <a:r>
                  <a:rPr lang="en-US" altLang="zh-CN" sz="2200" b="0" i="0" u="none" strike="noStrike" baseline="0" dirty="0">
                    <a:latin typeface="Times New Roman" panose="02020603050405020304" pitchFamily="18" charset="0"/>
                    <a:cs typeface="Times New Roman" panose="02020603050405020304" pitchFamily="18" charset="0"/>
                  </a:rPr>
                  <a:t>with constant </a:t>
                </a:r>
                <a14:m>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panose="02040503050406030204" pitchFamily="18" charset="0"/>
                          </a:rPr>
                          <m:t>𝜇</m:t>
                        </m:r>
                      </m:e>
                    </m:acc>
                    <m:r>
                      <a:rPr lang="zh-CN" altLang="en-US" sz="2000" i="1" smtClean="0">
                        <a:latin typeface="Cambria Math" panose="02040503050406030204" pitchFamily="18" charset="0"/>
                      </a:rPr>
                      <m:t> </m:t>
                    </m:r>
                    <m:r>
                      <a:rPr lang="en-US" altLang="zh-CN" sz="2000" i="1" smtClean="0">
                        <a:latin typeface="Cambria Math" panose="02040503050406030204" pitchFamily="18" charset="0"/>
                        <a:ea typeface="Cambria Math" panose="02040503050406030204" pitchFamily="18" charset="0"/>
                      </a:rPr>
                      <m:t>&gt;</m:t>
                    </m:r>
                    <m:r>
                      <a:rPr lang="en-US" altLang="zh-CN" sz="2000" b="0" i="1" smtClean="0">
                        <a:latin typeface="Cambria Math" panose="02040503050406030204" pitchFamily="18" charset="0"/>
                        <a:ea typeface="Cambria Math" panose="02040503050406030204" pitchFamily="18" charset="0"/>
                      </a:rPr>
                      <m:t>0 </m:t>
                    </m:r>
                  </m:oMath>
                </a14:m>
                <a:r>
                  <a:rPr lang="en-US" altLang="zh-CN" sz="2200" b="0" i="0" u="none" strike="noStrike" baseline="0"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CN" sz="2200" b="0" i="1" u="none" strike="noStrike" baseline="0" dirty="0" smtClean="0">
                        <a:latin typeface="Cambria Math" panose="02040503050406030204" pitchFamily="18" charset="0"/>
                        <a:cs typeface="Times New Roman" panose="02020603050405020304" pitchFamily="18" charset="0"/>
                      </a:rPr>
                      <m:t>𝑍</m:t>
                    </m:r>
                    <m:r>
                      <a:rPr lang="en-US" altLang="zh-CN" sz="2200" b="0" i="1" u="none" strike="noStrike" baseline="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sty m:val="p"/>
                          </m:rPr>
                          <a:rPr lang="el-GR" altLang="zh-CN" sz="2000" i="1">
                            <a:latin typeface="Cambria Math" panose="02040503050406030204" pitchFamily="18" charset="0"/>
                            <a:ea typeface="Cambria Math" panose="02040503050406030204" pitchFamily="18" charset="0"/>
                          </a:rPr>
                          <m:t>Ω</m:t>
                        </m:r>
                      </m:e>
                      <m:sub>
                        <m:r>
                          <a:rPr lang="en-US" altLang="zh-CN" sz="2000" i="1">
                            <a:latin typeface="Cambria Math" panose="02040503050406030204" pitchFamily="18" charset="0"/>
                            <a:ea typeface="Cambria Math" panose="02040503050406030204" pitchFamily="18" charset="0"/>
                          </a:rPr>
                          <m:t>𝑧</m:t>
                        </m:r>
                      </m:sub>
                    </m:sSub>
                  </m:oMath>
                </a14:m>
                <a:r>
                  <a:rPr lang="en-US" altLang="zh-CN" sz="2200" b="0" i="0" u="none" strike="noStrike" baseline="0" dirty="0">
                    <a:latin typeface="Times New Roman" panose="02020603050405020304" pitchFamily="18" charset="0"/>
                    <a:cs typeface="Times New Roman" panose="02020603050405020304" pitchFamily="18" charset="0"/>
                  </a:rPr>
                  <a:t>. That is,</a:t>
                </a: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5B223B17-DD3D-4A18-A204-90210844D2F2}"/>
                  </a:ext>
                </a:extLst>
              </p:cNvPr>
              <p:cNvSpPr txBox="1">
                <a:spLocks noRot="1" noChangeAspect="1" noMove="1" noResize="1" noEditPoints="1" noAdjustHandles="1" noChangeArrowheads="1" noChangeShapeType="1" noTextEdit="1"/>
              </p:cNvSpPr>
              <p:nvPr/>
            </p:nvSpPr>
            <p:spPr>
              <a:xfrm>
                <a:off x="185531" y="2549279"/>
                <a:ext cx="5864860" cy="430887"/>
              </a:xfrm>
              <a:prstGeom prst="rect">
                <a:avLst/>
              </a:prstGeom>
              <a:blipFill>
                <a:blip r:embed="rId5"/>
                <a:stretch>
                  <a:fillRect l="-1350"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E11475D-3BCB-40F8-9EDC-F0EAAAC419E6}"/>
                  </a:ext>
                </a:extLst>
              </p:cNvPr>
              <p:cNvSpPr txBox="1"/>
              <p:nvPr/>
            </p:nvSpPr>
            <p:spPr>
              <a:xfrm>
                <a:off x="2812439" y="3059914"/>
                <a:ext cx="4671390" cy="461665"/>
              </a:xfrm>
              <a:prstGeom prst="rect">
                <a:avLst/>
              </a:prstGeom>
              <a:noFill/>
            </p:spPr>
            <p:txBody>
              <a:bodyPr wrap="square">
                <a:spAutoFit/>
              </a:bodyPr>
              <a:lstStyle/>
              <a:p>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oMath>
                </a14:m>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𝑆</m:t>
                    </m:r>
                    <m:d>
                      <m:dPr>
                        <m:ctrlPr>
                          <a:rPr lang="en-US" altLang="zh-CN" sz="2400" b="0" i="1" smtClean="0">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𝑉</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𝑇</m:t>
                            </m:r>
                          </m:sup>
                        </m:sSup>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𝑧</m:t>
                            </m:r>
                          </m:e>
                        </m:acc>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oMath>
                </a14:m>
                <a:endParaRPr lang="zh-CN" altLang="en-US" sz="2400" dirty="0"/>
              </a:p>
            </p:txBody>
          </p:sp>
        </mc:Choice>
        <mc:Fallback xmlns="">
          <p:sp>
            <p:nvSpPr>
              <p:cNvPr id="26" name="文本框 25">
                <a:extLst>
                  <a:ext uri="{FF2B5EF4-FFF2-40B4-BE49-F238E27FC236}">
                    <a16:creationId xmlns:a16="http://schemas.microsoft.com/office/drawing/2014/main" id="{BE11475D-3BCB-40F8-9EDC-F0EAAAC419E6}"/>
                  </a:ext>
                </a:extLst>
              </p:cNvPr>
              <p:cNvSpPr txBox="1">
                <a:spLocks noRot="1" noChangeAspect="1" noMove="1" noResize="1" noEditPoints="1" noAdjustHandles="1" noChangeArrowheads="1" noChangeShapeType="1" noTextEdit="1"/>
              </p:cNvSpPr>
              <p:nvPr/>
            </p:nvSpPr>
            <p:spPr>
              <a:xfrm>
                <a:off x="2812439" y="3059914"/>
                <a:ext cx="4671390" cy="461665"/>
              </a:xfrm>
              <a:prstGeom prst="rect">
                <a:avLst/>
              </a:prstGeom>
              <a:blipFill>
                <a:blip r:embed="rId6"/>
                <a:stretch>
                  <a:fillRect l="-391" t="-11842" b="-27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4C33CE3-6D79-407A-B980-33D5929C38B6}"/>
                  </a:ext>
                </a:extLst>
              </p:cNvPr>
              <p:cNvSpPr txBox="1"/>
              <p:nvPr/>
            </p:nvSpPr>
            <p:spPr>
              <a:xfrm>
                <a:off x="185531" y="3641032"/>
                <a:ext cx="6357730" cy="531556"/>
              </a:xfrm>
              <a:prstGeom prst="rect">
                <a:avLst/>
              </a:prstGeom>
              <a:noFill/>
            </p:spPr>
            <p:txBody>
              <a:bodyPr wrap="square">
                <a:spAutoFit/>
              </a:bodyPr>
              <a:lstStyle/>
              <a:p>
                <a:r>
                  <a:rPr lang="en-US" altLang="zh-CN" sz="2200" dirty="0">
                    <a:latin typeface="Times-Roman"/>
                  </a:rPr>
                  <a:t>w</a:t>
                </a:r>
                <a:r>
                  <a:rPr lang="en-US" altLang="zh-CN" sz="2200" b="0" i="0" u="none" strike="noStrike" baseline="0" dirty="0">
                    <a:latin typeface="Times-Roman"/>
                  </a:rPr>
                  <a:t>ith </a:t>
                </a:r>
                <a14:m>
                  <m:oMath xmlns:m="http://schemas.openxmlformats.org/officeDocument/2006/math">
                    <m:r>
                      <a:rPr lang="zh-CN" altLang="en-US" sz="2000" b="0" i="1" smtClean="0">
                        <a:latin typeface="Cambria Math" panose="02040503050406030204" pitchFamily="18" charset="0"/>
                      </a:rPr>
                      <m:t>𝜀</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oMath>
                </a14:m>
                <a:r>
                  <a:rPr lang="en-US" altLang="zh-CN" sz="2200" b="0" i="1" u="none" strike="noStrike" baseline="0" dirty="0">
                    <a:latin typeface="Helvetica-Oblique"/>
                  </a:rPr>
                  <a:t> </a:t>
                </a:r>
                <a:r>
                  <a:rPr lang="en-US" altLang="zh-CN" sz="2200" b="0" i="0" u="none" strike="noStrike" baseline="0" dirty="0">
                    <a:latin typeface="Times-Roman"/>
                  </a:rPr>
                  <a:t>satisfying </a:t>
                </a:r>
                <a14:m>
                  <m:oMath xmlns:m="http://schemas.openxmlformats.org/officeDocument/2006/math">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𝑧</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sty m:val="p"/>
                              </m:rPr>
                              <a:rPr lang="el-GR" altLang="zh-CN" sz="2000" i="1">
                                <a:latin typeface="Cambria Math" panose="02040503050406030204" pitchFamily="18" charset="0"/>
                                <a:ea typeface="Cambria Math" panose="02040503050406030204" pitchFamily="18" charset="0"/>
                              </a:rPr>
                              <m:t>Ω</m:t>
                            </m:r>
                          </m:e>
                          <m:sub>
                            <m:r>
                              <a:rPr lang="en-US" altLang="zh-CN" sz="2000" i="1">
                                <a:latin typeface="Cambria Math" panose="02040503050406030204" pitchFamily="18" charset="0"/>
                                <a:ea typeface="Cambria Math" panose="02040503050406030204" pitchFamily="18" charset="0"/>
                              </a:rPr>
                              <m:t>𝑧</m:t>
                            </m:r>
                          </m:sub>
                        </m:sSub>
                      </m:lim>
                    </m:limLow>
                    <m:d>
                      <m:dPr>
                        <m:begChr m:val="|"/>
                        <m:endChr m:val="|"/>
                        <m:ctrlPr>
                          <a:rPr lang="en-US" altLang="zh-CN" sz="2000" i="1" smtClean="0">
                            <a:latin typeface="Cambria Math" panose="02040503050406030204" pitchFamily="18" charset="0"/>
                            <a:ea typeface="Cambria Math" panose="02040503050406030204" pitchFamily="18" charset="0"/>
                          </a:rPr>
                        </m:ctrlPr>
                      </m:dPr>
                      <m:e>
                        <m:r>
                          <a:rPr lang="zh-CN" altLang="en-US" sz="2000" i="1">
                            <a:latin typeface="Cambria Math" panose="02040503050406030204" pitchFamily="18" charset="0"/>
                          </a:rPr>
                          <m:t>𝜀</m:t>
                        </m:r>
                        <m: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e>
                    </m:d>
                    <m:r>
                      <a:rPr lang="en-US" altLang="zh-CN" sz="2000" i="1" smtClean="0">
                        <a:latin typeface="Cambria Math" panose="02040503050406030204" pitchFamily="18" charset="0"/>
                        <a:ea typeface="Cambria Math" panose="02040503050406030204" pitchFamily="18" charset="0"/>
                      </a:rPr>
                      <m:t>&lt;</m:t>
                    </m:r>
                    <m:r>
                      <a:rPr lang="zh-CN" altLang="en-US" sz="2000" i="1" smtClean="0">
                        <a:latin typeface="Cambria Math" panose="02040503050406030204" pitchFamily="18" charset="0"/>
                        <a:ea typeface="Cambria Math" panose="02040503050406030204" pitchFamily="18" charset="0"/>
                      </a:rPr>
                      <m:t>𝜇</m:t>
                    </m:r>
                  </m:oMath>
                </a14:m>
                <a:r>
                  <a:rPr lang="en-US" altLang="zh-CN" sz="2200" b="0" i="0" u="none" strike="noStrike" baseline="0" dirty="0">
                    <a:latin typeface="HiddenHorzOCR"/>
                  </a:rPr>
                  <a:t>, </a:t>
                </a:r>
                <a14:m>
                  <m:oMath xmlns:m="http://schemas.openxmlformats.org/officeDocument/2006/math">
                    <m:r>
                      <a:rPr lang="en-US" altLang="zh-CN" sz="2200" b="0" i="1" u="none" strike="noStrike" baseline="0" smtClean="0">
                        <a:latin typeface="Cambria Math" panose="02040503050406030204" pitchFamily="18" charset="0"/>
                        <a:ea typeface="Cambria Math" panose="02040503050406030204" pitchFamily="18" charset="0"/>
                      </a:rPr>
                      <m:t>∀</m:t>
                    </m:r>
                    <m:r>
                      <a:rPr lang="en-US" altLang="zh-CN" sz="2200" b="0" i="1" u="none" strike="noStrike" baseline="0" smtClean="0">
                        <a:latin typeface="Cambria Math" panose="02040503050406030204" pitchFamily="18" charset="0"/>
                        <a:ea typeface="Cambria Math" panose="02040503050406030204" pitchFamily="18" charset="0"/>
                      </a:rPr>
                      <m:t>𝑧</m:t>
                    </m:r>
                    <m:r>
                      <a:rPr lang="en-US" altLang="zh-CN" sz="2200" b="0" i="1" u="none" strike="noStrike" baseline="0"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sty m:val="p"/>
                          </m:rPr>
                          <a:rPr lang="el-GR" altLang="zh-CN" sz="2000" i="1">
                            <a:latin typeface="Cambria Math" panose="02040503050406030204" pitchFamily="18" charset="0"/>
                            <a:ea typeface="Cambria Math" panose="02040503050406030204" pitchFamily="18" charset="0"/>
                          </a:rPr>
                          <m:t>Ω</m:t>
                        </m:r>
                      </m:e>
                      <m:sub>
                        <m:r>
                          <a:rPr lang="en-US" altLang="zh-CN" sz="2000" i="1">
                            <a:latin typeface="Cambria Math" panose="02040503050406030204" pitchFamily="18" charset="0"/>
                            <a:ea typeface="Cambria Math" panose="02040503050406030204" pitchFamily="18" charset="0"/>
                          </a:rPr>
                          <m:t>𝑧</m:t>
                        </m:r>
                      </m:sub>
                    </m:sSub>
                  </m:oMath>
                </a14:m>
                <a:r>
                  <a:rPr lang="en-US" altLang="zh-CN" sz="2200" b="0" i="0" u="none" strike="noStrike" baseline="0" dirty="0">
                    <a:latin typeface="HiddenHorzOCR"/>
                  </a:rPr>
                  <a:t>.</a:t>
                </a:r>
                <a:endParaRPr lang="zh-CN" altLang="en-US" sz="2200" dirty="0"/>
              </a:p>
            </p:txBody>
          </p:sp>
        </mc:Choice>
        <mc:Fallback xmlns="">
          <p:sp>
            <p:nvSpPr>
              <p:cNvPr id="28" name="文本框 27">
                <a:extLst>
                  <a:ext uri="{FF2B5EF4-FFF2-40B4-BE49-F238E27FC236}">
                    <a16:creationId xmlns:a16="http://schemas.microsoft.com/office/drawing/2014/main" id="{F4C33CE3-6D79-407A-B980-33D5929C38B6}"/>
                  </a:ext>
                </a:extLst>
              </p:cNvPr>
              <p:cNvSpPr txBox="1">
                <a:spLocks noRot="1" noChangeAspect="1" noMove="1" noResize="1" noEditPoints="1" noAdjustHandles="1" noChangeArrowheads="1" noChangeShapeType="1" noTextEdit="1"/>
              </p:cNvSpPr>
              <p:nvPr/>
            </p:nvSpPr>
            <p:spPr>
              <a:xfrm>
                <a:off x="185531" y="3641032"/>
                <a:ext cx="6357730" cy="531556"/>
              </a:xfrm>
              <a:prstGeom prst="rect">
                <a:avLst/>
              </a:prstGeom>
              <a:blipFill>
                <a:blip r:embed="rId7"/>
                <a:stretch>
                  <a:fillRect l="-1246" t="-9195" b="-344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1466EDF9-4539-4CD8-B7DD-4B45C57C3136}"/>
              </a:ext>
            </a:extLst>
          </p:cNvPr>
          <p:cNvSpPr txBox="1"/>
          <p:nvPr/>
        </p:nvSpPr>
        <p:spPr>
          <a:xfrm>
            <a:off x="92004" y="4414582"/>
            <a:ext cx="7961243" cy="769441"/>
          </a:xfrm>
          <a:prstGeom prst="rect">
            <a:avLst/>
          </a:prstGeom>
          <a:noFill/>
        </p:spPr>
        <p:txBody>
          <a:bodyPr wrap="square">
            <a:spAutoFit/>
          </a:bodyPr>
          <a:lstStyle/>
          <a:p>
            <a:pPr algn="l"/>
            <a:r>
              <a:rPr lang="en-US" altLang="zh-CN" sz="2200" b="0" i="0" u="none" strike="noStrike" baseline="0" dirty="0">
                <a:latin typeface="Times New Roman" panose="02020603050405020304" pitchFamily="18" charset="0"/>
                <a:cs typeface="Times New Roman" panose="02020603050405020304" pitchFamily="18" charset="0"/>
              </a:rPr>
              <a:t>The ideal weights satisfying the above approximation are not unique. To avoid confusion, the ideal weights </a:t>
            </a:r>
            <a:r>
              <a:rPr lang="en-US" altLang="zh-CN" sz="2200" b="0" i="1" u="none" strike="noStrike" baseline="0" dirty="0">
                <a:latin typeface="Times New Roman" panose="02020603050405020304" pitchFamily="18" charset="0"/>
                <a:cs typeface="Times New Roman" panose="02020603050405020304" pitchFamily="18" charset="0"/>
              </a:rPr>
              <a:t>W* </a:t>
            </a:r>
            <a:r>
              <a:rPr lang="en-US" altLang="zh-CN" sz="2200" b="0" i="0" u="none" strike="noStrike" baseline="0" dirty="0">
                <a:latin typeface="Times New Roman" panose="02020603050405020304" pitchFamily="18" charset="0"/>
                <a:cs typeface="Times New Roman" panose="02020603050405020304" pitchFamily="18" charset="0"/>
              </a:rPr>
              <a:t>and </a:t>
            </a:r>
            <a:r>
              <a:rPr lang="en-US" altLang="zh-CN" sz="2200" b="0" i="1" u="none" strike="noStrike" baseline="0" dirty="0">
                <a:latin typeface="Times New Roman" panose="02020603050405020304" pitchFamily="18" charset="0"/>
                <a:cs typeface="Times New Roman" panose="02020603050405020304" pitchFamily="18" charset="0"/>
              </a:rPr>
              <a:t>V* </a:t>
            </a:r>
            <a:r>
              <a:rPr lang="en-US" altLang="zh-CN" sz="2200" b="0" i="0" u="none" strike="noStrike" baseline="0" dirty="0">
                <a:latin typeface="Times New Roman" panose="02020603050405020304" pitchFamily="18" charset="0"/>
                <a:cs typeface="Times New Roman" panose="02020603050405020304" pitchFamily="18" charset="0"/>
              </a:rPr>
              <a:t>are defined as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3651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79" y="1340485"/>
            <a:ext cx="7447847"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GL (General-Leeway) Matrix and Operator</a:t>
            </a:r>
          </a:p>
        </p:txBody>
      </p:sp>
      <p:pic>
        <p:nvPicPr>
          <p:cNvPr id="3" name="Picture 2"/>
          <p:cNvPicPr>
            <a:picLocks noChangeAspect="1"/>
          </p:cNvPicPr>
          <p:nvPr/>
        </p:nvPicPr>
        <p:blipFill>
          <a:blip r:embed="rId5"/>
          <a:stretch>
            <a:fillRect/>
          </a:stretch>
        </p:blipFill>
        <p:spPr>
          <a:xfrm>
            <a:off x="4989212" y="1977962"/>
            <a:ext cx="4024630" cy="3982720"/>
          </a:xfrm>
          <a:prstGeom prst="rect">
            <a:avLst/>
          </a:prstGeom>
        </p:spPr>
      </p:pic>
      <p:sp>
        <p:nvSpPr>
          <p:cNvPr id="7" name="TextBox 11"/>
          <p:cNvSpPr txBox="1"/>
          <p:nvPr/>
        </p:nvSpPr>
        <p:spPr>
          <a:xfrm>
            <a:off x="413469" y="2051050"/>
            <a:ext cx="4474210" cy="460375"/>
          </a:xfrm>
          <a:prstGeom prst="rect">
            <a:avLst/>
          </a:prstGeom>
          <a:noFill/>
        </p:spPr>
        <p:txBody>
          <a:bodyPr wrap="non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output network is expressed as</a:t>
            </a:r>
          </a:p>
        </p:txBody>
      </p:sp>
      <p:sp>
        <p:nvSpPr>
          <p:cNvPr id="13" name="TextBox 5"/>
          <p:cNvSpPr txBox="1"/>
          <p:nvPr/>
        </p:nvSpPr>
        <p:spPr>
          <a:xfrm>
            <a:off x="460913" y="2957470"/>
            <a:ext cx="3263265" cy="460375"/>
          </a:xfrm>
          <a:prstGeom prst="rect">
            <a:avLst/>
          </a:prstGeom>
          <a:noFill/>
        </p:spPr>
        <p:txBody>
          <a:bodyPr wrap="non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Another representation is</a:t>
            </a:r>
          </a:p>
        </p:txBody>
      </p:sp>
      <p:sp>
        <p:nvSpPr>
          <p:cNvPr id="14" name="TextBox 13"/>
          <p:cNvSpPr txBox="1">
            <a:spLocks noRot="1" noChangeAspect="1" noMove="1" noResize="1" noEditPoints="1" noAdjustHandles="1" noChangeArrowheads="1" noChangeShapeType="1" noTextEdit="1"/>
          </p:cNvSpPr>
          <p:nvPr/>
        </p:nvSpPr>
        <p:spPr>
          <a:xfrm>
            <a:off x="1852930" y="2539365"/>
            <a:ext cx="1871980" cy="454660"/>
          </a:xfrm>
          <a:prstGeom prst="rect">
            <a:avLst/>
          </a:prstGeom>
          <a:blipFill rotWithShape="1">
            <a:blip r:embed="rId6"/>
            <a:stretch>
              <a:fillRect r="-344" b="-16901"/>
            </a:stretch>
          </a:blipFill>
        </p:spPr>
        <p:txBody>
          <a:bodyPr/>
          <a:lstStyle/>
          <a:p>
            <a:r>
              <a:rPr lang="zh-CN" altLang="en-US">
                <a:noFill/>
              </a:rPr>
              <a:t> </a:t>
            </a:r>
          </a:p>
        </p:txBody>
      </p:sp>
      <p:sp>
        <p:nvSpPr>
          <p:cNvPr id="15" name="TextBox 3"/>
          <p:cNvSpPr txBox="1">
            <a:spLocks noRot="1" noChangeAspect="1" noMove="1" noResize="1" noEditPoints="1" noAdjustHandles="1" noChangeArrowheads="1" noChangeShapeType="1" noTextEdit="1"/>
          </p:cNvSpPr>
          <p:nvPr/>
        </p:nvSpPr>
        <p:spPr>
          <a:xfrm>
            <a:off x="1885950" y="3417570"/>
            <a:ext cx="1805940" cy="1544320"/>
          </a:xfrm>
          <a:prstGeom prst="rect">
            <a:avLst/>
          </a:prstGeom>
          <a:blipFill rotWithShape="1">
            <a:blip r:embed="rId7"/>
            <a:stretch>
              <a:fillRect/>
            </a:stretch>
          </a:blipFill>
        </p:spPr>
        <p:txBody>
          <a:bodyPr/>
          <a:lstStyle/>
          <a:p>
            <a:r>
              <a:rPr lang="zh-CN" altLang="en-US">
                <a:noFill/>
              </a:rPr>
              <a:t> </a:t>
            </a:r>
          </a:p>
        </p:txBody>
      </p:sp>
      <p:sp>
        <p:nvSpPr>
          <p:cNvPr id="16" name="TextBox 10"/>
          <p:cNvSpPr txBox="1"/>
          <p:nvPr/>
        </p:nvSpPr>
        <p:spPr>
          <a:xfrm>
            <a:off x="4144986" y="256983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p>
        </p:txBody>
      </p:sp>
      <p:sp>
        <p:nvSpPr>
          <p:cNvPr id="17" name="TextBox 14"/>
          <p:cNvSpPr txBox="1"/>
          <p:nvPr/>
        </p:nvSpPr>
        <p:spPr>
          <a:xfrm>
            <a:off x="4144986" y="4128238"/>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p>
        </p:txBody>
      </p:sp>
      <p:sp>
        <p:nvSpPr>
          <p:cNvPr id="18" name="TextBox 7"/>
          <p:cNvSpPr txBox="1">
            <a:spLocks noRot="1" noChangeAspect="1" noMove="1" noResize="1" noEditPoints="1" noAdjustHandles="1" noChangeArrowheads="1" noChangeShapeType="1" noTextEdit="1"/>
          </p:cNvSpPr>
          <p:nvPr/>
        </p:nvSpPr>
        <p:spPr>
          <a:xfrm>
            <a:off x="946152" y="5167736"/>
            <a:ext cx="1631857" cy="1300228"/>
          </a:xfrm>
          <a:prstGeom prst="rect">
            <a:avLst/>
          </a:prstGeom>
          <a:blipFill rotWithShape="1">
            <a:blip r:embed="rId8"/>
            <a:stretch>
              <a:fillRect/>
            </a:stretch>
          </a:blipFill>
        </p:spPr>
        <p:txBody>
          <a:bodyPr/>
          <a:lstStyle/>
          <a:p>
            <a:r>
              <a:rPr lang="zh-CN" altLang="en-US">
                <a:noFill/>
              </a:rPr>
              <a:t> </a:t>
            </a:r>
          </a:p>
        </p:txBody>
      </p:sp>
      <p:sp>
        <p:nvSpPr>
          <p:cNvPr id="19" name="TextBox 8"/>
          <p:cNvSpPr txBox="1">
            <a:spLocks noRot="1" noChangeAspect="1" noMove="1" noResize="1" noEditPoints="1" noAdjustHandles="1" noChangeArrowheads="1" noChangeShapeType="1" noTextEdit="1"/>
          </p:cNvSpPr>
          <p:nvPr/>
        </p:nvSpPr>
        <p:spPr>
          <a:xfrm>
            <a:off x="2658019" y="5167736"/>
            <a:ext cx="2282933" cy="1245084"/>
          </a:xfrm>
          <a:prstGeom prst="rect">
            <a:avLst/>
          </a:prstGeom>
          <a:blipFill rotWithShape="1">
            <a:blip r:embed="rId9"/>
            <a:stretch>
              <a:fillRect/>
            </a:stretch>
          </a:blipFill>
        </p:spPr>
        <p:txBody>
          <a:bodyPr/>
          <a:lstStyle/>
          <a:p>
            <a:r>
              <a:rPr lang="zh-CN" altLang="en-US">
                <a:noFill/>
              </a:rPr>
              <a:t> </a:t>
            </a:r>
          </a:p>
        </p:txBody>
      </p:sp>
      <p:sp>
        <p:nvSpPr>
          <p:cNvPr id="20" name="TextBox 9"/>
          <p:cNvSpPr txBox="1"/>
          <p:nvPr/>
        </p:nvSpPr>
        <p:spPr>
          <a:xfrm>
            <a:off x="561259" y="4870165"/>
            <a:ext cx="927735" cy="46037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where</a:t>
            </a:r>
          </a:p>
        </p:txBody>
      </p:sp>
      <p:sp>
        <p:nvSpPr>
          <p:cNvPr id="2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23"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pic>
        <p:nvPicPr>
          <p:cNvPr id="8194" name="Picture 2" descr="C:\Users\Administrator\Desktop\eq2.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952" y="5992133"/>
            <a:ext cx="4121150" cy="4206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GL (General-Leeway) Matrix and Operator</a:t>
            </a:r>
          </a:p>
        </p:txBody>
      </p:sp>
      <p:sp>
        <p:nvSpPr>
          <p:cNvPr id="14" name="TextBox 13"/>
          <p:cNvSpPr txBox="1">
            <a:spLocks noRot="1" noChangeAspect="1" noMove="1" noResize="1" noEditPoints="1" noAdjustHandles="1" noChangeArrowheads="1" noChangeShapeType="1" noTextEdit="1"/>
          </p:cNvSpPr>
          <p:nvPr/>
        </p:nvSpPr>
        <p:spPr>
          <a:xfrm>
            <a:off x="1138555" y="2334895"/>
            <a:ext cx="1871980" cy="454660"/>
          </a:xfrm>
          <a:prstGeom prst="rect">
            <a:avLst/>
          </a:prstGeom>
          <a:blipFill rotWithShape="1">
            <a:blip r:embed="rId5"/>
            <a:stretch>
              <a:fillRect r="-344" b="-16901"/>
            </a:stretch>
          </a:blipFill>
        </p:spPr>
        <p:txBody>
          <a:bodyPr/>
          <a:lstStyle/>
          <a:p>
            <a:r>
              <a:rPr lang="zh-CN" altLang="en-US">
                <a:noFill/>
              </a:rPr>
              <a:t> </a:t>
            </a:r>
          </a:p>
        </p:txBody>
      </p:sp>
      <p:sp>
        <p:nvSpPr>
          <p:cNvPr id="15" name="TextBox 3"/>
          <p:cNvSpPr txBox="1">
            <a:spLocks noRot="1" noChangeAspect="1" noMove="1" noResize="1" noEditPoints="1" noAdjustHandles="1" noChangeArrowheads="1" noChangeShapeType="1" noTextEdit="1"/>
          </p:cNvSpPr>
          <p:nvPr/>
        </p:nvSpPr>
        <p:spPr>
          <a:xfrm>
            <a:off x="4860925" y="1776095"/>
            <a:ext cx="1805940" cy="1544320"/>
          </a:xfrm>
          <a:prstGeom prst="rect">
            <a:avLst/>
          </a:prstGeom>
          <a:blipFill rotWithShape="1">
            <a:blip r:embed="rId6"/>
            <a:stretch>
              <a:fillRect/>
            </a:stretch>
          </a:blipFill>
        </p:spPr>
        <p:txBody>
          <a:bodyPr/>
          <a:lstStyle/>
          <a:p>
            <a:r>
              <a:rPr lang="zh-CN" altLang="en-US">
                <a:noFill/>
              </a:rPr>
              <a:t> </a:t>
            </a:r>
          </a:p>
        </p:txBody>
      </p:sp>
      <p:sp>
        <p:nvSpPr>
          <p:cNvPr id="16" name="TextBox 10"/>
          <p:cNvSpPr txBox="1"/>
          <p:nvPr/>
        </p:nvSpPr>
        <p:spPr>
          <a:xfrm>
            <a:off x="3446486" y="2377433"/>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p>
        </p:txBody>
      </p:sp>
      <p:sp>
        <p:nvSpPr>
          <p:cNvPr id="17" name="TextBox 14"/>
          <p:cNvSpPr txBox="1"/>
          <p:nvPr/>
        </p:nvSpPr>
        <p:spPr>
          <a:xfrm>
            <a:off x="7159331" y="2377543"/>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p>
        </p:txBody>
      </p:sp>
      <p:sp>
        <p:nvSpPr>
          <p:cNvPr id="5" name="TextBox 12"/>
          <p:cNvSpPr txBox="1">
            <a:spLocks noRot="1" noChangeAspect="1" noMove="1" noResize="1" noEditPoints="1" noAdjustHandles="1" noChangeArrowheads="1" noChangeShapeType="1" noTextEdit="1"/>
          </p:cNvSpPr>
          <p:nvPr/>
        </p:nvSpPr>
        <p:spPr>
          <a:xfrm>
            <a:off x="553085" y="3549650"/>
            <a:ext cx="8013700" cy="541020"/>
          </a:xfrm>
          <a:prstGeom prst="rect">
            <a:avLst/>
          </a:prstGeom>
          <a:blipFill rotWithShape="1">
            <a:blip r:embed="rId7"/>
            <a:stretch>
              <a:fillRect l="-944" t="-9859" r="-236" b="-28169"/>
            </a:stretch>
          </a:blipFill>
        </p:spPr>
        <p:txBody>
          <a:bodyPr/>
          <a:lstStyle/>
          <a:p>
            <a:r>
              <a:rPr lang="zh-CN" altLang="en-US" dirty="0">
                <a:noFill/>
              </a:rPr>
              <a:t> </a:t>
            </a:r>
          </a:p>
        </p:txBody>
      </p:sp>
      <p:sp>
        <p:nvSpPr>
          <p:cNvPr id="6" name="TextBox 15"/>
          <p:cNvSpPr txBox="1">
            <a:spLocks noRot="1" noChangeAspect="1" noMove="1" noResize="1" noEditPoints="1" noAdjustHandles="1" noChangeArrowheads="1" noChangeShapeType="1" noTextEdit="1"/>
          </p:cNvSpPr>
          <p:nvPr/>
        </p:nvSpPr>
        <p:spPr>
          <a:xfrm>
            <a:off x="1066165" y="4161155"/>
            <a:ext cx="6987540" cy="530225"/>
          </a:xfrm>
          <a:prstGeom prst="rect">
            <a:avLst/>
          </a:prstGeom>
          <a:blipFill rotWithShape="1">
            <a:blip r:embed="rId8"/>
            <a:stretch>
              <a:fillRect l="-1324" t="-10667" b="-30667"/>
            </a:stretch>
          </a:blipFill>
        </p:spPr>
        <p:txBody>
          <a:bodyPr/>
          <a:lstStyle/>
          <a:p>
            <a:r>
              <a:rPr lang="zh-CN" altLang="en-US">
                <a:noFill/>
              </a:rPr>
              <a:t> </a:t>
            </a:r>
          </a:p>
        </p:txBody>
      </p:sp>
      <p:sp>
        <p:nvSpPr>
          <p:cNvPr id="12" name="TextBox 11"/>
          <p:cNvSpPr txBox="1">
            <a:spLocks noRot="1" noChangeAspect="1" noMove="1" noResize="1" noEditPoints="1" noAdjustHandles="1" noChangeArrowheads="1" noChangeShapeType="1" noTextEdit="1"/>
          </p:cNvSpPr>
          <p:nvPr/>
        </p:nvSpPr>
        <p:spPr>
          <a:xfrm>
            <a:off x="113030" y="4850765"/>
            <a:ext cx="8694420" cy="824865"/>
          </a:xfrm>
          <a:prstGeom prst="rect">
            <a:avLst/>
          </a:prstGeom>
          <a:blipFill rotWithShape="1">
            <a:blip r:embed="rId9"/>
            <a:stretch>
              <a:fillRect l="-763" t="-4724" b="-14961"/>
            </a:stretch>
          </a:blipFill>
        </p:spPr>
        <p:txBody>
          <a:bodyPr/>
          <a:lstStyle/>
          <a:p>
            <a:r>
              <a:rPr lang="zh-CN" altLang="en-US">
                <a:noFill/>
              </a:rPr>
              <a:t> </a:t>
            </a:r>
          </a:p>
        </p:txBody>
      </p:sp>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8"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19</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527685" y="1997075"/>
            <a:ext cx="7997190" cy="92964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Approximations</a:t>
            </a:r>
          </a:p>
          <a:p>
            <a:pPr marL="514350" indent="-514350" eaLnBrk="1" hangingPunct="1">
              <a:buFont typeface="Wingdings" panose="05000000000000000000" charset="0"/>
              <a:buChar char="Ø"/>
            </a:pPr>
            <a:endParaRPr lang="en-US" altLang="en-US" sz="2800" b="1">
              <a:solidFill>
                <a:srgbClr val="0070C0"/>
              </a:solidFill>
              <a:effectLst/>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endParaRPr lang="en-US" altLang="en-US" sz="2800" b="1">
              <a:solidFill>
                <a:srgbClr val="0070C0"/>
              </a:solidFill>
              <a:effectLst/>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endParaRPr lang="en-US" altLang="en-US" sz="2800" b="1">
              <a:solidFill>
                <a:srgbClr val="0070C0"/>
              </a:solidFill>
              <a:effectLst/>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endParaRPr lang="en-US" altLang="en-US" sz="2800" b="1">
              <a:solidFill>
                <a:srgbClr val="0070C0"/>
              </a:solidFill>
              <a:effectLst/>
              <a:latin typeface="Times New Roman" panose="02020603050405020304" pitchFamily="18" charset="0"/>
              <a:cs typeface="Times New Roman" panose="02020603050405020304" pitchFamily="18" charset="0"/>
            </a:endParaRPr>
          </a:p>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6" name="文本框 5"/>
          <p:cNvSpPr txBox="1"/>
          <p:nvPr/>
        </p:nvSpPr>
        <p:spPr>
          <a:xfrm>
            <a:off x="1598930" y="2473960"/>
            <a:ext cx="6569710" cy="2017395"/>
          </a:xfrm>
          <a:prstGeom prst="rect">
            <a:avLst/>
          </a:prstGeom>
          <a:noFill/>
        </p:spPr>
        <p:txBody>
          <a:bodyPr wrap="square" rtlCol="0" anchor="t">
            <a:spAutoFit/>
          </a:bodyPr>
          <a:lstStyle/>
          <a:p>
            <a:pPr marL="285750" indent="-285750" fontAlgn="base">
              <a:lnSpc>
                <a:spcPct val="13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 Function Approximation</a:t>
            </a:r>
          </a:p>
          <a:p>
            <a:pPr marL="285750" indent="-285750" fontAlgn="base">
              <a:lnSpc>
                <a:spcPct val="13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 Linearly Parametrized Neural Networks</a:t>
            </a:r>
          </a:p>
          <a:p>
            <a:pPr marL="285750" indent="-285750" fontAlgn="base">
              <a:lnSpc>
                <a:spcPct val="13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 Non-linearly Parametrized Neural Networks</a:t>
            </a:r>
          </a:p>
          <a:p>
            <a:pPr marL="285750" indent="-285750" fontAlgn="base">
              <a:lnSpc>
                <a:spcPct val="130000"/>
              </a:lnSpc>
              <a:spcBef>
                <a:spcPts val="20"/>
              </a:spcBef>
              <a:spcAft>
                <a:spcPts val="0"/>
              </a:spcAf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sym typeface="+mn-ea"/>
              </a:rPr>
              <a:t> Ge-Lee (GL) Matrix and Operator</a:t>
            </a:r>
            <a:endParaRPr lang="zh-CN" altLang="en-US" sz="2400"/>
          </a:p>
        </p:txBody>
      </p:sp>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8"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1"/>
    </p:custDataLst>
    <p:extLst>
      <p:ext uri="{BB962C8B-B14F-4D97-AF65-F5344CB8AC3E}">
        <p14:creationId xmlns:p14="http://schemas.microsoft.com/office/powerpoint/2010/main" val="219030869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GL (General-Leeway) Matrix and Operator</a:t>
            </a:r>
          </a:p>
        </p:txBody>
      </p:sp>
      <p:sp>
        <p:nvSpPr>
          <p:cNvPr id="3" name="TextBox 16"/>
          <p:cNvSpPr txBox="1"/>
          <p:nvPr/>
        </p:nvSpPr>
        <p:spPr>
          <a:xfrm>
            <a:off x="1209578" y="2008281"/>
            <a:ext cx="588645" cy="460375"/>
          </a:xfrm>
          <a:prstGeom prst="rect">
            <a:avLst/>
          </a:prstGeom>
          <a:noFill/>
        </p:spPr>
        <p:txBody>
          <a:bodyPr wrap="non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Let</a:t>
            </a:r>
          </a:p>
        </p:txBody>
      </p:sp>
      <p:sp>
        <p:nvSpPr>
          <p:cNvPr id="18" name="TextBox 17"/>
          <p:cNvSpPr txBox="1">
            <a:spLocks noRot="1" noChangeAspect="1" noMove="1" noResize="1" noEditPoints="1" noAdjustHandles="1" noChangeArrowheads="1" noChangeShapeType="1" noTextEdit="1"/>
          </p:cNvSpPr>
          <p:nvPr/>
        </p:nvSpPr>
        <p:spPr>
          <a:xfrm>
            <a:off x="1924564" y="2037966"/>
            <a:ext cx="5844229" cy="458011"/>
          </a:xfrm>
          <a:prstGeom prst="rect">
            <a:avLst/>
          </a:prstGeom>
          <a:blipFill rotWithShape="1">
            <a:blip r:embed="rId5"/>
            <a:stretch>
              <a:fillRect b="-10667"/>
            </a:stretch>
          </a:blipFill>
        </p:spPr>
        <p:txBody>
          <a:bodyPr/>
          <a:lstStyle/>
          <a:p>
            <a:r>
              <a:rPr lang="zh-CN" altLang="en-US">
                <a:noFill/>
              </a:rPr>
              <a:t> </a:t>
            </a:r>
          </a:p>
        </p:txBody>
      </p:sp>
      <p:sp>
        <p:nvSpPr>
          <p:cNvPr id="19" name="TextBox 18"/>
          <p:cNvSpPr txBox="1"/>
          <p:nvPr/>
        </p:nvSpPr>
        <p:spPr>
          <a:xfrm>
            <a:off x="859036" y="3075940"/>
            <a:ext cx="1012190" cy="460375"/>
          </a:xfrm>
          <a:prstGeom prst="rect">
            <a:avLst/>
          </a:prstGeom>
          <a:noFill/>
        </p:spPr>
        <p:txBody>
          <a:bodyPr wrap="non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Define</a:t>
            </a:r>
          </a:p>
        </p:txBody>
      </p:sp>
      <p:sp>
        <p:nvSpPr>
          <p:cNvPr id="20" name="TextBox 19"/>
          <p:cNvSpPr txBox="1">
            <a:spLocks noRot="1" noChangeAspect="1" noMove="1" noResize="1" noEditPoints="1" noAdjustHandles="1" noChangeArrowheads="1" noChangeShapeType="1" noTextEdit="1"/>
          </p:cNvSpPr>
          <p:nvPr/>
        </p:nvSpPr>
        <p:spPr>
          <a:xfrm>
            <a:off x="1924879" y="2644444"/>
            <a:ext cx="2594556" cy="1339597"/>
          </a:xfrm>
          <a:prstGeom prst="rect">
            <a:avLst/>
          </a:prstGeom>
          <a:blipFill rotWithShape="1">
            <a:blip r:embed="rId6"/>
            <a:stretch>
              <a:fillRect/>
            </a:stretch>
          </a:blipFill>
        </p:spPr>
        <p:txBody>
          <a:bodyPr/>
          <a:lstStyle/>
          <a:p>
            <a:r>
              <a:rPr lang="zh-CN" altLang="en-US">
                <a:noFill/>
              </a:rPr>
              <a:t> </a:t>
            </a:r>
          </a:p>
        </p:txBody>
      </p:sp>
      <p:sp>
        <p:nvSpPr>
          <p:cNvPr id="21" name="TextBox 20"/>
          <p:cNvSpPr txBox="1">
            <a:spLocks noRot="1" noChangeAspect="1" noMove="1" noResize="1" noEditPoints="1" noAdjustHandles="1" noChangeArrowheads="1" noChangeShapeType="1" noTextEdit="1"/>
          </p:cNvSpPr>
          <p:nvPr/>
        </p:nvSpPr>
        <p:spPr>
          <a:xfrm>
            <a:off x="4712335" y="3091972"/>
            <a:ext cx="3381567" cy="444609"/>
          </a:xfrm>
          <a:prstGeom prst="rect">
            <a:avLst/>
          </a:prstGeom>
          <a:blipFill rotWithShape="1">
            <a:blip r:embed="rId7"/>
            <a:stretch>
              <a:fillRect b="-17808"/>
            </a:stretch>
          </a:blipFill>
        </p:spPr>
        <p:txBody>
          <a:bodyPr/>
          <a:lstStyle/>
          <a:p>
            <a:r>
              <a:rPr lang="zh-CN" altLang="en-US">
                <a:noFill/>
              </a:rPr>
              <a:t> </a:t>
            </a:r>
          </a:p>
        </p:txBody>
      </p:sp>
      <p:sp>
        <p:nvSpPr>
          <p:cNvPr id="22" name="TextBox 21"/>
          <p:cNvSpPr txBox="1"/>
          <p:nvPr/>
        </p:nvSpPr>
        <p:spPr>
          <a:xfrm>
            <a:off x="1209655" y="4337346"/>
            <a:ext cx="1003935" cy="46037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where </a:t>
            </a:r>
          </a:p>
        </p:txBody>
      </p:sp>
      <p:sp>
        <p:nvSpPr>
          <p:cNvPr id="23" name="TextBox 22"/>
          <p:cNvSpPr txBox="1">
            <a:spLocks noRot="1" noChangeAspect="1" noMove="1" noResize="1" noEditPoints="1" noAdjustHandles="1" noChangeArrowheads="1" noChangeShapeType="1" noTextEdit="1"/>
          </p:cNvSpPr>
          <p:nvPr/>
        </p:nvSpPr>
        <p:spPr>
          <a:xfrm>
            <a:off x="2350491" y="4039620"/>
            <a:ext cx="1743106" cy="1054776"/>
          </a:xfrm>
          <a:prstGeom prst="rect">
            <a:avLst/>
          </a:prstGeom>
          <a:blipFill rotWithShape="1">
            <a:blip r:embed="rId8"/>
            <a:stretch>
              <a:fillRect/>
            </a:stretch>
          </a:blipFill>
        </p:spPr>
        <p:txBody>
          <a:bodyPr/>
          <a:lstStyle/>
          <a:p>
            <a:r>
              <a:rPr lang="zh-CN" altLang="en-US">
                <a:noFill/>
              </a:rPr>
              <a:t> </a:t>
            </a:r>
          </a:p>
        </p:txBody>
      </p:sp>
      <p:sp>
        <p:nvSpPr>
          <p:cNvPr id="24" name="TextBox 23"/>
          <p:cNvSpPr txBox="1">
            <a:spLocks noRot="1" noChangeAspect="1" noMove="1" noResize="1" noEditPoints="1" noAdjustHandles="1" noChangeArrowheads="1" noChangeShapeType="1" noTextEdit="1"/>
          </p:cNvSpPr>
          <p:nvPr/>
        </p:nvSpPr>
        <p:spPr>
          <a:xfrm>
            <a:off x="107315" y="5196205"/>
            <a:ext cx="8502015" cy="485140"/>
          </a:xfrm>
          <a:prstGeom prst="rect">
            <a:avLst/>
          </a:prstGeom>
          <a:blipFill rotWithShape="1">
            <a:blip r:embed="rId9"/>
            <a:stretch>
              <a:fillRect l="-832" t="-10000" b="-28571"/>
            </a:stretch>
          </a:blipFill>
        </p:spPr>
        <p:txBody>
          <a:bodyPr/>
          <a:lstStyle/>
          <a:p>
            <a:r>
              <a:rPr lang="zh-CN" altLang="en-US">
                <a:noFill/>
              </a:rPr>
              <a:t> </a:t>
            </a:r>
          </a:p>
        </p:txBody>
      </p:sp>
      <p:sp>
        <p:nvSpPr>
          <p:cNvPr id="25" name="TextBox 24"/>
          <p:cNvSpPr txBox="1">
            <a:spLocks noRot="1" noChangeAspect="1" noMove="1" noResize="1" noEditPoints="1" noAdjustHandles="1" noChangeArrowheads="1" noChangeShapeType="1" noTextEdit="1"/>
          </p:cNvSpPr>
          <p:nvPr/>
        </p:nvSpPr>
        <p:spPr>
          <a:xfrm>
            <a:off x="620395" y="5734685"/>
            <a:ext cx="3756025" cy="457200"/>
          </a:xfrm>
          <a:prstGeom prst="rect">
            <a:avLst/>
          </a:prstGeom>
          <a:blipFill rotWithShape="1">
            <a:blip r:embed="rId10"/>
            <a:stretch>
              <a:fillRect b="-18571"/>
            </a:stretch>
          </a:blipFill>
        </p:spPr>
        <p:txBody>
          <a:bodyPr/>
          <a:lstStyle/>
          <a:p>
            <a:r>
              <a:rPr lang="zh-CN" altLang="en-US">
                <a:noFill/>
              </a:rPr>
              <a:t> </a:t>
            </a:r>
          </a:p>
        </p:txBody>
      </p:sp>
      <p:sp>
        <p:nvSpPr>
          <p:cNvPr id="26" name="TextBox 25"/>
          <p:cNvSpPr txBox="1">
            <a:spLocks noRot="1" noChangeAspect="1" noMove="1" noResize="1" noEditPoints="1" noAdjustHandles="1" noChangeArrowheads="1" noChangeShapeType="1" noTextEdit="1"/>
          </p:cNvSpPr>
          <p:nvPr/>
        </p:nvSpPr>
        <p:spPr>
          <a:xfrm>
            <a:off x="4657725" y="5720080"/>
            <a:ext cx="3914140" cy="471805"/>
          </a:xfrm>
          <a:prstGeom prst="rect">
            <a:avLst/>
          </a:prstGeom>
          <a:blipFill rotWithShape="1">
            <a:blip r:embed="rId11"/>
            <a:stretch>
              <a:fillRect b="-18056"/>
            </a:stretch>
          </a:blipFill>
        </p:spPr>
        <p:txBody>
          <a:bodyPr/>
          <a:lstStyle/>
          <a:p>
            <a:r>
              <a:rPr lang="zh-CN" altLang="en-US">
                <a:noFill/>
              </a:rPr>
              <a:t> </a:t>
            </a:r>
          </a:p>
        </p:txBody>
      </p:sp>
      <p:sp>
        <p:nvSpPr>
          <p:cNvPr id="1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6"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20</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GL Matrix and Operator</a:t>
            </a:r>
          </a:p>
        </p:txBody>
      </p:sp>
      <p:sp>
        <p:nvSpPr>
          <p:cNvPr id="19" name="TextBox 18"/>
          <p:cNvSpPr txBox="1"/>
          <p:nvPr/>
        </p:nvSpPr>
        <p:spPr>
          <a:xfrm>
            <a:off x="760095" y="1971040"/>
            <a:ext cx="7333615" cy="460375"/>
          </a:xfrm>
          <a:prstGeom prst="rect">
            <a:avLst/>
          </a:prstGeom>
          <a:noFill/>
        </p:spPr>
        <p:txBody>
          <a:bodyPr wrap="squar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detailed formulations of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a:t>
            </a:r>
            <a:r>
              <a:rPr lang="en-US" sz="2400" i="1" baseline="30000" dirty="0">
                <a:solidFill>
                  <a:schemeClr val="tx1"/>
                </a:solidFill>
                <a:uFillTx/>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are given by </a:t>
            </a:r>
          </a:p>
        </p:txBody>
      </p:sp>
      <p:sp>
        <p:nvSpPr>
          <p:cNvPr id="6" name="TextBox 24"/>
          <p:cNvSpPr txBox="1">
            <a:spLocks noRot="1" noChangeAspect="1" noMove="1" noResize="1" noEditPoints="1" noAdjustHandles="1" noChangeArrowheads="1" noChangeShapeType="1" noTextEdit="1"/>
          </p:cNvSpPr>
          <p:nvPr/>
        </p:nvSpPr>
        <p:spPr>
          <a:xfrm>
            <a:off x="1846937" y="2498090"/>
            <a:ext cx="5159297" cy="1384803"/>
          </a:xfrm>
          <a:prstGeom prst="rect">
            <a:avLst/>
          </a:prstGeom>
          <a:blipFill rotWithShape="1">
            <a:blip r:embed="rId5"/>
            <a:stretch>
              <a:fillRect/>
            </a:stretch>
          </a:blipFill>
        </p:spPr>
        <p:txBody>
          <a:bodyPr/>
          <a:lstStyle/>
          <a:p>
            <a:r>
              <a:rPr lang="zh-CN" altLang="en-US">
                <a:noFill/>
              </a:rPr>
              <a:t> </a:t>
            </a:r>
          </a:p>
        </p:txBody>
      </p:sp>
      <p:sp>
        <p:nvSpPr>
          <p:cNvPr id="15" name="TextBox 14"/>
          <p:cNvSpPr txBox="1">
            <a:spLocks noRot="1" noChangeAspect="1" noMove="1" noResize="1" noEditPoints="1" noAdjustHandles="1" noChangeArrowheads="1" noChangeShapeType="1" noTextEdit="1"/>
          </p:cNvSpPr>
          <p:nvPr/>
        </p:nvSpPr>
        <p:spPr>
          <a:xfrm>
            <a:off x="2359644" y="4031331"/>
            <a:ext cx="4080541" cy="1506887"/>
          </a:xfrm>
          <a:prstGeom prst="rect">
            <a:avLst/>
          </a:prstGeom>
          <a:blipFill rotWithShape="1">
            <a:blip r:embed="rId6"/>
            <a:stretch>
              <a:fillRect/>
            </a:stretch>
          </a:blipFill>
        </p:spPr>
        <p:txBody>
          <a:bodyPr/>
          <a:lstStyle/>
          <a:p>
            <a:r>
              <a:rPr lang="zh-CN" altLang="en-US">
                <a:noFill/>
              </a:rPr>
              <a:t> </a:t>
            </a:r>
          </a:p>
        </p:txBody>
      </p:sp>
      <p:sp>
        <p:nvSpPr>
          <p:cNvPr id="7" name="TextBox 2"/>
          <p:cNvSpPr txBox="1">
            <a:spLocks noRot="1" noChangeAspect="1" noMove="1" noResize="1" noEditPoints="1" noAdjustHandles="1" noChangeArrowheads="1" noChangeShapeType="1" noTextEdit="1"/>
          </p:cNvSpPr>
          <p:nvPr/>
        </p:nvSpPr>
        <p:spPr>
          <a:xfrm>
            <a:off x="2980054" y="5721985"/>
            <a:ext cx="2757311" cy="523220"/>
          </a:xfrm>
          <a:prstGeom prst="rect">
            <a:avLst/>
          </a:prstGeom>
          <a:blipFill rotWithShape="1">
            <a:blip r:embed="rId7"/>
            <a:stretch>
              <a:fillRect l="-3939" t="-10112" b="-28090"/>
            </a:stretch>
          </a:blipFill>
          <a:ln w="25400">
            <a:solidFill>
              <a:schemeClr val="tx1"/>
            </a:solidFill>
          </a:ln>
        </p:spPr>
        <p:txBody>
          <a:bodyPr/>
          <a:lstStyle/>
          <a:p>
            <a:r>
              <a:rPr lang="zh-CN" altLang="en-US">
                <a:noFill/>
              </a:rPr>
              <a:t> </a:t>
            </a:r>
          </a:p>
        </p:txBody>
      </p:sp>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0"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21</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GL Matrix and Operator</a:t>
            </a:r>
          </a:p>
        </p:txBody>
      </p:sp>
      <p:sp>
        <p:nvSpPr>
          <p:cNvPr id="24" name="TextBox 23"/>
          <p:cNvSpPr txBox="1">
            <a:spLocks noRot="1" noChangeAspect="1" noMove="1" noResize="1" noEditPoints="1" noAdjustHandles="1" noChangeArrowheads="1" noChangeShapeType="1" noTextEdit="1"/>
          </p:cNvSpPr>
          <p:nvPr/>
        </p:nvSpPr>
        <p:spPr>
          <a:xfrm>
            <a:off x="109855" y="1927860"/>
            <a:ext cx="6515063" cy="499745"/>
          </a:xfrm>
          <a:prstGeom prst="rect">
            <a:avLst/>
          </a:prstGeom>
          <a:blipFill rotWithShape="1">
            <a:blip r:embed="rId5"/>
            <a:srcRect/>
            <a:stretch>
              <a:fillRect l="-1029" t="-9859" r="-34923" b="-28169"/>
            </a:stretch>
          </a:blipFill>
        </p:spPr>
        <p:txBody>
          <a:bodyPr/>
          <a:lstStyle/>
          <a:p>
            <a:r>
              <a:rPr lang="zh-CN" altLang="en-US">
                <a:noFill/>
              </a:rPr>
              <a:t> </a:t>
            </a:r>
          </a:p>
        </p:txBody>
      </p:sp>
      <p:sp>
        <p:nvSpPr>
          <p:cNvPr id="25" name="TextBox 24"/>
          <p:cNvSpPr txBox="1">
            <a:spLocks noRot="1" noChangeAspect="1" noMove="1" noResize="1" noEditPoints="1" noAdjustHandles="1" noChangeArrowheads="1" noChangeShapeType="1" noTextEdit="1"/>
          </p:cNvSpPr>
          <p:nvPr/>
        </p:nvSpPr>
        <p:spPr>
          <a:xfrm>
            <a:off x="1097002" y="2469515"/>
            <a:ext cx="6896055" cy="1848583"/>
          </a:xfrm>
          <a:prstGeom prst="rect">
            <a:avLst/>
          </a:prstGeom>
          <a:blipFill rotWithShape="1">
            <a:blip r:embed="rId6"/>
            <a:stretch>
              <a:fillRect/>
            </a:stretch>
          </a:blipFill>
        </p:spPr>
        <p:txBody>
          <a:bodyPr/>
          <a:lstStyle/>
          <a:p>
            <a:r>
              <a:rPr lang="zh-CN" altLang="en-US">
                <a:noFill/>
              </a:rPr>
              <a:t> </a:t>
            </a:r>
          </a:p>
        </p:txBody>
      </p:sp>
      <p:sp>
        <p:nvSpPr>
          <p:cNvPr id="3" name="TextBox 14"/>
          <p:cNvSpPr txBox="1">
            <a:spLocks noRot="1" noChangeAspect="1" noMove="1" noResize="1" noEditPoints="1" noAdjustHandles="1" noChangeArrowheads="1" noChangeShapeType="1" noTextEdit="1"/>
          </p:cNvSpPr>
          <p:nvPr/>
        </p:nvSpPr>
        <p:spPr>
          <a:xfrm>
            <a:off x="2154555" y="4512167"/>
            <a:ext cx="5625771" cy="1413272"/>
          </a:xfrm>
          <a:prstGeom prst="rect">
            <a:avLst/>
          </a:prstGeom>
          <a:blipFill rotWithShape="1">
            <a:blip r:embed="rId7"/>
            <a:stretch>
              <a:fillRect/>
            </a:stretch>
          </a:blipFill>
        </p:spPr>
        <p:txBody>
          <a:bodyPr/>
          <a:lstStyle/>
          <a:p>
            <a:r>
              <a:rPr lang="zh-CN" altLang="en-US">
                <a:noFill/>
              </a:rPr>
              <a:t> </a:t>
            </a:r>
          </a:p>
        </p:txBody>
      </p:sp>
      <p:sp>
        <p:nvSpPr>
          <p:cNvPr id="22" name="TextBox 21"/>
          <p:cNvSpPr txBox="1"/>
          <p:nvPr/>
        </p:nvSpPr>
        <p:spPr>
          <a:xfrm>
            <a:off x="1007725" y="4947581"/>
            <a:ext cx="1003935" cy="46037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where </a:t>
            </a:r>
          </a:p>
        </p:txBody>
      </p:sp>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0"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22</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dirty="0">
                <a:solidFill>
                  <a:srgbClr val="0070C0"/>
                </a:solidFill>
                <a:effectLst/>
                <a:latin typeface="Times New Roman" panose="02020603050405020304" pitchFamily="18" charset="0"/>
                <a:cs typeface="Times New Roman" panose="02020603050405020304" pitchFamily="18" charset="0"/>
              </a:rPr>
              <a:t>GL Matrix and Operator: </a:t>
            </a:r>
            <a:r>
              <a:rPr lang="en-US" altLang="en-US" sz="2800" b="1" i="1" dirty="0">
                <a:solidFill>
                  <a:srgbClr val="FF0000"/>
                </a:solidFill>
                <a:effectLst/>
                <a:latin typeface="Times New Roman" panose="02020603050405020304" pitchFamily="18" charset="0"/>
                <a:cs typeface="Times New Roman" panose="02020603050405020304" pitchFamily="18" charset="0"/>
              </a:rPr>
              <a:t>Properties</a:t>
            </a:r>
          </a:p>
        </p:txBody>
      </p:sp>
      <p:sp>
        <p:nvSpPr>
          <p:cNvPr id="19" name="TextBox 18"/>
          <p:cNvSpPr txBox="1"/>
          <p:nvPr/>
        </p:nvSpPr>
        <p:spPr>
          <a:xfrm>
            <a:off x="560070" y="1971040"/>
            <a:ext cx="7948295" cy="4369435"/>
          </a:xfrm>
          <a:prstGeom prst="rect">
            <a:avLst/>
          </a:prstGeom>
          <a:noFill/>
        </p:spPr>
        <p:txBody>
          <a:bodyPr wrap="square" rtlCol="0">
            <a:spAutoFit/>
          </a:bodyPr>
          <a:lstStyle/>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The definition of transpose for GL matrix (vector) is different from that of conventional matrix (vector). It only transpose its elementary vectors locally.</a:t>
            </a:r>
          </a:p>
          <a:p>
            <a:pPr marL="457200" indent="-457200">
              <a:buFont typeface="+mj-lt"/>
              <a:buAutoNum type="arabicPeriod"/>
            </a:pPr>
            <a:endParaRPr 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The transpose of a GL row vector equals the transpose of the corresponding conventional vector. For example,                     .</a:t>
            </a:r>
          </a:p>
          <a:p>
            <a:pPr marL="457200" indent="-457200">
              <a:buFont typeface="+mj-lt"/>
              <a:buAutoNum type="arabicPeriod"/>
            </a:pPr>
            <a:endParaRPr 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A conventional matrix (vector) can be taken as a GL matrix (vector) by grouping the elements of the matrix (vector) into sub-vectors accordingly.</a:t>
            </a:r>
          </a:p>
          <a:p>
            <a:pPr marL="457200" indent="-457200">
              <a:buFont typeface="+mj-lt"/>
              <a:buAutoNum type="arabicPeriod"/>
            </a:pPr>
            <a:endParaRPr 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The GL product of two GL matrices (or two GL vectors) leads to a conventional matrix (or a vector). For example,                         and                         .</a:t>
            </a:r>
            <a:endParaRPr lang="en-US" sz="24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rotWithShape="1">
          <a:blip r:embed="rId5"/>
          <a:srcRect/>
          <a:stretch/>
        </p:blipFill>
        <p:spPr>
          <a:xfrm>
            <a:off x="6619240" y="3551555"/>
            <a:ext cx="1449070" cy="363855"/>
          </a:xfrm>
          <a:prstGeom prst="rect">
            <a:avLst/>
          </a:prstGeom>
        </p:spPr>
      </p:pic>
      <p:pic>
        <p:nvPicPr>
          <p:cNvPr id="5" name="图片 4"/>
          <p:cNvPicPr>
            <a:picLocks noChangeAspect="1"/>
          </p:cNvPicPr>
          <p:nvPr/>
        </p:nvPicPr>
        <p:blipFill>
          <a:blip r:embed="rId6"/>
          <a:stretch>
            <a:fillRect/>
          </a:stretch>
        </p:blipFill>
        <p:spPr>
          <a:xfrm>
            <a:off x="6680200" y="5594985"/>
            <a:ext cx="1610360" cy="337185"/>
          </a:xfrm>
          <a:prstGeom prst="rect">
            <a:avLst/>
          </a:prstGeom>
        </p:spPr>
      </p:pic>
      <p:pic>
        <p:nvPicPr>
          <p:cNvPr id="6" name="图片 5"/>
          <p:cNvPicPr>
            <a:picLocks noChangeAspect="1"/>
          </p:cNvPicPr>
          <p:nvPr/>
        </p:nvPicPr>
        <p:blipFill>
          <a:blip r:embed="rId7"/>
          <a:stretch>
            <a:fillRect/>
          </a:stretch>
        </p:blipFill>
        <p:spPr>
          <a:xfrm>
            <a:off x="1610360" y="5921375"/>
            <a:ext cx="1630708" cy="338403"/>
          </a:xfrm>
          <a:prstGeom prst="rect">
            <a:avLst/>
          </a:prstGeom>
        </p:spPr>
      </p:pic>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0"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23</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60070" y="1971040"/>
            <a:ext cx="7948295" cy="460375"/>
          </a:xfrm>
          <a:prstGeom prst="rect">
            <a:avLst/>
          </a:prstGeom>
          <a:noFill/>
        </p:spPr>
        <p:txBody>
          <a:bodyPr wrap="square" rtlCol="0">
            <a:spAutoFit/>
          </a:bodyPr>
          <a:lstStyle/>
          <a:p>
            <a:pPr indent="0">
              <a:buFont typeface="+mj-lt"/>
              <a:buNone/>
            </a:pPr>
            <a:r>
              <a:rPr lang="en-US" sz="2400" dirty="0">
                <a:latin typeface="Times New Roman" panose="02020603050405020304" pitchFamily="18" charset="0"/>
                <a:cs typeface="Times New Roman" panose="02020603050405020304" pitchFamily="18" charset="0"/>
              </a:rPr>
              <a:t>Let a GL row vector</a:t>
            </a:r>
          </a:p>
        </p:txBody>
      </p:sp>
      <p:sp>
        <p:nvSpPr>
          <p:cNvPr id="9" name="TextBox 8"/>
          <p:cNvSpPr txBox="1">
            <a:spLocks noRot="1" noChangeAspect="1" noMove="1" noResize="1" noEditPoints="1" noAdjustHandles="1" noChangeArrowheads="1" noChangeShapeType="1" noTextEdit="1"/>
          </p:cNvSpPr>
          <p:nvPr/>
        </p:nvSpPr>
        <p:spPr>
          <a:xfrm>
            <a:off x="1204595" y="2473167"/>
            <a:ext cx="6735755" cy="458011"/>
          </a:xfrm>
          <a:prstGeom prst="rect">
            <a:avLst/>
          </a:prstGeom>
          <a:blipFill rotWithShape="1">
            <a:blip r:embed="rId4"/>
            <a:stretch>
              <a:fillRect b="-10667"/>
            </a:stretch>
          </a:blipFill>
        </p:spPr>
        <p:txBody>
          <a:bodyPr/>
          <a:lstStyle/>
          <a:p>
            <a:r>
              <a:rPr lang="zh-CN" altLang="en-US">
                <a:noFill/>
              </a:rPr>
              <a:t> </a:t>
            </a:r>
          </a:p>
        </p:txBody>
      </p:sp>
      <p:sp>
        <p:nvSpPr>
          <p:cNvPr id="10" name="TextBox 9"/>
          <p:cNvSpPr txBox="1">
            <a:spLocks noRot="1" noChangeAspect="1" noMove="1" noResize="1" noEditPoints="1" noAdjustHandles="1" noChangeArrowheads="1" noChangeShapeType="1" noTextEdit="1"/>
          </p:cNvSpPr>
          <p:nvPr/>
        </p:nvSpPr>
        <p:spPr>
          <a:xfrm>
            <a:off x="560070" y="2971165"/>
            <a:ext cx="2813050" cy="539750"/>
          </a:xfrm>
          <a:prstGeom prst="rect">
            <a:avLst/>
          </a:prstGeom>
          <a:blipFill rotWithShape="1">
            <a:blip r:embed="rId5"/>
            <a:stretch>
              <a:fillRect l="-2814" t="-10000" b="-28571"/>
            </a:stretch>
          </a:blipFill>
        </p:spPr>
        <p:txBody>
          <a:bodyPr/>
          <a:lstStyle/>
          <a:p>
            <a:r>
              <a:rPr lang="zh-CN" altLang="en-US">
                <a:noFill/>
              </a:rPr>
              <a:t> </a:t>
            </a:r>
          </a:p>
        </p:txBody>
      </p:sp>
      <p:sp>
        <p:nvSpPr>
          <p:cNvPr id="11" name="TextBox 10"/>
          <p:cNvSpPr txBox="1">
            <a:spLocks noRot="1" noChangeAspect="1" noMove="1" noResize="1" noEditPoints="1" noAdjustHandles="1" noChangeArrowheads="1" noChangeShapeType="1" noTextEdit="1"/>
          </p:cNvSpPr>
          <p:nvPr/>
        </p:nvSpPr>
        <p:spPr>
          <a:xfrm>
            <a:off x="1397000" y="3482975"/>
            <a:ext cx="6216650" cy="1436370"/>
          </a:xfrm>
          <a:prstGeom prst="rect">
            <a:avLst/>
          </a:prstGeom>
          <a:blipFill rotWithShape="1">
            <a:blip r:embed="rId6"/>
            <a:stretch>
              <a:fillRect/>
            </a:stretch>
          </a:blipFill>
        </p:spPr>
        <p:txBody>
          <a:bodyPr/>
          <a:lstStyle/>
          <a:p>
            <a:r>
              <a:rPr lang="zh-CN" altLang="en-US">
                <a:noFill/>
              </a:rPr>
              <a:t> </a:t>
            </a:r>
          </a:p>
        </p:txBody>
      </p:sp>
      <p:sp>
        <p:nvSpPr>
          <p:cNvPr id="24" name="TextBox 23"/>
          <p:cNvSpPr txBox="1"/>
          <p:nvPr/>
        </p:nvSpPr>
        <p:spPr>
          <a:xfrm>
            <a:off x="400685" y="4989830"/>
            <a:ext cx="8231505" cy="829945"/>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solidFill>
                  <a:srgbClr val="C00000"/>
                </a:solidFill>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The </a:t>
            </a:r>
            <a:r>
              <a:rPr lang="en-US" sz="2400" b="1" i="1" dirty="0">
                <a:solidFill>
                  <a:srgbClr val="0000CC"/>
                </a:solidFill>
                <a:latin typeface="Times New Roman" panose="02020603050405020304" pitchFamily="18" charset="0"/>
                <a:cs typeface="Times New Roman" panose="02020603050405020304" pitchFamily="18" charset="0"/>
              </a:rPr>
              <a:t>GL product </a:t>
            </a:r>
            <a:r>
              <a:rPr lang="en-US" sz="2400" dirty="0">
                <a:latin typeface="Times New Roman" panose="02020603050405020304" pitchFamily="18" charset="0"/>
                <a:cs typeface="Times New Roman" panose="02020603050405020304" pitchFamily="18" charset="0"/>
              </a:rPr>
              <a:t>of a square matrix and a GL row vector is defined as</a:t>
            </a:r>
          </a:p>
        </p:txBody>
      </p:sp>
      <p:sp>
        <p:nvSpPr>
          <p:cNvPr id="12" name="TextBox 11"/>
          <p:cNvSpPr txBox="1">
            <a:spLocks noRot="1" noChangeAspect="1" noMove="1" noResize="1" noEditPoints="1" noAdjustHandles="1" noChangeArrowheads="1" noChangeShapeType="1" noTextEdit="1"/>
          </p:cNvSpPr>
          <p:nvPr/>
        </p:nvSpPr>
        <p:spPr>
          <a:xfrm>
            <a:off x="951865" y="5833949"/>
            <a:ext cx="7312066" cy="430887"/>
          </a:xfrm>
          <a:prstGeom prst="rect">
            <a:avLst/>
          </a:prstGeom>
          <a:blipFill rotWithShape="1">
            <a:blip r:embed="rId7"/>
            <a:stretch>
              <a:fillRect b="-16901"/>
            </a:stretch>
          </a:blipFill>
        </p:spPr>
        <p:txBody>
          <a:bodyPr/>
          <a:lstStyle/>
          <a:p>
            <a:r>
              <a:rPr lang="zh-CN" altLang="en-US">
                <a:noFill/>
              </a:rPr>
              <a:t> </a:t>
            </a:r>
          </a:p>
        </p:txBody>
      </p:sp>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4"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8"/>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8"/>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24</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2447" y="1550121"/>
            <a:ext cx="8079105" cy="1938992"/>
          </a:xfrm>
          <a:prstGeom prst="rect">
            <a:avLst/>
          </a:prstGeom>
          <a:noFill/>
        </p:spPr>
        <p:txBody>
          <a:bodyPr wrap="square" rtlCol="0">
            <a:spAutoFit/>
          </a:bodyPr>
          <a:lstStyle/>
          <a:p>
            <a:r>
              <a:rPr lang="en-US" sz="2400" b="1" u="sng" dirty="0">
                <a:solidFill>
                  <a:srgbClr val="C00000"/>
                </a:solidFill>
                <a:latin typeface="Times New Roman" panose="02020603050405020304" pitchFamily="18" charset="0"/>
                <a:cs typeface="Times New Roman" panose="02020603050405020304" pitchFamily="18" charset="0"/>
              </a:rPr>
              <a:t>Note</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i="1" dirty="0">
                <a:latin typeface="Times New Roman" panose="02020603050405020304" pitchFamily="18" charset="0"/>
                <a:cs typeface="Times New Roman" panose="02020603050405020304" pitchFamily="18" charset="0"/>
                <a:sym typeface="+mn-ea"/>
              </a:rPr>
              <a:t>The GL product should be computed first in a mixed matrix product.</a:t>
            </a:r>
            <a:endParaRPr lang="en-US" sz="2400" b="1" i="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1" dirty="0">
                <a:latin typeface="Times New Roman" panose="02020603050405020304" pitchFamily="18" charset="0"/>
                <a:cs typeface="Times New Roman" panose="02020603050405020304" pitchFamily="18" charset="0"/>
                <a:sym typeface="+mn-ea"/>
              </a:rPr>
              <a:t>The GL matrix and operator will be used in the control design later.</a:t>
            </a:r>
            <a:endParaRPr lang="en-US" sz="2400" dirty="0">
              <a:latin typeface="Times New Roman" panose="02020603050405020304" pitchFamily="18" charset="0"/>
              <a:cs typeface="Times New Roman" panose="02020603050405020304" pitchFamily="18" charset="0"/>
            </a:endParaRPr>
          </a:p>
        </p:txBody>
      </p:sp>
      <p:sp>
        <p:nvSpPr>
          <p:cNvPr id="3" name="TextBox 8"/>
          <p:cNvSpPr txBox="1"/>
          <p:nvPr/>
        </p:nvSpPr>
        <p:spPr>
          <a:xfrm>
            <a:off x="551815" y="4265099"/>
            <a:ext cx="1449436" cy="461665"/>
          </a:xfrm>
          <a:prstGeom prst="rect">
            <a:avLst/>
          </a:prstGeom>
          <a:noFill/>
        </p:spPr>
        <p:txBody>
          <a:bodyPr wrap="none" rtlCol="0">
            <a:spAutoFit/>
          </a:bodyPr>
          <a:lstStyle/>
          <a:p>
            <a:r>
              <a:rPr lang="en-US" sz="2400" b="1" u="sng" dirty="0">
                <a:solidFill>
                  <a:srgbClr val="C00000"/>
                </a:solidFill>
                <a:latin typeface="Times New Roman" panose="02020603050405020304" pitchFamily="18" charset="0"/>
                <a:cs typeface="Times New Roman" panose="02020603050405020304" pitchFamily="18" charset="0"/>
              </a:rPr>
              <a:t>Example</a:t>
            </a:r>
            <a:r>
              <a:rPr lang="en-US" sz="2400" b="1" dirty="0">
                <a:solidFill>
                  <a:srgbClr val="C00000"/>
                </a:solidFill>
                <a:latin typeface="Times New Roman" panose="02020603050405020304" pitchFamily="18" charset="0"/>
                <a:cs typeface="Times New Roman" panose="02020603050405020304" pitchFamily="18" charset="0"/>
              </a:rPr>
              <a:t>:</a:t>
            </a:r>
          </a:p>
        </p:txBody>
      </p:sp>
      <p:sp>
        <p:nvSpPr>
          <p:cNvPr id="6" name="文本框 5"/>
          <p:cNvSpPr txBox="1"/>
          <p:nvPr/>
        </p:nvSpPr>
        <p:spPr>
          <a:xfrm>
            <a:off x="1127125" y="4652119"/>
            <a:ext cx="7088505" cy="1568450"/>
          </a:xfrm>
          <a:prstGeom prst="rect">
            <a:avLst/>
          </a:prstGeom>
          <a:noFill/>
        </p:spPr>
        <p:txBody>
          <a:bodyPr wrap="square" rtlCol="0" anchor="t">
            <a:spAutoFit/>
          </a:bodyPr>
          <a:lstStyle/>
          <a:p>
            <a:pPr indent="0">
              <a:buFont typeface="+mj-lt"/>
              <a:buNone/>
            </a:pPr>
            <a:r>
              <a:rPr lang="en-US" altLang="zh-CN" sz="2400" dirty="0">
                <a:latin typeface="Times New Roman" panose="02020603050405020304" pitchFamily="18" charset="0"/>
                <a:cs typeface="Times New Roman" panose="02020603050405020304" pitchFamily="18" charset="0"/>
              </a:rPr>
              <a:t>Compute </a:t>
            </a:r>
            <a:r>
              <a:rPr lang="zh-CN" altLang="en-US" sz="2400" b="1" dirty="0">
                <a:solidFill>
                  <a:srgbClr val="0070C0"/>
                </a:solidFill>
                <a:latin typeface="Times New Roman" panose="02020603050405020304" pitchFamily="18" charset="0"/>
                <a:cs typeface="Times New Roman" panose="02020603050405020304" pitchFamily="18" charset="0"/>
              </a:rPr>
              <a:t>{A}•{B}C</a:t>
            </a:r>
            <a:endParaRPr lang="zh-CN"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2400" dirty="0">
                <a:latin typeface="Times New Roman" panose="02020603050405020304" pitchFamily="18" charset="0"/>
                <a:cs typeface="Times New Roman" panose="02020603050405020304" pitchFamily="18" charset="0"/>
              </a:rPr>
              <a:t> matrix </a:t>
            </a:r>
            <a:r>
              <a:rPr lang="zh-CN" altLang="en-US" sz="2400" b="1" dirty="0">
                <a:solidFill>
                  <a:srgbClr val="0070C0"/>
                </a:solidFill>
                <a:latin typeface="Times New Roman" panose="02020603050405020304" pitchFamily="18" charset="0"/>
                <a:cs typeface="Times New Roman" panose="02020603050405020304" pitchFamily="18" charset="0"/>
              </a:rPr>
              <a:t>[{A}•{B}]</a:t>
            </a:r>
            <a:r>
              <a:rPr lang="zh-CN" altLang="en-US" sz="2400" dirty="0">
                <a:latin typeface="Times New Roman" panose="02020603050405020304" pitchFamily="18" charset="0"/>
                <a:cs typeface="Times New Roman" panose="02020603050405020304" pitchFamily="18" charset="0"/>
              </a:rPr>
              <a:t> should be computed first to get a conventional matrix </a:t>
            </a:r>
            <a:r>
              <a:rPr lang="zh-CN" altLang="en-US" sz="2400" b="1" dirty="0">
                <a:solidFill>
                  <a:srgbClr val="0070C0"/>
                </a:solidFill>
                <a:latin typeface="Times New Roman" panose="02020603050405020304" pitchFamily="18" charset="0"/>
                <a:cs typeface="Times New Roman" panose="02020603050405020304" pitchFamily="18" charset="0"/>
              </a:rPr>
              <a:t>[{A}•{B}]</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en-US" sz="2400" b="1" dirty="0">
                <a:solidFill>
                  <a:srgbClr val="0070C0"/>
                </a:solidFill>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sym typeface="+mn-ea"/>
              </a:rPr>
              <a:t>{A}•{B}</a:t>
            </a:r>
            <a:r>
              <a:rPr lang="en-US" altLang="zh-CN" sz="2400" b="1" dirty="0">
                <a:solidFill>
                  <a:srgbClr val="0070C0"/>
                </a:solidFill>
                <a:latin typeface="Times New Roman" panose="02020603050405020304" pitchFamily="18" charset="0"/>
                <a:cs typeface="Times New Roman" panose="02020603050405020304" pitchFamily="18" charset="0"/>
                <a:sym typeface="+mn-ea"/>
              </a:rPr>
              <a:t>]</a:t>
            </a:r>
            <a:r>
              <a:rPr lang="zh-CN" altLang="en-US" sz="2400" b="1" dirty="0">
                <a:solidFill>
                  <a:srgbClr val="0070C0"/>
                </a:solidFill>
                <a:latin typeface="Times New Roman" panose="02020603050405020304" pitchFamily="18" charset="0"/>
                <a:cs typeface="Times New Roman" panose="02020603050405020304" pitchFamily="18" charset="0"/>
                <a:sym typeface="+mn-ea"/>
              </a:rPr>
              <a:t>C </a:t>
            </a:r>
            <a:r>
              <a:rPr lang="en-US" altLang="zh-CN" sz="2400" dirty="0">
                <a:latin typeface="Times New Roman" panose="02020603050405020304" pitchFamily="18" charset="0"/>
                <a:cs typeface="Times New Roman" panose="02020603050405020304" pitchFamily="18" charset="0"/>
              </a:rPr>
              <a:t>is </a:t>
            </a:r>
            <a:r>
              <a:rPr lang="zh-CN" altLang="en-US" sz="2400" dirty="0">
                <a:latin typeface="Times New Roman" panose="02020603050405020304" pitchFamily="18" charset="0"/>
                <a:cs typeface="Times New Roman" panose="02020603050405020304" pitchFamily="18" charset="0"/>
              </a:rPr>
              <a:t>compute</a:t>
            </a:r>
            <a:r>
              <a:rPr lang="en-US" altLang="zh-CN" sz="2400" dirty="0">
                <a:latin typeface="Times New Roman" panose="02020603050405020304" pitchFamily="18" charset="0"/>
                <a:cs typeface="Times New Roman" panose="02020603050405020304" pitchFamily="18" charset="0"/>
              </a:rPr>
              <a:t>d.</a:t>
            </a: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9"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25</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94535"/>
            <a:ext cx="8079105" cy="119888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dynamics of a robot are function of position, velocity and acceleration, and can be described by following </a:t>
            </a:r>
            <a:r>
              <a:rPr lang="en-US" sz="2400" dirty="0">
                <a:latin typeface="Times New Roman" panose="02020603050405020304" pitchFamily="18" charset="0"/>
                <a:cs typeface="Times New Roman" panose="02020603050405020304" pitchFamily="18" charset="0"/>
                <a:sym typeface="+mn-ea"/>
              </a:rPr>
              <a:t>Lagrange-</a:t>
            </a:r>
            <a:r>
              <a:rPr lang="en-US" sz="2400" dirty="0">
                <a:latin typeface="Times New Roman" panose="02020603050405020304" pitchFamily="18" charset="0"/>
                <a:cs typeface="Times New Roman" panose="02020603050405020304" pitchFamily="18" charset="0"/>
              </a:rPr>
              <a:t>Euler equation.</a:t>
            </a:r>
          </a:p>
        </p:txBody>
      </p:sp>
      <p:sp>
        <p:nvSpPr>
          <p:cNvPr id="5" name="TextBox 4"/>
          <p:cNvSpPr txBox="1">
            <a:spLocks noRot="1" noChangeAspect="1" noMove="1" noResize="1" noEditPoints="1" noAdjustHandles="1" noChangeArrowheads="1" noChangeShapeType="1" noTextEdit="1"/>
          </p:cNvSpPr>
          <p:nvPr/>
        </p:nvSpPr>
        <p:spPr>
          <a:xfrm>
            <a:off x="2253615" y="3347720"/>
            <a:ext cx="3879850" cy="443865"/>
          </a:xfrm>
          <a:prstGeom prst="rect">
            <a:avLst/>
          </a:prstGeom>
          <a:blipFill rotWithShape="1">
            <a:blip r:embed="rId5"/>
            <a:stretch>
              <a:fillRect b="-9859"/>
            </a:stretch>
          </a:blipFill>
        </p:spPr>
        <p:txBody>
          <a:bodyPr/>
          <a:lstStyle/>
          <a:p>
            <a:r>
              <a:rPr lang="zh-CN" altLang="en-US">
                <a:noFill/>
              </a:rPr>
              <a:t> </a:t>
            </a:r>
          </a:p>
        </p:txBody>
      </p:sp>
      <p:sp>
        <p:nvSpPr>
          <p:cNvPr id="7" name="TextBox 6"/>
          <p:cNvSpPr txBox="1">
            <a:spLocks noRot="1" noChangeAspect="1" noMove="1" noResize="1" noEditPoints="1" noAdjustHandles="1" noChangeArrowheads="1" noChangeShapeType="1" noTextEdit="1"/>
          </p:cNvSpPr>
          <p:nvPr/>
        </p:nvSpPr>
        <p:spPr>
          <a:xfrm>
            <a:off x="765175" y="3997960"/>
            <a:ext cx="7741920" cy="1165860"/>
          </a:xfrm>
          <a:prstGeom prst="rect">
            <a:avLst/>
          </a:prstGeom>
          <a:blipFill rotWithShape="1">
            <a:blip r:embed="rId6"/>
            <a:stretch>
              <a:fillRect l="-911" t="-3297" b="-10440"/>
            </a:stretch>
          </a:blipFill>
        </p:spPr>
        <p:txBody>
          <a:bodyPr/>
          <a:lstStyle/>
          <a:p>
            <a:r>
              <a:rPr lang="zh-CN" altLang="en-US">
                <a:noFill/>
              </a:rPr>
              <a:t> </a:t>
            </a: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9"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26</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3380" y="1340485"/>
            <a:ext cx="8257540" cy="4808220"/>
            <a:chOff x="588" y="2111"/>
            <a:chExt cx="13004" cy="7572"/>
          </a:xfrm>
        </p:grpSpPr>
        <p:sp>
          <p:nvSpPr>
            <p:cNvPr id="4" name="Content Placeholder 8"/>
            <p:cNvSpPr>
              <a:spLocks noGrp="1"/>
            </p:cNvSpPr>
            <p:nvPr/>
          </p:nvSpPr>
          <p:spPr>
            <a:xfrm>
              <a:off x="588" y="2111"/>
              <a:ext cx="12594" cy="114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869" y="3141"/>
              <a:ext cx="12723" cy="654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NNs have been used to approximate the complete non-linear dynamics as follows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seen that the NNs are functions of     ,     and   .</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of the difficulty in measuring acceleration for system identification and control system design, the format in the above equation has been losing ground to the NN models in which NNs are used to approximate different functions selectively for the convenience of controller design.</a:t>
              </a:r>
            </a:p>
          </p:txBody>
        </p:sp>
        <p:sp>
          <p:nvSpPr>
            <p:cNvPr id="9" name="TextBox 8"/>
            <p:cNvSpPr txBox="1">
              <a:spLocks noRot="1" noChangeAspect="1" noMove="1" noResize="1" noEditPoints="1" noAdjustHandles="1" noChangeArrowheads="1" noChangeShapeType="1" noTextEdit="1"/>
            </p:cNvSpPr>
            <p:nvPr/>
          </p:nvSpPr>
          <p:spPr>
            <a:xfrm>
              <a:off x="2801" y="4683"/>
              <a:ext cx="8097" cy="721"/>
            </a:xfrm>
            <a:prstGeom prst="rect">
              <a:avLst/>
            </a:prstGeom>
            <a:blipFill rotWithShape="1">
              <a:blip r:embed="rId6"/>
              <a:stretch>
                <a:fillRect b="-9859"/>
              </a:stretch>
            </a:blipFill>
          </p:spPr>
          <p:txBody>
            <a:bodyPr/>
            <a:lstStyle/>
            <a:p>
              <a:r>
                <a:rPr lang="zh-CN" altLang="en-US">
                  <a:noFill/>
                </a:rPr>
                <a:t> </a:t>
              </a:r>
            </a:p>
          </p:txBody>
        </p:sp>
        <p:graphicFrame>
          <p:nvGraphicFramePr>
            <p:cNvPr id="3" name="Object 14"/>
            <p:cNvGraphicFramePr>
              <a:graphicFrameLocks noChangeAspect="1"/>
            </p:cNvGraphicFramePr>
            <p:nvPr/>
          </p:nvGraphicFramePr>
          <p:xfrm>
            <a:off x="10025" y="5784"/>
            <a:ext cx="416" cy="581"/>
          </p:xfrm>
          <a:graphic>
            <a:graphicData uri="http://schemas.openxmlformats.org/presentationml/2006/ole">
              <mc:AlternateContent xmlns:mc="http://schemas.openxmlformats.org/markup-compatibility/2006">
                <mc:Choice xmlns:v="urn:schemas-microsoft-com:vml" Requires="v">
                  <p:oleObj spid="_x0000_s2143" name="Equation" r:id="rId7" imgW="127000" imgH="165100" progId="Equation.3">
                    <p:embed/>
                  </p:oleObj>
                </mc:Choice>
                <mc:Fallback>
                  <p:oleObj name="Equation" r:id="rId7" imgW="127000" imgH="165100" progId="Equation.3">
                    <p:embed/>
                    <p:pic>
                      <p:nvPicPr>
                        <p:cNvPr id="0" name="图片 27798"/>
                        <p:cNvPicPr>
                          <a:picLocks noChangeAspect="1" noChangeArrowheads="1"/>
                        </p:cNvPicPr>
                        <p:nvPr/>
                      </p:nvPicPr>
                      <p:blipFill>
                        <a:blip r:embed="rId8"/>
                        <a:srcRect/>
                        <a:stretch>
                          <a:fillRect/>
                        </a:stretch>
                      </p:blipFill>
                      <p:spPr bwMode="auto">
                        <a:xfrm>
                          <a:off x="10025" y="5784"/>
                          <a:ext cx="41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noChangeAspect="1"/>
            </p:cNvGraphicFramePr>
            <p:nvPr/>
          </p:nvGraphicFramePr>
          <p:xfrm>
            <a:off x="10629" y="5653"/>
            <a:ext cx="416" cy="716"/>
          </p:xfrm>
          <a:graphic>
            <a:graphicData uri="http://schemas.openxmlformats.org/presentationml/2006/ole">
              <mc:AlternateContent xmlns:mc="http://schemas.openxmlformats.org/markup-compatibility/2006">
                <mc:Choice xmlns:v="urn:schemas-microsoft-com:vml" Requires="v">
                  <p:oleObj spid="_x0000_s2144" name="Equation" r:id="rId9" imgW="127000" imgH="203200" progId="Equation.3">
                    <p:embed/>
                  </p:oleObj>
                </mc:Choice>
                <mc:Fallback>
                  <p:oleObj name="Equation" r:id="rId9" imgW="127000" imgH="203200" progId="Equation.3">
                    <p:embed/>
                    <p:pic>
                      <p:nvPicPr>
                        <p:cNvPr id="0" name="图片 27798"/>
                        <p:cNvPicPr>
                          <a:picLocks noChangeAspect="1" noChangeArrowheads="1"/>
                        </p:cNvPicPr>
                        <p:nvPr/>
                      </p:nvPicPr>
                      <p:blipFill>
                        <a:blip r:embed="rId10"/>
                        <a:srcRect/>
                        <a:stretch>
                          <a:fillRect/>
                        </a:stretch>
                      </p:blipFill>
                      <p:spPr bwMode="auto">
                        <a:xfrm>
                          <a:off x="10629" y="5653"/>
                          <a:ext cx="416"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nvGraphicFramePr>
          <p:xfrm>
            <a:off x="11912" y="5670"/>
            <a:ext cx="416" cy="716"/>
          </p:xfrm>
          <a:graphic>
            <a:graphicData uri="http://schemas.openxmlformats.org/presentationml/2006/ole">
              <mc:AlternateContent xmlns:mc="http://schemas.openxmlformats.org/markup-compatibility/2006">
                <mc:Choice xmlns:v="urn:schemas-microsoft-com:vml" Requires="v">
                  <p:oleObj spid="_x0000_s2145" name="Equation" r:id="rId11" imgW="127000" imgH="203200" progId="Equation.3">
                    <p:embed/>
                  </p:oleObj>
                </mc:Choice>
                <mc:Fallback>
                  <p:oleObj name="Equation" r:id="rId11" imgW="127000" imgH="203200" progId="Equation.3">
                    <p:embed/>
                    <p:pic>
                      <p:nvPicPr>
                        <p:cNvPr id="0" name="图片 27798"/>
                        <p:cNvPicPr>
                          <a:picLocks noChangeAspect="1" noChangeArrowheads="1"/>
                        </p:cNvPicPr>
                        <p:nvPr/>
                      </p:nvPicPr>
                      <p:blipFill>
                        <a:blip r:embed="rId12"/>
                        <a:srcRect/>
                        <a:stretch>
                          <a:fillRect/>
                        </a:stretch>
                      </p:blipFill>
                      <p:spPr bwMode="auto">
                        <a:xfrm>
                          <a:off x="11912" y="5670"/>
                          <a:ext cx="416"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2"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27</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2"/>
    </p:custData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94535"/>
            <a:ext cx="8427085" cy="119888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elements of </a:t>
            </a:r>
            <a:r>
              <a:rPr lang="en-US" sz="2400" b="1" i="1" dirty="0">
                <a:solidFill>
                  <a:srgbClr val="FF0000"/>
                </a:solidFill>
                <a:latin typeface="Times New Roman" panose="02020603050405020304" pitchFamily="18" charset="0"/>
                <a:cs typeface="Times New Roman" panose="02020603050405020304" pitchFamily="18" charset="0"/>
              </a:rPr>
              <a:t>D</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and </a:t>
            </a:r>
            <a:r>
              <a:rPr lang="en-US" sz="2400" b="1" i="1" dirty="0">
                <a:solidFill>
                  <a:srgbClr val="FF0000"/>
                </a:solidFill>
                <a:latin typeface="Times New Roman" panose="02020603050405020304" pitchFamily="18" charset="0"/>
                <a:cs typeface="Times New Roman" panose="02020603050405020304" pitchFamily="18" charset="0"/>
              </a:rPr>
              <a:t>G</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i.e. </a:t>
            </a:r>
            <a:r>
              <a:rPr lang="en-US" sz="2400" b="1" i="1" dirty="0">
                <a:solidFill>
                  <a:srgbClr val="FF0000"/>
                </a:solidFill>
                <a:latin typeface="Times New Roman" panose="02020603050405020304" pitchFamily="18" charset="0"/>
                <a:cs typeface="Times New Roman" panose="02020603050405020304" pitchFamily="18" charset="0"/>
              </a:rPr>
              <a:t>d</a:t>
            </a:r>
            <a:r>
              <a:rPr lang="en-US" sz="2400" b="1" i="1" baseline="-25000" dirty="0">
                <a:solidFill>
                  <a:srgbClr val="FF0000"/>
                </a:solidFill>
                <a:uFillTx/>
                <a:latin typeface="Times New Roman" panose="02020603050405020304" pitchFamily="18" charset="0"/>
                <a:cs typeface="Times New Roman" panose="02020603050405020304" pitchFamily="18" charset="0"/>
              </a:rPr>
              <a:t>kj</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and </a:t>
            </a:r>
            <a:r>
              <a:rPr lang="en-US" sz="2400" b="1" i="1" dirty="0">
                <a:solidFill>
                  <a:srgbClr val="FF0000"/>
                </a:solidFill>
                <a:latin typeface="Times New Roman" panose="02020603050405020304" pitchFamily="18" charset="0"/>
                <a:cs typeface="Times New Roman" panose="02020603050405020304" pitchFamily="18" charset="0"/>
              </a:rPr>
              <a:t>g</a:t>
            </a:r>
            <a:r>
              <a:rPr lang="en-US" sz="2400" b="1" i="1" baseline="-25000" dirty="0">
                <a:solidFill>
                  <a:srgbClr val="FF0000"/>
                </a:solidFill>
                <a:uFillTx/>
                <a:latin typeface="Times New Roman" panose="02020603050405020304" pitchFamily="18" charset="0"/>
                <a:cs typeface="Times New Roman" panose="02020603050405020304" pitchFamily="18" charset="0"/>
              </a:rPr>
              <a:t>k</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respectively are functions of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only. Thus, </a:t>
            </a:r>
            <a:r>
              <a:rPr lang="en-US" sz="2400" b="1" i="1" dirty="0">
                <a:solidFill>
                  <a:srgbClr val="FF0000"/>
                </a:solidFill>
                <a:latin typeface="Times New Roman" panose="02020603050405020304" pitchFamily="18" charset="0"/>
                <a:cs typeface="Times New Roman" panose="02020603050405020304" pitchFamily="18" charset="0"/>
              </a:rPr>
              <a:t>static neural networks (SNN)</a:t>
            </a:r>
            <a:r>
              <a:rPr lang="en-US" sz="2400" dirty="0">
                <a:latin typeface="Times New Roman" panose="02020603050405020304" pitchFamily="18" charset="0"/>
                <a:cs typeface="Times New Roman" panose="02020603050405020304" pitchFamily="18" charset="0"/>
              </a:rPr>
              <a:t>, whose inputs are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only, are sufficient to model them. Suppose</a:t>
            </a:r>
          </a:p>
        </p:txBody>
      </p:sp>
      <p:sp>
        <p:nvSpPr>
          <p:cNvPr id="7" name="TextBox 4"/>
          <p:cNvSpPr txBox="1">
            <a:spLocks noRot="1" noChangeAspect="1" noMove="1" noResize="1" noEditPoints="1" noAdjustHandles="1" noChangeArrowheads="1" noChangeShapeType="1" noTextEdit="1"/>
          </p:cNvSpPr>
          <p:nvPr/>
        </p:nvSpPr>
        <p:spPr>
          <a:xfrm>
            <a:off x="2530475" y="3193336"/>
            <a:ext cx="3870419" cy="823687"/>
          </a:xfrm>
          <a:prstGeom prst="rect">
            <a:avLst/>
          </a:prstGeom>
          <a:blipFill rotWithShape="1">
            <a:blip r:embed="rId5"/>
            <a:stretch>
              <a:fillRect b="-5147"/>
            </a:stretch>
          </a:blipFill>
        </p:spPr>
        <p:txBody>
          <a:bodyPr/>
          <a:lstStyle/>
          <a:p>
            <a:r>
              <a:rPr lang="zh-CN" altLang="en-US">
                <a:noFill/>
              </a:rPr>
              <a:t> </a:t>
            </a:r>
          </a:p>
        </p:txBody>
      </p:sp>
      <p:sp>
        <p:nvSpPr>
          <p:cNvPr id="13" name="TextBox 11"/>
          <p:cNvSpPr txBox="1">
            <a:spLocks noRot="1" noChangeAspect="1" noMove="1" noResize="1" noEditPoints="1" noAdjustHandles="1" noChangeArrowheads="1" noChangeShapeType="1" noTextEdit="1"/>
          </p:cNvSpPr>
          <p:nvPr/>
        </p:nvSpPr>
        <p:spPr>
          <a:xfrm>
            <a:off x="2747010" y="4197483"/>
            <a:ext cx="3415872" cy="840358"/>
          </a:xfrm>
          <a:prstGeom prst="rect">
            <a:avLst/>
          </a:prstGeom>
          <a:blipFill rotWithShape="1">
            <a:blip r:embed="rId6"/>
            <a:stretch>
              <a:fillRect b="-7971"/>
            </a:stretch>
          </a:blipFill>
        </p:spPr>
        <p:txBody>
          <a:bodyPr/>
          <a:lstStyle/>
          <a:p>
            <a:r>
              <a:rPr lang="zh-CN" altLang="en-US">
                <a:noFill/>
              </a:rPr>
              <a:t> </a:t>
            </a:r>
          </a:p>
        </p:txBody>
      </p:sp>
      <p:sp>
        <p:nvSpPr>
          <p:cNvPr id="14" name="TextBox 12"/>
          <p:cNvSpPr txBox="1">
            <a:spLocks noRot="1" noChangeAspect="1" noMove="1" noResize="1" noEditPoints="1" noAdjustHandles="1" noChangeArrowheads="1" noChangeShapeType="1" noTextEdit="1"/>
          </p:cNvSpPr>
          <p:nvPr/>
        </p:nvSpPr>
        <p:spPr>
          <a:xfrm>
            <a:off x="1049020" y="4997450"/>
            <a:ext cx="7790815" cy="1494790"/>
          </a:xfrm>
          <a:prstGeom prst="rect">
            <a:avLst/>
          </a:prstGeom>
          <a:blipFill rotWithShape="1">
            <a:blip r:embed="rId7"/>
            <a:stretch>
              <a:fillRect l="-811" t="-2745" b="-5490"/>
            </a:stretch>
          </a:blipFill>
        </p:spPr>
        <p:txBody>
          <a:bodyPr/>
          <a:lstStyle/>
          <a:p>
            <a:r>
              <a:rPr lang="zh-CN" altLang="en-US">
                <a:noFill/>
              </a:rPr>
              <a:t> </a:t>
            </a:r>
          </a:p>
        </p:txBody>
      </p:sp>
      <p:sp>
        <p:nvSpPr>
          <p:cNvPr id="15" name="TextBox 10"/>
          <p:cNvSpPr txBox="1"/>
          <p:nvPr/>
        </p:nvSpPr>
        <p:spPr>
          <a:xfrm>
            <a:off x="1229360" y="4157345"/>
            <a:ext cx="1149350" cy="46037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where</a:t>
            </a:r>
          </a:p>
        </p:txBody>
      </p:sp>
      <p:sp>
        <p:nvSpPr>
          <p:cNvPr id="10"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1"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28</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pic>
        <p:nvPicPr>
          <p:cNvPr id="6" name="Picture 2"/>
          <p:cNvPicPr>
            <a:picLocks noChangeAspect="1"/>
          </p:cNvPicPr>
          <p:nvPr/>
        </p:nvPicPr>
        <p:blipFill>
          <a:blip r:embed="rId5"/>
          <a:stretch>
            <a:fillRect/>
          </a:stretch>
        </p:blipFill>
        <p:spPr>
          <a:xfrm>
            <a:off x="1003300" y="1898650"/>
            <a:ext cx="7509510" cy="4492625"/>
          </a:xfrm>
          <a:prstGeom prst="rect">
            <a:avLst/>
          </a:prstGeom>
        </p:spPr>
      </p:pic>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8"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29</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2"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3" name="Content Placeholder 2"/>
          <p:cNvSpPr>
            <a:spLocks noGrp="1"/>
          </p:cNvSpPr>
          <p:nvPr>
            <p:ph idx="1"/>
          </p:nvPr>
        </p:nvSpPr>
        <p:spPr>
          <a:xfrm>
            <a:off x="323192" y="1098466"/>
            <a:ext cx="8706342" cy="1032889"/>
          </a:xfrm>
        </p:spPr>
        <p:txBody>
          <a:bodyPr vert="horz" wrap="square" lIns="91440" tIns="45720" rIns="91440" bIns="45720" anchor="t"/>
          <a:lstStyle/>
          <a:p>
            <a:pPr marL="0" indent="0">
              <a:buNone/>
            </a:pPr>
            <a:r>
              <a:rPr lang="en-US" altLang="en-US" sz="2400" dirty="0">
                <a:latin typeface="Times New Roman" panose="02020603050405020304" pitchFamily="18" charset="0"/>
              </a:rPr>
              <a:t>To obtain the dynamics of higher degrees of freedom manipulator as </a:t>
            </a:r>
          </a:p>
        </p:txBody>
      </p:sp>
      <p:graphicFrame>
        <p:nvGraphicFramePr>
          <p:cNvPr id="14" name="Object 7"/>
          <p:cNvGraphicFramePr>
            <a:graphicFrameLocks noChangeAspect="1"/>
          </p:cNvGraphicFramePr>
          <p:nvPr>
            <p:extLst>
              <p:ext uri="{D42A27DB-BD31-4B8C-83A1-F6EECF244321}">
                <p14:modId xmlns:p14="http://schemas.microsoft.com/office/powerpoint/2010/main" val="3528939595"/>
              </p:ext>
            </p:extLst>
          </p:nvPr>
        </p:nvGraphicFramePr>
        <p:xfrm>
          <a:off x="2562263" y="1645642"/>
          <a:ext cx="3735387" cy="441325"/>
        </p:xfrm>
        <a:graphic>
          <a:graphicData uri="http://schemas.openxmlformats.org/presentationml/2006/ole">
            <mc:AlternateContent xmlns:mc="http://schemas.openxmlformats.org/markup-compatibility/2006">
              <mc:Choice xmlns:v="urn:schemas-microsoft-com:vml" Requires="v">
                <p:oleObj spid="_x0000_s8263" name="Equation" r:id="rId6" imgW="1752480" imgH="203040" progId="Equation.DSMT4">
                  <p:embed/>
                </p:oleObj>
              </mc:Choice>
              <mc:Fallback>
                <p:oleObj name="Equation" r:id="rId6" imgW="1752480" imgH="203040" progId="Equation.DSMT4">
                  <p:embed/>
                  <p:pic>
                    <p:nvPicPr>
                      <p:cNvPr id="28682" name="Object 7"/>
                      <p:cNvPicPr/>
                      <p:nvPr/>
                    </p:nvPicPr>
                    <p:blipFill>
                      <a:blip r:embed="rId7"/>
                      <a:stretch>
                        <a:fillRect/>
                      </a:stretch>
                    </p:blipFill>
                    <p:spPr>
                      <a:xfrm>
                        <a:off x="2562263" y="1645642"/>
                        <a:ext cx="3735387" cy="441325"/>
                      </a:xfrm>
                      <a:prstGeom prst="rect">
                        <a:avLst/>
                      </a:prstGeom>
                      <a:noFill/>
                      <a:ln w="38100">
                        <a:noFill/>
                        <a:miter/>
                      </a:ln>
                    </p:spPr>
                  </p:pic>
                </p:oleObj>
              </mc:Fallback>
            </mc:AlternateContent>
          </a:graphicData>
        </a:graphic>
      </p:graphicFrame>
      <p:sp>
        <p:nvSpPr>
          <p:cNvPr id="19" name="文本框 18"/>
          <p:cNvSpPr txBox="1"/>
          <p:nvPr/>
        </p:nvSpPr>
        <p:spPr>
          <a:xfrm>
            <a:off x="369505" y="2245610"/>
            <a:ext cx="8774495" cy="1569660"/>
          </a:xfrm>
          <a:prstGeom prst="rect">
            <a:avLst/>
          </a:prstGeom>
          <a:noFill/>
        </p:spPr>
        <p:txBody>
          <a:bodyPr wrap="square" rtlCol="0">
            <a:spAutoFit/>
          </a:bodyPr>
          <a:lstStyle/>
          <a:p>
            <a:pPr algn="just"/>
            <a:r>
              <a:rPr lang="en-US" altLang="zh-CN" sz="2400" dirty="0">
                <a:latin typeface="Times New Roman" panose="02020603050405020304" pitchFamily="18" charset="0"/>
              </a:rPr>
              <a:t>are very simple in its representation but are very difficult, time consuming and error prone to obtain except for simple cases.  </a:t>
            </a:r>
          </a:p>
          <a:p>
            <a:pPr algn="just"/>
            <a:r>
              <a:rPr lang="en-US" altLang="zh-CN" sz="2400" dirty="0">
                <a:latin typeface="Times New Roman" panose="02020603050405020304" pitchFamily="18" charset="0"/>
              </a:rPr>
              <a:t>It is desirable to have generic non-linear model structures for dynamic modelling, such neural network modeling. </a:t>
            </a:r>
            <a:endParaRPr lang="zh-CN" altLang="en-US" sz="2400" dirty="0">
              <a:latin typeface="Times New Roman" panose="02020603050405020304" pitchFamily="18" charset="0"/>
            </a:endParaRPr>
          </a:p>
        </p:txBody>
      </p:sp>
      <p:pic>
        <p:nvPicPr>
          <p:cNvPr id="20" name="Picture 3">
            <a:extLst>
              <a:ext uri="{FF2B5EF4-FFF2-40B4-BE49-F238E27FC236}">
                <a16:creationId xmlns:a16="http://schemas.microsoft.com/office/drawing/2014/main" id="{23516E76-BEFB-4FD0-98CF-9759F119E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3073" y="3815270"/>
            <a:ext cx="1960245" cy="2461260"/>
          </a:xfrm>
          <a:prstGeom prst="rect">
            <a:avLst/>
          </a:prstGeom>
        </p:spPr>
      </p:pic>
      <p:sp>
        <p:nvSpPr>
          <p:cNvPr id="21" name="Content Placeholder 2">
            <a:extLst>
              <a:ext uri="{FF2B5EF4-FFF2-40B4-BE49-F238E27FC236}">
                <a16:creationId xmlns:a16="http://schemas.microsoft.com/office/drawing/2014/main" id="{AD40E645-B220-40E7-8FE1-F2F9B73FB085}"/>
              </a:ext>
            </a:extLst>
          </p:cNvPr>
          <p:cNvSpPr>
            <a:spLocks noGrp="1"/>
          </p:cNvSpPr>
          <p:nvPr/>
        </p:nvSpPr>
        <p:spPr>
          <a:xfrm>
            <a:off x="514905" y="5332875"/>
            <a:ext cx="5782745" cy="853317"/>
          </a:xfrm>
          <a:prstGeom prst="rect">
            <a:avLst/>
          </a:prstGeom>
          <a:noFill/>
          <a:ln>
            <a:noFill/>
          </a:ln>
        </p:spPr>
        <p:txBody>
          <a:bodyPr vert="horz" wrap="square" lIns="91440" tIns="45720" rIns="91440" bIns="45720" numCol="1" anchor="t" anchorCtr="0" compatLnSpc="1">
            <a:normAutofit fontScale="85000" lnSpcReduction="20000"/>
          </a:bodyPr>
          <a:lstStyle>
            <a:lvl1pPr marL="342900" indent="-342900" algn="l" rtl="0" eaLnBrk="0" fontAlgn="base" hangingPunct="0">
              <a:spcBef>
                <a:spcPct val="20000"/>
              </a:spcBef>
              <a:spcAft>
                <a:spcPct val="0"/>
              </a:spcAft>
              <a:buBlip>
                <a:blip r:embed="rId5"/>
              </a:buBlip>
              <a:defRPr sz="2000" baseline="0">
                <a:solidFill>
                  <a:schemeClr val="tx1"/>
                </a:solidFill>
                <a:latin typeface="Times New Roman" panose="02020603050405020304" pitchFamily="18" charset="0"/>
                <a:ea typeface="+mn-ea"/>
                <a:cs typeface="TH SarabunPSK" panose="020B0502040204020203" pitchFamily="34" charset="-34"/>
              </a:defRPr>
            </a:lvl1pPr>
            <a:lvl2pPr marL="742950" indent="-285750" algn="l" rtl="0" eaLnBrk="0" fontAlgn="base" hangingPunct="0">
              <a:spcBef>
                <a:spcPct val="20000"/>
              </a:spcBef>
              <a:spcAft>
                <a:spcPct val="0"/>
              </a:spcAft>
              <a:buFont typeface="Wingdings" panose="05000000000000000000" pitchFamily="2" charset="2"/>
              <a:buChar char="v"/>
              <a:defRPr sz="2000" baseline="0">
                <a:solidFill>
                  <a:schemeClr val="tx1"/>
                </a:solidFill>
                <a:latin typeface="Times New Roman" panose="02020603050405020304" pitchFamily="18" charset="0"/>
                <a:cs typeface="TH SarabunPSK" panose="020B0502040204020203" pitchFamily="34" charset="-34"/>
              </a:defRPr>
            </a:lvl2pPr>
            <a:lvl3pPr marL="1143000" indent="-228600" algn="l" rtl="0" eaLnBrk="0" fontAlgn="base" hangingPunct="0">
              <a:spcBef>
                <a:spcPct val="20000"/>
              </a:spcBef>
              <a:spcAft>
                <a:spcPct val="0"/>
              </a:spcAft>
              <a:buFont typeface="Wingdings" panose="05000000000000000000" pitchFamily="2" charset="2"/>
              <a:buChar char="§"/>
              <a:defRPr sz="1600" b="1" baseline="0">
                <a:solidFill>
                  <a:schemeClr val="accent2"/>
                </a:solidFill>
                <a:latin typeface="Times New Roman" panose="02020603050405020304" pitchFamily="18" charset="0"/>
                <a:cs typeface="TH SarabunPSK" panose="020B0502040204020203" pitchFamily="34" charset="-34"/>
              </a:defRPr>
            </a:lvl3pPr>
            <a:lvl4pPr marL="1600200" indent="-228600" algn="l" rtl="0" eaLnBrk="0" fontAlgn="base" hangingPunct="0">
              <a:spcBef>
                <a:spcPct val="20000"/>
              </a:spcBef>
              <a:spcAft>
                <a:spcPct val="0"/>
              </a:spcAft>
              <a:buBlip>
                <a:blip r:embed="rId5"/>
              </a:buBlip>
              <a:defRPr sz="1400" i="1" baseline="0">
                <a:solidFill>
                  <a:schemeClr val="tx1"/>
                </a:solidFill>
                <a:latin typeface="Times New Roman" panose="02020603050405020304" pitchFamily="18" charset="0"/>
                <a:cs typeface="TH SarabunPSK" panose="020B0502040204020203" pitchFamily="34" charset="-34"/>
              </a:defRPr>
            </a:lvl4pPr>
            <a:lvl5pPr marL="2057400" indent="-228600" algn="l" rtl="0" eaLnBrk="0" fontAlgn="base" hangingPunct="0">
              <a:spcBef>
                <a:spcPct val="20000"/>
              </a:spcBef>
              <a:spcAft>
                <a:spcPct val="0"/>
              </a:spcAft>
              <a:buChar char="•"/>
              <a:defRPr sz="1400" baseline="0">
                <a:solidFill>
                  <a:srgbClr val="FF6600"/>
                </a:solidFill>
                <a:latin typeface="Times New Roman" panose="02020603050405020304" pitchFamily="18" charset="0"/>
                <a:cs typeface="TH SarabunPSK" panose="020B0502040204020203" pitchFamily="34" charset="-34"/>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buNone/>
            </a:pPr>
            <a:r>
              <a:rPr lang="en-SG" sz="2400" b="1" dirty="0"/>
              <a:t>S. S. Ge, T. H. Lee, and C. J. Harris</a:t>
            </a:r>
            <a:r>
              <a:rPr lang="en-SG" sz="2400" dirty="0"/>
              <a:t>. </a:t>
            </a:r>
            <a:r>
              <a:rPr lang="en-SG" sz="2400" i="1" dirty="0"/>
              <a:t>Adaptive neural network control of robotic manipulators</a:t>
            </a:r>
            <a:r>
              <a:rPr lang="en-SG" sz="2400" dirty="0"/>
              <a:t>. Vol. 19. World Scientific, 1998.</a:t>
            </a:r>
          </a:p>
        </p:txBody>
      </p:sp>
    </p:spTree>
    <p:custDataLst>
      <p:tags r:id="rId2"/>
    </p:custDataLst>
    <p:extLst>
      <p:ext uri="{BB962C8B-B14F-4D97-AF65-F5344CB8AC3E}">
        <p14:creationId xmlns:p14="http://schemas.microsoft.com/office/powerpoint/2010/main" val="2359013210"/>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pic>
        <p:nvPicPr>
          <p:cNvPr id="3" name="Picture 5"/>
          <p:cNvPicPr>
            <a:picLocks noChangeAspect="1"/>
          </p:cNvPicPr>
          <p:nvPr/>
        </p:nvPicPr>
        <p:blipFill>
          <a:blip r:embed="rId5"/>
          <a:stretch>
            <a:fillRect/>
          </a:stretch>
        </p:blipFill>
        <p:spPr>
          <a:xfrm>
            <a:off x="978535" y="1891030"/>
            <a:ext cx="7571558" cy="4492833"/>
          </a:xfrm>
          <a:prstGeom prst="rect">
            <a:avLst/>
          </a:prstGeom>
        </p:spPr>
      </p:pic>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7"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30</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94535"/>
            <a:ext cx="8427085" cy="175323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 is a function of both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and     . Therefore, </a:t>
            </a:r>
            <a:r>
              <a:rPr lang="en-US" sz="2400" b="1" i="1" dirty="0">
                <a:solidFill>
                  <a:srgbClr val="FF0000"/>
                </a:solidFill>
                <a:latin typeface="Times New Roman" panose="02020603050405020304" pitchFamily="18" charset="0"/>
                <a:cs typeface="Times New Roman" panose="02020603050405020304" pitchFamily="18" charset="0"/>
              </a:rPr>
              <a:t>dynamic neural networks (DNN) </a:t>
            </a:r>
            <a:r>
              <a:rPr lang="en-US" sz="2400" dirty="0">
                <a:latin typeface="Times New Roman" panose="02020603050405020304" pitchFamily="18" charset="0"/>
                <a:cs typeface="Times New Roman" panose="02020603050405020304" pitchFamily="18" charset="0"/>
              </a:rPr>
              <a:t>of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and     are necessary.</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dynamic neural network emulator                   of              is given by</a:t>
            </a:r>
          </a:p>
        </p:txBody>
      </p:sp>
      <p:sp>
        <p:nvSpPr>
          <p:cNvPr id="15" name="TextBox 10"/>
          <p:cNvSpPr txBox="1"/>
          <p:nvPr/>
        </p:nvSpPr>
        <p:spPr>
          <a:xfrm>
            <a:off x="971550" y="4313555"/>
            <a:ext cx="1149350" cy="46037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sym typeface="+mn-ea"/>
              </a:rPr>
              <a:t>Then</a:t>
            </a:r>
            <a:endParaRPr lang="en-US" sz="2400" dirty="0">
              <a:latin typeface="Times New Roman" panose="02020603050405020304" pitchFamily="18" charset="0"/>
              <a:cs typeface="Times New Roman" panose="02020603050405020304" pitchFamily="18" charset="0"/>
            </a:endParaRPr>
          </a:p>
        </p:txBody>
      </p:sp>
      <p:graphicFrame>
        <p:nvGraphicFramePr>
          <p:cNvPr id="3" name="Object 14"/>
          <p:cNvGraphicFramePr>
            <a:graphicFrameLocks noChangeAspect="1"/>
          </p:cNvGraphicFramePr>
          <p:nvPr/>
        </p:nvGraphicFramePr>
        <p:xfrm>
          <a:off x="1024891" y="2047875"/>
          <a:ext cx="874414" cy="396003"/>
        </p:xfrm>
        <a:graphic>
          <a:graphicData uri="http://schemas.openxmlformats.org/presentationml/2006/ole">
            <mc:AlternateContent xmlns:mc="http://schemas.openxmlformats.org/markup-compatibility/2006">
              <mc:Choice xmlns:v="urn:schemas-microsoft-com:vml" Requires="v">
                <p:oleObj spid="_x0000_s3260" name="Equation" r:id="rId6" imgW="482600" imgH="203200" progId="Equation.3">
                  <p:embed/>
                </p:oleObj>
              </mc:Choice>
              <mc:Fallback>
                <p:oleObj name="Equation" r:id="rId6" imgW="482600" imgH="203200" progId="Equation.3">
                  <p:embed/>
                  <p:pic>
                    <p:nvPicPr>
                      <p:cNvPr id="0" name="图片 27798"/>
                      <p:cNvPicPr>
                        <a:picLocks noChangeAspect="1" noChangeArrowheads="1"/>
                      </p:cNvPicPr>
                      <p:nvPr/>
                    </p:nvPicPr>
                    <p:blipFill>
                      <a:blip r:embed="rId7"/>
                      <a:srcRect/>
                      <a:stretch>
                        <a:fillRect/>
                      </a:stretch>
                    </p:blipFill>
                    <p:spPr bwMode="auto">
                      <a:xfrm>
                        <a:off x="1024891" y="2047875"/>
                        <a:ext cx="874414" cy="39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noChangeAspect="1"/>
          </p:cNvGraphicFramePr>
          <p:nvPr/>
        </p:nvGraphicFramePr>
        <p:xfrm>
          <a:off x="5334953" y="1994536"/>
          <a:ext cx="264160" cy="454660"/>
        </p:xfrm>
        <a:graphic>
          <a:graphicData uri="http://schemas.openxmlformats.org/presentationml/2006/ole">
            <mc:AlternateContent xmlns:mc="http://schemas.openxmlformats.org/markup-compatibility/2006">
              <mc:Choice xmlns:v="urn:schemas-microsoft-com:vml" Requires="v">
                <p:oleObj spid="_x0000_s3261" name="Equation" r:id="rId8" imgW="127000" imgH="203200" progId="Equation.3">
                  <p:embed/>
                </p:oleObj>
              </mc:Choice>
              <mc:Fallback>
                <p:oleObj name="Equation" r:id="rId8" imgW="127000" imgH="203200" progId="Equation.3">
                  <p:embed/>
                  <p:pic>
                    <p:nvPicPr>
                      <p:cNvPr id="0" name="图片 27798"/>
                      <p:cNvPicPr>
                        <a:picLocks noChangeAspect="1" noChangeArrowheads="1"/>
                      </p:cNvPicPr>
                      <p:nvPr/>
                    </p:nvPicPr>
                    <p:blipFill>
                      <a:blip r:embed="rId9"/>
                      <a:srcRect/>
                      <a:stretch>
                        <a:fillRect/>
                      </a:stretch>
                    </p:blipFill>
                    <p:spPr bwMode="auto">
                      <a:xfrm>
                        <a:off x="5334953" y="1994536"/>
                        <a:ext cx="264160" cy="4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nvGraphicFramePr>
        <p:xfrm>
          <a:off x="5113973" y="2328546"/>
          <a:ext cx="264160" cy="454660"/>
        </p:xfrm>
        <a:graphic>
          <a:graphicData uri="http://schemas.openxmlformats.org/presentationml/2006/ole">
            <mc:AlternateContent xmlns:mc="http://schemas.openxmlformats.org/markup-compatibility/2006">
              <mc:Choice xmlns:v="urn:schemas-microsoft-com:vml" Requires="v">
                <p:oleObj spid="_x0000_s3262" name="Equation" r:id="rId10" imgW="127000" imgH="203200" progId="Equation.3">
                  <p:embed/>
                </p:oleObj>
              </mc:Choice>
              <mc:Fallback>
                <p:oleObj name="Equation" r:id="rId10" imgW="127000" imgH="203200" progId="Equation.3">
                  <p:embed/>
                  <p:pic>
                    <p:nvPicPr>
                      <p:cNvPr id="0" name="图片 27798"/>
                      <p:cNvPicPr>
                        <a:picLocks noChangeAspect="1" noChangeArrowheads="1"/>
                      </p:cNvPicPr>
                      <p:nvPr/>
                    </p:nvPicPr>
                    <p:blipFill>
                      <a:blip r:embed="rId9"/>
                      <a:srcRect/>
                      <a:stretch>
                        <a:fillRect/>
                      </a:stretch>
                    </p:blipFill>
                    <p:spPr bwMode="auto">
                      <a:xfrm>
                        <a:off x="5113973" y="2328546"/>
                        <a:ext cx="264160" cy="4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4"/>
          <p:cNvGraphicFramePr>
            <a:graphicFrameLocks noChangeAspect="1"/>
          </p:cNvGraphicFramePr>
          <p:nvPr/>
        </p:nvGraphicFramePr>
        <p:xfrm>
          <a:off x="5735648" y="2923104"/>
          <a:ext cx="1289050" cy="470535"/>
        </p:xfrm>
        <a:graphic>
          <a:graphicData uri="http://schemas.openxmlformats.org/presentationml/2006/ole">
            <mc:AlternateContent xmlns:mc="http://schemas.openxmlformats.org/markup-compatibility/2006">
              <mc:Choice xmlns:v="urn:schemas-microsoft-com:vml" Requires="v">
                <p:oleObj spid="_x0000_s3263" name="Equation" r:id="rId11" imgW="711200" imgH="241300" progId="Equation.3">
                  <p:embed/>
                </p:oleObj>
              </mc:Choice>
              <mc:Fallback>
                <p:oleObj name="Equation" r:id="rId11" imgW="711200" imgH="241300" progId="Equation.3">
                  <p:embed/>
                  <p:pic>
                    <p:nvPicPr>
                      <p:cNvPr id="0" name="图片 27798"/>
                      <p:cNvPicPr>
                        <a:picLocks noChangeAspect="1" noChangeArrowheads="1"/>
                      </p:cNvPicPr>
                      <p:nvPr/>
                    </p:nvPicPr>
                    <p:blipFill>
                      <a:blip r:embed="rId12"/>
                      <a:srcRect/>
                      <a:stretch>
                        <a:fillRect/>
                      </a:stretch>
                    </p:blipFill>
                    <p:spPr bwMode="auto">
                      <a:xfrm>
                        <a:off x="5735648" y="2923104"/>
                        <a:ext cx="1289050" cy="47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p:cNvGraphicFramePr>
            <a:graphicFrameLocks noChangeAspect="1"/>
          </p:cNvGraphicFramePr>
          <p:nvPr/>
        </p:nvGraphicFramePr>
        <p:xfrm>
          <a:off x="7439671" y="2923104"/>
          <a:ext cx="944245" cy="470535"/>
        </p:xfrm>
        <a:graphic>
          <a:graphicData uri="http://schemas.openxmlformats.org/presentationml/2006/ole">
            <mc:AlternateContent xmlns:mc="http://schemas.openxmlformats.org/markup-compatibility/2006">
              <mc:Choice xmlns:v="urn:schemas-microsoft-com:vml" Requires="v">
                <p:oleObj spid="_x0000_s3264" name="Equation" r:id="rId13" imgW="520700" imgH="241300" progId="Equation.3">
                  <p:embed/>
                </p:oleObj>
              </mc:Choice>
              <mc:Fallback>
                <p:oleObj name="Equation" r:id="rId13" imgW="520700" imgH="241300" progId="Equation.3">
                  <p:embed/>
                  <p:pic>
                    <p:nvPicPr>
                      <p:cNvPr id="0" name="图片 27798"/>
                      <p:cNvPicPr>
                        <a:picLocks noChangeAspect="1" noChangeArrowheads="1"/>
                      </p:cNvPicPr>
                      <p:nvPr/>
                    </p:nvPicPr>
                    <p:blipFill>
                      <a:blip r:embed="rId14"/>
                      <a:srcRect/>
                      <a:stretch>
                        <a:fillRect/>
                      </a:stretch>
                    </p:blipFill>
                    <p:spPr bwMode="auto">
                      <a:xfrm>
                        <a:off x="7439671" y="2923104"/>
                        <a:ext cx="944245" cy="47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4"/>
          <p:cNvSpPr txBox="1">
            <a:spLocks noRot="1" noChangeAspect="1" noMove="1" noResize="1" noEditPoints="1" noAdjustHandles="1" noChangeArrowheads="1" noChangeShapeType="1" noTextEdit="1"/>
          </p:cNvSpPr>
          <p:nvPr/>
        </p:nvSpPr>
        <p:spPr>
          <a:xfrm>
            <a:off x="2227794" y="3602704"/>
            <a:ext cx="3559884" cy="487762"/>
          </a:xfrm>
          <a:prstGeom prst="rect">
            <a:avLst/>
          </a:prstGeom>
          <a:blipFill rotWithShape="1">
            <a:blip r:embed="rId15"/>
            <a:stretch>
              <a:fillRect b="-10000"/>
            </a:stretch>
          </a:blipFill>
        </p:spPr>
        <p:txBody>
          <a:bodyPr/>
          <a:lstStyle/>
          <a:p>
            <a:r>
              <a:rPr lang="zh-CN" altLang="en-US">
                <a:noFill/>
              </a:rPr>
              <a:t> </a:t>
            </a:r>
          </a:p>
        </p:txBody>
      </p:sp>
      <p:sp>
        <p:nvSpPr>
          <p:cNvPr id="21" name="TextBox 9"/>
          <p:cNvSpPr txBox="1">
            <a:spLocks noRot="1" noChangeAspect="1" noMove="1" noResize="1" noEditPoints="1" noAdjustHandles="1" noChangeArrowheads="1" noChangeShapeType="1" noTextEdit="1"/>
          </p:cNvSpPr>
          <p:nvPr/>
        </p:nvSpPr>
        <p:spPr>
          <a:xfrm>
            <a:off x="2120900" y="4316372"/>
            <a:ext cx="4319772" cy="458011"/>
          </a:xfrm>
          <a:prstGeom prst="rect">
            <a:avLst/>
          </a:prstGeom>
          <a:blipFill rotWithShape="1">
            <a:blip r:embed="rId16"/>
            <a:stretch>
              <a:fillRect b="-12000"/>
            </a:stretch>
          </a:blipFill>
        </p:spPr>
        <p:txBody>
          <a:bodyPr/>
          <a:lstStyle/>
          <a:p>
            <a:r>
              <a:rPr lang="zh-CN" altLang="en-US">
                <a:noFill/>
              </a:rPr>
              <a:t> </a:t>
            </a:r>
          </a:p>
        </p:txBody>
      </p:sp>
      <p:sp>
        <p:nvSpPr>
          <p:cNvPr id="23" name="TextBox 12"/>
          <p:cNvSpPr txBox="1">
            <a:spLocks noRot="1" noChangeAspect="1" noMove="1" noResize="1" noEditPoints="1" noAdjustHandles="1" noChangeArrowheads="1" noChangeShapeType="1" noTextEdit="1"/>
          </p:cNvSpPr>
          <p:nvPr/>
        </p:nvSpPr>
        <p:spPr>
          <a:xfrm>
            <a:off x="991870" y="4800600"/>
            <a:ext cx="7787005" cy="1582420"/>
          </a:xfrm>
          <a:prstGeom prst="rect">
            <a:avLst/>
          </a:prstGeom>
          <a:blipFill rotWithShape="1">
            <a:blip r:embed="rId17"/>
            <a:stretch>
              <a:fillRect l="-811" t="-2745" b="-5490"/>
            </a:stretch>
          </a:blipFill>
        </p:spPr>
        <p:txBody>
          <a:bodyPr/>
          <a:lstStyle/>
          <a:p>
            <a:r>
              <a:rPr lang="zh-CN" altLang="en-US">
                <a:noFill/>
              </a:rPr>
              <a:t> </a:t>
            </a:r>
          </a:p>
        </p:txBody>
      </p:sp>
      <p:graphicFrame>
        <p:nvGraphicFramePr>
          <p:cNvPr id="25" name="Object 14"/>
          <p:cNvGraphicFramePr>
            <a:graphicFrameLocks noChangeAspect="1"/>
          </p:cNvGraphicFramePr>
          <p:nvPr/>
        </p:nvGraphicFramePr>
        <p:xfrm>
          <a:off x="6120458" y="3589537"/>
          <a:ext cx="2209800" cy="445770"/>
        </p:xfrm>
        <a:graphic>
          <a:graphicData uri="http://schemas.openxmlformats.org/presentationml/2006/ole">
            <mc:AlternateContent xmlns:mc="http://schemas.openxmlformats.org/markup-compatibility/2006">
              <mc:Choice xmlns:v="urn:schemas-microsoft-com:vml" Requires="v">
                <p:oleObj spid="_x0000_s3265" name="Equation" r:id="rId18" imgW="1219200" imgH="228600" progId="Equation.3">
                  <p:embed/>
                </p:oleObj>
              </mc:Choice>
              <mc:Fallback>
                <p:oleObj name="Equation" r:id="rId18" imgW="1219200" imgH="228600" progId="Equation.3">
                  <p:embed/>
                  <p:pic>
                    <p:nvPicPr>
                      <p:cNvPr id="0" name="图片 27798"/>
                      <p:cNvPicPr>
                        <a:picLocks noChangeAspect="1" noChangeArrowheads="1"/>
                      </p:cNvPicPr>
                      <p:nvPr/>
                    </p:nvPicPr>
                    <p:blipFill>
                      <a:blip r:embed="rId19"/>
                      <a:srcRect/>
                      <a:stretch>
                        <a:fillRect/>
                      </a:stretch>
                    </p:blipFill>
                    <p:spPr bwMode="auto">
                      <a:xfrm>
                        <a:off x="6120458" y="3589537"/>
                        <a:ext cx="2209800" cy="4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9"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31</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2"/>
    </p:custData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pic>
        <p:nvPicPr>
          <p:cNvPr id="5" name="Picture 2"/>
          <p:cNvPicPr>
            <a:picLocks noChangeAspect="1"/>
          </p:cNvPicPr>
          <p:nvPr/>
        </p:nvPicPr>
        <p:blipFill>
          <a:blip r:embed="rId5"/>
          <a:stretch>
            <a:fillRect/>
          </a:stretch>
        </p:blipFill>
        <p:spPr>
          <a:xfrm>
            <a:off x="507365" y="1919605"/>
            <a:ext cx="8112258" cy="4392032"/>
          </a:xfrm>
          <a:prstGeom prst="rect">
            <a:avLst/>
          </a:prstGeom>
        </p:spPr>
      </p:pic>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7"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32</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94535"/>
            <a:ext cx="8427085" cy="4603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Based on the definitions for GL matrix and operator, we have</a:t>
            </a:r>
          </a:p>
        </p:txBody>
      </p:sp>
      <p:sp>
        <p:nvSpPr>
          <p:cNvPr id="15" name="TextBox 10"/>
          <p:cNvSpPr txBox="1"/>
          <p:nvPr/>
        </p:nvSpPr>
        <p:spPr>
          <a:xfrm>
            <a:off x="1040765" y="2901315"/>
            <a:ext cx="1149350" cy="46037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sym typeface="+mn-ea"/>
              </a:rPr>
              <a:t>where</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a:spLocks noRot="1" noChangeAspect="1" noMove="1" noResize="1" noEditPoints="1" noAdjustHandles="1" noChangeArrowheads="1" noChangeShapeType="1" noTextEdit="1"/>
          </p:cNvSpPr>
          <p:nvPr/>
        </p:nvSpPr>
        <p:spPr>
          <a:xfrm>
            <a:off x="2859405" y="2468245"/>
            <a:ext cx="2895600" cy="433070"/>
          </a:xfrm>
          <a:prstGeom prst="rect">
            <a:avLst/>
          </a:prstGeom>
          <a:blipFill rotWithShape="1">
            <a:blip r:embed="rId5"/>
            <a:stretch>
              <a:fillRect b="-9859"/>
            </a:stretch>
          </a:blipFill>
        </p:spPr>
        <p:txBody>
          <a:bodyPr/>
          <a:lstStyle/>
          <a:p>
            <a:r>
              <a:rPr lang="zh-CN" altLang="en-US">
                <a:noFill/>
              </a:rPr>
              <a:t> </a:t>
            </a:r>
          </a:p>
        </p:txBody>
      </p:sp>
      <p:sp>
        <p:nvSpPr>
          <p:cNvPr id="7" name="TextBox 6"/>
          <p:cNvSpPr txBox="1">
            <a:spLocks noRot="1" noChangeAspect="1" noMove="1" noResize="1" noEditPoints="1" noAdjustHandles="1" noChangeArrowheads="1" noChangeShapeType="1" noTextEdit="1"/>
          </p:cNvSpPr>
          <p:nvPr/>
        </p:nvSpPr>
        <p:spPr>
          <a:xfrm>
            <a:off x="1503912" y="3315335"/>
            <a:ext cx="6417526" cy="1476110"/>
          </a:xfrm>
          <a:prstGeom prst="rect">
            <a:avLst/>
          </a:prstGeom>
          <a:blipFill rotWithShape="1">
            <a:blip r:embed="rId6"/>
            <a:stretch>
              <a:fillRect/>
            </a:stretch>
          </a:blipFill>
        </p:spPr>
        <p:txBody>
          <a:bodyPr/>
          <a:lstStyle/>
          <a:p>
            <a:r>
              <a:rPr lang="zh-CN" altLang="en-US">
                <a:noFill/>
              </a:rPr>
              <a:t> </a:t>
            </a:r>
          </a:p>
        </p:txBody>
      </p:sp>
      <p:sp>
        <p:nvSpPr>
          <p:cNvPr id="9" name="Rectangle 2"/>
          <p:cNvSpPr>
            <a:spLocks noRot="1" noChangeAspect="1" noMove="1" noResize="1" noEditPoints="1" noAdjustHandles="1" noChangeArrowheads="1" noChangeShapeType="1" noTextEdit="1"/>
          </p:cNvSpPr>
          <p:nvPr/>
        </p:nvSpPr>
        <p:spPr>
          <a:xfrm>
            <a:off x="1406757" y="4871720"/>
            <a:ext cx="6585072" cy="1509131"/>
          </a:xfrm>
          <a:prstGeom prst="rect">
            <a:avLst/>
          </a:prstGeom>
          <a:blipFill rotWithShape="1">
            <a:blip r:embed="rId7"/>
            <a:stretch>
              <a:fillRect/>
            </a:stretch>
          </a:blipFill>
        </p:spPr>
        <p:txBody>
          <a:bodyPr/>
          <a:lstStyle/>
          <a:p>
            <a:r>
              <a:rPr lang="zh-CN" altLang="en-US">
                <a:noFill/>
              </a:rPr>
              <a:t> </a:t>
            </a:r>
          </a:p>
        </p:txBody>
      </p:sp>
      <p:sp>
        <p:nvSpPr>
          <p:cNvPr id="10"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1"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33</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861185"/>
            <a:ext cx="7658100" cy="460375"/>
          </a:xfrm>
          <a:prstGeom prst="rect">
            <a:avLst/>
          </a:prstGeom>
          <a:noFill/>
        </p:spPr>
        <p:txBody>
          <a:bodyPr wrap="square" rtlCol="0">
            <a:spAutoFit/>
          </a:bodyPr>
          <a:lstStyle/>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with</a:t>
            </a:r>
          </a:p>
        </p:txBody>
      </p:sp>
      <p:sp>
        <p:nvSpPr>
          <p:cNvPr id="15" name="TextBox 10"/>
          <p:cNvSpPr txBox="1"/>
          <p:nvPr/>
        </p:nvSpPr>
        <p:spPr>
          <a:xfrm>
            <a:off x="1192530" y="4986020"/>
            <a:ext cx="1149350" cy="46037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sym typeface="+mn-ea"/>
              </a:rPr>
              <a:t>and</a:t>
            </a:r>
            <a:endParaRPr lang="en-US" sz="2400" dirty="0">
              <a:latin typeface="Times New Roman" panose="02020603050405020304" pitchFamily="18" charset="0"/>
              <a:cs typeface="Times New Roman" panose="02020603050405020304" pitchFamily="18" charset="0"/>
            </a:endParaRPr>
          </a:p>
        </p:txBody>
      </p:sp>
      <p:sp>
        <p:nvSpPr>
          <p:cNvPr id="3" name="TextBox 8"/>
          <p:cNvSpPr txBox="1">
            <a:spLocks noRot="1" noChangeAspect="1" noMove="1" noResize="1" noEditPoints="1" noAdjustHandles="1" noChangeArrowheads="1" noChangeShapeType="1" noTextEdit="1"/>
          </p:cNvSpPr>
          <p:nvPr/>
        </p:nvSpPr>
        <p:spPr>
          <a:xfrm>
            <a:off x="1995170" y="1953772"/>
            <a:ext cx="2210284" cy="1373774"/>
          </a:xfrm>
          <a:prstGeom prst="rect">
            <a:avLst/>
          </a:prstGeom>
          <a:blipFill rotWithShape="1">
            <a:blip r:embed="rId5"/>
            <a:stretch>
              <a:fillRect/>
            </a:stretch>
          </a:blipFill>
        </p:spPr>
        <p:txBody>
          <a:bodyPr/>
          <a:lstStyle/>
          <a:p>
            <a:r>
              <a:rPr lang="zh-CN" altLang="en-US">
                <a:noFill/>
              </a:rPr>
              <a:t> </a:t>
            </a:r>
          </a:p>
        </p:txBody>
      </p:sp>
      <p:sp>
        <p:nvSpPr>
          <p:cNvPr id="10" name="TextBox 9"/>
          <p:cNvSpPr txBox="1">
            <a:spLocks noRot="1" noChangeAspect="1" noMove="1" noResize="1" noEditPoints="1" noAdjustHandles="1" noChangeArrowheads="1" noChangeShapeType="1" noTextEdit="1"/>
          </p:cNvSpPr>
          <p:nvPr/>
        </p:nvSpPr>
        <p:spPr>
          <a:xfrm>
            <a:off x="4662098" y="1944453"/>
            <a:ext cx="2845331" cy="1373774"/>
          </a:xfrm>
          <a:prstGeom prst="rect">
            <a:avLst/>
          </a:prstGeom>
          <a:blipFill rotWithShape="1">
            <a:blip r:embed="rId6"/>
            <a:stretch>
              <a:fillRect/>
            </a:stretch>
          </a:blipFill>
        </p:spPr>
        <p:txBody>
          <a:bodyPr/>
          <a:lstStyle/>
          <a:p>
            <a:r>
              <a:rPr lang="zh-CN" altLang="en-US">
                <a:noFill/>
              </a:rPr>
              <a:t> </a:t>
            </a:r>
          </a:p>
        </p:txBody>
      </p:sp>
      <p:sp>
        <p:nvSpPr>
          <p:cNvPr id="11" name="TextBox 10"/>
          <p:cNvSpPr txBox="1">
            <a:spLocks noRot="1" noChangeAspect="1" noMove="1" noResize="1" noEditPoints="1" noAdjustHandles="1" noChangeArrowheads="1" noChangeShapeType="1" noTextEdit="1"/>
          </p:cNvSpPr>
          <p:nvPr/>
        </p:nvSpPr>
        <p:spPr>
          <a:xfrm>
            <a:off x="2176145" y="3988903"/>
            <a:ext cx="4844403" cy="430887"/>
          </a:xfrm>
          <a:prstGeom prst="rect">
            <a:avLst/>
          </a:prstGeom>
          <a:blipFill rotWithShape="1">
            <a:blip r:embed="rId7"/>
            <a:stretch>
              <a:fillRect b="-18310"/>
            </a:stretch>
          </a:blipFill>
        </p:spPr>
        <p:txBody>
          <a:bodyPr/>
          <a:lstStyle/>
          <a:p>
            <a:r>
              <a:rPr lang="zh-CN" altLang="en-US">
                <a:noFill/>
              </a:rPr>
              <a:t> </a:t>
            </a:r>
          </a:p>
        </p:txBody>
      </p:sp>
      <p:sp>
        <p:nvSpPr>
          <p:cNvPr id="6" name="TextBox 6"/>
          <p:cNvSpPr txBox="1">
            <a:spLocks noRot="1" noChangeAspect="1" noMove="1" noResize="1" noEditPoints="1" noAdjustHandles="1" noChangeArrowheads="1" noChangeShapeType="1" noTextEdit="1"/>
          </p:cNvSpPr>
          <p:nvPr/>
        </p:nvSpPr>
        <p:spPr>
          <a:xfrm>
            <a:off x="2461907" y="3425787"/>
            <a:ext cx="4220451" cy="474489"/>
          </a:xfrm>
          <a:prstGeom prst="rect">
            <a:avLst/>
          </a:prstGeom>
          <a:blipFill rotWithShape="1">
            <a:blip r:embed="rId8"/>
            <a:stretch>
              <a:fillRect/>
            </a:stretch>
          </a:blipFill>
        </p:spPr>
        <p:txBody>
          <a:bodyPr/>
          <a:lstStyle/>
          <a:p>
            <a:r>
              <a:rPr lang="zh-CN" altLang="en-US">
                <a:noFill/>
              </a:rPr>
              <a:t> </a:t>
            </a:r>
          </a:p>
        </p:txBody>
      </p:sp>
      <p:sp>
        <p:nvSpPr>
          <p:cNvPr id="12" name="TextBox 11"/>
          <p:cNvSpPr txBox="1">
            <a:spLocks noRot="1" noChangeAspect="1" noMove="1" noResize="1" noEditPoints="1" noAdjustHandles="1" noChangeArrowheads="1" noChangeShapeType="1" noTextEdit="1"/>
          </p:cNvSpPr>
          <p:nvPr/>
        </p:nvSpPr>
        <p:spPr>
          <a:xfrm>
            <a:off x="1317241" y="4420091"/>
            <a:ext cx="6893041" cy="474489"/>
          </a:xfrm>
          <a:prstGeom prst="rect">
            <a:avLst/>
          </a:prstGeom>
          <a:blipFill rotWithShape="1">
            <a:blip r:embed="rId9"/>
            <a:stretch>
              <a:fillRect b="-10256"/>
            </a:stretch>
          </a:blipFill>
        </p:spPr>
        <p:txBody>
          <a:bodyPr/>
          <a:lstStyle/>
          <a:p>
            <a:r>
              <a:rPr lang="zh-CN" altLang="en-US">
                <a:noFill/>
              </a:rPr>
              <a:t> </a:t>
            </a:r>
          </a:p>
        </p:txBody>
      </p:sp>
      <p:sp>
        <p:nvSpPr>
          <p:cNvPr id="8" name="Rectangle 2"/>
          <p:cNvSpPr>
            <a:spLocks noRot="1" noChangeAspect="1" noMove="1" noResize="1" noEditPoints="1" noAdjustHandles="1" noChangeArrowheads="1" noChangeShapeType="1" noTextEdit="1"/>
          </p:cNvSpPr>
          <p:nvPr/>
        </p:nvSpPr>
        <p:spPr>
          <a:xfrm>
            <a:off x="2581988" y="4999670"/>
            <a:ext cx="3921266" cy="1360309"/>
          </a:xfrm>
          <a:prstGeom prst="rect">
            <a:avLst/>
          </a:prstGeom>
          <a:blipFill rotWithShape="1">
            <a:blip r:embed="rId10"/>
            <a:stretch>
              <a:fillRect/>
            </a:stretch>
          </a:blipFill>
        </p:spPr>
        <p:txBody>
          <a:bodyPr/>
          <a:lstStyle/>
          <a:p>
            <a:r>
              <a:rPr lang="zh-CN" altLang="en-US">
                <a:noFill/>
              </a:rPr>
              <a:t> </a:t>
            </a:r>
          </a:p>
        </p:txBody>
      </p:sp>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4"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34</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a:spLocks noRot="1" noChangeAspect="1" noMove="1" noResize="1" noEditPoints="1" noAdjustHandles="1" noChangeArrowheads="1" noChangeShapeType="1" noTextEdit="1"/>
          </p:cNvSpPr>
          <p:nvPr/>
        </p:nvSpPr>
        <p:spPr>
          <a:xfrm>
            <a:off x="573405" y="3440664"/>
            <a:ext cx="8305800" cy="1140505"/>
          </a:xfrm>
          <a:prstGeom prst="rect">
            <a:avLst/>
          </a:prstGeom>
          <a:blipFill rotWithShape="1">
            <a:blip r:embed="rId4"/>
            <a:stretch>
              <a:fillRect l="-954" t="-3743" b="-7487"/>
            </a:stretch>
          </a:blipFill>
        </p:spPr>
        <p:txBody>
          <a:bodyPr/>
          <a:lstStyle/>
          <a:p>
            <a:r>
              <a:rPr lang="zh-CN" altLang="en-US">
                <a:noFill/>
              </a:rPr>
              <a:t> </a:t>
            </a:r>
          </a:p>
        </p:txBody>
      </p:sp>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94535"/>
            <a:ext cx="8427085" cy="4603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Similarly, we have</a:t>
            </a:r>
          </a:p>
        </p:txBody>
      </p:sp>
      <p:sp>
        <p:nvSpPr>
          <p:cNvPr id="14" name="TextBox 13"/>
          <p:cNvSpPr txBox="1">
            <a:spLocks noRot="1" noChangeAspect="1" noMove="1" noResize="1" noEditPoints="1" noAdjustHandles="1" noChangeArrowheads="1" noChangeShapeType="1" noTextEdit="1"/>
          </p:cNvSpPr>
          <p:nvPr/>
        </p:nvSpPr>
        <p:spPr>
          <a:xfrm>
            <a:off x="2559050" y="2463165"/>
            <a:ext cx="3427095" cy="436245"/>
          </a:xfrm>
          <a:prstGeom prst="rect">
            <a:avLst/>
          </a:prstGeom>
          <a:blipFill rotWithShape="1">
            <a:blip r:embed="rId6"/>
            <a:stretch>
              <a:fillRect b="-9859"/>
            </a:stretch>
          </a:blipFill>
        </p:spPr>
        <p:txBody>
          <a:bodyPr/>
          <a:lstStyle/>
          <a:p>
            <a:r>
              <a:rPr lang="zh-CN" altLang="en-US">
                <a:noFill/>
              </a:rPr>
              <a:t> </a:t>
            </a:r>
          </a:p>
        </p:txBody>
      </p:sp>
      <p:sp>
        <p:nvSpPr>
          <p:cNvPr id="3" name="TextBox 14"/>
          <p:cNvSpPr txBox="1">
            <a:spLocks noRot="1" noChangeAspect="1" noMove="1" noResize="1" noEditPoints="1" noAdjustHandles="1" noChangeArrowheads="1" noChangeShapeType="1" noTextEdit="1"/>
          </p:cNvSpPr>
          <p:nvPr/>
        </p:nvSpPr>
        <p:spPr>
          <a:xfrm>
            <a:off x="2802185" y="3011764"/>
            <a:ext cx="2850652" cy="430887"/>
          </a:xfrm>
          <a:prstGeom prst="rect">
            <a:avLst/>
          </a:prstGeom>
          <a:blipFill rotWithShape="1">
            <a:blip r:embed="rId7"/>
            <a:stretch>
              <a:fillRect b="-16901"/>
            </a:stretch>
          </a:blipFill>
        </p:spPr>
        <p:txBody>
          <a:bodyPr/>
          <a:lstStyle/>
          <a:p>
            <a:r>
              <a:rPr lang="zh-CN" altLang="en-US">
                <a:noFill/>
              </a:rPr>
              <a:t> </a:t>
            </a:r>
          </a:p>
        </p:txBody>
      </p:sp>
      <p:sp>
        <p:nvSpPr>
          <p:cNvPr id="8" name="TextBox 16"/>
          <p:cNvSpPr txBox="1">
            <a:spLocks noRot="1" noChangeAspect="1" noMove="1" noResize="1" noEditPoints="1" noAdjustHandles="1" noChangeArrowheads="1" noChangeShapeType="1" noTextEdit="1"/>
          </p:cNvSpPr>
          <p:nvPr/>
        </p:nvSpPr>
        <p:spPr>
          <a:xfrm>
            <a:off x="304800" y="4777105"/>
            <a:ext cx="8534400" cy="472440"/>
          </a:xfrm>
          <a:prstGeom prst="rect">
            <a:avLst/>
          </a:prstGeom>
          <a:blipFill rotWithShape="1">
            <a:blip r:embed="rId8"/>
            <a:stretch>
              <a:fillRect l="-929" t="-8451" b="-28169"/>
            </a:stretch>
          </a:blipFill>
        </p:spPr>
        <p:txBody>
          <a:bodyPr/>
          <a:lstStyle/>
          <a:p>
            <a:r>
              <a:rPr lang="zh-CN" altLang="en-US">
                <a:noFill/>
              </a:rPr>
              <a:t> </a:t>
            </a:r>
          </a:p>
        </p:txBody>
      </p:sp>
      <p:pic>
        <p:nvPicPr>
          <p:cNvPr id="10" name="图片 9"/>
          <p:cNvPicPr>
            <a:picLocks noChangeAspect="1"/>
          </p:cNvPicPr>
          <p:nvPr/>
        </p:nvPicPr>
        <p:blipFill>
          <a:blip r:embed="rId9"/>
          <a:stretch>
            <a:fillRect/>
          </a:stretch>
        </p:blipFill>
        <p:spPr>
          <a:xfrm>
            <a:off x="631825" y="3467100"/>
            <a:ext cx="885825" cy="333375"/>
          </a:xfrm>
          <a:prstGeom prst="rect">
            <a:avLst/>
          </a:prstGeom>
        </p:spPr>
      </p:pic>
      <p:sp>
        <p:nvSpPr>
          <p:cNvPr id="15" name="TextBox 10"/>
          <p:cNvSpPr txBox="1"/>
          <p:nvPr/>
        </p:nvSpPr>
        <p:spPr>
          <a:xfrm>
            <a:off x="880222" y="3345104"/>
            <a:ext cx="1149350" cy="46037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sym typeface="+mn-ea"/>
              </a:rPr>
              <a:t>where</a:t>
            </a:r>
            <a:endParaRPr lang="en-US" sz="2400" dirty="0">
              <a:latin typeface="Times New Roman" panose="02020603050405020304" pitchFamily="18" charset="0"/>
              <a:cs typeface="Times New Roman" panose="02020603050405020304" pitchFamily="18" charset="0"/>
            </a:endParaRPr>
          </a:p>
        </p:txBody>
      </p:sp>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6"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35</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16989"/>
            <a:ext cx="7818755" cy="8299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neural network approximations of </a:t>
            </a:r>
            <a:r>
              <a:rPr lang="en-US" sz="2400" b="1" i="1" dirty="0">
                <a:solidFill>
                  <a:srgbClr val="FF0000"/>
                </a:solidFill>
                <a:latin typeface="Times New Roman" panose="02020603050405020304" pitchFamily="18" charset="0"/>
                <a:cs typeface="Times New Roman" panose="02020603050405020304" pitchFamily="18" charset="0"/>
              </a:rPr>
              <a:t>D</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and </a:t>
            </a:r>
            <a:r>
              <a:rPr lang="en-US" sz="2400" b="1" i="1" dirty="0">
                <a:solidFill>
                  <a:srgbClr val="FF0000"/>
                </a:solidFill>
                <a:latin typeface="Times New Roman" panose="02020603050405020304" pitchFamily="18" charset="0"/>
                <a:cs typeface="Times New Roman" panose="02020603050405020304" pitchFamily="18" charset="0"/>
              </a:rPr>
              <a:t>G</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i="1" dirty="0">
                <a:solidFill>
                  <a:srgbClr val="FF0000"/>
                </a:solidFill>
                <a:latin typeface="Times New Roman" panose="02020603050405020304" pitchFamily="18" charset="0"/>
                <a:cs typeface="Times New Roman" panose="02020603050405020304" pitchFamily="18" charset="0"/>
              </a:rPr>
              <a:t>q</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schematically shown in the following figure.</a:t>
            </a:r>
          </a:p>
        </p:txBody>
      </p:sp>
      <p:pic>
        <p:nvPicPr>
          <p:cNvPr id="5" name="Picture 2"/>
          <p:cNvPicPr>
            <a:picLocks noChangeAspect="1"/>
          </p:cNvPicPr>
          <p:nvPr/>
        </p:nvPicPr>
        <p:blipFill>
          <a:blip r:embed="rId5"/>
          <a:stretch>
            <a:fillRect/>
          </a:stretch>
        </p:blipFill>
        <p:spPr>
          <a:xfrm>
            <a:off x="419100" y="2824480"/>
            <a:ext cx="8347075" cy="3402330"/>
          </a:xfrm>
          <a:prstGeom prst="rect">
            <a:avLst/>
          </a:prstGeom>
        </p:spPr>
      </p:pic>
      <p:sp>
        <p:nvSpPr>
          <p:cNvPr id="8"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36</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custDataLst>
      <p:tags r:id="rId1"/>
    </p:custData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7997190"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Robots</a:t>
            </a:r>
          </a:p>
        </p:txBody>
      </p:sp>
      <p:sp>
        <p:nvSpPr>
          <p:cNvPr id="24" name="TextBox 23"/>
          <p:cNvSpPr txBox="1"/>
          <p:nvPr/>
        </p:nvSpPr>
        <p:spPr>
          <a:xfrm>
            <a:off x="551815" y="1927423"/>
            <a:ext cx="8427085" cy="4603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Finally, the dynamic neural network model can be obtained as</a:t>
            </a:r>
          </a:p>
        </p:txBody>
      </p:sp>
      <p:sp>
        <p:nvSpPr>
          <p:cNvPr id="3" name="Down Arrow 3"/>
          <p:cNvSpPr/>
          <p:nvPr/>
        </p:nvSpPr>
        <p:spPr>
          <a:xfrm>
            <a:off x="4291965" y="2968944"/>
            <a:ext cx="304800" cy="44640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283970" y="3469006"/>
            <a:ext cx="6553200" cy="1557843"/>
            <a:chOff x="1219200" y="2666651"/>
            <a:chExt cx="6553200" cy="1598612"/>
          </a:xfrm>
        </p:grpSpPr>
        <p:sp>
          <p:nvSpPr>
            <p:cNvPr id="7" name="Rectangle 6"/>
            <p:cNvSpPr/>
            <p:nvPr/>
          </p:nvSpPr>
          <p:spPr>
            <a:xfrm>
              <a:off x="1219200" y="2666651"/>
              <a:ext cx="6553200" cy="159861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4"/>
                <p:cNvSpPr txBox="1"/>
                <p:nvPr/>
              </p:nvSpPr>
              <p:spPr>
                <a:xfrm>
                  <a:off x="1371602" y="2743200"/>
                  <a:ext cx="62206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𝑆𝑁𝑁</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𝑆𝑁𝑁</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𝐷</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𝜏</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8" name="TextBox 4"/>
                <p:cNvSpPr txBox="1">
                  <a:spLocks noRot="1" noChangeAspect="1" noMove="1" noResize="1" noEditPoints="1" noAdjustHandles="1" noChangeArrowheads="1" noChangeShapeType="1" noTextEdit="1"/>
                </p:cNvSpPr>
                <p:nvPr/>
              </p:nvSpPr>
              <p:spPr>
                <a:xfrm>
                  <a:off x="1371602" y="2743200"/>
                  <a:ext cx="6220677" cy="461665"/>
                </a:xfrm>
                <a:prstGeom prst="rect">
                  <a:avLst/>
                </a:prstGeom>
                <a:blipFill rotWithShape="1">
                  <a:blip r:embed="rId6"/>
                  <a:stretch>
                    <a:fillRect b="-13514"/>
                  </a:stretch>
                </a:blipFill>
              </p:spPr>
              <p:txBody>
                <a:bodyPr/>
                <a:lstStyle/>
                <a:p>
                  <a:r>
                    <a:rPr lang="zh-CN" altLang="en-US">
                      <a:noFill/>
                    </a:rPr>
                    <a:t> </a:t>
                  </a:r>
                </a:p>
              </p:txBody>
            </p:sp>
          </mc:Fallback>
        </mc:AlternateContent>
        <p:sp>
          <p:nvSpPr>
            <p:cNvPr id="10" name="TextBox 9"/>
            <p:cNvSpPr txBox="1"/>
            <p:nvPr/>
          </p:nvSpPr>
          <p:spPr>
            <a:xfrm>
              <a:off x="1409700" y="3785899"/>
              <a:ext cx="6082777" cy="442163"/>
            </a:xfrm>
            <a:prstGeom prst="rect">
              <a:avLst/>
            </a:prstGeom>
            <a:noFill/>
          </p:spPr>
          <p:txBody>
            <a:bodyPr wrap="square" rtlCol="0">
              <a:spAutoFit/>
            </a:bodyPr>
            <a:lstStyle/>
            <a:p>
              <a:pPr algn="ctr"/>
              <a:r>
                <a:rPr lang="en-US" sz="2200" b="1" i="1" dirty="0">
                  <a:solidFill>
                    <a:srgbClr val="C00000"/>
                  </a:solidFill>
                  <a:latin typeface="Times New Roman" panose="02020603050405020304" pitchFamily="18" charset="0"/>
                  <a:cs typeface="Times New Roman" panose="02020603050405020304" pitchFamily="18" charset="0"/>
                </a:rPr>
                <a:t>Dynamic NN Model D – 1 </a:t>
              </a:r>
            </a:p>
          </p:txBody>
        </p:sp>
        <mc:AlternateContent xmlns:mc="http://schemas.openxmlformats.org/markup-compatibility/2006" xmlns:a14="http://schemas.microsoft.com/office/drawing/2010/main">
          <mc:Choice Requires="a14">
            <p:sp>
              <p:nvSpPr>
                <p:cNvPr id="11" name="TextBox 10"/>
                <p:cNvSpPr txBox="1"/>
                <p:nvPr/>
              </p:nvSpPr>
              <p:spPr>
                <a:xfrm>
                  <a:off x="2833507" y="3289475"/>
                  <a:ext cx="32483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𝐷</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𝐷</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𝐶</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𝐺</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833507" y="3289475"/>
                  <a:ext cx="3248389" cy="461665"/>
                </a:xfrm>
                <a:prstGeom prst="rect">
                  <a:avLst/>
                </a:prstGeom>
                <a:blipFill rotWithShape="1">
                  <a:blip r:embed="rId7"/>
                  <a:stretch>
                    <a:fillRect b="-15068"/>
                  </a:stretch>
                </a:blipFill>
              </p:spPr>
              <p:txBody>
                <a:bodyPr/>
                <a:lstStyle/>
                <a:p>
                  <a:r>
                    <a:rPr lang="zh-CN" altLang="en-US">
                      <a:noFill/>
                    </a:rPr>
                    <a:t> </a:t>
                  </a:r>
                </a:p>
              </p:txBody>
            </p:sp>
          </mc:Fallback>
        </mc:AlternateContent>
      </p:grpSp>
      <p:sp>
        <p:nvSpPr>
          <p:cNvPr id="13" name="TextBox 12"/>
          <p:cNvSpPr txBox="1"/>
          <p:nvPr/>
        </p:nvSpPr>
        <p:spPr>
          <a:xfrm>
            <a:off x="161364" y="5193521"/>
            <a:ext cx="8868169" cy="361637"/>
          </a:xfrm>
          <a:prstGeom prst="rect">
            <a:avLst/>
          </a:prstGeom>
          <a:noFill/>
        </p:spPr>
        <p:txBody>
          <a:bodyPr wrap="square" rtlCol="0">
            <a:spAutoFit/>
          </a:bodyPr>
          <a:lstStyle/>
          <a:p>
            <a:pPr indent="0" algn="ctr">
              <a:buFont typeface="Arial" panose="020B0604020202020204" pitchFamily="34" charset="0"/>
              <a:buNone/>
            </a:pPr>
            <a:r>
              <a:rPr lang="en-US" sz="1750" b="1" i="1" dirty="0">
                <a:solidFill>
                  <a:srgbClr val="C00000"/>
                </a:solidFill>
                <a:latin typeface="Times New Roman" panose="02020603050405020304" pitchFamily="18" charset="0"/>
                <a:cs typeface="Times New Roman" panose="02020603050405020304" pitchFamily="18" charset="0"/>
              </a:rPr>
              <a:t>Dynamic NN model D – 2</a:t>
            </a:r>
            <a:r>
              <a:rPr lang="en-US" sz="1750" dirty="0">
                <a:latin typeface="Times New Roman" panose="02020603050405020304" pitchFamily="18" charset="0"/>
                <a:cs typeface="Times New Roman" panose="02020603050405020304" pitchFamily="18" charset="0"/>
              </a:rPr>
              <a:t>, </a:t>
            </a:r>
            <a:r>
              <a:rPr lang="en-US" sz="1750" b="1" i="1" dirty="0">
                <a:solidFill>
                  <a:srgbClr val="C00000"/>
                </a:solidFill>
                <a:latin typeface="Times New Roman" panose="02020603050405020304" pitchFamily="18" charset="0"/>
                <a:cs typeface="Times New Roman" panose="02020603050405020304" pitchFamily="18" charset="0"/>
              </a:rPr>
              <a:t>Static NN models</a:t>
            </a:r>
            <a:r>
              <a:rPr lang="en-US" sz="1750" b="1" i="1" dirty="0">
                <a:latin typeface="Times New Roman" panose="02020603050405020304" pitchFamily="18" charset="0"/>
                <a:cs typeface="Times New Roman" panose="02020603050405020304" pitchFamily="18" charset="0"/>
              </a:rPr>
              <a:t> </a:t>
            </a:r>
            <a:r>
              <a:rPr lang="en-US" sz="1750" dirty="0">
                <a:latin typeface="Times New Roman" panose="02020603050405020304" pitchFamily="18" charset="0"/>
                <a:cs typeface="Times New Roman" panose="02020603050405020304" pitchFamily="18" charset="0"/>
              </a:rPr>
              <a:t>can be found in chapter 4 in </a:t>
            </a:r>
            <a:r>
              <a:rPr lang="en-US" altLang="zh-CN" sz="1750" dirty="0">
                <a:latin typeface="Times New Roman" panose="02020603050405020304" pitchFamily="18" charset="0"/>
                <a:cs typeface="Times New Roman" panose="02020603050405020304" pitchFamily="18" charset="0"/>
              </a:rPr>
              <a:t>Reference </a:t>
            </a:r>
            <a:r>
              <a:rPr lang="en-US" sz="1750" dirty="0">
                <a:latin typeface="Times New Roman" panose="02020603050405020304" pitchFamily="18" charset="0"/>
                <a:cs typeface="Times New Roman" panose="02020603050405020304" pitchFamily="18" charset="0"/>
              </a:rPr>
              <a:t>[1] </a:t>
            </a:r>
          </a:p>
        </p:txBody>
      </p:sp>
      <p:sp>
        <p:nvSpPr>
          <p:cNvPr id="16"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37</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510719388"/>
              </p:ext>
            </p:extLst>
          </p:nvPr>
        </p:nvGraphicFramePr>
        <p:xfrm>
          <a:off x="2662518" y="2449919"/>
          <a:ext cx="3612776" cy="421016"/>
        </p:xfrm>
        <a:graphic>
          <a:graphicData uri="http://schemas.openxmlformats.org/presentationml/2006/ole">
            <mc:AlternateContent xmlns:mc="http://schemas.openxmlformats.org/markup-compatibility/2006">
              <mc:Choice xmlns:v="urn:schemas-microsoft-com:vml" Requires="v">
                <p:oleObj spid="_x0000_s4129" name="公式" r:id="rId8" imgW="1752480" imgH="203040" progId="Equation.3">
                  <p:embed/>
                </p:oleObj>
              </mc:Choice>
              <mc:Fallback>
                <p:oleObj name="公式" r:id="rId8" imgW="1752480" imgH="203040" progId="Equation.3">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2518" y="2449919"/>
                        <a:ext cx="3612776" cy="421016"/>
                      </a:xfrm>
                      <a:prstGeom prst="rect">
                        <a:avLst/>
                      </a:prstGeom>
                      <a:noFill/>
                      <a:ln>
                        <a:noFill/>
                      </a:ln>
                    </p:spPr>
                  </p:pic>
                </p:oleObj>
              </mc:Fallback>
            </mc:AlternateContent>
          </a:graphicData>
        </a:graphic>
      </p:graphicFrame>
      <p:sp>
        <p:nvSpPr>
          <p:cNvPr id="1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custDataLst>
      <p:tags r:id="rId2"/>
    </p:custData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8604885"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Task Space Dynamics</a:t>
            </a:r>
          </a:p>
        </p:txBody>
      </p:sp>
      <p:sp>
        <p:nvSpPr>
          <p:cNvPr id="24" name="TextBox 23"/>
          <p:cNvSpPr txBox="1"/>
          <p:nvPr/>
        </p:nvSpPr>
        <p:spPr>
          <a:xfrm>
            <a:off x="551815" y="1994535"/>
            <a:ext cx="8427085" cy="31076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above dynamic neural network modelling method can be directly applied to neural network modelling of robot dynamics in Cartesian space.</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Corresponding to the joint space dynamics, the task space dynamics are given by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where</a:t>
            </a:r>
          </a:p>
        </p:txBody>
      </p:sp>
      <p:graphicFrame>
        <p:nvGraphicFramePr>
          <p:cNvPr id="53261" name="Object 12"/>
          <p:cNvGraphicFramePr>
            <a:graphicFrameLocks noChangeAspect="1"/>
          </p:cNvGraphicFramePr>
          <p:nvPr/>
        </p:nvGraphicFramePr>
        <p:xfrm>
          <a:off x="2006918" y="4805363"/>
          <a:ext cx="6095365" cy="1463675"/>
        </p:xfrm>
        <a:graphic>
          <a:graphicData uri="http://schemas.openxmlformats.org/presentationml/2006/ole">
            <mc:AlternateContent xmlns:mc="http://schemas.openxmlformats.org/markup-compatibility/2006">
              <mc:Choice xmlns:v="urn:schemas-microsoft-com:vml" Requires="v">
                <p:oleObj spid="_x0000_s5184" r:id="rId6" imgW="3009900" imgH="736600" progId="Equation.3">
                  <p:embed/>
                </p:oleObj>
              </mc:Choice>
              <mc:Fallback>
                <p:oleObj r:id="rId6" imgW="3009900" imgH="736600" progId="Equation.3">
                  <p:embed/>
                  <p:pic>
                    <p:nvPicPr>
                      <p:cNvPr id="0" name="图片 3185"/>
                      <p:cNvPicPr/>
                      <p:nvPr/>
                    </p:nvPicPr>
                    <p:blipFill>
                      <a:blip r:embed="rId7"/>
                      <a:stretch>
                        <a:fillRect/>
                      </a:stretch>
                    </p:blipFill>
                    <p:spPr>
                      <a:xfrm>
                        <a:off x="2006918" y="4805363"/>
                        <a:ext cx="6095365" cy="1463675"/>
                      </a:xfrm>
                      <a:prstGeom prst="rect">
                        <a:avLst/>
                      </a:prstGeom>
                      <a:noFill/>
                      <a:ln w="38100">
                        <a:noFill/>
                        <a:miter/>
                      </a:ln>
                    </p:spPr>
                  </p:pic>
                </p:oleObj>
              </mc:Fallback>
            </mc:AlternateContent>
          </a:graphicData>
        </a:graphic>
      </p:graphicFrame>
      <p:graphicFrame>
        <p:nvGraphicFramePr>
          <p:cNvPr id="3" name="Object 21"/>
          <p:cNvGraphicFramePr>
            <a:graphicFrameLocks noChangeAspect="1"/>
          </p:cNvGraphicFramePr>
          <p:nvPr/>
        </p:nvGraphicFramePr>
        <p:xfrm>
          <a:off x="2319338" y="4105910"/>
          <a:ext cx="4253230" cy="490220"/>
        </p:xfrm>
        <a:graphic>
          <a:graphicData uri="http://schemas.openxmlformats.org/presentationml/2006/ole">
            <mc:AlternateContent xmlns:mc="http://schemas.openxmlformats.org/markup-compatibility/2006">
              <mc:Choice xmlns:v="urn:schemas-microsoft-com:vml" Requires="v">
                <p:oleObj spid="_x0000_s5185" r:id="rId8" imgW="1968500" imgH="228600" progId="Equation.3">
                  <p:embed/>
                </p:oleObj>
              </mc:Choice>
              <mc:Fallback>
                <p:oleObj r:id="rId8" imgW="1968500" imgH="228600" progId="Equation.3">
                  <p:embed/>
                  <p:pic>
                    <p:nvPicPr>
                      <p:cNvPr id="0" name="图片 3183"/>
                      <p:cNvPicPr/>
                      <p:nvPr/>
                    </p:nvPicPr>
                    <p:blipFill>
                      <a:blip r:embed="rId9"/>
                      <a:stretch>
                        <a:fillRect/>
                      </a:stretch>
                    </p:blipFill>
                    <p:spPr>
                      <a:xfrm>
                        <a:off x="2319338" y="4105910"/>
                        <a:ext cx="4253230" cy="490220"/>
                      </a:xfrm>
                      <a:prstGeom prst="rect">
                        <a:avLst/>
                      </a:prstGeom>
                      <a:noFill/>
                      <a:ln w="38100">
                        <a:noFill/>
                        <a:miter/>
                      </a:ln>
                    </p:spPr>
                  </p:pic>
                </p:oleObj>
              </mc:Fallback>
            </mc:AlternateContent>
          </a:graphicData>
        </a:graphic>
      </p:graphicFrame>
      <p:sp>
        <p:nvSpPr>
          <p:cNvPr id="9"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38</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10"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custDataLst>
      <p:tags r:id="rId2"/>
    </p:custDataLst>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373380" y="1340485"/>
            <a:ext cx="8604885" cy="72390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514350" indent="-514350" eaLnBrk="1" hangingPunct="1">
              <a:buFont typeface="Wingdings" panose="05000000000000000000" charset="0"/>
              <a:buChar char="Ø"/>
            </a:pPr>
            <a:r>
              <a:rPr lang="en-US" altLang="en-US" sz="2800" b="1">
                <a:solidFill>
                  <a:srgbClr val="0070C0"/>
                </a:solidFill>
                <a:effectLst/>
                <a:latin typeface="Times New Roman" panose="02020603050405020304" pitchFamily="18" charset="0"/>
                <a:cs typeface="Times New Roman" panose="02020603050405020304" pitchFamily="18" charset="0"/>
              </a:rPr>
              <a:t>Neural Network Modelling of Task Space Dynamics</a:t>
            </a:r>
          </a:p>
        </p:txBody>
      </p:sp>
      <p:sp>
        <p:nvSpPr>
          <p:cNvPr id="24" name="TextBox 23"/>
          <p:cNvSpPr txBox="1"/>
          <p:nvPr/>
        </p:nvSpPr>
        <p:spPr>
          <a:xfrm>
            <a:off x="551815" y="1994535"/>
            <a:ext cx="842708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i="1" dirty="0">
                <a:solidFill>
                  <a:srgbClr val="FF0000"/>
                </a:solidFill>
                <a:latin typeface="Times New Roman" panose="02020603050405020304" pitchFamily="18" charset="0"/>
                <a:cs typeface="Times New Roman" panose="02020603050405020304" pitchFamily="18" charset="0"/>
              </a:rPr>
              <a:t>Cartesian space NN dynamics</a:t>
            </a:r>
            <a:r>
              <a:rPr lang="en-US" sz="2400" dirty="0">
                <a:latin typeface="Times New Roman" panose="02020603050405020304" pitchFamily="18" charset="0"/>
                <a:cs typeface="Times New Roman" panose="02020603050405020304" pitchFamily="18" charset="0"/>
              </a:rPr>
              <a:t> of robots can thus be described as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where</a:t>
            </a:r>
          </a:p>
        </p:txBody>
      </p:sp>
      <p:pic>
        <p:nvPicPr>
          <p:cNvPr id="5" name="图片 4" descr="11"/>
          <p:cNvPicPr>
            <a:picLocks noChangeAspect="1"/>
          </p:cNvPicPr>
          <p:nvPr/>
        </p:nvPicPr>
        <p:blipFill>
          <a:blip r:embed="rId5"/>
          <a:stretch>
            <a:fillRect/>
          </a:stretch>
        </p:blipFill>
        <p:spPr>
          <a:xfrm>
            <a:off x="2118360" y="3838575"/>
            <a:ext cx="4811395" cy="1518920"/>
          </a:xfrm>
          <a:prstGeom prst="rect">
            <a:avLst/>
          </a:prstGeom>
        </p:spPr>
      </p:pic>
      <p:pic>
        <p:nvPicPr>
          <p:cNvPr id="7" name="图片 6" descr="12"/>
          <p:cNvPicPr>
            <a:picLocks noChangeAspect="1"/>
          </p:cNvPicPr>
          <p:nvPr/>
        </p:nvPicPr>
        <p:blipFill>
          <a:blip r:embed="rId6"/>
          <a:stretch>
            <a:fillRect/>
          </a:stretch>
        </p:blipFill>
        <p:spPr>
          <a:xfrm>
            <a:off x="1264920" y="2839085"/>
            <a:ext cx="6947535" cy="626110"/>
          </a:xfrm>
          <a:prstGeom prst="rect">
            <a:avLst/>
          </a:prstGeom>
        </p:spPr>
      </p:pic>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10" name="Slide Number Placeholder 4"/>
          <p:cNvSpPr txBox="1">
            <a:spLocks/>
          </p:cNvSpPr>
          <p:nvPr/>
        </p:nvSpPr>
        <p:spPr bwMode="auto">
          <a:xfrm>
            <a:off x="8279934" y="6532563"/>
            <a:ext cx="749600"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39</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矩形 4"/>
          <p:cNvSpPr/>
          <p:nvPr/>
        </p:nvSpPr>
        <p:spPr>
          <a:xfrm>
            <a:off x="413232" y="1198012"/>
            <a:ext cx="4584896" cy="400110"/>
          </a:xfrm>
          <a:prstGeom prst="rect">
            <a:avLst/>
          </a:prstGeom>
        </p:spPr>
        <p:txBody>
          <a:bodyPr wrap="square">
            <a:spAutoFit/>
          </a:bodyPr>
          <a:lstStyle/>
          <a:p>
            <a:r>
              <a:rPr lang="en-US" altLang="zh-CN" sz="2000" dirty="0"/>
              <a:t>Square Wave Approximation</a:t>
            </a:r>
            <a:endParaRPr lang="zh-CN" altLang="en-US" sz="2000" dirty="0"/>
          </a:p>
        </p:txBody>
      </p:sp>
      <p:pic>
        <p:nvPicPr>
          <p:cNvPr id="9" name="图片 8"/>
          <p:cNvPicPr>
            <a:picLocks noChangeAspect="1"/>
          </p:cNvPicPr>
          <p:nvPr/>
        </p:nvPicPr>
        <p:blipFill>
          <a:blip r:embed="rId2"/>
          <a:stretch>
            <a:fillRect/>
          </a:stretch>
        </p:blipFill>
        <p:spPr>
          <a:xfrm>
            <a:off x="4998128" y="4101839"/>
            <a:ext cx="3947484" cy="2461633"/>
          </a:xfrm>
          <a:prstGeom prst="rect">
            <a:avLst/>
          </a:prstGeom>
        </p:spPr>
      </p:pic>
      <p:sp>
        <p:nvSpPr>
          <p:cNvPr id="6" name="Rectangle 8">
            <a:extLst>
              <a:ext uri="{FF2B5EF4-FFF2-40B4-BE49-F238E27FC236}">
                <a16:creationId xmlns:a16="http://schemas.microsoft.com/office/drawing/2014/main" id="{7CE019AD-320E-4C45-876A-E927CFE6FA4B}"/>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
        <p:nvSpPr>
          <p:cNvPr id="7" name="Rectangle 1">
            <a:extLst>
              <a:ext uri="{FF2B5EF4-FFF2-40B4-BE49-F238E27FC236}">
                <a16:creationId xmlns:a16="http://schemas.microsoft.com/office/drawing/2014/main" id="{E6D6E742-2BBA-4A14-9858-F878932EF3C4}"/>
              </a:ext>
            </a:extLst>
          </p:cNvPr>
          <p:cNvSpPr>
            <a:spLocks noChangeArrowheads="1"/>
          </p:cNvSpPr>
          <p:nvPr/>
        </p:nvSpPr>
        <p:spPr bwMode="auto">
          <a:xfrm>
            <a:off x="585926" y="37641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82829"/>
                </a:solidFill>
                <a:effectLst/>
                <a:latin typeface="Arial" panose="020B0604020202020204" pitchFamily="34" charset="0"/>
                <a:ea typeface="-apple-system"/>
              </a:rPr>
              <a:t>Here you go:</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82829"/>
                </a:solidFill>
                <a:effectLst/>
                <a:latin typeface="Arial" panose="020B0604020202020204" pitchFamily="34" charset="0"/>
                <a:ea typeface="-apple-system"/>
              </a:rPr>
              <a:t>  </a:t>
            </a:r>
            <a:r>
              <a:rPr kumimoji="0" lang="en-US" altLang="en-US" sz="15300" b="0" i="0" u="none" strike="noStrike" cap="none" normalizeH="0" baseline="0">
                <a:ln>
                  <a:noFill/>
                </a:ln>
                <a:solidFill>
                  <a:srgbClr val="282829"/>
                </a:solidFill>
                <a:effectLst/>
                <a:latin typeface="Arial" panose="020B0604020202020204" pitchFamily="34" charset="0"/>
                <a:ea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2E09B56B-2E01-44D0-8D2E-D3891E98F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06" y="2752478"/>
            <a:ext cx="3137517" cy="313751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quare Waveform - square wave FFT, Harmonics and Spectrum">
            <a:extLst>
              <a:ext uri="{FF2B5EF4-FFF2-40B4-BE49-F238E27FC236}">
                <a16:creationId xmlns:a16="http://schemas.microsoft.com/office/drawing/2014/main" id="{E3A9AE2B-B71C-40A5-B2AD-E46CEC5C9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4948" y="1596398"/>
            <a:ext cx="4018505" cy="216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2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标题 2"/>
          <p:cNvSpPr>
            <a:spLocks noGrp="1"/>
          </p:cNvSpPr>
          <p:nvPr>
            <p:ph type="title"/>
          </p:nvPr>
        </p:nvSpPr>
        <p:spPr>
          <a:xfrm>
            <a:off x="193147" y="698000"/>
            <a:ext cx="6518763" cy="1143717"/>
          </a:xfrm>
        </p:spPr>
        <p:txBody>
          <a:bodyPr/>
          <a:lstStyle/>
          <a:p>
            <a:r>
              <a:rPr lang="en-US" altLang="zh-CN" dirty="0"/>
              <a:t>Linear Approximation</a:t>
            </a:r>
            <a:endParaRPr lang="zh-CN" altLang="en-US" dirty="0"/>
          </a:p>
        </p:txBody>
      </p:sp>
      <p:pic>
        <p:nvPicPr>
          <p:cNvPr id="5" name="图片 4"/>
          <p:cNvPicPr>
            <a:picLocks noChangeAspect="1"/>
          </p:cNvPicPr>
          <p:nvPr/>
        </p:nvPicPr>
        <p:blipFill>
          <a:blip r:embed="rId3"/>
          <a:stretch>
            <a:fillRect/>
          </a:stretch>
        </p:blipFill>
        <p:spPr>
          <a:xfrm>
            <a:off x="193147" y="2122308"/>
            <a:ext cx="3810000" cy="3810000"/>
          </a:xfrm>
          <a:prstGeom prst="rect">
            <a:avLst/>
          </a:prstGeom>
        </p:spPr>
      </p:pic>
      <p:sp>
        <p:nvSpPr>
          <p:cNvPr id="7" name="矩形 6"/>
          <p:cNvSpPr/>
          <p:nvPr/>
        </p:nvSpPr>
        <p:spPr>
          <a:xfrm>
            <a:off x="4061056" y="1531633"/>
            <a:ext cx="4880345" cy="830997"/>
          </a:xfrm>
          <a:prstGeom prst="rect">
            <a:avLst/>
          </a:prstGeom>
        </p:spPr>
        <p:txBody>
          <a:bodyPr wrap="square">
            <a:spAutoFit/>
          </a:bodyPr>
          <a:lstStyle/>
          <a:p>
            <a:r>
              <a:rPr lang="en-US" altLang="zh-CN" sz="2400" dirty="0"/>
              <a:t>A linear regression line has an equation of the form:</a:t>
            </a:r>
          </a:p>
        </p:txBody>
      </p:sp>
      <p:sp>
        <p:nvSpPr>
          <p:cNvPr id="8" name="文本占位符 2"/>
          <p:cNvSpPr>
            <a:spLocks noGrp="1"/>
          </p:cNvSpPr>
          <p:nvPr>
            <p:ph type="body" idx="1"/>
          </p:nvPr>
        </p:nvSpPr>
        <p:spPr>
          <a:xfrm>
            <a:off x="-63061" y="1552003"/>
            <a:ext cx="4635061" cy="478846"/>
          </a:xfrm>
        </p:spPr>
        <p:txBody>
          <a:bodyPr/>
          <a:lstStyle/>
          <a:p>
            <a:pPr marL="228600" indent="0">
              <a:buClr>
                <a:schemeClr val="accent2"/>
              </a:buClr>
            </a:pPr>
            <a:r>
              <a:rPr lang="en-US" altLang="zh-CN" dirty="0"/>
              <a:t>1. Linear regression </a:t>
            </a:r>
          </a:p>
        </p:txBody>
      </p:sp>
      <p:graphicFrame>
        <p:nvGraphicFramePr>
          <p:cNvPr id="9" name="对象 8"/>
          <p:cNvGraphicFramePr>
            <a:graphicFrameLocks noChangeAspect="1"/>
          </p:cNvGraphicFramePr>
          <p:nvPr/>
        </p:nvGraphicFramePr>
        <p:xfrm>
          <a:off x="4790308" y="2454089"/>
          <a:ext cx="1613916" cy="410815"/>
        </p:xfrm>
        <a:graphic>
          <a:graphicData uri="http://schemas.openxmlformats.org/presentationml/2006/ole">
            <mc:AlternateContent xmlns:mc="http://schemas.openxmlformats.org/markup-compatibility/2006">
              <mc:Choice xmlns:v="urn:schemas-microsoft-com:vml" Requires="v">
                <p:oleObj spid="_x0000_s9313" name="Equation" r:id="rId4" imgW="698400" imgH="177480" progId="Equation.DSMT4">
                  <p:embed/>
                </p:oleObj>
              </mc:Choice>
              <mc:Fallback>
                <p:oleObj name="Equation" r:id="rId4" imgW="698400" imgH="177480" progId="Equation.DSMT4">
                  <p:embed/>
                  <p:pic>
                    <p:nvPicPr>
                      <p:cNvPr id="9" name="对象 8"/>
                      <p:cNvPicPr/>
                      <p:nvPr/>
                    </p:nvPicPr>
                    <p:blipFill>
                      <a:blip r:embed="rId5"/>
                      <a:stretch>
                        <a:fillRect/>
                      </a:stretch>
                    </p:blipFill>
                    <p:spPr>
                      <a:xfrm>
                        <a:off x="4790308" y="2454089"/>
                        <a:ext cx="1613916" cy="410815"/>
                      </a:xfrm>
                      <a:prstGeom prst="rect">
                        <a:avLst/>
                      </a:prstGeom>
                    </p:spPr>
                  </p:pic>
                </p:oleObj>
              </mc:Fallback>
            </mc:AlternateContent>
          </a:graphicData>
        </a:graphic>
      </p:graphicFrame>
      <p:grpSp>
        <p:nvGrpSpPr>
          <p:cNvPr id="18" name="组合 17"/>
          <p:cNvGrpSpPr/>
          <p:nvPr/>
        </p:nvGrpSpPr>
        <p:grpSpPr>
          <a:xfrm>
            <a:off x="4667401" y="3018703"/>
            <a:ext cx="2937888" cy="1764746"/>
            <a:chOff x="4131374" y="2936794"/>
            <a:chExt cx="2937888" cy="1764746"/>
          </a:xfrm>
        </p:grpSpPr>
        <p:graphicFrame>
          <p:nvGraphicFramePr>
            <p:cNvPr id="10" name="对象 9"/>
            <p:cNvGraphicFramePr>
              <a:graphicFrameLocks noChangeAspect="1"/>
            </p:cNvGraphicFramePr>
            <p:nvPr/>
          </p:nvGraphicFramePr>
          <p:xfrm>
            <a:off x="4131374" y="2936794"/>
            <a:ext cx="435578" cy="404465"/>
          </p:xfrm>
          <a:graphic>
            <a:graphicData uri="http://schemas.openxmlformats.org/presentationml/2006/ole">
              <mc:AlternateContent xmlns:mc="http://schemas.openxmlformats.org/markup-compatibility/2006">
                <mc:Choice xmlns:v="urn:schemas-microsoft-com:vml" Requires="v">
                  <p:oleObj spid="_x0000_s9314" name="Equation" r:id="rId6" imgW="177480" imgH="164880" progId="Equation.DSMT4">
                    <p:embed/>
                  </p:oleObj>
                </mc:Choice>
                <mc:Fallback>
                  <p:oleObj name="Equation" r:id="rId6" imgW="177480" imgH="164880" progId="Equation.DSMT4">
                    <p:embed/>
                    <p:pic>
                      <p:nvPicPr>
                        <p:cNvPr id="10" name="对象 9"/>
                        <p:cNvPicPr/>
                        <p:nvPr/>
                      </p:nvPicPr>
                      <p:blipFill>
                        <a:blip r:embed="rId7"/>
                        <a:stretch>
                          <a:fillRect/>
                        </a:stretch>
                      </p:blipFill>
                      <p:spPr>
                        <a:xfrm>
                          <a:off x="4131374" y="2936794"/>
                          <a:ext cx="435578" cy="404465"/>
                        </a:xfrm>
                        <a:prstGeom prst="rect">
                          <a:avLst/>
                        </a:prstGeom>
                      </p:spPr>
                    </p:pic>
                  </p:oleObj>
                </mc:Fallback>
              </mc:AlternateContent>
            </a:graphicData>
          </a:graphic>
        </p:graphicFrame>
        <p:sp>
          <p:nvSpPr>
            <p:cNvPr id="11" name="矩形 10"/>
            <p:cNvSpPr/>
            <p:nvPr/>
          </p:nvSpPr>
          <p:spPr>
            <a:xfrm>
              <a:off x="4502534" y="2941149"/>
              <a:ext cx="2566728" cy="400110"/>
            </a:xfrm>
            <a:prstGeom prst="rect">
              <a:avLst/>
            </a:prstGeom>
          </p:spPr>
          <p:txBody>
            <a:bodyPr wrap="none">
              <a:spAutoFit/>
            </a:bodyPr>
            <a:lstStyle/>
            <a:p>
              <a:r>
                <a:rPr lang="en-US" altLang="zh-CN" sz="2000" dirty="0"/>
                <a:t>independent variable</a:t>
              </a:r>
              <a:endParaRPr lang="zh-CN" altLang="en-US" sz="2000" dirty="0"/>
            </a:p>
          </p:txBody>
        </p:sp>
        <p:graphicFrame>
          <p:nvGraphicFramePr>
            <p:cNvPr id="12" name="对象 11"/>
            <p:cNvGraphicFramePr>
              <a:graphicFrameLocks noChangeAspect="1"/>
            </p:cNvGraphicFramePr>
            <p:nvPr/>
          </p:nvGraphicFramePr>
          <p:xfrm>
            <a:off x="4176713" y="3367088"/>
            <a:ext cx="344487" cy="404812"/>
          </p:xfrm>
          <a:graphic>
            <a:graphicData uri="http://schemas.openxmlformats.org/presentationml/2006/ole">
              <mc:AlternateContent xmlns:mc="http://schemas.openxmlformats.org/markup-compatibility/2006">
                <mc:Choice xmlns:v="urn:schemas-microsoft-com:vml" Requires="v">
                  <p:oleObj spid="_x0000_s9315" name="Equation" r:id="rId8" imgW="139680" imgH="164880" progId="Equation.DSMT4">
                    <p:embed/>
                  </p:oleObj>
                </mc:Choice>
                <mc:Fallback>
                  <p:oleObj name="Equation" r:id="rId8" imgW="139680" imgH="164880" progId="Equation.DSMT4">
                    <p:embed/>
                    <p:pic>
                      <p:nvPicPr>
                        <p:cNvPr id="12" name="对象 11"/>
                        <p:cNvPicPr/>
                        <p:nvPr/>
                      </p:nvPicPr>
                      <p:blipFill>
                        <a:blip r:embed="rId9"/>
                        <a:stretch>
                          <a:fillRect/>
                        </a:stretch>
                      </p:blipFill>
                      <p:spPr>
                        <a:xfrm>
                          <a:off x="4176713" y="3367088"/>
                          <a:ext cx="344487" cy="404812"/>
                        </a:xfrm>
                        <a:prstGeom prst="rect">
                          <a:avLst/>
                        </a:prstGeom>
                      </p:spPr>
                    </p:pic>
                  </p:oleObj>
                </mc:Fallback>
              </mc:AlternateContent>
            </a:graphicData>
          </a:graphic>
        </p:graphicFrame>
        <p:sp>
          <p:nvSpPr>
            <p:cNvPr id="13" name="矩形 12"/>
            <p:cNvSpPr/>
            <p:nvPr/>
          </p:nvSpPr>
          <p:spPr>
            <a:xfrm>
              <a:off x="4502534" y="3341259"/>
              <a:ext cx="2424062" cy="400110"/>
            </a:xfrm>
            <a:prstGeom prst="rect">
              <a:avLst/>
            </a:prstGeom>
          </p:spPr>
          <p:txBody>
            <a:bodyPr wrap="none">
              <a:spAutoFit/>
            </a:bodyPr>
            <a:lstStyle/>
            <a:p>
              <a:r>
                <a:rPr lang="en-US" altLang="zh-CN" sz="2000" dirty="0"/>
                <a:t>dependent variable</a:t>
              </a:r>
              <a:endParaRPr lang="zh-CN" altLang="en-US" sz="2000" dirty="0"/>
            </a:p>
          </p:txBody>
        </p:sp>
        <p:sp>
          <p:nvSpPr>
            <p:cNvPr id="14" name="矩形 13"/>
            <p:cNvSpPr/>
            <p:nvPr/>
          </p:nvSpPr>
          <p:spPr>
            <a:xfrm>
              <a:off x="4521200" y="3816310"/>
              <a:ext cx="1980029" cy="400110"/>
            </a:xfrm>
            <a:prstGeom prst="rect">
              <a:avLst/>
            </a:prstGeom>
          </p:spPr>
          <p:txBody>
            <a:bodyPr wrap="none">
              <a:spAutoFit/>
            </a:bodyPr>
            <a:lstStyle/>
            <a:p>
              <a:r>
                <a:rPr lang="en-US" altLang="zh-CN" sz="2000" dirty="0"/>
                <a:t>slope of the line</a:t>
              </a:r>
              <a:endParaRPr lang="zh-CN" altLang="en-US" sz="2000" dirty="0"/>
            </a:p>
          </p:txBody>
        </p:sp>
        <p:graphicFrame>
          <p:nvGraphicFramePr>
            <p:cNvPr id="15" name="对象 14"/>
            <p:cNvGraphicFramePr>
              <a:graphicFrameLocks noChangeAspect="1"/>
            </p:cNvGraphicFramePr>
            <p:nvPr/>
          </p:nvGraphicFramePr>
          <p:xfrm>
            <a:off x="4192587" y="3855858"/>
            <a:ext cx="312737" cy="342900"/>
          </p:xfrm>
          <a:graphic>
            <a:graphicData uri="http://schemas.openxmlformats.org/presentationml/2006/ole">
              <mc:AlternateContent xmlns:mc="http://schemas.openxmlformats.org/markup-compatibility/2006">
                <mc:Choice xmlns:v="urn:schemas-microsoft-com:vml" Requires="v">
                  <p:oleObj spid="_x0000_s9316" name="Equation" r:id="rId10" imgW="126720" imgH="139680" progId="Equation.DSMT4">
                    <p:embed/>
                  </p:oleObj>
                </mc:Choice>
                <mc:Fallback>
                  <p:oleObj name="Equation" r:id="rId10" imgW="126720" imgH="139680" progId="Equation.DSMT4">
                    <p:embed/>
                    <p:pic>
                      <p:nvPicPr>
                        <p:cNvPr id="15" name="对象 14"/>
                        <p:cNvPicPr/>
                        <p:nvPr/>
                      </p:nvPicPr>
                      <p:blipFill>
                        <a:blip r:embed="rId11"/>
                        <a:stretch>
                          <a:fillRect/>
                        </a:stretch>
                      </p:blipFill>
                      <p:spPr>
                        <a:xfrm>
                          <a:off x="4192587" y="3855858"/>
                          <a:ext cx="312737" cy="3429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171950" y="4237038"/>
            <a:ext cx="312738" cy="436562"/>
          </p:xfrm>
          <a:graphic>
            <a:graphicData uri="http://schemas.openxmlformats.org/presentationml/2006/ole">
              <mc:AlternateContent xmlns:mc="http://schemas.openxmlformats.org/markup-compatibility/2006">
                <mc:Choice xmlns:v="urn:schemas-microsoft-com:vml" Requires="v">
                  <p:oleObj spid="_x0000_s9317" name="Equation" r:id="rId12" imgW="126720" imgH="177480" progId="Equation.DSMT4">
                    <p:embed/>
                  </p:oleObj>
                </mc:Choice>
                <mc:Fallback>
                  <p:oleObj name="Equation" r:id="rId12" imgW="126720" imgH="177480" progId="Equation.DSMT4">
                    <p:embed/>
                    <p:pic>
                      <p:nvPicPr>
                        <p:cNvPr id="16" name="对象 15"/>
                        <p:cNvPicPr/>
                        <p:nvPr/>
                      </p:nvPicPr>
                      <p:blipFill>
                        <a:blip r:embed="rId13"/>
                        <a:stretch>
                          <a:fillRect/>
                        </a:stretch>
                      </p:blipFill>
                      <p:spPr>
                        <a:xfrm>
                          <a:off x="4171950" y="4237038"/>
                          <a:ext cx="312738" cy="436562"/>
                        </a:xfrm>
                        <a:prstGeom prst="rect">
                          <a:avLst/>
                        </a:prstGeom>
                      </p:spPr>
                    </p:pic>
                  </p:oleObj>
                </mc:Fallback>
              </mc:AlternateContent>
            </a:graphicData>
          </a:graphic>
        </p:graphicFrame>
        <p:sp>
          <p:nvSpPr>
            <p:cNvPr id="17" name="矩形 16"/>
            <p:cNvSpPr/>
            <p:nvPr/>
          </p:nvSpPr>
          <p:spPr>
            <a:xfrm>
              <a:off x="4566952" y="4301430"/>
              <a:ext cx="1167307" cy="400110"/>
            </a:xfrm>
            <a:prstGeom prst="rect">
              <a:avLst/>
            </a:prstGeom>
          </p:spPr>
          <p:txBody>
            <a:bodyPr wrap="none">
              <a:spAutoFit/>
            </a:bodyPr>
            <a:lstStyle/>
            <a:p>
              <a:r>
                <a:rPr lang="en-US" altLang="zh-CN" sz="2000" dirty="0"/>
                <a:t>intercept</a:t>
              </a:r>
              <a:endParaRPr lang="zh-CN" altLang="en-US" sz="2000" dirty="0"/>
            </a:p>
          </p:txBody>
        </p:sp>
      </p:grpSp>
      <p:sp>
        <p:nvSpPr>
          <p:cNvPr id="19" name="Rectangle 8">
            <a:extLst>
              <a:ext uri="{FF2B5EF4-FFF2-40B4-BE49-F238E27FC236}">
                <a16:creationId xmlns:a16="http://schemas.microsoft.com/office/drawing/2014/main" id="{ACD5B3DC-5723-41B4-B3E2-000AE2327491}"/>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89684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标题 2"/>
          <p:cNvSpPr>
            <a:spLocks noGrp="1"/>
          </p:cNvSpPr>
          <p:nvPr>
            <p:ph type="title"/>
          </p:nvPr>
        </p:nvSpPr>
        <p:spPr>
          <a:xfrm>
            <a:off x="413232" y="935753"/>
            <a:ext cx="8313518" cy="1143717"/>
          </a:xfrm>
        </p:spPr>
        <p:txBody>
          <a:bodyPr/>
          <a:lstStyle/>
          <a:p>
            <a:r>
              <a:rPr lang="en-US" altLang="zh-CN" dirty="0"/>
              <a:t>Smooth Lipschitz Function Approximation</a:t>
            </a:r>
            <a:endParaRPr lang="zh-CN" altLang="en-US" dirty="0"/>
          </a:p>
        </p:txBody>
      </p:sp>
      <p:sp>
        <p:nvSpPr>
          <p:cNvPr id="8" name="文本占位符 2"/>
          <p:cNvSpPr>
            <a:spLocks noGrp="1"/>
          </p:cNvSpPr>
          <p:nvPr>
            <p:ph type="body" idx="1"/>
          </p:nvPr>
        </p:nvSpPr>
        <p:spPr>
          <a:xfrm>
            <a:off x="0" y="1983140"/>
            <a:ext cx="5554509" cy="478846"/>
          </a:xfrm>
        </p:spPr>
        <p:txBody>
          <a:bodyPr/>
          <a:lstStyle/>
          <a:p>
            <a:pPr marL="228600" indent="0">
              <a:buClr>
                <a:schemeClr val="accent2"/>
              </a:buClr>
            </a:pPr>
            <a:r>
              <a:rPr lang="en-US" altLang="zh-CN" dirty="0"/>
              <a:t>2. Lipschitz continuous function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86" y="3010464"/>
            <a:ext cx="3096622" cy="2843262"/>
          </a:xfrm>
          <a:prstGeom prst="rect">
            <a:avLst/>
          </a:prstGeom>
        </p:spPr>
      </p:pic>
      <p:pic>
        <p:nvPicPr>
          <p:cNvPr id="6" name="图片 5"/>
          <p:cNvPicPr>
            <a:picLocks noChangeAspect="1"/>
          </p:cNvPicPr>
          <p:nvPr/>
        </p:nvPicPr>
        <p:blipFill>
          <a:blip r:embed="rId3"/>
          <a:stretch>
            <a:fillRect/>
          </a:stretch>
        </p:blipFill>
        <p:spPr>
          <a:xfrm>
            <a:off x="3610984" y="2865467"/>
            <a:ext cx="5595789" cy="1610909"/>
          </a:xfrm>
          <a:prstGeom prst="rect">
            <a:avLst/>
          </a:prstGeom>
        </p:spPr>
      </p:pic>
      <p:sp>
        <p:nvSpPr>
          <p:cNvPr id="5" name="矩形 4"/>
          <p:cNvSpPr/>
          <p:nvPr/>
        </p:nvSpPr>
        <p:spPr>
          <a:xfrm>
            <a:off x="5204264" y="4960733"/>
            <a:ext cx="3729996" cy="707886"/>
          </a:xfrm>
          <a:prstGeom prst="rect">
            <a:avLst/>
          </a:prstGeom>
        </p:spPr>
        <p:txBody>
          <a:bodyPr wrap="square">
            <a:spAutoFit/>
          </a:bodyPr>
          <a:lstStyle/>
          <a:p>
            <a:r>
              <a:rPr lang="en-US" altLang="zh-CN" sz="2000" dirty="0"/>
              <a:t>Approximation by Smooth Lipschitz Functions</a:t>
            </a:r>
            <a:endParaRPr lang="zh-CN" altLang="en-US" sz="2000" dirty="0"/>
          </a:p>
        </p:txBody>
      </p:sp>
      <p:sp>
        <p:nvSpPr>
          <p:cNvPr id="9" name="Rectangle 8">
            <a:extLst>
              <a:ext uri="{FF2B5EF4-FFF2-40B4-BE49-F238E27FC236}">
                <a16:creationId xmlns:a16="http://schemas.microsoft.com/office/drawing/2014/main" id="{D5D5884A-AE50-482D-8C1B-C9B5B3E6A791}"/>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325786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3" name="标题 2"/>
          <p:cNvSpPr>
            <a:spLocks noGrp="1"/>
          </p:cNvSpPr>
          <p:nvPr>
            <p:ph type="title"/>
          </p:nvPr>
        </p:nvSpPr>
        <p:spPr>
          <a:xfrm>
            <a:off x="630398" y="837582"/>
            <a:ext cx="6518763" cy="1143717"/>
          </a:xfrm>
        </p:spPr>
        <p:txBody>
          <a:bodyPr/>
          <a:lstStyle/>
          <a:p>
            <a:r>
              <a:rPr lang="en-US" altLang="zh-CN" dirty="0"/>
              <a:t>Neural Network Approximation</a:t>
            </a:r>
            <a:endParaRPr lang="zh-CN" altLang="en-US" dirty="0"/>
          </a:p>
        </p:txBody>
      </p:sp>
      <p:sp>
        <p:nvSpPr>
          <p:cNvPr id="8" name="文本占位符 2"/>
          <p:cNvSpPr>
            <a:spLocks noGrp="1"/>
          </p:cNvSpPr>
          <p:nvPr>
            <p:ph type="body" idx="1"/>
          </p:nvPr>
        </p:nvSpPr>
        <p:spPr>
          <a:xfrm>
            <a:off x="162711" y="1874618"/>
            <a:ext cx="5554509" cy="478846"/>
          </a:xfrm>
        </p:spPr>
        <p:txBody>
          <a:bodyPr/>
          <a:lstStyle/>
          <a:p>
            <a:pPr marL="228600" indent="0">
              <a:buClr>
                <a:schemeClr val="accent2"/>
              </a:buClr>
            </a:pPr>
            <a:r>
              <a:rPr lang="en-US" altLang="zh-CN" dirty="0"/>
              <a:t>3. Universal approximation theorem</a:t>
            </a:r>
          </a:p>
        </p:txBody>
      </p:sp>
      <p:pic>
        <p:nvPicPr>
          <p:cNvPr id="5" name="图片 4"/>
          <p:cNvPicPr>
            <a:picLocks noChangeAspect="1"/>
          </p:cNvPicPr>
          <p:nvPr/>
        </p:nvPicPr>
        <p:blipFill>
          <a:blip r:embed="rId2"/>
          <a:stretch>
            <a:fillRect/>
          </a:stretch>
        </p:blipFill>
        <p:spPr>
          <a:xfrm>
            <a:off x="260341" y="2725629"/>
            <a:ext cx="4038389" cy="1996479"/>
          </a:xfrm>
          <a:prstGeom prst="rect">
            <a:avLst/>
          </a:prstGeom>
        </p:spPr>
      </p:pic>
      <p:pic>
        <p:nvPicPr>
          <p:cNvPr id="7" name="图片 6"/>
          <p:cNvPicPr>
            <a:picLocks noChangeAspect="1"/>
          </p:cNvPicPr>
          <p:nvPr/>
        </p:nvPicPr>
        <p:blipFill rotWithShape="1">
          <a:blip r:embed="rId3"/>
          <a:srcRect b="5897"/>
          <a:stretch/>
        </p:blipFill>
        <p:spPr>
          <a:xfrm>
            <a:off x="4687614" y="2091854"/>
            <a:ext cx="3920359" cy="2766889"/>
          </a:xfrm>
          <a:prstGeom prst="rect">
            <a:avLst/>
          </a:prstGeom>
        </p:spPr>
      </p:pic>
      <p:sp>
        <p:nvSpPr>
          <p:cNvPr id="9" name="矩形 8"/>
          <p:cNvSpPr/>
          <p:nvPr/>
        </p:nvSpPr>
        <p:spPr>
          <a:xfrm>
            <a:off x="434886" y="5203687"/>
            <a:ext cx="7952370" cy="923330"/>
          </a:xfrm>
          <a:prstGeom prst="rect">
            <a:avLst/>
          </a:prstGeom>
        </p:spPr>
        <p:txBody>
          <a:bodyPr wrap="square">
            <a:spAutoFit/>
          </a:bodyPr>
          <a:lstStyle/>
          <a:p>
            <a:r>
              <a:rPr lang="en-US" altLang="zh-CN" sz="1800" dirty="0"/>
              <a:t>The </a:t>
            </a:r>
            <a:r>
              <a:rPr lang="en-US" altLang="zh-CN" sz="1800" dirty="0">
                <a:solidFill>
                  <a:srgbClr val="FF0000"/>
                </a:solidFill>
              </a:rPr>
              <a:t>Universal Approximation Theorem</a:t>
            </a:r>
            <a:r>
              <a:rPr lang="en-US" altLang="zh-CN" sz="1800" dirty="0"/>
              <a:t> tells us that Neural Networks has a kind of universality i.e. no matter what f(x) is, there is a network that can approximately approach the result and do the job! </a:t>
            </a:r>
            <a:endParaRPr lang="zh-CN" altLang="en-US" sz="1800" dirty="0"/>
          </a:p>
        </p:txBody>
      </p:sp>
      <p:sp>
        <p:nvSpPr>
          <p:cNvPr id="10" name="Rectangle 8">
            <a:extLst>
              <a:ext uri="{FF2B5EF4-FFF2-40B4-BE49-F238E27FC236}">
                <a16:creationId xmlns:a16="http://schemas.microsoft.com/office/drawing/2014/main" id="{D1813585-B07B-424F-A366-EF8EE56B3037}"/>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236793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10" name="Rectangle 8">
            <a:extLst>
              <a:ext uri="{FF2B5EF4-FFF2-40B4-BE49-F238E27FC236}">
                <a16:creationId xmlns:a16="http://schemas.microsoft.com/office/drawing/2014/main" id="{D58622DF-30B8-4E0D-83D9-8ECABE74A618}"/>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pic>
        <p:nvPicPr>
          <p:cNvPr id="9218" name="Picture 2" descr="Wikipedia Definition for the Universal Approximation Theorem">
            <a:extLst>
              <a:ext uri="{FF2B5EF4-FFF2-40B4-BE49-F238E27FC236}">
                <a16:creationId xmlns:a16="http://schemas.microsoft.com/office/drawing/2014/main" id="{A333B5D6-8741-4763-8AD2-093124B6D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91" y="1552541"/>
            <a:ext cx="7810127" cy="37529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E57D464-0753-4597-9AE6-EB790E76E1DC}"/>
              </a:ext>
            </a:extLst>
          </p:cNvPr>
          <p:cNvSpPr txBox="1"/>
          <p:nvPr/>
        </p:nvSpPr>
        <p:spPr>
          <a:xfrm>
            <a:off x="281274" y="5959485"/>
            <a:ext cx="6671617" cy="369332"/>
          </a:xfrm>
          <a:prstGeom prst="rect">
            <a:avLst/>
          </a:prstGeom>
          <a:noFill/>
        </p:spPr>
        <p:txBody>
          <a:bodyPr wrap="square">
            <a:spAutoFit/>
          </a:bodyPr>
          <a:lstStyle/>
          <a:p>
            <a:r>
              <a:rPr lang="en-SG" dirty="0"/>
              <a:t>https://ml.berkeley.edu/blog/posts/uat/</a:t>
            </a:r>
          </a:p>
        </p:txBody>
      </p:sp>
    </p:spTree>
    <p:extLst>
      <p:ext uri="{BB962C8B-B14F-4D97-AF65-F5344CB8AC3E}">
        <p14:creationId xmlns:p14="http://schemas.microsoft.com/office/powerpoint/2010/main" val="339930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descr="neuron3">
            <a:extLst>
              <a:ext uri="{FF2B5EF4-FFF2-40B4-BE49-F238E27FC236}">
                <a16:creationId xmlns:a16="http://schemas.microsoft.com/office/drawing/2014/main" id="{371F28DD-ADCF-4DFE-953A-4A1EE42EF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790" y="1597981"/>
            <a:ext cx="3072109" cy="4465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4E87264F-91E6-4CE1-811D-4131B4BE6C70}"/>
              </a:ext>
            </a:extLst>
          </p:cNvPr>
          <p:cNvSpPr>
            <a:spLocks noChangeArrowheads="1"/>
          </p:cNvSpPr>
          <p:nvPr/>
        </p:nvSpPr>
        <p:spPr bwMode="auto">
          <a:xfrm>
            <a:off x="149941" y="1325356"/>
            <a:ext cx="4776019" cy="459100"/>
          </a:xfrm>
          <a:prstGeom prst="rect">
            <a:avLst/>
          </a:prstGeom>
          <a:noFill/>
          <a:ln w="12700">
            <a:noFill/>
            <a:miter lim="800000"/>
            <a:headEnd/>
            <a:tailEnd/>
          </a:ln>
          <a:effectLst/>
        </p:spPr>
        <p:txBody>
          <a:bodyPr wrap="squar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a:defRPr/>
            </a:pPr>
            <a:r>
              <a:rPr lang="en-GB" altLang="zh-CN" sz="2400" b="1" dirty="0">
                <a:solidFill>
                  <a:srgbClr val="000000"/>
                </a:solidFill>
                <a:effectLst>
                  <a:outerShdw blurRad="38100" dist="38100" dir="2700000" algn="tl">
                    <a:srgbClr val="C0C0C0"/>
                  </a:outerShdw>
                </a:effectLst>
                <a:ea typeface="宋体" pitchFamily="2" charset="-122"/>
              </a:rPr>
              <a:t>Biological Neuron </a:t>
            </a:r>
          </a:p>
        </p:txBody>
      </p:sp>
      <p:sp>
        <p:nvSpPr>
          <p:cNvPr id="7" name="Rectangle 6">
            <a:extLst>
              <a:ext uri="{FF2B5EF4-FFF2-40B4-BE49-F238E27FC236}">
                <a16:creationId xmlns:a16="http://schemas.microsoft.com/office/drawing/2014/main" id="{9FF3628D-F53A-4F87-B205-2CBAF3FFAFEA}"/>
              </a:ext>
            </a:extLst>
          </p:cNvPr>
          <p:cNvSpPr>
            <a:spLocks noChangeArrowheads="1"/>
          </p:cNvSpPr>
          <p:nvPr/>
        </p:nvSpPr>
        <p:spPr bwMode="auto">
          <a:xfrm>
            <a:off x="0" y="1938131"/>
            <a:ext cx="5257800" cy="380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buFontTx/>
              <a:buBlip>
                <a:blip r:embed="rId3"/>
              </a:buBlip>
            </a:pPr>
            <a:r>
              <a:rPr lang="en-US" altLang="zh-CN" sz="2000" dirty="0">
                <a:solidFill>
                  <a:schemeClr val="tx1"/>
                </a:solidFill>
                <a:latin typeface="Arial" panose="020B0604020202020204" pitchFamily="34" charset="0"/>
                <a:ea typeface="宋体" panose="02010600030101010101" pitchFamily="2" charset="-122"/>
                <a:cs typeface="Arial" panose="020B0604020202020204" pitchFamily="34" charset="0"/>
              </a:rPr>
              <a:t>A typical biological neuron is composed of:</a:t>
            </a:r>
          </a:p>
          <a:p>
            <a:pPr lvl="1" algn="just">
              <a:lnSpc>
                <a:spcPct val="180000"/>
              </a:lnSpc>
              <a:buFontTx/>
              <a:buAutoNum type="arabicPeriod"/>
            </a:pPr>
            <a:r>
              <a:rPr lang="en-US" altLang="zh-CN" sz="2000" dirty="0">
                <a:solidFill>
                  <a:schemeClr val="tx1"/>
                </a:solidFill>
                <a:latin typeface="Arial" panose="020B0604020202020204" pitchFamily="34" charset="0"/>
                <a:ea typeface="宋体" panose="02010600030101010101" pitchFamily="2" charset="-122"/>
                <a:cs typeface="Arial" panose="020B0604020202020204" pitchFamily="34" charset="0"/>
              </a:rPr>
              <a:t>A cell body;</a:t>
            </a:r>
          </a:p>
          <a:p>
            <a:pPr lvl="1" algn="just">
              <a:lnSpc>
                <a:spcPct val="130000"/>
              </a:lnSpc>
              <a:buFontTx/>
              <a:buAutoNum type="arabicPeriod"/>
            </a:pPr>
            <a:r>
              <a:rPr lang="en-US" altLang="zh-CN" sz="2000" dirty="0">
                <a:solidFill>
                  <a:schemeClr val="tx1"/>
                </a:solidFill>
                <a:latin typeface="Arial" panose="020B0604020202020204" pitchFamily="34" charset="0"/>
                <a:ea typeface="宋体" panose="02010600030101010101" pitchFamily="2" charset="-122"/>
                <a:cs typeface="Arial" panose="020B0604020202020204" pitchFamily="34" charset="0"/>
              </a:rPr>
              <a:t>A tubular axon: a long thin tube that splits into branches terminating in little end bulbs that almost touch the dendrites of other cells;</a:t>
            </a:r>
          </a:p>
          <a:p>
            <a:pPr lvl="1" algn="just">
              <a:lnSpc>
                <a:spcPct val="130000"/>
              </a:lnSpc>
              <a:buFontTx/>
              <a:buAutoNum type="arabicPeriod"/>
            </a:pPr>
            <a:r>
              <a:rPr lang="en-US" altLang="zh-CN" sz="2000" dirty="0">
                <a:solidFill>
                  <a:schemeClr val="tx1"/>
                </a:solidFill>
                <a:latin typeface="Arial" panose="020B0604020202020204" pitchFamily="34" charset="0"/>
                <a:ea typeface="宋体" panose="02010600030101010101" pitchFamily="2" charset="-122"/>
                <a:cs typeface="Arial" panose="020B0604020202020204" pitchFamily="34" charset="0"/>
              </a:rPr>
              <a:t>A multitude of hair-like dendrites that  form a very fine filamentary brush surrounding the body of the neuron;</a:t>
            </a:r>
          </a:p>
        </p:txBody>
      </p:sp>
      <p:sp>
        <p:nvSpPr>
          <p:cNvPr id="8" name="Rectangle 8">
            <a:extLst>
              <a:ext uri="{FF2B5EF4-FFF2-40B4-BE49-F238E27FC236}">
                <a16:creationId xmlns:a16="http://schemas.microsoft.com/office/drawing/2014/main" id="{3075A541-E50B-4236-ABAE-2DAA5A0671DC}"/>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2.5 Neural Network Modelling</a:t>
            </a:r>
          </a:p>
        </p:txBody>
      </p:sp>
    </p:spTree>
    <p:extLst>
      <p:ext uri="{BB962C8B-B14F-4D97-AF65-F5344CB8AC3E}">
        <p14:creationId xmlns:p14="http://schemas.microsoft.com/office/powerpoint/2010/main" val="870239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3.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4.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5.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6.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7.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8.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9.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0.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2.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3.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4.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5.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6.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7.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8.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9.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30.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heme/theme1.xml><?xml version="1.0" encoding="utf-8"?>
<a:theme xmlns:a="http://schemas.openxmlformats.org/drawingml/2006/main" name="24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9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0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3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6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7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8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9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0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1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3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1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7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1782</TotalTime>
  <Words>1782</Words>
  <Application>Microsoft Office PowerPoint</Application>
  <PresentationFormat>On-screen Show (4:3)</PresentationFormat>
  <Paragraphs>339</Paragraphs>
  <Slides>39</Slides>
  <Notes>30</Notes>
  <HiddenSlides>0</HiddenSlides>
  <MMClips>0</MMClips>
  <ScaleCrop>false</ScaleCrop>
  <HeadingPairs>
    <vt:vector size="8" baseType="variant">
      <vt:variant>
        <vt:lpstr>Fonts Used</vt:lpstr>
      </vt:variant>
      <vt:variant>
        <vt:i4>13</vt:i4>
      </vt:variant>
      <vt:variant>
        <vt:lpstr>Theme</vt:lpstr>
      </vt:variant>
      <vt:variant>
        <vt:i4>29</vt:i4>
      </vt:variant>
      <vt:variant>
        <vt:lpstr>Embedded OLE Servers</vt:lpstr>
      </vt:variant>
      <vt:variant>
        <vt:i4>3</vt:i4>
      </vt:variant>
      <vt:variant>
        <vt:lpstr>Slide Titles</vt:lpstr>
      </vt:variant>
      <vt:variant>
        <vt:i4>39</vt:i4>
      </vt:variant>
    </vt:vector>
  </HeadingPairs>
  <TitlesOfParts>
    <vt:vector size="84" baseType="lpstr">
      <vt:lpstr>等线</vt:lpstr>
      <vt:lpstr>Helvetica-Oblique</vt:lpstr>
      <vt:lpstr>HiddenHorzOCR</vt:lpstr>
      <vt:lpstr>Times-Roman</vt:lpstr>
      <vt:lpstr>Arial</vt:lpstr>
      <vt:lpstr>Calibri</vt:lpstr>
      <vt:lpstr>Cambria Math</vt:lpstr>
      <vt:lpstr>Garamond</vt:lpstr>
      <vt:lpstr>Georgia</vt:lpstr>
      <vt:lpstr>Tahoma</vt:lpstr>
      <vt:lpstr>Times New Roman</vt:lpstr>
      <vt:lpstr>Verdana</vt:lpstr>
      <vt:lpstr>Wingdings</vt:lpstr>
      <vt:lpstr>24_Model1</vt:lpstr>
      <vt:lpstr>11_Model1</vt:lpstr>
      <vt:lpstr>14_Model1</vt:lpstr>
      <vt:lpstr>15_Model1</vt:lpstr>
      <vt:lpstr>16_Model1</vt:lpstr>
      <vt:lpstr>17_Model1</vt:lpstr>
      <vt:lpstr>2_Model1</vt:lpstr>
      <vt:lpstr>3_Model1</vt:lpstr>
      <vt:lpstr>6_Model1</vt:lpstr>
      <vt:lpstr>7_Model1</vt:lpstr>
      <vt:lpstr>8_Model1</vt:lpstr>
      <vt:lpstr>9_Model1</vt:lpstr>
      <vt:lpstr>10_Model1</vt:lpstr>
      <vt:lpstr>18_Model1</vt:lpstr>
      <vt:lpstr>19_Model1</vt:lpstr>
      <vt:lpstr>20_Model1</vt:lpstr>
      <vt:lpstr>21_Model1</vt:lpstr>
      <vt:lpstr>22_Model1</vt:lpstr>
      <vt:lpstr>23_Model1</vt:lpstr>
      <vt:lpstr>26_Model1</vt:lpstr>
      <vt:lpstr>27_Model1</vt:lpstr>
      <vt:lpstr>28_Model1</vt:lpstr>
      <vt:lpstr>29_Model1</vt:lpstr>
      <vt:lpstr>30_Model1</vt:lpstr>
      <vt:lpstr>31_Model1</vt:lpstr>
      <vt:lpstr>32_Model1</vt:lpstr>
      <vt:lpstr>12_Model1</vt:lpstr>
      <vt:lpstr>41_Model1</vt:lpstr>
      <vt:lpstr>42_Model1</vt:lpstr>
      <vt:lpstr>Equation</vt:lpstr>
      <vt:lpstr>公式</vt:lpstr>
      <vt:lpstr>Equation.3</vt:lpstr>
      <vt:lpstr>PowerPoint Presentation</vt:lpstr>
      <vt:lpstr>PowerPoint Presentation</vt:lpstr>
      <vt:lpstr>PowerPoint Presentation</vt:lpstr>
      <vt:lpstr>PowerPoint Presentation</vt:lpstr>
      <vt:lpstr>Linear Approximation</vt:lpstr>
      <vt:lpstr>Smooth Lipschitz Function Approximation</vt:lpstr>
      <vt:lpstr>Neural Network Approximation</vt:lpstr>
      <vt:lpstr>PowerPoint Presentation</vt:lpstr>
      <vt:lpstr>PowerPoint Presentation</vt:lpstr>
      <vt:lpstr>PowerPoint Presentation</vt:lpstr>
      <vt:lpstr>AI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Dynamics and Control Venue: LT 3</dc:title>
  <dc:creator>liuxing</dc:creator>
  <cp:lastModifiedBy>Ge, Shuzhi Sam</cp:lastModifiedBy>
  <cp:revision>735</cp:revision>
  <dcterms:created xsi:type="dcterms:W3CDTF">2018-03-05T05:38:00Z</dcterms:created>
  <dcterms:modified xsi:type="dcterms:W3CDTF">2022-03-14T08:46:58Z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