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01" r:id="rId1"/>
    <p:sldMasterId id="2147483835" r:id="rId2"/>
  </p:sldMasterIdLst>
  <p:notesMasterIdLst>
    <p:notesMasterId r:id="rId22"/>
  </p:notesMasterIdLst>
  <p:sldIdLst>
    <p:sldId id="1227" r:id="rId3"/>
    <p:sldId id="1157" r:id="rId4"/>
    <p:sldId id="1223" r:id="rId5"/>
    <p:sldId id="1158" r:id="rId6"/>
    <p:sldId id="1159" r:id="rId7"/>
    <p:sldId id="1160" r:id="rId8"/>
    <p:sldId id="1161" r:id="rId9"/>
    <p:sldId id="1163" r:id="rId10"/>
    <p:sldId id="1164" r:id="rId11"/>
    <p:sldId id="1170" r:id="rId12"/>
    <p:sldId id="1177" r:id="rId13"/>
    <p:sldId id="1178" r:id="rId14"/>
    <p:sldId id="1229" r:id="rId15"/>
    <p:sldId id="1297" r:id="rId16"/>
    <p:sldId id="1298" r:id="rId17"/>
    <p:sldId id="1299" r:id="rId18"/>
    <p:sldId id="1300" r:id="rId19"/>
    <p:sldId id="1301" r:id="rId20"/>
    <p:sldId id="130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86E"/>
    <a:srgbClr val="3366FF"/>
    <a:srgbClr val="A16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14.wmf"/><Relationship Id="rId2" Type="http://schemas.openxmlformats.org/officeDocument/2006/relationships/image" Target="../media/image36.wmf"/><Relationship Id="rId1" Type="http://schemas.openxmlformats.org/officeDocument/2006/relationships/image" Target="../media/image24.wmf"/><Relationship Id="rId6" Type="http://schemas.openxmlformats.org/officeDocument/2006/relationships/image" Target="../media/image12.wmf"/><Relationship Id="rId5" Type="http://schemas.openxmlformats.org/officeDocument/2006/relationships/image" Target="../media/image29.wmf"/><Relationship Id="rId4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38.wmf"/><Relationship Id="rId2" Type="http://schemas.openxmlformats.org/officeDocument/2006/relationships/image" Target="../media/image12.wmf"/><Relationship Id="rId1" Type="http://schemas.openxmlformats.org/officeDocument/2006/relationships/image" Target="../media/image29.wmf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7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4.wmf"/><Relationship Id="rId2" Type="http://schemas.openxmlformats.org/officeDocument/2006/relationships/image" Target="../media/image7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0.wmf"/><Relationship Id="rId1" Type="http://schemas.openxmlformats.org/officeDocument/2006/relationships/image" Target="../media/image7.wmf"/><Relationship Id="rId6" Type="http://schemas.openxmlformats.org/officeDocument/2006/relationships/image" Target="../media/image30.wmf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12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4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14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5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54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9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06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6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9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3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6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31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90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4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0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7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1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3.w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6.w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10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4.wmf"/><Relationship Id="rId3" Type="http://schemas.openxmlformats.org/officeDocument/2006/relationships/image" Target="../media/image2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2.wmf"/><Relationship Id="rId5" Type="http://schemas.openxmlformats.org/officeDocument/2006/relationships/image" Target="../media/image7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2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9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7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42.wmf"/><Relationship Id="rId18" Type="http://schemas.openxmlformats.org/officeDocument/2006/relationships/image" Target="../media/image2.png"/><Relationship Id="rId3" Type="http://schemas.openxmlformats.org/officeDocument/2006/relationships/image" Target="../media/image28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1.wmf"/><Relationship Id="rId5" Type="http://schemas.openxmlformats.org/officeDocument/2006/relationships/image" Target="../media/image7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47.wmf"/><Relationship Id="rId19" Type="http://schemas.openxmlformats.org/officeDocument/2006/relationships/image" Target="../media/image2.png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10" Type="http://schemas.openxmlformats.org/officeDocument/2006/relationships/image" Target="../media/image4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0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wmf"/><Relationship Id="rId2" Type="http://schemas.openxmlformats.org/officeDocument/2006/relationships/tags" Target="../tags/tag6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2.png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3.wmf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2.png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19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w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/>
        </p:nvSpPr>
        <p:spPr>
          <a:xfrm>
            <a:off x="817189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oint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Computed Torque Control</a:t>
            </a:r>
            <a:endParaRPr lang="en-US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Lyapunov Stability Analysis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Adaptive Control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Robot Control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2112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305732" y="1166018"/>
            <a:ext cx="8229600" cy="51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zh-CN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buFontTx/>
              <a:buNone/>
            </a:pPr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0" lvl="1"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Because of the problems with having good knowledge of dynamic models, there is a trade-off between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complicated model based control schemes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 PID control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ts val="1800"/>
              </a:spcBef>
              <a:buFontTx/>
              <a:buNone/>
            </a:pPr>
            <a:r>
              <a:rPr lang="en-US" altLang="zh-CN" sz="2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Individual Joint PID Control</a:t>
            </a:r>
            <a:endParaRPr lang="en-SG" altLang="zh-CN" sz="26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 industrial robots have simple independent joint PID control: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600" b="1" kern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35344"/>
              </p:ext>
            </p:extLst>
          </p:nvPr>
        </p:nvGraphicFramePr>
        <p:xfrm>
          <a:off x="2730668" y="4509134"/>
          <a:ext cx="3379727" cy="55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6" imgW="1701800" imgH="279400" progId="Equation.DSMT4">
                  <p:embed/>
                </p:oleObj>
              </mc:Choice>
              <mc:Fallback>
                <p:oleObj name="Equation" r:id="rId6" imgW="1701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68" y="4509134"/>
                        <a:ext cx="3379727" cy="556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1013" y="5287009"/>
            <a:ext cx="7784984" cy="71865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" name="矩形 8"/>
          <p:cNvSpPr/>
          <p:nvPr/>
        </p:nvSpPr>
        <p:spPr>
          <a:xfrm>
            <a:off x="281272" y="1248495"/>
            <a:ext cx="79569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Present Industrial Robot Control System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366998" y="1287099"/>
            <a:ext cx="8464491" cy="489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CN" sz="2800" b="1" kern="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Advantages:</a:t>
            </a:r>
            <a:endParaRPr lang="en-SG" altLang="zh-CN" sz="2600" b="1" kern="0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 and easy to implement </a:t>
            </a:r>
            <a:endParaRPr lang="en-SG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Robust because of decentralized control implementation structure.</a:t>
            </a: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b="1" kern="0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Disadvantages:</a:t>
            </a:r>
            <a:endParaRPr lang="en-SG" altLang="zh-CN" sz="2600" b="1" kern="0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decoupling is being carried out, the motion of each joint affects the others. </a:t>
            </a:r>
            <a:endParaRPr lang="en-SG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impossible to select fixed gains which critically damp the response for all configurations.</a:t>
            </a:r>
            <a:endParaRPr lang="en-SG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Usually, "</a:t>
            </a:r>
            <a:r>
              <a:rPr lang="en-US" altLang="zh-CN" sz="26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gains are chosen which approximate critical damping at the center of the robot's work space.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2843" y="1246465"/>
            <a:ext cx="8571131" cy="4525963"/>
            <a:chOff x="406399" y="1447800"/>
            <a:chExt cx="8571131" cy="4525963"/>
          </a:xfrm>
        </p:grpSpPr>
        <p:sp>
          <p:nvSpPr>
            <p:cNvPr id="4" name="Content Placeholder 2"/>
            <p:cNvSpPr txBox="1">
              <a:spLocks noChangeArrowheads="1"/>
            </p:cNvSpPr>
            <p:nvPr/>
          </p:nvSpPr>
          <p:spPr bwMode="auto">
            <a:xfrm>
              <a:off x="406399" y="1447800"/>
              <a:ext cx="8571131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endPara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52000" lvl="1" indent="0">
                <a:buFontTx/>
                <a:buNone/>
              </a:pP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Since the gravity terms tend to cause static positioning errors, some robot manufacturers include a gravity model, </a:t>
              </a:r>
              <a:r>
                <a:rPr lang="en-US" altLang="zh-CN" sz="2400" b="0" i="1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0" i="1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), in the control law. </a:t>
              </a:r>
            </a:p>
            <a:p>
              <a:pPr marL="171450" lvl="1" indent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The complete control law takes the form</a:t>
              </a:r>
            </a:p>
            <a:p>
              <a:pPr marL="171450" lvl="1" indent="0"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171450" lvl="1" indent="0">
                <a:buFontTx/>
                <a:buNone/>
              </a:pPr>
              <a:endPara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171450" lvl="1" indent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This control is not decentralized in nature. </a:t>
              </a:r>
            </a:p>
            <a:p>
              <a:pPr marL="171450" lvl="1" indent="0">
                <a:buFontTx/>
                <a:buNone/>
              </a:pPr>
              <a:endPara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52000" lvl="1" indent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architecture of control must </a:t>
              </a:r>
              <a:r>
                <a:rPr lang="en-US" altLang="zh-CN" sz="24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allow communication between  the joint control</a:t>
              </a:r>
              <a:r>
                <a:rPr lang="en-SG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 </a:t>
              </a:r>
              <a:r>
                <a:rPr lang="en-US" altLang="zh-CN" sz="24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make use of a central processor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5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819573"/>
                </p:ext>
              </p:extLst>
            </p:nvPr>
          </p:nvGraphicFramePr>
          <p:xfrm>
            <a:off x="2706688" y="3722036"/>
            <a:ext cx="4125277" cy="54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8" name="Equation" r:id="rId6" imgW="2133600" imgH="279400" progId="Equation.DSMT4">
                    <p:embed/>
                  </p:oleObj>
                </mc:Choice>
                <mc:Fallback>
                  <p:oleObj name="Equation" r:id="rId6" imgW="2133600" imgH="2794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688" y="3722036"/>
                          <a:ext cx="4125277" cy="54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" name="矩形 8"/>
          <p:cNvSpPr/>
          <p:nvPr/>
        </p:nvSpPr>
        <p:spPr>
          <a:xfrm>
            <a:off x="281272" y="1248495"/>
            <a:ext cx="66716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Gravity Compensation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Computed torque technique was introduced based on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Apply the idea to system described by</a:t>
            </a:r>
          </a:p>
          <a:p>
            <a:pPr marL="457200" indent="-4572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about?</a:t>
            </a:r>
            <a:endParaRPr lang="en-SG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SG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en-SG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/>
            <a:endParaRPr lang="en-SG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7" y="2143125"/>
            <a:ext cx="328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224169"/>
            <a:ext cx="4314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505450" y="3169291"/>
            <a:ext cx="257175" cy="333375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819775" y="2738394"/>
            <a:ext cx="1200150" cy="333375"/>
          </a:xfrm>
          <a:prstGeom prst="wedgeRoundRectCallout">
            <a:avLst>
              <a:gd name="adj1" fmla="val -60514"/>
              <a:gd name="adj2" fmla="val 85356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Friction</a:t>
            </a:r>
            <a:endParaRPr lang="en-SG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740025" y="3727407"/>
          <a:ext cx="32035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6" imgW="1854200" imgH="203200" progId="Equation.DSMT4">
                  <p:embed/>
                </p:oleObj>
              </mc:Choice>
              <mc:Fallback>
                <p:oleObj name="Equation" r:id="rId6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727407"/>
                        <a:ext cx="32035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5524500" y="3712216"/>
            <a:ext cx="257175" cy="333375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343650" y="3614694"/>
            <a:ext cx="1657350" cy="533400"/>
          </a:xfrm>
          <a:prstGeom prst="wedgeRoundRectCallout">
            <a:avLst>
              <a:gd name="adj1" fmla="val -84014"/>
              <a:gd name="adj2" fmla="val 22856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Nonsingular, Known!</a:t>
            </a:r>
            <a:endParaRPr lang="en-SG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270250" y="4232232"/>
          <a:ext cx="2238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8" imgW="1295400" imgH="203200" progId="Equation.DSMT4">
                  <p:embed/>
                </p:oleObj>
              </mc:Choice>
              <mc:Fallback>
                <p:oleObj name="Equation" r:id="rId8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232232"/>
                        <a:ext cx="2238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5161755"/>
            <a:ext cx="36576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17270" y="5765800"/>
            <a:ext cx="7200900" cy="52197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7300" algn="l"/>
                <a:tab pos="1600200" algn="l"/>
                <a:tab pos="2000250" algn="l"/>
                <a:tab pos="2343150" algn="l"/>
                <a:tab pos="2800350" algn="l"/>
                <a:tab pos="3200400" algn="l"/>
                <a:tab pos="3657600" algn="l"/>
                <a:tab pos="5486400" algn="r"/>
              </a:tabLs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Could we generalize to the </a:t>
            </a:r>
            <a:r>
              <a:rPr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order systems?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Problem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740" y="3142615"/>
            <a:ext cx="44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58010" y="3677285"/>
            <a:ext cx="44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66900" y="4196715"/>
            <a:ext cx="44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56740" y="5263515"/>
            <a:ext cx="44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03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system (a)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  ,          ,                                                                  . 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with               , the closed-loop error equation is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40" y="2151654"/>
            <a:ext cx="4314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963613" y="2842260"/>
          <a:ext cx="1231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r:id="rId4" imgW="698500" imgH="203200" progId="Equation.DSMT4">
                  <p:embed/>
                </p:oleObj>
              </mc:Choice>
              <mc:Fallback>
                <p:oleObj r:id="rId4" imgW="698500" imgH="203200" progId="Equation.DSMT4">
                  <p:embed/>
                  <p:pic>
                    <p:nvPicPr>
                      <p:cNvPr id="31750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613" y="2842260"/>
                        <a:ext cx="12319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2345055" y="2841625"/>
          <a:ext cx="679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r:id="rId6" imgW="457200" imgH="241300" progId="Equation.DSMT4">
                  <p:embed/>
                </p:oleObj>
              </mc:Choice>
              <mc:Fallback>
                <p:oleObj r:id="rId6" imgW="457200" imgH="241300" progId="Equation.DSMT4">
                  <p:embed/>
                  <p:pic>
                    <p:nvPicPr>
                      <p:cNvPr id="31751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5055" y="2841625"/>
                        <a:ext cx="6794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10"/>
          <p:cNvGraphicFramePr>
            <a:graphicFrameLocks noChangeAspect="1"/>
          </p:cNvGraphicFramePr>
          <p:nvPr/>
        </p:nvGraphicFramePr>
        <p:xfrm>
          <a:off x="1556068" y="3620453"/>
          <a:ext cx="2022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r:id="rId8" imgW="1168400" imgH="241300" progId="Equation.DSMT4">
                  <p:embed/>
                </p:oleObj>
              </mc:Choice>
              <mc:Fallback>
                <p:oleObj r:id="rId8" imgW="1168400" imgH="241300" progId="Equation.DSMT4">
                  <p:embed/>
                  <p:pic>
                    <p:nvPicPr>
                      <p:cNvPr id="31752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6068" y="3620453"/>
                        <a:ext cx="20224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0"/>
          <p:cNvGraphicFramePr>
            <a:graphicFrameLocks noChangeAspect="1"/>
          </p:cNvGraphicFramePr>
          <p:nvPr/>
        </p:nvGraphicFramePr>
        <p:xfrm>
          <a:off x="4341813" y="3610928"/>
          <a:ext cx="1049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r:id="rId10" imgW="609600" imgH="228600" progId="Equation.DSMT4">
                  <p:embed/>
                </p:oleObj>
              </mc:Choice>
              <mc:Fallback>
                <p:oleObj r:id="rId10" imgW="609600" imgH="228600" progId="Equation.DSMT4">
                  <p:embed/>
                  <p:pic>
                    <p:nvPicPr>
                      <p:cNvPr id="31753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41813" y="3610928"/>
                        <a:ext cx="10493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"/>
          <p:cNvGraphicFramePr>
            <a:graphicFrameLocks noChangeAspect="1"/>
          </p:cNvGraphicFramePr>
          <p:nvPr/>
        </p:nvGraphicFramePr>
        <p:xfrm>
          <a:off x="3214370" y="4326890"/>
          <a:ext cx="1828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r:id="rId12" imgW="1066800" imgH="241300" progId="Equation.DSMT4">
                  <p:embed/>
                </p:oleObj>
              </mc:Choice>
              <mc:Fallback>
                <p:oleObj r:id="rId12" imgW="1066800" imgH="241300" progId="Equation.DSMT4">
                  <p:embed/>
                  <p:pic>
                    <p:nvPicPr>
                      <p:cNvPr id="31754" name="Object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14370" y="4326890"/>
                        <a:ext cx="18288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7"/>
          <p:cNvGraphicFramePr>
            <a:graphicFrameLocks noChangeAspect="1"/>
          </p:cNvGraphicFramePr>
          <p:nvPr/>
        </p:nvGraphicFramePr>
        <p:xfrm>
          <a:off x="3187700" y="2864168"/>
          <a:ext cx="50165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r:id="rId14" imgW="3060700" imgH="203200" progId="Equation.DSMT4">
                  <p:embed/>
                </p:oleObj>
              </mc:Choice>
              <mc:Fallback>
                <p:oleObj r:id="rId14" imgW="3060700" imgH="203200" progId="Equation.DSMT4">
                  <p:embed/>
                  <p:pic>
                    <p:nvPicPr>
                      <p:cNvPr id="31755" name="Object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87700" y="2864168"/>
                        <a:ext cx="5016500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6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6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2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system (b), there are two methods.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 ,         ,                   ,                                                  . 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with               , the closed-loop error equation is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04135" y="2101172"/>
          <a:ext cx="32035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Equation" r:id="rId3" imgW="1854200" imgH="203200" progId="Equation.DSMT4">
                  <p:embed/>
                </p:oleObj>
              </mc:Choice>
              <mc:Fallback>
                <p:oleObj name="Equation" r:id="rId3" imgW="1854200" imgH="2032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135" y="2101172"/>
                        <a:ext cx="32035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18"/>
          <p:cNvGraphicFramePr>
            <a:graphicFrameLocks noChangeAspect="1"/>
          </p:cNvGraphicFramePr>
          <p:nvPr/>
        </p:nvGraphicFramePr>
        <p:xfrm>
          <a:off x="1520508" y="4509453"/>
          <a:ext cx="2070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r:id="rId5" imgW="1168400" imgH="241300" progId="Equation.DSMT4">
                  <p:embed/>
                </p:oleObj>
              </mc:Choice>
              <mc:Fallback>
                <p:oleObj r:id="rId5" imgW="1168400" imgH="241300" progId="Equation.DSMT4">
                  <p:embed/>
                  <p:pic>
                    <p:nvPicPr>
                      <p:cNvPr id="32777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508" y="4509453"/>
                        <a:ext cx="20701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262438" y="4481195"/>
          <a:ext cx="1074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r:id="rId7" imgW="609600" imgH="228600" progId="Equation.DSMT4">
                  <p:embed/>
                </p:oleObj>
              </mc:Choice>
              <mc:Fallback>
                <p:oleObj r:id="rId7" imgW="609600" imgH="228600" progId="Equation.DSMT4">
                  <p:embed/>
                  <p:pic>
                    <p:nvPicPr>
                      <p:cNvPr id="32778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438" y="4481195"/>
                        <a:ext cx="1074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"/>
          <p:cNvGraphicFramePr>
            <a:graphicFrameLocks noChangeAspect="1"/>
          </p:cNvGraphicFramePr>
          <p:nvPr/>
        </p:nvGraphicFramePr>
        <p:xfrm>
          <a:off x="3262313" y="5223828"/>
          <a:ext cx="1885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r:id="rId9" imgW="1066800" imgH="241300" progId="Equation.DSMT4">
                  <p:embed/>
                </p:oleObj>
              </mc:Choice>
              <mc:Fallback>
                <p:oleObj r:id="rId9" imgW="1066800" imgH="241300" progId="Equation.DSMT4">
                  <p:embed/>
                  <p:pic>
                    <p:nvPicPr>
                      <p:cNvPr id="32779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2313" y="5223828"/>
                        <a:ext cx="18859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Down Arrow 5"/>
          <p:cNvSpPr/>
          <p:nvPr/>
        </p:nvSpPr>
        <p:spPr bwMode="auto">
          <a:xfrm rot="10800000" flipV="1">
            <a:off x="4029075" y="2518410"/>
            <a:ext cx="354330" cy="452755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57450" y="3013710"/>
          <a:ext cx="362178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r:id="rId11" imgW="1917065" imgH="228600" progId="Equation.KSEE3">
                  <p:embed/>
                </p:oleObj>
              </mc:Choice>
              <mc:Fallback>
                <p:oleObj r:id="rId11" imgW="1917065" imgH="2286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7450" y="3013710"/>
                        <a:ext cx="3621781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436110" y="2501265"/>
            <a:ext cx="2085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nonsingular)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8715" y="3733583"/>
          <a:ext cx="119888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r:id="rId13" imgW="634365" imgH="190500" progId="Equation.KSEE3">
                  <p:embed/>
                </p:oleObj>
              </mc:Choice>
              <mc:Fallback>
                <p:oleObj r:id="rId13" imgW="634365" imgH="1905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8715" y="3733583"/>
                        <a:ext cx="119888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46818" y="3716438"/>
          <a:ext cx="68654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r:id="rId15" imgW="330200" imgH="190500" progId="Equation.KSEE3">
                  <p:embed/>
                </p:oleObj>
              </mc:Choice>
              <mc:Fallback>
                <p:oleObj r:id="rId15" imgW="330200" imgH="1905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818" y="3716438"/>
                        <a:ext cx="68654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01833" y="3661193"/>
          <a:ext cx="141668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r:id="rId17" imgW="749300" imgH="228600" progId="Equation.KSEE3">
                  <p:embed/>
                </p:oleObj>
              </mc:Choice>
              <mc:Fallback>
                <p:oleObj r:id="rId17" imgW="749300" imgH="228600" progId="Equation.KSEE3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01833" y="3661193"/>
                        <a:ext cx="141668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2498" y="3670083"/>
          <a:ext cx="381825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r:id="rId19" imgW="2019300" imgH="228600" progId="Equation.KSEE3">
                  <p:embed/>
                </p:oleObj>
              </mc:Choice>
              <mc:Fallback>
                <p:oleObj r:id="rId19" imgW="2019300" imgH="228600" progId="Equation.KSEE3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2498" y="3670083"/>
                        <a:ext cx="381825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7525" y="1991360"/>
            <a:ext cx="1684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1</a:t>
            </a: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1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1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998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system (b)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          ,           ,                                                       . 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with               , the closed-loop error equation is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04135" y="2101172"/>
          <a:ext cx="32035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3" imgW="1854200" imgH="203200" progId="Equation.DSMT4">
                  <p:embed/>
                </p:oleObj>
              </mc:Choice>
              <mc:Fallback>
                <p:oleObj name="Equation" r:id="rId3" imgW="1854200" imgH="2032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135" y="2101172"/>
                        <a:ext cx="32035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3874135" y="2879090"/>
          <a:ext cx="41783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r:id="rId5" imgW="2487295" imgH="203200" progId="Equation.DSMT4">
                  <p:embed/>
                </p:oleObj>
              </mc:Choice>
              <mc:Fallback>
                <p:oleObj r:id="rId5" imgW="2487295" imgH="203200" progId="Equation.DSMT4">
                  <p:embed/>
                  <p:pic>
                    <p:nvPicPr>
                      <p:cNvPr id="32773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4135" y="2879090"/>
                        <a:ext cx="417830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"/>
          <p:cNvGraphicFramePr>
            <a:graphicFrameLocks noChangeAspect="1"/>
          </p:cNvGraphicFramePr>
          <p:nvPr/>
        </p:nvGraphicFramePr>
        <p:xfrm>
          <a:off x="936943" y="2818448"/>
          <a:ext cx="19018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r:id="rId7" imgW="1054100" imgH="228600" progId="Equation.DSMT4">
                  <p:embed/>
                </p:oleObj>
              </mc:Choice>
              <mc:Fallback>
                <p:oleObj r:id="rId7" imgW="1054100" imgH="228600" progId="Equation.DSMT4">
                  <p:embed/>
                  <p:pic>
                    <p:nvPicPr>
                      <p:cNvPr id="32775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6943" y="2818448"/>
                        <a:ext cx="19018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5"/>
          <p:cNvGraphicFramePr>
            <a:graphicFrameLocks noChangeAspect="1"/>
          </p:cNvGraphicFramePr>
          <p:nvPr/>
        </p:nvGraphicFramePr>
        <p:xfrm>
          <a:off x="3004503" y="2851468"/>
          <a:ext cx="708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r:id="rId9" imgW="457200" imgH="241300" progId="Equation.DSMT4">
                  <p:embed/>
                </p:oleObj>
              </mc:Choice>
              <mc:Fallback>
                <p:oleObj r:id="rId9" imgW="457200" imgH="241300" progId="Equation.DSMT4">
                  <p:embed/>
                  <p:pic>
                    <p:nvPicPr>
                      <p:cNvPr id="3277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4503" y="2851468"/>
                        <a:ext cx="7080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18"/>
          <p:cNvGraphicFramePr>
            <a:graphicFrameLocks noChangeAspect="1"/>
          </p:cNvGraphicFramePr>
          <p:nvPr/>
        </p:nvGraphicFramePr>
        <p:xfrm>
          <a:off x="1520508" y="3633153"/>
          <a:ext cx="2070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r:id="rId11" imgW="1168400" imgH="241300" progId="Equation.DSMT4">
                  <p:embed/>
                </p:oleObj>
              </mc:Choice>
              <mc:Fallback>
                <p:oleObj r:id="rId11" imgW="1168400" imgH="241300" progId="Equation.DSMT4">
                  <p:embed/>
                  <p:pic>
                    <p:nvPicPr>
                      <p:cNvPr id="32777" name="对象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0508" y="3633153"/>
                        <a:ext cx="20701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262438" y="3604895"/>
          <a:ext cx="1074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r:id="rId13" imgW="609600" imgH="228600" progId="Equation.DSMT4">
                  <p:embed/>
                </p:oleObj>
              </mc:Choice>
              <mc:Fallback>
                <p:oleObj r:id="rId13" imgW="609600" imgH="228600" progId="Equation.DSMT4">
                  <p:embed/>
                  <p:pic>
                    <p:nvPicPr>
                      <p:cNvPr id="32778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2438" y="3604895"/>
                        <a:ext cx="1074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"/>
          <p:cNvGraphicFramePr>
            <a:graphicFrameLocks noChangeAspect="1"/>
          </p:cNvGraphicFramePr>
          <p:nvPr/>
        </p:nvGraphicFramePr>
        <p:xfrm>
          <a:off x="3262313" y="4347528"/>
          <a:ext cx="1885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r:id="rId15" imgW="1066800" imgH="241300" progId="Equation.DSMT4">
                  <p:embed/>
                </p:oleObj>
              </mc:Choice>
              <mc:Fallback>
                <p:oleObj r:id="rId15" imgW="1066800" imgH="241300" progId="Equation.DSMT4">
                  <p:embed/>
                  <p:pic>
                    <p:nvPicPr>
                      <p:cNvPr id="32779" name="Object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62313" y="4347528"/>
                        <a:ext cx="18859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525" y="1991360"/>
            <a:ext cx="1684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2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36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system (c)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  ,          ,                                .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with               , the closed-loop error equation is</a:t>
            </a:r>
          </a:p>
        </p:txBody>
      </p:sp>
      <p:graphicFrame>
        <p:nvGraphicFramePr>
          <p:cNvPr id="32777" name="对象 18"/>
          <p:cNvGraphicFramePr>
            <a:graphicFrameLocks noChangeAspect="1"/>
          </p:cNvGraphicFramePr>
          <p:nvPr/>
        </p:nvGraphicFramePr>
        <p:xfrm>
          <a:off x="1520508" y="3633153"/>
          <a:ext cx="2070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r:id="rId3" imgW="1168400" imgH="241300" progId="Equation.DSMT4">
                  <p:embed/>
                </p:oleObj>
              </mc:Choice>
              <mc:Fallback>
                <p:oleObj r:id="rId3" imgW="1168400" imgH="241300" progId="Equation.DSMT4">
                  <p:embed/>
                  <p:pic>
                    <p:nvPicPr>
                      <p:cNvPr id="32777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508" y="3633153"/>
                        <a:ext cx="20701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262438" y="3604895"/>
          <a:ext cx="1074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r:id="rId5" imgW="609600" imgH="228600" progId="Equation.DSMT4">
                  <p:embed/>
                </p:oleObj>
              </mc:Choice>
              <mc:Fallback>
                <p:oleObj r:id="rId5" imgW="609600" imgH="228600" progId="Equation.DSMT4">
                  <p:embed/>
                  <p:pic>
                    <p:nvPicPr>
                      <p:cNvPr id="32778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2438" y="3604895"/>
                        <a:ext cx="1074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"/>
          <p:cNvGraphicFramePr>
            <a:graphicFrameLocks noChangeAspect="1"/>
          </p:cNvGraphicFramePr>
          <p:nvPr/>
        </p:nvGraphicFramePr>
        <p:xfrm>
          <a:off x="3262313" y="4347528"/>
          <a:ext cx="1885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r:id="rId7" imgW="1066800" imgH="241300" progId="Equation.DSMT4">
                  <p:embed/>
                </p:oleObj>
              </mc:Choice>
              <mc:Fallback>
                <p:oleObj r:id="rId7" imgW="1066800" imgH="241300" progId="Equation.DSMT4">
                  <p:embed/>
                  <p:pic>
                    <p:nvPicPr>
                      <p:cNvPr id="32779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2313" y="4347528"/>
                        <a:ext cx="18859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086100" y="2101172"/>
          <a:ext cx="2238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Equation" r:id="rId9" imgW="1295400" imgH="203200" progId="Equation.DSMT4">
                  <p:embed/>
                </p:oleObj>
              </mc:Choice>
              <mc:Fallback>
                <p:oleObj name="Equation" r:id="rId9" imgW="1295400" imgH="203200" progId="Equation.DSMT4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101172"/>
                        <a:ext cx="2238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/>
          <p:cNvGraphicFramePr>
            <a:graphicFrameLocks noChangeAspect="1"/>
          </p:cNvGraphicFramePr>
          <p:nvPr/>
        </p:nvGraphicFramePr>
        <p:xfrm>
          <a:off x="957263" y="2833688"/>
          <a:ext cx="1260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r:id="rId11" imgW="698500" imgH="203200" progId="Equation.DSMT4">
                  <p:embed/>
                </p:oleObj>
              </mc:Choice>
              <mc:Fallback>
                <p:oleObj r:id="rId11" imgW="698500" imgH="203200" progId="Equation.DSMT4">
                  <p:embed/>
                  <p:pic>
                    <p:nvPicPr>
                      <p:cNvPr id="33798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7263" y="2833688"/>
                        <a:ext cx="126047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2368868" y="2836863"/>
          <a:ext cx="708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r:id="rId13" imgW="457200" imgH="241300" progId="Equation.DSMT4">
                  <p:embed/>
                </p:oleObj>
              </mc:Choice>
              <mc:Fallback>
                <p:oleObj r:id="rId13" imgW="457200" imgH="241300" progId="Equation.DSMT4">
                  <p:embed/>
                  <p:pic>
                    <p:nvPicPr>
                      <p:cNvPr id="33799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8868" y="2836863"/>
                        <a:ext cx="7080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3209290" y="2852103"/>
          <a:ext cx="23876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r:id="rId15" imgW="1422400" imgH="203200" progId="Equation.DSMT4">
                  <p:embed/>
                </p:oleObj>
              </mc:Choice>
              <mc:Fallback>
                <p:oleObj r:id="rId15" imgW="1422400" imgH="203200" progId="Equation.DSMT4">
                  <p:embed/>
                  <p:pic>
                    <p:nvPicPr>
                      <p:cNvPr id="33800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9290" y="2852103"/>
                        <a:ext cx="2387600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6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72" y="1970245"/>
            <a:ext cx="36576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4500" y="14557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system (d)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  ,             ,                     ,                     .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          with               , the closed-loop error equation is</a:t>
            </a:r>
          </a:p>
        </p:txBody>
      </p:sp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932180" y="2844800"/>
          <a:ext cx="1260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r:id="rId4" imgW="698500" imgH="203200" progId="Equation.DSMT4">
                  <p:embed/>
                </p:oleObj>
              </mc:Choice>
              <mc:Fallback>
                <p:oleObj r:id="rId4" imgW="698500" imgH="203200" progId="Equation.DSMT4">
                  <p:embed/>
                  <p:pic>
                    <p:nvPicPr>
                      <p:cNvPr id="34822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180" y="2844800"/>
                        <a:ext cx="126047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8"/>
          <p:cNvGraphicFramePr>
            <a:graphicFrameLocks noChangeAspect="1"/>
          </p:cNvGraphicFramePr>
          <p:nvPr/>
        </p:nvGraphicFramePr>
        <p:xfrm>
          <a:off x="2342833" y="2796858"/>
          <a:ext cx="9286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r:id="rId6" imgW="482600" imgH="203200" progId="Equation.DSMT4">
                  <p:embed/>
                </p:oleObj>
              </mc:Choice>
              <mc:Fallback>
                <p:oleObj r:id="rId6" imgW="482600" imgH="203200" progId="Equation.DSMT4">
                  <p:embed/>
                  <p:pic>
                    <p:nvPicPr>
                      <p:cNvPr id="34823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2833" y="2796858"/>
                        <a:ext cx="9286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9"/>
          <p:cNvGraphicFramePr>
            <a:graphicFrameLocks noChangeAspect="1"/>
          </p:cNvGraphicFramePr>
          <p:nvPr/>
        </p:nvGraphicFramePr>
        <p:xfrm>
          <a:off x="3424555" y="2855913"/>
          <a:ext cx="152651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r:id="rId8" imgW="862965" imgH="203200" progId="Equation.DSMT4">
                  <p:embed/>
                </p:oleObj>
              </mc:Choice>
              <mc:Fallback>
                <p:oleObj r:id="rId8" imgW="862965" imgH="203200" progId="Equation.DSMT4">
                  <p:embed/>
                  <p:pic>
                    <p:nvPicPr>
                      <p:cNvPr id="34824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555" y="2855913"/>
                        <a:ext cx="152651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10"/>
          <p:cNvGraphicFramePr>
            <a:graphicFrameLocks noChangeAspect="1"/>
          </p:cNvGraphicFramePr>
          <p:nvPr/>
        </p:nvGraphicFramePr>
        <p:xfrm>
          <a:off x="5104130" y="2844483"/>
          <a:ext cx="152705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r:id="rId10" imgW="862965" imgH="203200" progId="Equation.DSMT4">
                  <p:embed/>
                </p:oleObj>
              </mc:Choice>
              <mc:Fallback>
                <p:oleObj r:id="rId10" imgW="862965" imgH="203200" progId="Equation.DSMT4">
                  <p:embed/>
                  <p:pic>
                    <p:nvPicPr>
                      <p:cNvPr id="34825" name="对象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4130" y="2844483"/>
                        <a:ext cx="152705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11"/>
          <p:cNvGraphicFramePr>
            <a:graphicFrameLocks noChangeAspect="1"/>
          </p:cNvGraphicFramePr>
          <p:nvPr/>
        </p:nvGraphicFramePr>
        <p:xfrm>
          <a:off x="1519238" y="3604578"/>
          <a:ext cx="2828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r:id="rId12" imgW="1612900" imgH="254000" progId="Equation.DSMT4">
                  <p:embed/>
                </p:oleObj>
              </mc:Choice>
              <mc:Fallback>
                <p:oleObj r:id="rId12" imgW="1612900" imgH="254000" progId="Equation.DSMT4">
                  <p:embed/>
                  <p:pic>
                    <p:nvPicPr>
                      <p:cNvPr id="34826" name="对象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9238" y="3604578"/>
                        <a:ext cx="2828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13"/>
          <p:cNvGraphicFramePr>
            <a:graphicFrameLocks noChangeAspect="1"/>
          </p:cNvGraphicFramePr>
          <p:nvPr/>
        </p:nvGraphicFramePr>
        <p:xfrm>
          <a:off x="2898775" y="4395788"/>
          <a:ext cx="2786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r:id="rId14" imgW="1586865" imgH="254000" progId="Equation.DSMT4">
                  <p:embed/>
                </p:oleObj>
              </mc:Choice>
              <mc:Fallback>
                <p:oleObj r:id="rId14" imgW="1586865" imgH="254000" progId="Equation.DSMT4">
                  <p:embed/>
                  <p:pic>
                    <p:nvPicPr>
                      <p:cNvPr id="34828" name="对象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98775" y="4395788"/>
                        <a:ext cx="278606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0"/>
          <p:cNvGraphicFramePr>
            <a:graphicFrameLocks noChangeAspect="1"/>
          </p:cNvGraphicFramePr>
          <p:nvPr/>
        </p:nvGraphicFramePr>
        <p:xfrm>
          <a:off x="5041583" y="3625215"/>
          <a:ext cx="1074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r:id="rId16" imgW="609600" imgH="228600" progId="Equation.DSMT4">
                  <p:embed/>
                </p:oleObj>
              </mc:Choice>
              <mc:Fallback>
                <p:oleObj r:id="rId16" imgW="609600" imgH="228600" progId="Equation.DSMT4">
                  <p:embed/>
                  <p:pic>
                    <p:nvPicPr>
                      <p:cNvPr id="34827" name="Object 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1583" y="3625215"/>
                        <a:ext cx="1074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8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8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86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52880"/>
            <a:ext cx="8418830" cy="452564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generalize the computed torque method  to the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order systems, assume that the system model is shown as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            ,            ,                                   ,                                   .</a:t>
            </a: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                                                           with               , the closed-loop error equation is</a:t>
            </a:r>
          </a:p>
        </p:txBody>
      </p:sp>
      <p:graphicFrame>
        <p:nvGraphicFramePr>
          <p:cNvPr id="35845" name="对象 14"/>
          <p:cNvGraphicFramePr>
            <a:graphicFrameLocks noChangeAspect="1"/>
          </p:cNvGraphicFramePr>
          <p:nvPr/>
        </p:nvGraphicFramePr>
        <p:xfrm>
          <a:off x="1586230" y="2358390"/>
          <a:ext cx="5575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r:id="rId3" imgW="2857500" imgH="228600" progId="Equation.DSMT4">
                  <p:embed/>
                </p:oleObj>
              </mc:Choice>
              <mc:Fallback>
                <p:oleObj r:id="rId3" imgW="2857500" imgH="228600" progId="Equation.DSMT4">
                  <p:embed/>
                  <p:pic>
                    <p:nvPicPr>
                      <p:cNvPr id="3584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230" y="2358390"/>
                        <a:ext cx="55753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995680" y="3200083"/>
          <a:ext cx="122153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r:id="rId5" imgW="698500" imgH="203200" progId="Equation.DSMT4">
                  <p:embed/>
                </p:oleObj>
              </mc:Choice>
              <mc:Fallback>
                <p:oleObj r:id="rId5" imgW="698500" imgH="203200" progId="Equation.DSMT4">
                  <p:embed/>
                  <p:pic>
                    <p:nvPicPr>
                      <p:cNvPr id="35846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5680" y="3200083"/>
                        <a:ext cx="1221538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16"/>
          <p:cNvGraphicFramePr>
            <a:graphicFrameLocks noChangeAspect="1"/>
          </p:cNvGraphicFramePr>
          <p:nvPr/>
        </p:nvGraphicFramePr>
        <p:xfrm>
          <a:off x="2273618" y="3151188"/>
          <a:ext cx="952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r:id="rId7" imgW="494665" imgH="203200" progId="Equation.DSMT4">
                  <p:embed/>
                </p:oleObj>
              </mc:Choice>
              <mc:Fallback>
                <p:oleObj r:id="rId7" imgW="494665" imgH="203200" progId="Equation.DSMT4">
                  <p:embed/>
                  <p:pic>
                    <p:nvPicPr>
                      <p:cNvPr id="35847" name="对象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3618" y="3151188"/>
                        <a:ext cx="9525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17"/>
          <p:cNvGraphicFramePr>
            <a:graphicFrameLocks noChangeAspect="1"/>
          </p:cNvGraphicFramePr>
          <p:nvPr/>
        </p:nvGraphicFramePr>
        <p:xfrm>
          <a:off x="3261678" y="3144838"/>
          <a:ext cx="269365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r:id="rId9" imgW="1422400" imgH="228600" progId="Equation.DSMT4">
                  <p:embed/>
                </p:oleObj>
              </mc:Choice>
              <mc:Fallback>
                <p:oleObj r:id="rId9" imgW="1422400" imgH="228600" progId="Equation.DSMT4">
                  <p:embed/>
                  <p:pic>
                    <p:nvPicPr>
                      <p:cNvPr id="35848" name="对象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1678" y="3144838"/>
                        <a:ext cx="269365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18"/>
          <p:cNvGraphicFramePr>
            <a:graphicFrameLocks noChangeAspect="1"/>
          </p:cNvGraphicFramePr>
          <p:nvPr/>
        </p:nvGraphicFramePr>
        <p:xfrm>
          <a:off x="5995353" y="3141345"/>
          <a:ext cx="26912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r:id="rId11" imgW="1422400" imgH="228600" progId="Equation.DSMT4">
                  <p:embed/>
                </p:oleObj>
              </mc:Choice>
              <mc:Fallback>
                <p:oleObj r:id="rId11" imgW="1422400" imgH="228600" progId="Equation.DSMT4">
                  <p:embed/>
                  <p:pic>
                    <p:nvPicPr>
                      <p:cNvPr id="35849" name="对象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5353" y="3141345"/>
                        <a:ext cx="26912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19"/>
          <p:cNvGraphicFramePr>
            <a:graphicFrameLocks noChangeAspect="1"/>
          </p:cNvGraphicFramePr>
          <p:nvPr/>
        </p:nvGraphicFramePr>
        <p:xfrm>
          <a:off x="1561783" y="3963670"/>
          <a:ext cx="4437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r:id="rId13" imgW="2527300" imgH="241300" progId="Equation.DSMT4">
                  <p:embed/>
                </p:oleObj>
              </mc:Choice>
              <mc:Fallback>
                <p:oleObj r:id="rId13" imgW="2527300" imgH="241300" progId="Equation.DSMT4">
                  <p:embed/>
                  <p:pic>
                    <p:nvPicPr>
                      <p:cNvPr id="35850" name="对象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1783" y="3963670"/>
                        <a:ext cx="4437062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0"/>
          <p:cNvGraphicFramePr>
            <a:graphicFrameLocks noChangeAspect="1"/>
          </p:cNvGraphicFramePr>
          <p:nvPr/>
        </p:nvGraphicFramePr>
        <p:xfrm>
          <a:off x="6636068" y="3984625"/>
          <a:ext cx="1074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4" r:id="rId15" imgW="609600" imgH="228600" progId="Equation.DSMT4">
                  <p:embed/>
                </p:oleObj>
              </mc:Choice>
              <mc:Fallback>
                <p:oleObj r:id="rId15" imgW="609600" imgH="228600" progId="Equation.DSMT4">
                  <p:embed/>
                  <p:pic>
                    <p:nvPicPr>
                      <p:cNvPr id="34827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36068" y="3984625"/>
                        <a:ext cx="1074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20"/>
          <p:cNvGraphicFramePr>
            <a:graphicFrameLocks noChangeAspect="1"/>
          </p:cNvGraphicFramePr>
          <p:nvPr/>
        </p:nvGraphicFramePr>
        <p:xfrm>
          <a:off x="2118360" y="4944110"/>
          <a:ext cx="4906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r:id="rId17" imgW="2514600" imgH="241300" progId="Equation.DSMT4">
                  <p:embed/>
                </p:oleObj>
              </mc:Choice>
              <mc:Fallback>
                <p:oleObj r:id="rId17" imgW="2514600" imgH="241300" progId="Equation.DSMT4">
                  <p:embed/>
                  <p:pic>
                    <p:nvPicPr>
                      <p:cNvPr id="35851" name="对象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360" y="4944110"/>
                        <a:ext cx="4906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</a:t>
            </a:r>
            <a:r>
              <a:rPr lang="en-US" altLang="zh-CN" sz="3600" b="1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9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9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99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405555" y="1435516"/>
            <a:ext cx="833289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>
              <a:lnSpc>
                <a:spcPct val="120000"/>
              </a:lnSpc>
              <a:buFontTx/>
              <a:buNone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joint control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was considered under the assumptions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>
              <a:lnSpc>
                <a:spcPct val="120000"/>
              </a:lnSpc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a) </a:t>
            </a: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joint is considered independent,</a:t>
            </a:r>
            <a:endParaRPr lang="en-SG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 the inertia "seen" by each joint actuator is constant.</a:t>
            </a: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FontTx/>
              <a:buNone/>
            </a:pPr>
            <a:endParaRPr lang="en-US" altLang="zh-CN" sz="2400" b="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FontTx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approximations result in linear controls which subsequently result in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non-uniform damping</a:t>
            </a: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through the workspace and other undesired effects because couplings are not compensated for.</a:t>
            </a:r>
            <a:endParaRPr lang="en-SG" altLang="zh-CN" sz="20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>
              <a:buFontTx/>
              <a:buNone/>
            </a:pPr>
            <a:endParaRPr lang="en-SG" altLang="zh-CN" sz="25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>
              <a:buFontTx/>
              <a:buNone/>
            </a:pPr>
            <a:endParaRPr lang="en-SG" altLang="zh-CN" kern="0" dirty="0">
              <a:ea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Multi-Joint Control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391159" y="1592579"/>
            <a:ext cx="8588375" cy="38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Three advanced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multi-joint control techniques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5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>
              <a:buFontTx/>
              <a:buNone/>
            </a:pPr>
            <a:endParaRPr lang="en-SG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Computed Torque </a:t>
            </a:r>
            <a:r>
              <a:rPr lang="en-US" altLang="zh-CN" sz="26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en-SG" altLang="zh-CN" sz="2600" kern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Lyapunov's</a:t>
            </a:r>
            <a:r>
              <a:rPr lang="en-US" altLang="zh-CN" sz="26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</a:t>
            </a:r>
          </a:p>
          <a:p>
            <a:pPr marL="9144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Adaptive Control</a:t>
            </a:r>
            <a:endParaRPr lang="en-SG" altLang="zh-CN" sz="2600" kern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will be introduced here to eliminate these assumptions.</a:t>
            </a:r>
            <a:endParaRPr lang="en-SG" altLang="zh-CN" sz="25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endParaRPr lang="en-SG" altLang="zh-CN" sz="25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>
              <a:buFontTx/>
              <a:buNone/>
            </a:pPr>
            <a:endParaRPr lang="en-SG" altLang="zh-CN" sz="25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>
              <a:buFontTx/>
              <a:buNone/>
            </a:pPr>
            <a:endParaRPr lang="en-SG" altLang="zh-CN" kern="0" dirty="0">
              <a:ea typeface="宋体" panose="02010600030101010101" pitchFamily="2" charset="-122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Multi-Joint Control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413702" y="1310211"/>
            <a:ext cx="8316595" cy="447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Inverse Dynamics Method</a:t>
            </a:r>
            <a:r>
              <a:rPr lang="zh-CN" altLang="en-US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Partitioned Control Scheme</a:t>
            </a:r>
            <a:r>
              <a:rPr lang="zh-CN" altLang="en-US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600" kern="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ideas:</a:t>
            </a:r>
          </a:p>
          <a:p>
            <a:pPr>
              <a:buFontTx/>
              <a:buNone/>
            </a:pPr>
            <a:endParaRPr lang="en-SG" altLang="zh-CN" sz="1000" kern="0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a nonlinear model-based control law to cancel the nonlinearities of the system and render it to a simple double integrator system. </a:t>
            </a:r>
            <a:r>
              <a:rPr lang="en-US" altLang="zh-CN" sz="2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[Linearizing and decoupling control law]</a:t>
            </a:r>
            <a:endParaRPr lang="en-SG" altLang="zh-CN" sz="2600" b="1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simple linear controllers for the simple linear system.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kern="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SG" altLang="zh-CN" sz="2800" b="1" kern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389622" y="121935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an </a:t>
            </a:r>
            <a:r>
              <a:rPr lang="en-US" altLang="zh-CN" sz="26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-DOF robot, the dynamics are described as</a:t>
            </a: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02815" y="1686560"/>
          <a:ext cx="439610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6" imgW="2324100" imgH="203200" progId="Equation.DSMT4">
                  <p:embed/>
                </p:oleObj>
              </mc:Choice>
              <mc:Fallback>
                <p:oleObj name="Equation" r:id="rId6" imgW="23241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815" y="1686560"/>
                        <a:ext cx="4396105" cy="380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89361" y="2174244"/>
            <a:ext cx="6247568" cy="236570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66950" y="4719320"/>
          <a:ext cx="4144927" cy="38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9" imgW="2184400" imgH="203200" progId="Equation.DSMT4">
                  <p:embed/>
                </p:oleObj>
              </mc:Choice>
              <mc:Fallback>
                <p:oleObj name="Equation" r:id="rId9" imgW="2184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719320"/>
                        <a:ext cx="4144927" cy="38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7"/>
          <p:cNvSpPr/>
          <p:nvPr/>
        </p:nvSpPr>
        <p:spPr bwMode="auto">
          <a:xfrm rot="10800000" flipV="1">
            <a:off x="4262308" y="5279366"/>
            <a:ext cx="250837" cy="34824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 sz="2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9736"/>
              </p:ext>
            </p:extLst>
          </p:nvPr>
        </p:nvGraphicFramePr>
        <p:xfrm>
          <a:off x="3398709" y="5715810"/>
          <a:ext cx="1978033" cy="38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11" imgW="1066165" imgH="203200" progId="Equation.DSMT4">
                  <p:embed/>
                </p:oleObj>
              </mc:Choice>
              <mc:Fallback>
                <p:oleObj name="Equation" r:id="rId11" imgW="10661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709" y="5715810"/>
                        <a:ext cx="1978033" cy="38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09585" y="1631473"/>
            <a:ext cx="10727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(3.3.1)</a:t>
            </a:r>
            <a:endParaRPr lang="en-SG" altLang="zh-CN" sz="2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709585" y="5660391"/>
            <a:ext cx="10727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(3.3.2)</a:t>
            </a:r>
            <a:endParaRPr lang="en-SG" altLang="zh-CN" sz="2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6400" y="1178408"/>
            <a:ext cx="8438413" cy="5043005"/>
            <a:chOff x="406400" y="1178408"/>
            <a:chExt cx="8438413" cy="504300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06400" y="169545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endParaRPr lang="en-US" altLang="zh-CN" kern="0" dirty="0"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Letting</a:t>
              </a:r>
            </a:p>
            <a:p>
              <a:pPr>
                <a:buFontTx/>
                <a:buNone/>
              </a:pPr>
              <a:endPara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 choose     &amp;     such that</a:t>
              </a: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Comparing </a:t>
              </a:r>
              <a:r>
                <a:rPr lang="en-US" altLang="zh-CN" sz="26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(3.3.2) 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 </a:t>
              </a:r>
              <a:r>
                <a:rPr lang="en-US" altLang="zh-CN" sz="26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(3.3.3)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we have</a:t>
              </a:r>
            </a:p>
            <a:p>
              <a:pPr>
                <a:buFontTx/>
                <a:buNone/>
              </a:pPr>
              <a:endPara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Controller design for system </a:t>
              </a:r>
              <a:r>
                <a:rPr lang="en-US" altLang="zh-CN" sz="26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(3.3.4) 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becomes very simple. For trajectory tracking, we can choose</a:t>
              </a:r>
            </a:p>
            <a:p>
              <a:pPr>
                <a:buFontTx/>
                <a:buNone/>
              </a:pPr>
              <a:endParaRPr lang="en-US" altLang="zh-CN" kern="0" dirty="0"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kern="0" dirty="0"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r>
                <a:rPr lang="en-US" altLang="zh-CN" kern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1227221" y="1178408"/>
              <a:ext cx="6912527" cy="830997"/>
            </a:xfrm>
            <a:prstGeom prst="rect">
              <a:avLst/>
            </a:prstGeom>
            <a:solidFill>
              <a:srgbClr val="D8D6AC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most intuitive controller design scheme is the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computed torque method. </a:t>
              </a:r>
              <a:endParaRPr lang="en-SG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3575050" y="2489592"/>
            <a:ext cx="1399198" cy="412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2" name="Equation" r:id="rId6" imgW="698500" imgH="203200" progId="Equation.DSMT4">
                    <p:embed/>
                  </p:oleObj>
                </mc:Choice>
                <mc:Fallback>
                  <p:oleObj name="Equation" r:id="rId6" imgW="698500" imgH="20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050" y="2489592"/>
                          <a:ext cx="1399198" cy="412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93343" y="2410644"/>
              <a:ext cx="107273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(3.3.3)</a:t>
              </a:r>
              <a:endParaRPr lang="en-SG" altLang="zh-CN" sz="2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2008981" y="3050381"/>
            <a:ext cx="323850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3" name="Equation" r:id="rId8" imgW="152400" imgH="139700" progId="Equation.DSMT4">
                    <p:embed/>
                  </p:oleObj>
                </mc:Choice>
                <mc:Fallback>
                  <p:oleObj name="Equation" r:id="rId8" imgW="152400" imgH="139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981" y="3050381"/>
                          <a:ext cx="323850" cy="30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2652189" y="3014661"/>
            <a:ext cx="27622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4" name="Equation" r:id="rId10" imgW="152400" imgH="203200" progId="Equation.DSMT4">
                    <p:embed/>
                  </p:oleObj>
                </mc:Choice>
                <mc:Fallback>
                  <p:oleObj name="Equation" r:id="rId10" imgW="1524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189" y="3014661"/>
                          <a:ext cx="27622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758836"/>
                </p:ext>
              </p:extLst>
            </p:nvPr>
          </p:nvGraphicFramePr>
          <p:xfrm>
            <a:off x="3988159" y="3388045"/>
            <a:ext cx="6953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5" name="Equation" r:id="rId12" imgW="457200" imgH="241300" progId="Equation.DSMT4">
                    <p:embed/>
                  </p:oleObj>
                </mc:Choice>
                <mc:Fallback>
                  <p:oleObj name="Equation" r:id="rId12" imgW="4572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159" y="3388045"/>
                          <a:ext cx="6953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732078" y="3258505"/>
              <a:ext cx="107273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(3.3.4)</a:t>
              </a:r>
              <a:endParaRPr lang="en-SG" altLang="zh-CN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375026"/>
                </p:ext>
              </p:extLst>
            </p:nvPr>
          </p:nvGraphicFramePr>
          <p:xfrm>
            <a:off x="3057811" y="5714025"/>
            <a:ext cx="2733511" cy="50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6" name="Equation" r:id="rId14" imgW="1371600" imgH="254000" progId="Equation.DSMT4">
                    <p:embed/>
                  </p:oleObj>
                </mc:Choice>
                <mc:Fallback>
                  <p:oleObj name="Equation" r:id="rId14" imgW="13716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811" y="5714025"/>
                          <a:ext cx="2733511" cy="507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ounded Rectangular Callout 15"/>
            <p:cNvSpPr>
              <a:spLocks noChangeArrowheads="1"/>
            </p:cNvSpPr>
            <p:nvPr/>
          </p:nvSpPr>
          <p:spPr bwMode="auto">
            <a:xfrm>
              <a:off x="6060057" y="5361133"/>
              <a:ext cx="1200150" cy="419100"/>
            </a:xfrm>
            <a:prstGeom prst="wedgeRoundRectCallout">
              <a:avLst>
                <a:gd name="adj1" fmla="val -81852"/>
                <a:gd name="adj2" fmla="val 68083"/>
                <a:gd name="adj3" fmla="val 16667"/>
              </a:avLst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SG" altLang="zh-CN" sz="3200">
                <a:solidFill>
                  <a:schemeClr val="accent2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554922"/>
                </p:ext>
              </p:extLst>
            </p:nvPr>
          </p:nvGraphicFramePr>
          <p:xfrm>
            <a:off x="6102442" y="5355566"/>
            <a:ext cx="1131887" cy="424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7" name="Equation" r:id="rId16" imgW="609600" imgH="228600" progId="Equation.DSMT4">
                    <p:embed/>
                  </p:oleObj>
                </mc:Choice>
                <mc:Fallback>
                  <p:oleObj name="Equation" r:id="rId16" imgW="6096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2442" y="5355566"/>
                          <a:ext cx="1131887" cy="424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772083" y="5643245"/>
              <a:ext cx="107273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zh-CN" sz="26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(3.3.5)</a:t>
              </a:r>
            </a:p>
          </p:txBody>
        </p:sp>
      </p:grp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3030538" y="4421505"/>
          <a:ext cx="308229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8" imgW="1651000" imgH="203200" progId="Equation.3">
                  <p:embed/>
                </p:oleObj>
              </mc:Choice>
              <mc:Fallback>
                <p:oleObj name="Equation" r:id="rId18" imgW="1651000" imgH="203200" progId="Equation.3">
                  <p:embed/>
                  <p:pic>
                    <p:nvPicPr>
                      <p:cNvPr id="0" name="图片 3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421505"/>
                        <a:ext cx="3082290" cy="38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ChangeArrowheads="1"/>
          </p:cNvSpPr>
          <p:nvPr/>
        </p:nvSpPr>
        <p:spPr bwMode="auto">
          <a:xfrm>
            <a:off x="109887" y="1574428"/>
            <a:ext cx="90257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Combining equations </a:t>
            </a:r>
            <a:r>
              <a:rPr lang="en-US" altLang="zh-CN" sz="26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(3.3.4)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6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(3.3.5)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 have the </a:t>
            </a:r>
            <a:r>
              <a:rPr lang="en-US" altLang="zh-CN" sz="2600" b="1" kern="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closed-loop error 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equation</a:t>
            </a:r>
          </a:p>
          <a:p>
            <a:pPr marL="0"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Letting                    ,                    , then the </a:t>
            </a:r>
            <a:r>
              <a:rPr lang="en-US" altLang="zh-CN" sz="2600" b="1" kern="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equation</a:t>
            </a:r>
            <a:r>
              <a:rPr lang="en-US" altLang="zh-CN" sz="2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</a:t>
            </a: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decoupled so that equation </a:t>
            </a:r>
            <a:r>
              <a:rPr lang="en-US" altLang="zh-CN" sz="26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(3.3.6) </a:t>
            </a: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be written on a jointly basis</a:t>
            </a:r>
          </a:p>
          <a:p>
            <a:pPr marL="0">
              <a:buFontTx/>
              <a:buNone/>
            </a:pPr>
            <a:endParaRPr lang="en-US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each joint, different closed-loop performance can be designed.                              </a:t>
            </a: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endParaRPr lang="en-SG" altLang="zh-CN" sz="26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endParaRPr lang="en-SG" altLang="zh-CN" kern="0" dirty="0">
              <a:ea typeface="宋体" panose="02010600030101010101" pitchFamily="2" charset="-122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55289"/>
              </p:ext>
            </p:extLst>
          </p:nvPr>
        </p:nvGraphicFramePr>
        <p:xfrm>
          <a:off x="3219450" y="2316480"/>
          <a:ext cx="220916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6" imgW="1066800" imgH="241300" progId="Equation.DSMT4">
                  <p:embed/>
                </p:oleObj>
              </mc:Choice>
              <mc:Fallback>
                <p:oleObj name="Equation" r:id="rId6" imgW="10668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316480"/>
                        <a:ext cx="2209165" cy="501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34127"/>
              </p:ext>
            </p:extLst>
          </p:nvPr>
        </p:nvGraphicFramePr>
        <p:xfrm>
          <a:off x="1204491" y="3019367"/>
          <a:ext cx="1605821" cy="42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8" imgW="876300" imgH="228600" progId="Equation.DSMT4">
                  <p:embed/>
                </p:oleObj>
              </mc:Choice>
              <mc:Fallback>
                <p:oleObj name="Equation" r:id="rId8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491" y="3019367"/>
                        <a:ext cx="1605821" cy="421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69110"/>
              </p:ext>
            </p:extLst>
          </p:nvPr>
        </p:nvGraphicFramePr>
        <p:xfrm>
          <a:off x="2914228" y="3019366"/>
          <a:ext cx="1666161" cy="44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10" imgW="901065" imgH="241300" progId="Equation.DSMT4">
                  <p:embed/>
                </p:oleObj>
              </mc:Choice>
              <mc:Fallback>
                <p:oleObj name="Equation" r:id="rId10" imgW="901065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228" y="3019366"/>
                        <a:ext cx="1666161" cy="448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66795"/>
              </p:ext>
            </p:extLst>
          </p:nvPr>
        </p:nvGraphicFramePr>
        <p:xfrm>
          <a:off x="3209653" y="3890574"/>
          <a:ext cx="23583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12" imgW="1193800" imgH="241300" progId="Equation.DSMT4">
                  <p:embed/>
                </p:oleObj>
              </mc:Choice>
              <mc:Fallback>
                <p:oleObj name="Equation" r:id="rId12" imgW="1193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653" y="3890574"/>
                        <a:ext cx="235839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30519"/>
              </p:ext>
            </p:extLst>
          </p:nvPr>
        </p:nvGraphicFramePr>
        <p:xfrm>
          <a:off x="185315" y="5107410"/>
          <a:ext cx="13858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14" imgW="723900" imgH="279400" progId="Equation.DSMT4">
                  <p:embed/>
                </p:oleObj>
              </mc:Choice>
              <mc:Fallback>
                <p:oleObj name="Equation" r:id="rId14" imgW="7239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5" y="5107410"/>
                        <a:ext cx="13858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803117" y="2276510"/>
            <a:ext cx="10727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(3.3.6)</a:t>
            </a:r>
            <a:endParaRPr lang="en-SG" altLang="zh-CN" sz="26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515336" y="5087604"/>
            <a:ext cx="67454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hold for critically damped performance.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747486" y="5963452"/>
            <a:ext cx="5649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3.3 Implementation block diagram</a:t>
            </a:r>
            <a:endParaRPr lang="en-SG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207135"/>
            <a:ext cx="83693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3144" y="1210853"/>
            <a:ext cx="8669166" cy="4782526"/>
            <a:chOff x="183599" y="1107348"/>
            <a:chExt cx="8669166" cy="4782526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183599" y="1107348"/>
              <a:ext cx="8300440" cy="4782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endParaRPr lang="en-US" altLang="zh-CN" sz="2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zh-CN" sz="1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ideal performance represented by </a:t>
              </a:r>
              <a:r>
                <a:rPr lang="en-US" altLang="zh-CN" sz="26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(3.3.6)</a:t>
              </a: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i.e.,                           is unattainable in practice due to many reasons. </a:t>
              </a:r>
            </a:p>
            <a:p>
              <a:pPr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most important beings: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971550" lvl="1" indent="-514350">
                <a:buFont typeface="+mj-lt"/>
                <a:buAutoNum type="alphaLcParenR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Inaccuracy in the manipulator model;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971550" lvl="1" indent="-514350">
                <a:buFont typeface="+mj-lt"/>
                <a:buAutoNum type="alphaLcParenR"/>
              </a:pPr>
              <a:r>
                <a:rPr lang="en-US" altLang="zh-CN" sz="26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Discrete nature of a digital computer implementation as opposed to the ideal continuous time control law.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458097"/>
                </p:ext>
              </p:extLst>
            </p:nvPr>
          </p:nvGraphicFramePr>
          <p:xfrm>
            <a:off x="6864909" y="1945923"/>
            <a:ext cx="1987856" cy="45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Equation" r:id="rId6" imgW="1066800" imgH="241300" progId="Equation.DSMT4">
                    <p:embed/>
                  </p:oleObj>
                </mc:Choice>
                <mc:Fallback>
                  <p:oleObj name="Equation" r:id="rId6" imgW="1066800" imgH="2413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4909" y="1945923"/>
                          <a:ext cx="1987856" cy="45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196850" y="1377950"/>
            <a:ext cx="16643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kern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Remarks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zh-CN" altLang="en-US" sz="280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Computed Torque Method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40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6256</TotalTime>
  <Words>858</Words>
  <Application>Microsoft Office PowerPoint</Application>
  <PresentationFormat>On-screen Show (4:3)</PresentationFormat>
  <Paragraphs>200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Garamond</vt:lpstr>
      <vt:lpstr>Georgia</vt:lpstr>
      <vt:lpstr>Tahoma</vt:lpstr>
      <vt:lpstr>Times New Roman</vt:lpstr>
      <vt:lpstr>Verdana</vt:lpstr>
      <vt:lpstr>Wingdings</vt:lpstr>
      <vt:lpstr>40_Model1</vt:lpstr>
      <vt:lpstr>2_Model1</vt:lpstr>
      <vt:lpstr>Equation</vt:lpstr>
      <vt:lpstr>Equation.DSMT4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Tutorial: Problem</vt:lpstr>
      <vt:lpstr>Tutorial: Solution</vt:lpstr>
      <vt:lpstr>Tutorial: Solution</vt:lpstr>
      <vt:lpstr>Tutorial: Solution</vt:lpstr>
      <vt:lpstr>Tutorial: Solution</vt:lpstr>
      <vt:lpstr>Tutorial: Solution</vt:lpstr>
      <vt:lpstr>Tutorial: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Ge, Shuzhi Sam</cp:lastModifiedBy>
  <cp:revision>962</cp:revision>
  <dcterms:created xsi:type="dcterms:W3CDTF">2018-03-05T05:38:00Z</dcterms:created>
  <dcterms:modified xsi:type="dcterms:W3CDTF">2022-03-21T08:52:51Z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