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6" r:id="rId1"/>
  </p:sldMasterIdLst>
  <p:notesMasterIdLst>
    <p:notesMasterId r:id="rId17"/>
  </p:notesMasterIdLst>
  <p:sldIdLst>
    <p:sldId id="1339" r:id="rId2"/>
    <p:sldId id="1340" r:id="rId3"/>
    <p:sldId id="1341" r:id="rId4"/>
    <p:sldId id="1342" r:id="rId5"/>
    <p:sldId id="1343" r:id="rId6"/>
    <p:sldId id="1344" r:id="rId7"/>
    <p:sldId id="1345" r:id="rId8"/>
    <p:sldId id="1346" r:id="rId9"/>
    <p:sldId id="1347" r:id="rId10"/>
    <p:sldId id="1348" r:id="rId11"/>
    <p:sldId id="1349" r:id="rId12"/>
    <p:sldId id="1350" r:id="rId13"/>
    <p:sldId id="1351" r:id="rId14"/>
    <p:sldId id="1352" r:id="rId15"/>
    <p:sldId id="135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79" y="5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82872-03E1-44DE-B79A-F833C59F5316}" type="datetimeFigureOut">
              <a:rPr lang="zh-CN" altLang="en-US" smtClean="0"/>
              <a:t>2022/3/28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FFF8E-E443-4442-89E0-F739F21A661D}" type="slidenum">
              <a:rPr lang="zh-CN" altLang="en-US" smtClean="0"/>
              <a:t>‹#›</a:t>
            </a:fld>
            <a:endParaRPr lang="zh-CN" altLang="en-US"/>
          </a:p>
        </p:txBody>
      </p:sp>
    </p:spTree>
    <p:extLst>
      <p:ext uri="{BB962C8B-B14F-4D97-AF65-F5344CB8AC3E}">
        <p14:creationId xmlns:p14="http://schemas.microsoft.com/office/powerpoint/2010/main" val="3622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spcBef>
                <a:spcPct val="30000"/>
              </a:spcBef>
              <a:defRPr sz="1100">
                <a:solidFill>
                  <a:schemeClr val="tx1"/>
                </a:solidFill>
                <a:latin typeface="Arial" panose="020B0604020202020204" pitchFamily="34" charset="0"/>
              </a:defRPr>
            </a:lvl1pPr>
            <a:lvl2pPr marL="702756" indent="-270291" defTabSz="912983">
              <a:spcBef>
                <a:spcPct val="30000"/>
              </a:spcBef>
              <a:defRPr sz="1100">
                <a:solidFill>
                  <a:schemeClr val="tx1"/>
                </a:solidFill>
                <a:latin typeface="Arial" panose="020B0604020202020204" pitchFamily="34" charset="0"/>
              </a:defRPr>
            </a:lvl2pPr>
            <a:lvl3pPr marL="1081164" indent="-216233" defTabSz="912983">
              <a:spcBef>
                <a:spcPct val="30000"/>
              </a:spcBef>
              <a:defRPr sz="1100">
                <a:solidFill>
                  <a:schemeClr val="tx1"/>
                </a:solidFill>
                <a:latin typeface="Arial" panose="020B0604020202020204" pitchFamily="34" charset="0"/>
              </a:defRPr>
            </a:lvl3pPr>
            <a:lvl4pPr marL="1513629" indent="-216233" defTabSz="912983">
              <a:spcBef>
                <a:spcPct val="30000"/>
              </a:spcBef>
              <a:defRPr sz="1100">
                <a:solidFill>
                  <a:schemeClr val="tx1"/>
                </a:solidFill>
                <a:latin typeface="Arial" panose="020B0604020202020204" pitchFamily="34" charset="0"/>
              </a:defRPr>
            </a:lvl4pPr>
            <a:lvl5pPr marL="1946095" indent="-216233" defTabSz="912983">
              <a:spcBef>
                <a:spcPct val="30000"/>
              </a:spcBef>
              <a:defRPr sz="1100">
                <a:solidFill>
                  <a:schemeClr val="tx1"/>
                </a:solidFill>
                <a:latin typeface="Arial" panose="020B0604020202020204" pitchFamily="34" charset="0"/>
              </a:defRPr>
            </a:lvl5pPr>
            <a:lvl6pPr marL="2378560" indent="-216233" defTabSz="912983" eaLnBrk="0" fontAlgn="base" hangingPunct="0">
              <a:spcBef>
                <a:spcPct val="30000"/>
              </a:spcBef>
              <a:spcAft>
                <a:spcPct val="0"/>
              </a:spcAft>
              <a:defRPr sz="1100">
                <a:solidFill>
                  <a:schemeClr val="tx1"/>
                </a:solidFill>
                <a:latin typeface="Arial" panose="020B0604020202020204" pitchFamily="34" charset="0"/>
              </a:defRPr>
            </a:lvl6pPr>
            <a:lvl7pPr marL="2811026" indent="-216233" defTabSz="912983" eaLnBrk="0" fontAlgn="base" hangingPunct="0">
              <a:spcBef>
                <a:spcPct val="30000"/>
              </a:spcBef>
              <a:spcAft>
                <a:spcPct val="0"/>
              </a:spcAft>
              <a:defRPr sz="1100">
                <a:solidFill>
                  <a:schemeClr val="tx1"/>
                </a:solidFill>
                <a:latin typeface="Arial" panose="020B0604020202020204" pitchFamily="34" charset="0"/>
              </a:defRPr>
            </a:lvl7pPr>
            <a:lvl8pPr marL="3243491" indent="-216233" defTabSz="912983" eaLnBrk="0" fontAlgn="base" hangingPunct="0">
              <a:spcBef>
                <a:spcPct val="30000"/>
              </a:spcBef>
              <a:spcAft>
                <a:spcPct val="0"/>
              </a:spcAft>
              <a:defRPr sz="1100">
                <a:solidFill>
                  <a:schemeClr val="tx1"/>
                </a:solidFill>
                <a:latin typeface="Arial" panose="020B0604020202020204" pitchFamily="34" charset="0"/>
              </a:defRPr>
            </a:lvl8pPr>
            <a:lvl9pPr marL="3675957" indent="-216233" defTabSz="912983" eaLnBrk="0" fontAlgn="base" hangingPunct="0">
              <a:spcBef>
                <a:spcPct val="30000"/>
              </a:spcBef>
              <a:spcAft>
                <a:spcPct val="0"/>
              </a:spcAft>
              <a:defRPr sz="1100">
                <a:solidFill>
                  <a:schemeClr val="tx1"/>
                </a:solidFill>
                <a:latin typeface="Arial" panose="020B0604020202020204" pitchFamily="34" charset="0"/>
              </a:defRPr>
            </a:lvl9pPr>
          </a:lstStyle>
          <a:p>
            <a:pPr>
              <a:spcBef>
                <a:spcPct val="0"/>
              </a:spcBef>
            </a:pPr>
            <a:fld id="{4F73935A-1490-476C-9457-0FC56689E4D6}" type="slidenum">
              <a:rPr lang="zh-CN" altLang="en-US" smtClean="0">
                <a:latin typeface="Times New Roman" panose="02020603050405020304" pitchFamily="18" charset="0"/>
              </a:rPr>
              <a:pPr>
                <a:spcBef>
                  <a:spcPct val="0"/>
                </a:spcBef>
              </a:pPr>
              <a:t>8</a:t>
            </a:fld>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21640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spcBef>
                <a:spcPct val="30000"/>
              </a:spcBef>
              <a:defRPr sz="1100">
                <a:solidFill>
                  <a:schemeClr val="tx1"/>
                </a:solidFill>
                <a:latin typeface="Arial" panose="020B0604020202020204" pitchFamily="34" charset="0"/>
              </a:defRPr>
            </a:lvl1pPr>
            <a:lvl2pPr marL="702756" indent="-270291" defTabSz="912983">
              <a:spcBef>
                <a:spcPct val="30000"/>
              </a:spcBef>
              <a:defRPr sz="1100">
                <a:solidFill>
                  <a:schemeClr val="tx1"/>
                </a:solidFill>
                <a:latin typeface="Arial" panose="020B0604020202020204" pitchFamily="34" charset="0"/>
              </a:defRPr>
            </a:lvl2pPr>
            <a:lvl3pPr marL="1081164" indent="-216233" defTabSz="912983">
              <a:spcBef>
                <a:spcPct val="30000"/>
              </a:spcBef>
              <a:defRPr sz="1100">
                <a:solidFill>
                  <a:schemeClr val="tx1"/>
                </a:solidFill>
                <a:latin typeface="Arial" panose="020B0604020202020204" pitchFamily="34" charset="0"/>
              </a:defRPr>
            </a:lvl3pPr>
            <a:lvl4pPr marL="1513629" indent="-216233" defTabSz="912983">
              <a:spcBef>
                <a:spcPct val="30000"/>
              </a:spcBef>
              <a:defRPr sz="1100">
                <a:solidFill>
                  <a:schemeClr val="tx1"/>
                </a:solidFill>
                <a:latin typeface="Arial" panose="020B0604020202020204" pitchFamily="34" charset="0"/>
              </a:defRPr>
            </a:lvl4pPr>
            <a:lvl5pPr marL="1946095" indent="-216233" defTabSz="912983">
              <a:spcBef>
                <a:spcPct val="30000"/>
              </a:spcBef>
              <a:defRPr sz="1100">
                <a:solidFill>
                  <a:schemeClr val="tx1"/>
                </a:solidFill>
                <a:latin typeface="Arial" panose="020B0604020202020204" pitchFamily="34" charset="0"/>
              </a:defRPr>
            </a:lvl5pPr>
            <a:lvl6pPr marL="2378560" indent="-216233" defTabSz="912983" eaLnBrk="0" fontAlgn="base" hangingPunct="0">
              <a:spcBef>
                <a:spcPct val="30000"/>
              </a:spcBef>
              <a:spcAft>
                <a:spcPct val="0"/>
              </a:spcAft>
              <a:defRPr sz="1100">
                <a:solidFill>
                  <a:schemeClr val="tx1"/>
                </a:solidFill>
                <a:latin typeface="Arial" panose="020B0604020202020204" pitchFamily="34" charset="0"/>
              </a:defRPr>
            </a:lvl6pPr>
            <a:lvl7pPr marL="2811026" indent="-216233" defTabSz="912983" eaLnBrk="0" fontAlgn="base" hangingPunct="0">
              <a:spcBef>
                <a:spcPct val="30000"/>
              </a:spcBef>
              <a:spcAft>
                <a:spcPct val="0"/>
              </a:spcAft>
              <a:defRPr sz="1100">
                <a:solidFill>
                  <a:schemeClr val="tx1"/>
                </a:solidFill>
                <a:latin typeface="Arial" panose="020B0604020202020204" pitchFamily="34" charset="0"/>
              </a:defRPr>
            </a:lvl7pPr>
            <a:lvl8pPr marL="3243491" indent="-216233" defTabSz="912983" eaLnBrk="0" fontAlgn="base" hangingPunct="0">
              <a:spcBef>
                <a:spcPct val="30000"/>
              </a:spcBef>
              <a:spcAft>
                <a:spcPct val="0"/>
              </a:spcAft>
              <a:defRPr sz="1100">
                <a:solidFill>
                  <a:schemeClr val="tx1"/>
                </a:solidFill>
                <a:latin typeface="Arial" panose="020B0604020202020204" pitchFamily="34" charset="0"/>
              </a:defRPr>
            </a:lvl8pPr>
            <a:lvl9pPr marL="3675957" indent="-216233" defTabSz="912983" eaLnBrk="0" fontAlgn="base" hangingPunct="0">
              <a:spcBef>
                <a:spcPct val="30000"/>
              </a:spcBef>
              <a:spcAft>
                <a:spcPct val="0"/>
              </a:spcAft>
              <a:defRPr sz="1100">
                <a:solidFill>
                  <a:schemeClr val="tx1"/>
                </a:solidFill>
                <a:latin typeface="Arial" panose="020B0604020202020204" pitchFamily="34" charset="0"/>
              </a:defRPr>
            </a:lvl9pPr>
          </a:lstStyle>
          <a:p>
            <a:pPr>
              <a:spcBef>
                <a:spcPct val="0"/>
              </a:spcBef>
            </a:pPr>
            <a:fld id="{461D0DB9-EFCA-46BC-B990-E9C2C5CF815C}" type="slidenum">
              <a:rPr lang="zh-CN" altLang="en-US" smtClean="0">
                <a:latin typeface="Times New Roman" panose="02020603050405020304" pitchFamily="18" charset="0"/>
              </a:rPr>
              <a:pPr>
                <a:spcBef>
                  <a:spcPct val="0"/>
                </a:spcBef>
              </a:pPr>
              <a:t>10</a:t>
            </a:fld>
            <a:endParaRPr lang="en-US" altLang="zh-CN" dirty="0">
              <a:latin typeface="Times New Roman" panose="02020603050405020304" pitchFamily="18" charset="0"/>
            </a:endParaRPr>
          </a:p>
        </p:txBody>
      </p:sp>
    </p:spTree>
    <p:extLst>
      <p:ext uri="{BB962C8B-B14F-4D97-AF65-F5344CB8AC3E}">
        <p14:creationId xmlns:p14="http://schemas.microsoft.com/office/powerpoint/2010/main" val="6323661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ransition advClick="0"/>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6.wmf"/><Relationship Id="rId3" Type="http://schemas.openxmlformats.org/officeDocument/2006/relationships/notesSlide" Target="../notesSlides/notesSlide2.xml"/><Relationship Id="rId7" Type="http://schemas.openxmlformats.org/officeDocument/2006/relationships/image" Target="../media/image33.wmf"/><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1.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4.wmf"/><Relationship Id="rId1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image" Target="../media/image37.wmf"/></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3.e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9.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9.bin"/><Relationship Id="rId1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2.wmf"/><Relationship Id="rId5" Type="http://schemas.openxmlformats.org/officeDocument/2006/relationships/oleObject" Target="../embeddings/oleObject42.bin"/><Relationship Id="rId10" Type="http://schemas.openxmlformats.org/officeDocument/2006/relationships/image" Target="../media/image2.png"/><Relationship Id="rId4" Type="http://schemas.openxmlformats.org/officeDocument/2006/relationships/image" Target="../media/image41.wmf"/><Relationship Id="rId9" Type="http://schemas.openxmlformats.org/officeDocument/2006/relationships/image" Target="../media/image43.emf"/></Relationships>
</file>

<file path=ppt/slides/_rels/slide1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3.bin"/><Relationship Id="rId18" Type="http://schemas.openxmlformats.org/officeDocument/2006/relationships/image" Target="../media/image17.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17"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16.wmf"/><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3.wmf"/><Relationship Id="rId19" Type="http://schemas.openxmlformats.org/officeDocument/2006/relationships/image" Target="../media/image2.png"/><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image" Target="../media/image15.wmf"/></Relationships>
</file>

<file path=ppt/slides/_rels/slide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image" Target="../media/image2.png"/><Relationship Id="rId5" Type="http://schemas.openxmlformats.org/officeDocument/2006/relationships/oleObject" Target="../embeddings/oleObject1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6.wmf"/><Relationship Id="rId3" Type="http://schemas.openxmlformats.org/officeDocument/2006/relationships/notesSlide" Target="../notesSlides/notesSlide1.xml"/><Relationship Id="rId7" Type="http://schemas.openxmlformats.org/officeDocument/2006/relationships/image" Target="../media/image23.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4.wmf"/><Relationship Id="rId1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2.png"/><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 Robot Force Control</a:t>
            </a:r>
          </a:p>
        </p:txBody>
      </p:sp>
      <p:sp>
        <p:nvSpPr>
          <p:cNvPr id="8"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2"/>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2"/>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6" name="Content Placeholder 8"/>
          <p:cNvSpPr>
            <a:spLocks noGrp="1"/>
          </p:cNvSpPr>
          <p:nvPr/>
        </p:nvSpPr>
        <p:spPr>
          <a:xfrm>
            <a:off x="1459070" y="1159667"/>
            <a:ext cx="6953410" cy="4843841"/>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eaLnBrk="1" hangingPunct="1">
              <a:lnSpc>
                <a:spcPct val="200000"/>
              </a:lnSpc>
              <a:spcBef>
                <a:spcPts val="20"/>
              </a:spcBef>
              <a:spcAft>
                <a:spcPts val="0"/>
              </a:spcAft>
              <a:buNone/>
            </a:pPr>
            <a:r>
              <a:rPr lang="en-US" altLang="zh-CN" sz="3200" dirty="0">
                <a:latin typeface="Times New Roman" panose="02020603050405020304" pitchFamily="18" charset="0"/>
                <a:cs typeface="Times New Roman" panose="02020603050405020304" pitchFamily="18" charset="0"/>
              </a:rPr>
              <a:t>4.1 The 1-DOF Force Control</a:t>
            </a:r>
          </a:p>
          <a:p>
            <a:pPr marL="0" indent="0" eaLnBrk="1" hangingPunct="1">
              <a:lnSpc>
                <a:spcPct val="200000"/>
              </a:lnSpc>
              <a:spcBef>
                <a:spcPts val="20"/>
              </a:spcBef>
              <a:spcAft>
                <a:spcPts val="0"/>
              </a:spcAft>
              <a:buNone/>
            </a:pPr>
            <a:r>
              <a:rPr lang="en-US" altLang="zh-CN" sz="3200" dirty="0">
                <a:solidFill>
                  <a:srgbClr val="0070C0"/>
                </a:solidFill>
                <a:latin typeface="Times New Roman" panose="02020603050405020304" pitchFamily="18" charset="0"/>
                <a:cs typeface="Times New Roman" panose="02020603050405020304" pitchFamily="18" charset="0"/>
              </a:rPr>
              <a:t>4.2 The n-DOF Force Control</a:t>
            </a:r>
          </a:p>
          <a:p>
            <a:pPr marL="0" indent="0" eaLnBrk="1" hangingPunct="1">
              <a:lnSpc>
                <a:spcPct val="200000"/>
              </a:lnSpc>
              <a:spcBef>
                <a:spcPts val="20"/>
              </a:spcBef>
              <a:spcAft>
                <a:spcPts val="0"/>
              </a:spcAft>
              <a:buNone/>
            </a:pPr>
            <a:r>
              <a:rPr lang="en-US" altLang="en-US" sz="3200" dirty="0">
                <a:latin typeface="Times New Roman" panose="02020603050405020304" pitchFamily="18" charset="0"/>
                <a:cs typeface="Times New Roman" panose="02020603050405020304" pitchFamily="18" charset="0"/>
                <a:sym typeface="+mn-ea"/>
              </a:rPr>
              <a:t>4.3 Impedance Control</a:t>
            </a:r>
          </a:p>
          <a:p>
            <a:pPr marL="0" indent="0" eaLnBrk="1" hangingPunct="1">
              <a:lnSpc>
                <a:spcPct val="200000"/>
              </a:lnSpc>
              <a:spcBef>
                <a:spcPts val="20"/>
              </a:spcBef>
              <a:spcAft>
                <a:spcPts val="0"/>
              </a:spcAft>
              <a:buNone/>
            </a:pPr>
            <a:r>
              <a:rPr lang="en-US" altLang="en-US" sz="3200" dirty="0">
                <a:latin typeface="Times New Roman" panose="02020603050405020304" pitchFamily="18" charset="0"/>
                <a:cs typeface="Times New Roman" panose="02020603050405020304" pitchFamily="18" charset="0"/>
                <a:sym typeface="+mn-ea"/>
              </a:rPr>
              <a:t>4.4 Constrained Motion Control</a:t>
            </a:r>
          </a:p>
        </p:txBody>
      </p:sp>
    </p:spTree>
    <p:extLst>
      <p:ext uri="{BB962C8B-B14F-4D97-AF65-F5344CB8AC3E}">
        <p14:creationId xmlns:p14="http://schemas.microsoft.com/office/powerpoint/2010/main" val="124183669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p:txBody>
          <a:bodyPr/>
          <a:lstStyle/>
          <a:p>
            <a:pPr>
              <a:buFontTx/>
              <a:buNone/>
            </a:pPr>
            <a:r>
              <a:rPr lang="en-US" altLang="en-US" sz="2400" dirty="0">
                <a:latin typeface="Times New Roman" panose="02020603050405020304" pitchFamily="18" charset="0"/>
                <a:cs typeface="Times New Roman" panose="02020603050405020304" pitchFamily="18" charset="0"/>
              </a:rPr>
              <a:t>	In the constrained task space direction, the steady state force on the environment can be approximated by</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which means that         can be interpreted as specifying the stiffness of the manipulator in the task space direction    .</a:t>
            </a:r>
          </a:p>
          <a:p>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In the </a:t>
            </a:r>
            <a:r>
              <a:rPr lang="en-US" altLang="en-US" sz="2400" dirty="0" err="1">
                <a:latin typeface="Times New Roman" panose="02020603050405020304" pitchFamily="18" charset="0"/>
                <a:cs typeface="Times New Roman" panose="02020603050405020304" pitchFamily="18" charset="0"/>
              </a:rPr>
              <a:t>nonconstrained</a:t>
            </a:r>
            <a:r>
              <a:rPr lang="en-US" altLang="en-US" sz="2400" dirty="0">
                <a:latin typeface="Times New Roman" panose="02020603050405020304" pitchFamily="18" charset="0"/>
                <a:cs typeface="Times New Roman" panose="02020603050405020304" pitchFamily="18" charset="0"/>
              </a:rPr>
              <a:t> task space direction,            , </a:t>
            </a:r>
          </a:p>
          <a:p>
            <a:pPr>
              <a:buFontTx/>
              <a:buNone/>
            </a:pPr>
            <a:r>
              <a:rPr lang="en-US" altLang="en-US" sz="2400" dirty="0">
                <a:latin typeface="Times New Roman" panose="02020603050405020304" pitchFamily="18" charset="0"/>
                <a:cs typeface="Times New Roman" panose="02020603050405020304" pitchFamily="18" charset="0"/>
              </a:rPr>
              <a:t>    therefore</a:t>
            </a:r>
          </a:p>
          <a:p>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which means that we obtain set-point control.</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graphicFrame>
        <p:nvGraphicFramePr>
          <p:cNvPr id="33800" name="Object 7"/>
          <p:cNvGraphicFramePr>
            <a:graphicFrameLocks noChangeAspect="1"/>
          </p:cNvGraphicFramePr>
          <p:nvPr>
            <p:extLst>
              <p:ext uri="{D42A27DB-BD31-4B8C-83A1-F6EECF244321}">
                <p14:modId xmlns:p14="http://schemas.microsoft.com/office/powerpoint/2010/main" val="1041268216"/>
              </p:ext>
            </p:extLst>
          </p:nvPr>
        </p:nvGraphicFramePr>
        <p:xfrm>
          <a:off x="3126236" y="2412103"/>
          <a:ext cx="2870200" cy="554037"/>
        </p:xfrm>
        <a:graphic>
          <a:graphicData uri="http://schemas.openxmlformats.org/presentationml/2006/ole">
            <mc:AlternateContent xmlns:mc="http://schemas.openxmlformats.org/markup-compatibility/2006">
              <mc:Choice xmlns:v="urn:schemas-microsoft-com:vml" Requires="v">
                <p:oleObj spid="_x0000_s42036" name="Equation" r:id="rId4" imgW="1968500" imgH="381000" progId="">
                  <p:embed/>
                </p:oleObj>
              </mc:Choice>
              <mc:Fallback>
                <p:oleObj name="Equation" r:id="rId4" imgW="1968500" imgH="381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6236" y="2412103"/>
                        <a:ext cx="2870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Object 9"/>
          <p:cNvGraphicFramePr>
            <a:graphicFrameLocks noChangeAspect="1"/>
          </p:cNvGraphicFramePr>
          <p:nvPr>
            <p:extLst>
              <p:ext uri="{D42A27DB-BD31-4B8C-83A1-F6EECF244321}">
                <p14:modId xmlns:p14="http://schemas.microsoft.com/office/powerpoint/2010/main" val="2102560060"/>
              </p:ext>
            </p:extLst>
          </p:nvPr>
        </p:nvGraphicFramePr>
        <p:xfrm>
          <a:off x="3038202" y="3208249"/>
          <a:ext cx="449263" cy="400050"/>
        </p:xfrm>
        <a:graphic>
          <a:graphicData uri="http://schemas.openxmlformats.org/presentationml/2006/ole">
            <mc:AlternateContent xmlns:mc="http://schemas.openxmlformats.org/markup-compatibility/2006">
              <mc:Choice xmlns:v="urn:schemas-microsoft-com:vml" Requires="v">
                <p:oleObj spid="_x0000_s42037" name="Equation" r:id="rId6" imgW="342751" imgH="304668" progId="">
                  <p:embed/>
                </p:oleObj>
              </mc:Choice>
              <mc:Fallback>
                <p:oleObj name="Equation" r:id="rId6" imgW="342751" imgH="30466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8202" y="3208249"/>
                        <a:ext cx="449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4" name="Object 11"/>
          <p:cNvGraphicFramePr>
            <a:graphicFrameLocks noChangeAspect="1"/>
          </p:cNvGraphicFramePr>
          <p:nvPr>
            <p:extLst>
              <p:ext uri="{D42A27DB-BD31-4B8C-83A1-F6EECF244321}">
                <p14:modId xmlns:p14="http://schemas.microsoft.com/office/powerpoint/2010/main" val="1699531229"/>
              </p:ext>
            </p:extLst>
          </p:nvPr>
        </p:nvGraphicFramePr>
        <p:xfrm>
          <a:off x="7506607" y="3573463"/>
          <a:ext cx="247650" cy="328612"/>
        </p:xfrm>
        <a:graphic>
          <a:graphicData uri="http://schemas.openxmlformats.org/presentationml/2006/ole">
            <mc:AlternateContent xmlns:mc="http://schemas.openxmlformats.org/markup-compatibility/2006">
              <mc:Choice xmlns:v="urn:schemas-microsoft-com:vml" Requires="v">
                <p:oleObj spid="_x0000_s42038" name="Equation" r:id="rId8" imgW="101512" imgH="203024" progId="">
                  <p:embed/>
                </p:oleObj>
              </mc:Choice>
              <mc:Fallback>
                <p:oleObj name="Equation" r:id="rId8" imgW="101512" imgH="203024"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06607" y="3573463"/>
                        <a:ext cx="2476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6" name="Object 17"/>
          <p:cNvGraphicFramePr>
            <a:graphicFrameLocks noChangeAspect="1"/>
          </p:cNvGraphicFramePr>
          <p:nvPr>
            <p:extLst>
              <p:ext uri="{D42A27DB-BD31-4B8C-83A1-F6EECF244321}">
                <p14:modId xmlns:p14="http://schemas.microsoft.com/office/powerpoint/2010/main" val="83822817"/>
              </p:ext>
            </p:extLst>
          </p:nvPr>
        </p:nvGraphicFramePr>
        <p:xfrm>
          <a:off x="6074614" y="4449695"/>
          <a:ext cx="878520" cy="374855"/>
        </p:xfrm>
        <a:graphic>
          <a:graphicData uri="http://schemas.openxmlformats.org/presentationml/2006/ole">
            <mc:AlternateContent xmlns:mc="http://schemas.openxmlformats.org/markup-compatibility/2006">
              <mc:Choice xmlns:v="urn:schemas-microsoft-com:vml" Requires="v">
                <p:oleObj spid="_x0000_s42039" name="Equation" r:id="rId10" imgW="647700" imgH="279400" progId="">
                  <p:embed/>
                </p:oleObj>
              </mc:Choice>
              <mc:Fallback>
                <p:oleObj name="Equation" r:id="rId10" imgW="647700" imgH="2794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4614" y="4449695"/>
                        <a:ext cx="878520" cy="374855"/>
                      </a:xfrm>
                      <a:prstGeom prst="rect">
                        <a:avLst/>
                      </a:prstGeom>
                      <a:noFill/>
                      <a:ln>
                        <a:noFill/>
                      </a:ln>
                    </p:spPr>
                  </p:pic>
                </p:oleObj>
              </mc:Fallback>
            </mc:AlternateContent>
          </a:graphicData>
        </a:graphic>
      </p:graphicFrame>
      <p:graphicFrame>
        <p:nvGraphicFramePr>
          <p:cNvPr id="33808" name="Object 19"/>
          <p:cNvGraphicFramePr>
            <a:graphicFrameLocks noChangeAspect="1"/>
          </p:cNvGraphicFramePr>
          <p:nvPr>
            <p:extLst>
              <p:ext uri="{D42A27DB-BD31-4B8C-83A1-F6EECF244321}">
                <p14:modId xmlns:p14="http://schemas.microsoft.com/office/powerpoint/2010/main" val="3813472784"/>
              </p:ext>
            </p:extLst>
          </p:nvPr>
        </p:nvGraphicFramePr>
        <p:xfrm>
          <a:off x="3685348" y="5107526"/>
          <a:ext cx="1453989" cy="543515"/>
        </p:xfrm>
        <a:graphic>
          <a:graphicData uri="http://schemas.openxmlformats.org/presentationml/2006/ole">
            <mc:AlternateContent xmlns:mc="http://schemas.openxmlformats.org/markup-compatibility/2006">
              <mc:Choice xmlns:v="urn:schemas-microsoft-com:vml" Requires="v">
                <p:oleObj spid="_x0000_s42040" name="Equation" r:id="rId12" imgW="1016000" imgH="381000" progId="">
                  <p:embed/>
                </p:oleObj>
              </mc:Choice>
              <mc:Fallback>
                <p:oleObj name="Equation" r:id="rId12" imgW="1016000" imgH="38100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5348" y="5107526"/>
                        <a:ext cx="1453989" cy="543515"/>
                      </a:xfrm>
                      <a:prstGeom prst="rect">
                        <a:avLst/>
                      </a:prstGeom>
                      <a:noFill/>
                      <a:ln>
                        <a:noFill/>
                      </a:ln>
                    </p:spPr>
                  </p:pic>
                </p:oleObj>
              </mc:Fallback>
            </mc:AlternateContent>
          </a:graphicData>
        </a:graphic>
      </p:graphicFrame>
      <p:sp>
        <p:nvSpPr>
          <p:cNvPr id="20"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21"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1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1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4184182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p:txBody>
          <a:bodyPr/>
          <a:lstStyle/>
          <a:p>
            <a:pPr>
              <a:buFontTx/>
              <a:buNone/>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Therefore, this PD stiffness control law achieve set-point position control as well as steady state force control. The control gains        are used to adjust stiffness of the manipulator.</a:t>
            </a:r>
          </a:p>
          <a:p>
            <a:endParaRPr lang="en-US" altLang="en-US" sz="2400" b="1" dirty="0">
              <a:solidFill>
                <a:srgbClr val="FF0000"/>
              </a:solidFill>
              <a:latin typeface="Times New Roman" panose="02020603050405020304" pitchFamily="18" charset="0"/>
              <a:cs typeface="Times New Roman" panose="02020603050405020304" pitchFamily="18" charset="0"/>
            </a:endParaRPr>
          </a:p>
          <a:p>
            <a:pPr>
              <a:buFontTx/>
              <a:buNone/>
            </a:pPr>
            <a:r>
              <a:rPr lang="en-US" altLang="en-US" sz="2400" b="1" dirty="0">
                <a:solidFill>
                  <a:srgbClr val="FF0000"/>
                </a:solidFill>
                <a:latin typeface="Times New Roman" panose="02020603050405020304" pitchFamily="18" charset="0"/>
                <a:cs typeface="Times New Roman" panose="02020603050405020304" pitchFamily="18" charset="0"/>
              </a:rPr>
              <a:t>	Disadvantage</a:t>
            </a:r>
            <a:r>
              <a:rPr lang="en-US" altLang="en-US" sz="2400" dirty="0">
                <a:latin typeface="Times New Roman" panose="02020603050405020304" pitchFamily="18" charset="0"/>
                <a:cs typeface="Times New Roman" panose="02020603050405020304" pitchFamily="18" charset="0"/>
              </a:rPr>
              <a:t> of stiffness control is that it can only be used for set-point control, the desired position and the desired force must be constant.</a:t>
            </a:r>
          </a:p>
          <a:p>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In many force control applications, while the desired force may be constant, the position trajectory is not.</a:t>
            </a:r>
          </a:p>
        </p:txBody>
      </p:sp>
      <p:graphicFrame>
        <p:nvGraphicFramePr>
          <p:cNvPr id="35845" name="Object 1"/>
          <p:cNvGraphicFramePr>
            <a:graphicFrameLocks noChangeAspect="1"/>
          </p:cNvGraphicFramePr>
          <p:nvPr>
            <p:extLst>
              <p:ext uri="{D42A27DB-BD31-4B8C-83A1-F6EECF244321}">
                <p14:modId xmlns:p14="http://schemas.microsoft.com/office/powerpoint/2010/main" val="3242983570"/>
              </p:ext>
            </p:extLst>
          </p:nvPr>
        </p:nvGraphicFramePr>
        <p:xfrm>
          <a:off x="2503760" y="2267268"/>
          <a:ext cx="495300" cy="427037"/>
        </p:xfrm>
        <a:graphic>
          <a:graphicData uri="http://schemas.openxmlformats.org/presentationml/2006/ole">
            <mc:AlternateContent xmlns:mc="http://schemas.openxmlformats.org/markup-compatibility/2006">
              <mc:Choice xmlns:v="urn:schemas-microsoft-com:vml" Requires="v">
                <p:oleObj spid="_x0000_s43020" name="Equation" r:id="rId3" imgW="355292" imgH="304536" progId="">
                  <p:embed/>
                </p:oleObj>
              </mc:Choice>
              <mc:Fallback>
                <p:oleObj name="Equation" r:id="rId3" imgW="355292" imgH="30453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3760" y="2267268"/>
                        <a:ext cx="495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0"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429219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Content Placeholder 8"/>
          <p:cNvSpPr>
            <a:spLocks noGrp="1"/>
          </p:cNvSpPr>
          <p:nvPr>
            <p:ph idx="1"/>
          </p:nvPr>
        </p:nvSpPr>
        <p:spPr>
          <a:xfrm>
            <a:off x="312233" y="2105722"/>
            <a:ext cx="8229600" cy="4283927"/>
          </a:xfrm>
        </p:spPr>
        <p:txBody>
          <a:bodyPr/>
          <a:lstStyle/>
          <a:p>
            <a:pPr algn="just">
              <a:buFontTx/>
              <a:buNone/>
            </a:pPr>
            <a:r>
              <a:rPr lang="en-US" altLang="en-US" sz="2400" dirty="0">
                <a:latin typeface="Times New Roman" panose="02020603050405020304" pitchFamily="18" charset="0"/>
                <a:cs typeface="Times New Roman" panose="02020603050405020304" pitchFamily="18" charset="0"/>
              </a:rPr>
              <a:t>	A Cartesian Robot Aligned with Constraint Frame {C}</a:t>
            </a:r>
          </a:p>
          <a:p>
            <a:pPr algn="just">
              <a:buFontTx/>
              <a:buNone/>
            </a:pPr>
            <a:r>
              <a:rPr lang="en-US" altLang="en-US" sz="2400" dirty="0">
                <a:latin typeface="Times New Roman" panose="02020603050405020304" pitchFamily="18" charset="0"/>
                <a:cs typeface="Times New Roman" panose="02020603050405020304" pitchFamily="18" charset="0"/>
              </a:rPr>
              <a:t>	</a:t>
            </a:r>
          </a:p>
          <a:p>
            <a:pPr algn="just">
              <a:buFontTx/>
              <a:buNone/>
            </a:pPr>
            <a:r>
              <a:rPr lang="en-US" altLang="en-US" sz="2400" dirty="0">
                <a:latin typeface="Times New Roman" panose="02020603050405020304" pitchFamily="18" charset="0"/>
                <a:cs typeface="Times New Roman" panose="02020603050405020304" pitchFamily="18" charset="0"/>
              </a:rPr>
              <a:t>    Constraint frame {C} is a frame attached either to the environment or to the end effector of the robot so that the task can be described in it.</a:t>
            </a: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dirty="0">
                <a:latin typeface="Times New Roman" panose="02020603050405020304" pitchFamily="18" charset="0"/>
                <a:cs typeface="Times New Roman" panose="02020603050405020304" pitchFamily="18" charset="0"/>
              </a:rPr>
              <a:t>    For the simple robot having three degrees of freedom with prismatic joints acting in X,Y and Z directions, the robot is assumed to be lined up with the constraint frame {C} which is attached to the environment.</a:t>
            </a:r>
          </a:p>
        </p:txBody>
      </p:sp>
      <p:sp>
        <p:nvSpPr>
          <p:cNvPr id="7" name="文本框 2"/>
          <p:cNvSpPr txBox="1"/>
          <p:nvPr/>
        </p:nvSpPr>
        <p:spPr>
          <a:xfrm>
            <a:off x="71718" y="1346314"/>
            <a:ext cx="7087366" cy="507831"/>
          </a:xfrm>
          <a:prstGeom prst="rect">
            <a:avLst/>
          </a:prstGeom>
          <a:noFill/>
        </p:spPr>
        <p:txBody>
          <a:bodyPr wrap="square" rtlCol="0" anchor="t">
            <a:spAutoFit/>
          </a:bodyPr>
          <a:lstStyle/>
          <a:p>
            <a:pPr marL="342900" indent="-342900">
              <a:buFont typeface="Wingdings" panose="05000000000000000000" charset="0"/>
              <a:buChar char="Ø"/>
            </a:pPr>
            <a:r>
              <a:rPr lang="en-US" altLang="zh-CN" sz="2700" dirty="0">
                <a:latin typeface="Times New Roman" panose="02020603050405020304" pitchFamily="18" charset="0"/>
                <a:cs typeface="Times New Roman" panose="02020603050405020304" pitchFamily="18" charset="0"/>
                <a:sym typeface="+mn-ea"/>
              </a:rPr>
              <a:t>Hybrid Position/Force Control Scheme</a:t>
            </a:r>
          </a:p>
        </p:txBody>
      </p:sp>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0"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2"/>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2"/>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287466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167417" y="1263886"/>
            <a:ext cx="8467725" cy="2056709"/>
          </a:xfrm>
        </p:spPr>
        <p:txBody>
          <a:bodyPr/>
          <a:lstStyle/>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end-effector is in contact with a surface of stiffness      with its force in the direction of       .</a:t>
            </a: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Therefore, force control is required in direction      , and position control in the       and      directions.  </a:t>
            </a: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 this case, the solution to the hybrid position  and force control problem is clear.</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7894" name="Object 3"/>
          <p:cNvGraphicFramePr>
            <a:graphicFrameLocks noChangeAspect="1"/>
          </p:cNvGraphicFramePr>
          <p:nvPr>
            <p:extLst>
              <p:ext uri="{D42A27DB-BD31-4B8C-83A1-F6EECF244321}">
                <p14:modId xmlns:p14="http://schemas.microsoft.com/office/powerpoint/2010/main" val="3300050980"/>
              </p:ext>
            </p:extLst>
          </p:nvPr>
        </p:nvGraphicFramePr>
        <p:xfrm>
          <a:off x="7864513" y="1354812"/>
          <a:ext cx="376238" cy="314325"/>
        </p:xfrm>
        <a:graphic>
          <a:graphicData uri="http://schemas.openxmlformats.org/presentationml/2006/ole">
            <mc:AlternateContent xmlns:mc="http://schemas.openxmlformats.org/markup-compatibility/2006">
              <mc:Choice xmlns:v="urn:schemas-microsoft-com:vml" Requires="v">
                <p:oleObj spid="_x0000_s44084" name="Equation" r:id="rId3" imgW="228600" imgH="228600" progId="">
                  <p:embed/>
                </p:oleObj>
              </mc:Choice>
              <mc:Fallback>
                <p:oleObj name="Equation" r:id="rId3" imgW="2286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4513" y="1354812"/>
                        <a:ext cx="3762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6" name="Object 5"/>
          <p:cNvGraphicFramePr>
            <a:graphicFrameLocks noChangeAspect="1"/>
          </p:cNvGraphicFramePr>
          <p:nvPr>
            <p:extLst>
              <p:ext uri="{D42A27DB-BD31-4B8C-83A1-F6EECF244321}">
                <p14:modId xmlns:p14="http://schemas.microsoft.com/office/powerpoint/2010/main" val="1162248351"/>
              </p:ext>
            </p:extLst>
          </p:nvPr>
        </p:nvGraphicFramePr>
        <p:xfrm>
          <a:off x="4851560" y="1644282"/>
          <a:ext cx="614800" cy="385239"/>
        </p:xfrm>
        <a:graphic>
          <a:graphicData uri="http://schemas.openxmlformats.org/presentationml/2006/ole">
            <mc:AlternateContent xmlns:mc="http://schemas.openxmlformats.org/markup-compatibility/2006">
              <mc:Choice xmlns:v="urn:schemas-microsoft-com:vml" Requires="v">
                <p:oleObj spid="_x0000_s44085" name="Equation" r:id="rId5" imgW="317160" imgH="190440" progId="Equation.DSMT4">
                  <p:embed/>
                </p:oleObj>
              </mc:Choice>
              <mc:Fallback>
                <p:oleObj name="Equation" r:id="rId5" imgW="317160" imgH="190440" progId="Equation.DSMT4">
                  <p:embed/>
                  <p:pic>
                    <p:nvPicPr>
                      <p:cNvPr id="0" name=""/>
                      <p:cNvPicPr>
                        <a:picLocks noChangeAspect="1" noChangeArrowheads="1"/>
                      </p:cNvPicPr>
                      <p:nvPr/>
                    </p:nvPicPr>
                    <p:blipFill>
                      <a:blip r:embed="rId6"/>
                      <a:srcRect/>
                      <a:stretch>
                        <a:fillRect/>
                      </a:stretch>
                    </p:blipFill>
                    <p:spPr bwMode="auto">
                      <a:xfrm>
                        <a:off x="4851560" y="1644282"/>
                        <a:ext cx="614800" cy="385239"/>
                      </a:xfrm>
                      <a:prstGeom prst="rect">
                        <a:avLst/>
                      </a:prstGeom>
                      <a:noFill/>
                      <a:ln>
                        <a:noFill/>
                      </a:ln>
                    </p:spPr>
                  </p:pic>
                </p:oleObj>
              </mc:Fallback>
            </mc:AlternateContent>
          </a:graphicData>
        </a:graphic>
      </p:graphicFrame>
      <p:graphicFrame>
        <p:nvGraphicFramePr>
          <p:cNvPr id="37898" name="Object 7"/>
          <p:cNvGraphicFramePr>
            <a:graphicFrameLocks noChangeAspect="1"/>
          </p:cNvGraphicFramePr>
          <p:nvPr>
            <p:extLst>
              <p:ext uri="{D42A27DB-BD31-4B8C-83A1-F6EECF244321}">
                <p14:modId xmlns:p14="http://schemas.microsoft.com/office/powerpoint/2010/main" val="3611062445"/>
              </p:ext>
            </p:extLst>
          </p:nvPr>
        </p:nvGraphicFramePr>
        <p:xfrm>
          <a:off x="6833331" y="2201847"/>
          <a:ext cx="309563" cy="309563"/>
        </p:xfrm>
        <a:graphic>
          <a:graphicData uri="http://schemas.openxmlformats.org/presentationml/2006/ole">
            <mc:AlternateContent xmlns:mc="http://schemas.openxmlformats.org/markup-compatibility/2006">
              <mc:Choice xmlns:v="urn:schemas-microsoft-com:vml" Requires="v">
                <p:oleObj spid="_x0000_s44086" name="Equation" r:id="rId7" imgW="215619" imgH="215619" progId="Equation.DSMT4">
                  <p:embed/>
                </p:oleObj>
              </mc:Choice>
              <mc:Fallback>
                <p:oleObj name="Equation" r:id="rId7" imgW="215619" imgH="21561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3331" y="2201847"/>
                        <a:ext cx="3095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0" name="Object 9"/>
          <p:cNvGraphicFramePr>
            <a:graphicFrameLocks noChangeAspect="1"/>
          </p:cNvGraphicFramePr>
          <p:nvPr>
            <p:extLst>
              <p:ext uri="{D42A27DB-BD31-4B8C-83A1-F6EECF244321}">
                <p14:modId xmlns:p14="http://schemas.microsoft.com/office/powerpoint/2010/main" val="2657631760"/>
              </p:ext>
            </p:extLst>
          </p:nvPr>
        </p:nvGraphicFramePr>
        <p:xfrm>
          <a:off x="3756756" y="2511410"/>
          <a:ext cx="390525" cy="309562"/>
        </p:xfrm>
        <a:graphic>
          <a:graphicData uri="http://schemas.openxmlformats.org/presentationml/2006/ole">
            <mc:AlternateContent xmlns:mc="http://schemas.openxmlformats.org/markup-compatibility/2006">
              <mc:Choice xmlns:v="urn:schemas-microsoft-com:vml" Requires="v">
                <p:oleObj spid="_x0000_s44087" name="Equation" r:id="rId9" imgW="279279" imgH="215806" progId="">
                  <p:embed/>
                </p:oleObj>
              </mc:Choice>
              <mc:Fallback>
                <p:oleObj name="Equation" r:id="rId9" imgW="279279" imgH="215806"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6756" y="2511410"/>
                        <a:ext cx="3905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2" name="Object 11"/>
          <p:cNvGraphicFramePr>
            <a:graphicFrameLocks noChangeAspect="1"/>
          </p:cNvGraphicFramePr>
          <p:nvPr>
            <p:extLst>
              <p:ext uri="{D42A27DB-BD31-4B8C-83A1-F6EECF244321}">
                <p14:modId xmlns:p14="http://schemas.microsoft.com/office/powerpoint/2010/main" val="100768101"/>
              </p:ext>
            </p:extLst>
          </p:nvPr>
        </p:nvGraphicFramePr>
        <p:xfrm>
          <a:off x="4732274" y="2511409"/>
          <a:ext cx="322262" cy="309563"/>
        </p:xfrm>
        <a:graphic>
          <a:graphicData uri="http://schemas.openxmlformats.org/presentationml/2006/ole">
            <mc:AlternateContent xmlns:mc="http://schemas.openxmlformats.org/markup-compatibility/2006">
              <mc:Choice xmlns:v="urn:schemas-microsoft-com:vml" Requires="v">
                <p:oleObj spid="_x0000_s44088" name="Equation" r:id="rId11" imgW="228501" imgH="215806" progId="">
                  <p:embed/>
                </p:oleObj>
              </mc:Choice>
              <mc:Fallback>
                <p:oleObj name="Equation" r:id="rId11" imgW="228501" imgH="215806"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2274" y="2511409"/>
                        <a:ext cx="3222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903" name="图片 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212197" y="3765991"/>
            <a:ext cx="4869929"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9"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1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1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1854095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149922" y="1293542"/>
            <a:ext cx="8369110" cy="4762772"/>
          </a:xfrm>
        </p:spPr>
        <p:txBody>
          <a:bodyPr/>
          <a:lstStyle/>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Joints 1 and 3 can be controlled for </a:t>
            </a:r>
            <a:r>
              <a:rPr lang="en-US" altLang="zh-CN" sz="24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positioning</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while joint 2 should be controlled using a </a:t>
            </a:r>
            <a:r>
              <a:rPr lang="en-US" altLang="zh-CN"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force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controller. </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We could then supply a </a:t>
            </a:r>
            <a:r>
              <a:rPr lang="en-US" altLang="zh-CN" sz="24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position trajectory</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in      and      directions while independently supply a </a:t>
            </a:r>
            <a:r>
              <a:rPr lang="en-US" altLang="zh-CN"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force trajectory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(perhaps just a constant) in the      direction.</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8917" name="Object 3"/>
          <p:cNvGraphicFramePr>
            <a:graphicFrameLocks noChangeAspect="1"/>
          </p:cNvGraphicFramePr>
          <p:nvPr>
            <p:extLst>
              <p:ext uri="{D42A27DB-BD31-4B8C-83A1-F6EECF244321}">
                <p14:modId xmlns:p14="http://schemas.microsoft.com/office/powerpoint/2010/main" val="3155668181"/>
              </p:ext>
            </p:extLst>
          </p:nvPr>
        </p:nvGraphicFramePr>
        <p:xfrm>
          <a:off x="6583829" y="2672031"/>
          <a:ext cx="334963" cy="266700"/>
        </p:xfrm>
        <a:graphic>
          <a:graphicData uri="http://schemas.openxmlformats.org/presentationml/2006/ole">
            <mc:AlternateContent xmlns:mc="http://schemas.openxmlformats.org/markup-compatibility/2006">
              <mc:Choice xmlns:v="urn:schemas-microsoft-com:vml" Requires="v">
                <p:oleObj spid="_x0000_s45088" name="Equation" r:id="rId3" imgW="279279" imgH="215806" progId="">
                  <p:embed/>
                </p:oleObj>
              </mc:Choice>
              <mc:Fallback>
                <p:oleObj name="Equation" r:id="rId3" imgW="279279" imgH="21580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829" y="2672031"/>
                        <a:ext cx="3349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5"/>
          <p:cNvGraphicFramePr>
            <a:graphicFrameLocks noChangeAspect="1"/>
          </p:cNvGraphicFramePr>
          <p:nvPr>
            <p:extLst>
              <p:ext uri="{D42A27DB-BD31-4B8C-83A1-F6EECF244321}">
                <p14:modId xmlns:p14="http://schemas.microsoft.com/office/powerpoint/2010/main" val="201070318"/>
              </p:ext>
            </p:extLst>
          </p:nvPr>
        </p:nvGraphicFramePr>
        <p:xfrm>
          <a:off x="7456374" y="2662506"/>
          <a:ext cx="287337" cy="276225"/>
        </p:xfrm>
        <a:graphic>
          <a:graphicData uri="http://schemas.openxmlformats.org/presentationml/2006/ole">
            <mc:AlternateContent xmlns:mc="http://schemas.openxmlformats.org/markup-compatibility/2006">
              <mc:Choice xmlns:v="urn:schemas-microsoft-com:vml" Requires="v">
                <p:oleObj spid="_x0000_s45089" name="Equation" r:id="rId5" imgW="228501" imgH="215806" progId="">
                  <p:embed/>
                </p:oleObj>
              </mc:Choice>
              <mc:Fallback>
                <p:oleObj name="Equation" r:id="rId5" imgW="228501" imgH="215806"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6374" y="2662506"/>
                        <a:ext cx="287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7"/>
          <p:cNvGraphicFramePr>
            <a:graphicFrameLocks noChangeAspect="1"/>
          </p:cNvGraphicFramePr>
          <p:nvPr>
            <p:extLst>
              <p:ext uri="{D42A27DB-BD31-4B8C-83A1-F6EECF244321}">
                <p14:modId xmlns:p14="http://schemas.microsoft.com/office/powerpoint/2010/main" val="1709588430"/>
              </p:ext>
            </p:extLst>
          </p:nvPr>
        </p:nvGraphicFramePr>
        <p:xfrm>
          <a:off x="4831102" y="3378320"/>
          <a:ext cx="309562" cy="309563"/>
        </p:xfrm>
        <a:graphic>
          <a:graphicData uri="http://schemas.openxmlformats.org/presentationml/2006/ole">
            <mc:AlternateContent xmlns:mc="http://schemas.openxmlformats.org/markup-compatibility/2006">
              <mc:Choice xmlns:v="urn:schemas-microsoft-com:vml" Requires="v">
                <p:oleObj spid="_x0000_s45090" name="Equation" r:id="rId7" imgW="215619" imgH="215619" progId="">
                  <p:embed/>
                </p:oleObj>
              </mc:Choice>
              <mc:Fallback>
                <p:oleObj name="Equation" r:id="rId7" imgW="215619" imgH="21561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1102" y="3378320"/>
                        <a:ext cx="309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8922" name="图片 1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36598" y="3923138"/>
            <a:ext cx="4559891" cy="265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0"/>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0"/>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4"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10"/>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10"/>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318458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50375" y="1213544"/>
            <a:ext cx="5022661" cy="3314700"/>
          </a:xfrm>
          <a:prstGeom prst="rect">
            <a:avLst/>
          </a:prstGeom>
        </p:spPr>
      </p:pic>
      <p:sp>
        <p:nvSpPr>
          <p:cNvPr id="7" name="矩形 6"/>
          <p:cNvSpPr/>
          <p:nvPr/>
        </p:nvSpPr>
        <p:spPr>
          <a:xfrm>
            <a:off x="177137" y="4528244"/>
            <a:ext cx="5295900" cy="400110"/>
          </a:xfrm>
          <a:prstGeom prst="rect">
            <a:avLst/>
          </a:prstGeom>
        </p:spPr>
        <p:txBody>
          <a:bodyPr wrap="square">
            <a:spAutoFit/>
          </a:bodyPr>
          <a:lstStyle/>
          <a:p>
            <a:r>
              <a:rPr lang="en-US" altLang="zh-CN" sz="2000" b="0" dirty="0">
                <a:solidFill>
                  <a:schemeClr val="tx1"/>
                </a:solidFill>
                <a:latin typeface="Times New Roman" panose="02020603050405020304" pitchFamily="18" charset="0"/>
                <a:cs typeface="Times New Roman" panose="02020603050405020304" pitchFamily="18" charset="0"/>
              </a:rPr>
              <a:t>The hybrid controller for a 3-DOF Cartesian arm.</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pic>
        <p:nvPicPr>
          <p:cNvPr id="9"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6067" y="1505210"/>
            <a:ext cx="3062833" cy="267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4"/>
          <a:stretch>
            <a:fillRect/>
          </a:stretch>
        </p:blipFill>
        <p:spPr>
          <a:xfrm>
            <a:off x="2530996" y="5270093"/>
            <a:ext cx="3392121" cy="1130707"/>
          </a:xfrm>
          <a:prstGeom prst="rect">
            <a:avLst/>
          </a:prstGeom>
        </p:spPr>
      </p:pic>
      <p:sp>
        <p:nvSpPr>
          <p:cNvPr id="11"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2"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6667988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71718" y="1932317"/>
            <a:ext cx="8563424" cy="3907766"/>
          </a:xfrm>
        </p:spPr>
        <p:txBody>
          <a:bodyPr/>
          <a:lstStyle/>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gn="just">
              <a:buFont typeface="+mj-lt"/>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Before generalizing to an n-link robot case, let us define some notation because the forces acting on the environment are expressed in the task space (constraint frame) coordinates, but the robot equation is usually  expressed in the joint space coordinates.</a:t>
            </a:r>
          </a:p>
          <a:p>
            <a:pPr marL="914400" lvl="1" indent="-457200" algn="just">
              <a:buFont typeface="+mj-lt"/>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task space coordinates are related to the joint space coordinates via a Jacobian matrix called </a:t>
            </a:r>
            <a:r>
              <a:rPr lang="en-US" altLang="zh-CN" sz="2400" b="1" i="1" u="sng" dirty="0">
                <a:latin typeface="Times New Roman" panose="02020603050405020304" pitchFamily="18" charset="0"/>
                <a:ea typeface="宋体" panose="02010600030101010101" pitchFamily="2" charset="-122"/>
                <a:cs typeface="Times New Roman" panose="02020603050405020304" pitchFamily="18" charset="0"/>
              </a:rPr>
              <a:t>Task Space Jacobian matrix</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b="1" i="1" dirty="0">
              <a:latin typeface="Times New Roman" panose="02020603050405020304" pitchFamily="18" charset="0"/>
              <a:ea typeface="宋体" panose="02010600030101010101" pitchFamily="2" charset="-122"/>
              <a:cs typeface="Times New Roman" panose="02020603050405020304" pitchFamily="18" charset="0"/>
            </a:endParaRPr>
          </a:p>
          <a:p>
            <a:pPr>
              <a:buFontTx/>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6"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2"/>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2"/>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7" name="文本框 2"/>
          <p:cNvSpPr txBox="1"/>
          <p:nvPr/>
        </p:nvSpPr>
        <p:spPr>
          <a:xfrm>
            <a:off x="71718" y="1346314"/>
            <a:ext cx="7087366" cy="507831"/>
          </a:xfrm>
          <a:prstGeom prst="rect">
            <a:avLst/>
          </a:prstGeom>
          <a:noFill/>
        </p:spPr>
        <p:txBody>
          <a:bodyPr wrap="square" rtlCol="0" anchor="t">
            <a:spAutoFit/>
          </a:bodyPr>
          <a:lstStyle/>
          <a:p>
            <a:pPr marL="360000" lvl="1" indent="-342900">
              <a:buFont typeface="Wingdings" panose="05000000000000000000" charset="0"/>
              <a:buChar char="Ø"/>
            </a:pPr>
            <a:r>
              <a:rPr lang="en-US" altLang="zh-CN" sz="2700" dirty="0">
                <a:latin typeface="Times New Roman" panose="02020603050405020304" pitchFamily="18" charset="0"/>
                <a:cs typeface="Times New Roman" panose="02020603050405020304" pitchFamily="18" charset="0"/>
                <a:sym typeface="+mn-ea"/>
              </a:rPr>
              <a:t> </a:t>
            </a:r>
            <a:r>
              <a:rPr lang="en-US" altLang="zh-CN" sz="2700" dirty="0" err="1">
                <a:latin typeface="Times New Roman" panose="02020603050405020304" pitchFamily="18" charset="0"/>
                <a:cs typeface="Times New Roman" panose="02020603050405020304" pitchFamily="18" charset="0"/>
                <a:sym typeface="+mn-ea"/>
              </a:rPr>
              <a:t>Jacobian</a:t>
            </a:r>
            <a:r>
              <a:rPr lang="en-US" altLang="zh-CN" sz="2700" dirty="0">
                <a:latin typeface="Times New Roman" panose="02020603050405020304" pitchFamily="18" charset="0"/>
                <a:cs typeface="Times New Roman" panose="02020603050405020304" pitchFamily="18" charset="0"/>
                <a:sym typeface="+mn-ea"/>
              </a:rPr>
              <a:t> and environmental forces</a:t>
            </a:r>
          </a:p>
        </p:txBody>
      </p:sp>
    </p:spTree>
    <p:extLst>
      <p:ext uri="{BB962C8B-B14F-4D97-AF65-F5344CB8AC3E}">
        <p14:creationId xmlns:p14="http://schemas.microsoft.com/office/powerpoint/2010/main" val="2248579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339493" y="2094570"/>
            <a:ext cx="8229600" cy="3570249"/>
          </a:xfrm>
        </p:spPr>
        <p:txBody>
          <a:bodyPr/>
          <a:lstStyle/>
          <a:p>
            <a:pPr algn="just">
              <a:buFontTx/>
              <a:buNone/>
            </a:pPr>
            <a:r>
              <a:rPr lang="en-US" altLang="en-US" sz="2400" dirty="0">
                <a:latin typeface="Times New Roman" panose="02020603050405020304" pitchFamily="18" charset="0"/>
                <a:cs typeface="Times New Roman" panose="02020603050405020304" pitchFamily="18" charset="0"/>
              </a:rPr>
              <a:t>	The relationship between the task space vector and the joint space vector can be found from the manipulator kinematics and the appropriate task space geometry and is expressed by a function given by:</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The derivation of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is given by</a:t>
            </a:r>
          </a:p>
          <a:p>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r>
              <a:rPr lang="en-US" altLang="en-US" dirty="0">
                <a:latin typeface="Times New Roman" panose="02020603050405020304" pitchFamily="18" charset="0"/>
                <a:cs typeface="Times New Roman" panose="02020603050405020304" pitchFamily="18" charset="0"/>
              </a:rPr>
              <a:t> </a:t>
            </a:r>
          </a:p>
          <a:p>
            <a:endParaRPr lang="en-US" altLang="en-US" dirty="0">
              <a:latin typeface="Times New Roman" panose="02020603050405020304" pitchFamily="18" charset="0"/>
              <a:cs typeface="Times New Roman" panose="02020603050405020304" pitchFamily="18" charset="0"/>
            </a:endParaRPr>
          </a:p>
        </p:txBody>
      </p:sp>
      <p:graphicFrame>
        <p:nvGraphicFramePr>
          <p:cNvPr id="25605" name="Object 1"/>
          <p:cNvGraphicFramePr>
            <a:graphicFrameLocks noChangeAspect="1"/>
          </p:cNvGraphicFramePr>
          <p:nvPr>
            <p:extLst>
              <p:ext uri="{D42A27DB-BD31-4B8C-83A1-F6EECF244321}">
                <p14:modId xmlns:p14="http://schemas.microsoft.com/office/powerpoint/2010/main" val="3154515909"/>
              </p:ext>
            </p:extLst>
          </p:nvPr>
        </p:nvGraphicFramePr>
        <p:xfrm>
          <a:off x="3917017" y="3770611"/>
          <a:ext cx="1140318" cy="428353"/>
        </p:xfrm>
        <a:graphic>
          <a:graphicData uri="http://schemas.openxmlformats.org/presentationml/2006/ole">
            <mc:AlternateContent xmlns:mc="http://schemas.openxmlformats.org/markup-compatibility/2006">
              <mc:Choice xmlns:v="urn:schemas-microsoft-com:vml" Requires="v">
                <p:oleObj spid="_x0000_s34838" name="Equation" r:id="rId3" imgW="545760" imgH="203040" progId="Equation.DSMT4">
                  <p:embed/>
                </p:oleObj>
              </mc:Choice>
              <mc:Fallback>
                <p:oleObj name="Equation" r:id="rId3" imgW="545760" imgH="203040" progId="Equation.DSMT4">
                  <p:embed/>
                  <p:pic>
                    <p:nvPicPr>
                      <p:cNvPr id="0" name=""/>
                      <p:cNvPicPr>
                        <a:picLocks noChangeAspect="1" noChangeArrowheads="1"/>
                      </p:cNvPicPr>
                      <p:nvPr/>
                    </p:nvPicPr>
                    <p:blipFill>
                      <a:blip r:embed="rId4"/>
                      <a:srcRect/>
                      <a:stretch>
                        <a:fillRect/>
                      </a:stretch>
                    </p:blipFill>
                    <p:spPr bwMode="auto">
                      <a:xfrm>
                        <a:off x="3917017" y="3770611"/>
                        <a:ext cx="1140318" cy="428353"/>
                      </a:xfrm>
                      <a:prstGeom prst="rect">
                        <a:avLst/>
                      </a:prstGeom>
                      <a:noFill/>
                      <a:ln>
                        <a:noFill/>
                      </a:ln>
                    </p:spPr>
                  </p:pic>
                </p:oleObj>
              </mc:Fallback>
            </mc:AlternateContent>
          </a:graphicData>
        </a:graphic>
      </p:graphicFrame>
      <p:graphicFrame>
        <p:nvGraphicFramePr>
          <p:cNvPr id="25607" name="Object 3"/>
          <p:cNvGraphicFramePr>
            <a:graphicFrameLocks noChangeAspect="1"/>
          </p:cNvGraphicFramePr>
          <p:nvPr>
            <p:extLst>
              <p:ext uri="{D42A27DB-BD31-4B8C-83A1-F6EECF244321}">
                <p14:modId xmlns:p14="http://schemas.microsoft.com/office/powerpoint/2010/main" val="731916439"/>
              </p:ext>
            </p:extLst>
          </p:nvPr>
        </p:nvGraphicFramePr>
        <p:xfrm>
          <a:off x="3856865" y="5081826"/>
          <a:ext cx="1229044" cy="389164"/>
        </p:xfrm>
        <a:graphic>
          <a:graphicData uri="http://schemas.openxmlformats.org/presentationml/2006/ole">
            <mc:AlternateContent xmlns:mc="http://schemas.openxmlformats.org/markup-compatibility/2006">
              <mc:Choice xmlns:v="urn:schemas-microsoft-com:vml" Requires="v">
                <p:oleObj spid="_x0000_s34839" name="Equation" r:id="rId5" imgW="647640" imgH="203040" progId="Equation.DSMT4">
                  <p:embed/>
                </p:oleObj>
              </mc:Choice>
              <mc:Fallback>
                <p:oleObj name="Equation" r:id="rId5" imgW="647640" imgH="203040" progId="Equation.DSMT4">
                  <p:embed/>
                  <p:pic>
                    <p:nvPicPr>
                      <p:cNvPr id="0" name=""/>
                      <p:cNvPicPr>
                        <a:picLocks noChangeAspect="1" noChangeArrowheads="1"/>
                      </p:cNvPicPr>
                      <p:nvPr/>
                    </p:nvPicPr>
                    <p:blipFill>
                      <a:blip r:embed="rId6"/>
                      <a:srcRect/>
                      <a:stretch>
                        <a:fillRect/>
                      </a:stretch>
                    </p:blipFill>
                    <p:spPr bwMode="auto">
                      <a:xfrm>
                        <a:off x="3856865" y="5081826"/>
                        <a:ext cx="1229044" cy="389164"/>
                      </a:xfrm>
                      <a:prstGeom prst="rect">
                        <a:avLst/>
                      </a:prstGeom>
                      <a:noFill/>
                      <a:ln>
                        <a:noFill/>
                      </a:ln>
                    </p:spPr>
                  </p:pic>
                </p:oleObj>
              </mc:Fallback>
            </mc:AlternateContent>
          </a:graphicData>
        </a:graphic>
      </p:graphicFrame>
      <p:sp>
        <p:nvSpPr>
          <p:cNvPr id="11"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3"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7"/>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7"/>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4" name="文本框 2"/>
          <p:cNvSpPr txBox="1"/>
          <p:nvPr/>
        </p:nvSpPr>
        <p:spPr>
          <a:xfrm>
            <a:off x="71718" y="1346314"/>
            <a:ext cx="7087366" cy="507831"/>
          </a:xfrm>
          <a:prstGeom prst="rect">
            <a:avLst/>
          </a:prstGeom>
          <a:noFill/>
        </p:spPr>
        <p:txBody>
          <a:bodyPr wrap="square" rtlCol="0" anchor="t">
            <a:spAutoFit/>
          </a:bodyPr>
          <a:lstStyle/>
          <a:p>
            <a:pPr marL="360000" lvl="1" indent="-342900">
              <a:buFont typeface="Wingdings" panose="05000000000000000000" charset="0"/>
              <a:buChar char="Ø"/>
            </a:pPr>
            <a:r>
              <a:rPr lang="en-US" altLang="zh-CN" sz="2700" dirty="0">
                <a:latin typeface="Times New Roman" panose="02020603050405020304" pitchFamily="18" charset="0"/>
                <a:cs typeface="Times New Roman" panose="02020603050405020304" pitchFamily="18" charset="0"/>
                <a:sym typeface="+mn-ea"/>
              </a:rPr>
              <a:t>Force Control of  an n-DOF Manipulator</a:t>
            </a:r>
          </a:p>
        </p:txBody>
      </p:sp>
    </p:spTree>
    <p:extLst>
      <p:ext uri="{BB962C8B-B14F-4D97-AF65-F5344CB8AC3E}">
        <p14:creationId xmlns:p14="http://schemas.microsoft.com/office/powerpoint/2010/main" val="3474180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p:txBody>
          <a:bodyPr/>
          <a:lstStyle/>
          <a:p>
            <a:pPr>
              <a:buFontTx/>
              <a:buNone/>
            </a:pPr>
            <a:r>
              <a:rPr lang="en-US" altLang="en-US" dirty="0">
                <a:latin typeface="Times New Roman" panose="02020603050405020304" pitchFamily="18" charset="0"/>
                <a:cs typeface="Times New Roman" panose="02020603050405020304" pitchFamily="18" charset="0"/>
              </a:rPr>
              <a:t>   </a:t>
            </a:r>
          </a:p>
          <a:p>
            <a:pPr>
              <a:buFontTx/>
              <a:buNone/>
            </a:pPr>
            <a:r>
              <a:rPr lang="en-US" altLang="en-US" sz="2400" dirty="0">
                <a:latin typeface="Times New Roman" panose="02020603050405020304" pitchFamily="18" charset="0"/>
                <a:cs typeface="Times New Roman" panose="02020603050405020304" pitchFamily="18" charset="0"/>
              </a:rPr>
              <a:t>    where, in general, </a:t>
            </a: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a:t>
            </a:r>
          </a:p>
          <a:p>
            <a:pPr>
              <a:buFontTx/>
              <a:buNone/>
            </a:pPr>
            <a:r>
              <a:rPr lang="en-US" altLang="en-US" sz="2400" dirty="0">
                <a:latin typeface="Times New Roman" panose="02020603050405020304" pitchFamily="18" charset="0"/>
                <a:cs typeface="Times New Roman" panose="02020603050405020304" pitchFamily="18" charset="0"/>
              </a:rPr>
              <a:t>    is the          task space Jacobian matrix. The transformation matrix T is typically used when converting joint velocities to the derivatives of the roll, pitch, and yaw associated with the end-effector orientation(i.e. the angular velocities).</a:t>
            </a:r>
          </a:p>
        </p:txBody>
      </p:sp>
      <p:graphicFrame>
        <p:nvGraphicFramePr>
          <p:cNvPr id="26628" name="Object 2"/>
          <p:cNvGraphicFramePr>
            <a:graphicFrameLocks noChangeAspect="1"/>
          </p:cNvGraphicFramePr>
          <p:nvPr>
            <p:extLst>
              <p:ext uri="{D42A27DB-BD31-4B8C-83A1-F6EECF244321}">
                <p14:modId xmlns:p14="http://schemas.microsoft.com/office/powerpoint/2010/main" val="1813926969"/>
              </p:ext>
            </p:extLst>
          </p:nvPr>
        </p:nvGraphicFramePr>
        <p:xfrm>
          <a:off x="3189629" y="2532452"/>
          <a:ext cx="2147863" cy="748030"/>
        </p:xfrm>
        <a:graphic>
          <a:graphicData uri="http://schemas.openxmlformats.org/presentationml/2006/ole">
            <mc:AlternateContent xmlns:mc="http://schemas.openxmlformats.org/markup-compatibility/2006">
              <mc:Choice xmlns:v="urn:schemas-microsoft-com:vml" Requires="v">
                <p:oleObj spid="_x0000_s35862" name="Equation" r:id="rId3" imgW="1307880" imgH="457200" progId="Equation.DSMT4">
                  <p:embed/>
                </p:oleObj>
              </mc:Choice>
              <mc:Fallback>
                <p:oleObj name="Equation" r:id="rId3" imgW="1307880" imgH="457200" progId="Equation.DSMT4">
                  <p:embed/>
                  <p:pic>
                    <p:nvPicPr>
                      <p:cNvPr id="0" name=""/>
                      <p:cNvPicPr>
                        <a:picLocks noChangeAspect="1" noChangeArrowheads="1"/>
                      </p:cNvPicPr>
                      <p:nvPr/>
                    </p:nvPicPr>
                    <p:blipFill>
                      <a:blip r:embed="rId4"/>
                      <a:srcRect/>
                      <a:stretch>
                        <a:fillRect/>
                      </a:stretch>
                    </p:blipFill>
                    <p:spPr bwMode="auto">
                      <a:xfrm>
                        <a:off x="3189629" y="2532452"/>
                        <a:ext cx="2147863" cy="748030"/>
                      </a:xfrm>
                      <a:prstGeom prst="rect">
                        <a:avLst/>
                      </a:prstGeom>
                      <a:noFill/>
                      <a:ln>
                        <a:noFill/>
                      </a:ln>
                    </p:spPr>
                  </p:pic>
                </p:oleObj>
              </mc:Fallback>
            </mc:AlternateContent>
          </a:graphicData>
        </a:graphic>
      </p:graphicFrame>
      <p:graphicFrame>
        <p:nvGraphicFramePr>
          <p:cNvPr id="26629" name="Object 3"/>
          <p:cNvGraphicFramePr>
            <a:graphicFrameLocks noChangeAspect="1"/>
          </p:cNvGraphicFramePr>
          <p:nvPr>
            <p:extLst>
              <p:ext uri="{D42A27DB-BD31-4B8C-83A1-F6EECF244321}">
                <p14:modId xmlns:p14="http://schemas.microsoft.com/office/powerpoint/2010/main" val="374957240"/>
              </p:ext>
            </p:extLst>
          </p:nvPr>
        </p:nvGraphicFramePr>
        <p:xfrm>
          <a:off x="1501276" y="3736908"/>
          <a:ext cx="728662" cy="206375"/>
        </p:xfrm>
        <a:graphic>
          <a:graphicData uri="http://schemas.openxmlformats.org/presentationml/2006/ole">
            <mc:AlternateContent xmlns:mc="http://schemas.openxmlformats.org/markup-compatibility/2006">
              <mc:Choice xmlns:v="urn:schemas-microsoft-com:vml" Requires="v">
                <p:oleObj spid="_x0000_s35863" name="Equation" r:id="rId5" imgW="418918" imgH="165028" progId="">
                  <p:embed/>
                </p:oleObj>
              </mc:Choice>
              <mc:Fallback>
                <p:oleObj name="Equation" r:id="rId5" imgW="418918" imgH="16502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1276" y="3736908"/>
                        <a:ext cx="72866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0"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7"/>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7"/>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1703101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281273" y="1224776"/>
            <a:ext cx="8229600" cy="5084763"/>
          </a:xfrm>
        </p:spPr>
        <p:txBody>
          <a:bodyPr/>
          <a:lstStyle/>
          <a:p>
            <a:pPr>
              <a:buFontTx/>
              <a:buNone/>
            </a:pPr>
            <a:r>
              <a:rPr lang="en-US" altLang="en-US" sz="2200" dirty="0">
                <a:latin typeface="Times New Roman" panose="02020603050405020304" pitchFamily="18" charset="0"/>
                <a:cs typeface="Times New Roman" panose="02020603050405020304" pitchFamily="18" charset="0"/>
              </a:rPr>
              <a:t>	Consider the robot dynamic equation when the robot is  in contact with its environment</a:t>
            </a:r>
          </a:p>
          <a:p>
            <a:endParaRPr lang="en-US" altLang="en-US" sz="2200" dirty="0">
              <a:latin typeface="Times New Roman" panose="02020603050405020304" pitchFamily="18" charset="0"/>
              <a:cs typeface="Times New Roman" panose="02020603050405020304" pitchFamily="18" charset="0"/>
            </a:endParaRPr>
          </a:p>
          <a:p>
            <a:endParaRPr lang="en-US" altLang="en-US" sz="2200" dirty="0">
              <a:latin typeface="Times New Roman" panose="02020603050405020304" pitchFamily="18" charset="0"/>
              <a:cs typeface="Times New Roman" panose="02020603050405020304" pitchFamily="18" charset="0"/>
            </a:endParaRPr>
          </a:p>
          <a:p>
            <a:pPr>
              <a:buFontTx/>
              <a:buNone/>
            </a:pPr>
            <a:r>
              <a:rPr lang="en-US" altLang="en-US" sz="2200" dirty="0">
                <a:latin typeface="Times New Roman" panose="02020603050405020304" pitchFamily="18" charset="0"/>
                <a:cs typeface="Times New Roman" panose="02020603050405020304" pitchFamily="18" charset="0"/>
              </a:rPr>
              <a:t>    where              force exerted by the robot on the environment in joint space coordinates.</a:t>
            </a:r>
          </a:p>
          <a:p>
            <a:endParaRPr lang="en-US" altLang="en-US" sz="2200" dirty="0">
              <a:latin typeface="Times New Roman" panose="02020603050405020304" pitchFamily="18" charset="0"/>
              <a:cs typeface="Times New Roman" panose="02020603050405020304" pitchFamily="18" charset="0"/>
            </a:endParaRPr>
          </a:p>
          <a:p>
            <a:pPr>
              <a:buFontTx/>
              <a:buNone/>
            </a:pPr>
            <a:r>
              <a:rPr lang="en-US" altLang="en-US" sz="2200" dirty="0">
                <a:latin typeface="Times New Roman" panose="02020603050405020304" pitchFamily="18" charset="0"/>
                <a:cs typeface="Times New Roman" panose="02020603050405020304" pitchFamily="18" charset="0"/>
              </a:rPr>
              <a:t>	If  the robot is not moving, the robot equation becomes</a:t>
            </a:r>
          </a:p>
          <a:p>
            <a:endParaRPr lang="en-US" altLang="en-US" sz="2200" dirty="0">
              <a:latin typeface="Times New Roman" panose="02020603050405020304" pitchFamily="18" charset="0"/>
              <a:cs typeface="Times New Roman" panose="02020603050405020304" pitchFamily="18" charset="0"/>
            </a:endParaRPr>
          </a:p>
          <a:p>
            <a:endParaRPr lang="en-US" altLang="en-US" sz="2200" dirty="0">
              <a:latin typeface="Times New Roman" panose="02020603050405020304" pitchFamily="18" charset="0"/>
              <a:cs typeface="Times New Roman" panose="02020603050405020304" pitchFamily="18" charset="0"/>
            </a:endParaRPr>
          </a:p>
          <a:p>
            <a:pPr>
              <a:buFontTx/>
              <a:buNone/>
            </a:pPr>
            <a:r>
              <a:rPr lang="en-US" altLang="en-US" sz="2200" dirty="0">
                <a:latin typeface="Times New Roman" panose="02020603050405020304" pitchFamily="18" charset="0"/>
                <a:cs typeface="Times New Roman" panose="02020603050405020304" pitchFamily="18" charset="0"/>
              </a:rPr>
              <a:t>    which means that the joint torque of the robot has two parts: one to maintain the robot position against gravity, and the other to exert a force on the environment (assuming no static friction).</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graphicFrame>
        <p:nvGraphicFramePr>
          <p:cNvPr id="27653" name="Object 1"/>
          <p:cNvGraphicFramePr>
            <a:graphicFrameLocks noChangeAspect="1"/>
          </p:cNvGraphicFramePr>
          <p:nvPr>
            <p:extLst>
              <p:ext uri="{D42A27DB-BD31-4B8C-83A1-F6EECF244321}">
                <p14:modId xmlns:p14="http://schemas.microsoft.com/office/powerpoint/2010/main" val="3757626131"/>
              </p:ext>
            </p:extLst>
          </p:nvPr>
        </p:nvGraphicFramePr>
        <p:xfrm>
          <a:off x="1964023" y="2116634"/>
          <a:ext cx="4716463" cy="388937"/>
        </p:xfrm>
        <a:graphic>
          <a:graphicData uri="http://schemas.openxmlformats.org/presentationml/2006/ole">
            <mc:AlternateContent xmlns:mc="http://schemas.openxmlformats.org/markup-compatibility/2006">
              <mc:Choice xmlns:v="urn:schemas-microsoft-com:vml" Requires="v">
                <p:oleObj spid="_x0000_s36896" name="Equation" r:id="rId3" imgW="3340100" imgH="279400" progId="">
                  <p:embed/>
                </p:oleObj>
              </mc:Choice>
              <mc:Fallback>
                <p:oleObj name="Equation" r:id="rId3" imgW="3340100" imgH="279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023" y="2116634"/>
                        <a:ext cx="47164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3"/>
          <p:cNvGraphicFramePr>
            <a:graphicFrameLocks noChangeAspect="1"/>
          </p:cNvGraphicFramePr>
          <p:nvPr>
            <p:extLst>
              <p:ext uri="{D42A27DB-BD31-4B8C-83A1-F6EECF244321}">
                <p14:modId xmlns:p14="http://schemas.microsoft.com/office/powerpoint/2010/main" val="2638335668"/>
              </p:ext>
            </p:extLst>
          </p:nvPr>
        </p:nvGraphicFramePr>
        <p:xfrm>
          <a:off x="1438108" y="2747506"/>
          <a:ext cx="859468" cy="443230"/>
        </p:xfrm>
        <a:graphic>
          <a:graphicData uri="http://schemas.openxmlformats.org/presentationml/2006/ole">
            <mc:AlternateContent xmlns:mc="http://schemas.openxmlformats.org/markup-compatibility/2006">
              <mc:Choice xmlns:v="urn:schemas-microsoft-com:vml" Requires="v">
                <p:oleObj spid="_x0000_s36897" name="Equation" r:id="rId5" imgW="647700" imgH="330200" progId="">
                  <p:embed/>
                </p:oleObj>
              </mc:Choice>
              <mc:Fallback>
                <p:oleObj name="Equation" r:id="rId5" imgW="647700" imgH="330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8108" y="2747506"/>
                        <a:ext cx="859468" cy="443230"/>
                      </a:xfrm>
                      <a:prstGeom prst="rect">
                        <a:avLst/>
                      </a:prstGeom>
                      <a:noFill/>
                      <a:ln>
                        <a:noFill/>
                      </a:ln>
                    </p:spPr>
                  </p:pic>
                </p:oleObj>
              </mc:Fallback>
            </mc:AlternateContent>
          </a:graphicData>
        </a:graphic>
      </p:graphicFrame>
      <p:graphicFrame>
        <p:nvGraphicFramePr>
          <p:cNvPr id="27657" name="Object 5"/>
          <p:cNvGraphicFramePr>
            <a:graphicFrameLocks noChangeAspect="1"/>
          </p:cNvGraphicFramePr>
          <p:nvPr>
            <p:extLst>
              <p:ext uri="{D42A27DB-BD31-4B8C-83A1-F6EECF244321}">
                <p14:modId xmlns:p14="http://schemas.microsoft.com/office/powerpoint/2010/main" val="701787870"/>
              </p:ext>
            </p:extLst>
          </p:nvPr>
        </p:nvGraphicFramePr>
        <p:xfrm>
          <a:off x="3491535" y="4574552"/>
          <a:ext cx="1489075" cy="360363"/>
        </p:xfrm>
        <a:graphic>
          <a:graphicData uri="http://schemas.openxmlformats.org/presentationml/2006/ole">
            <mc:AlternateContent xmlns:mc="http://schemas.openxmlformats.org/markup-compatibility/2006">
              <mc:Choice xmlns:v="urn:schemas-microsoft-com:vml" Requires="v">
                <p:oleObj spid="_x0000_s36898" name="Equation" r:id="rId7" imgW="1143000" imgH="279400" progId="">
                  <p:embed/>
                </p:oleObj>
              </mc:Choice>
              <mc:Fallback>
                <p:oleObj name="Equation" r:id="rId7" imgW="1143000" imgH="2794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535" y="4574552"/>
                        <a:ext cx="14890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7651188" y="2078809"/>
            <a:ext cx="931665" cy="400110"/>
          </a:xfrm>
          <a:prstGeom prst="rect">
            <a:avLst/>
          </a:prstGeom>
        </p:spPr>
        <p:txBody>
          <a:bodyPr wrap="none">
            <a:spAutoFit/>
          </a:bodyPr>
          <a:lstStyle/>
          <a:p>
            <a:pPr eaLnBrk="1" hangingPunct="1"/>
            <a:r>
              <a:rPr lang="en-US" altLang="en-US" sz="2000" dirty="0"/>
              <a:t>(</a:t>
            </a:r>
            <a:r>
              <a:rPr lang="en-US" altLang="en-US" sz="2000" dirty="0">
                <a:latin typeface="Times New Roman" panose="02020603050405020304" pitchFamily="18" charset="0"/>
                <a:cs typeface="Times New Roman" panose="02020603050405020304" pitchFamily="18" charset="0"/>
              </a:rPr>
              <a:t>4.2.1</a:t>
            </a:r>
            <a:r>
              <a:rPr lang="en-US" altLang="en-US" sz="2000" dirty="0"/>
              <a:t>)</a:t>
            </a:r>
          </a:p>
        </p:txBody>
      </p:sp>
      <p:sp>
        <p:nvSpPr>
          <p:cNvPr id="14"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5"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9"/>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9"/>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922148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235041" y="1171686"/>
            <a:ext cx="8229600" cy="4525963"/>
          </a:xfrm>
        </p:spPr>
        <p:txBody>
          <a:bodyPr/>
          <a:lstStyle/>
          <a:p>
            <a:pPr>
              <a:buFontTx/>
              <a:buNone/>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force on the environment is usually expressed in the task space coordinates    .</a:t>
            </a:r>
          </a:p>
          <a:p>
            <a:pPr>
              <a:buFontTx/>
              <a:buNone/>
            </a:pPr>
            <a:r>
              <a:rPr lang="en-US" altLang="en-US" sz="2400" dirty="0">
                <a:latin typeface="Times New Roman" panose="02020603050405020304" pitchFamily="18" charset="0"/>
                <a:cs typeface="Times New Roman" panose="02020603050405020304" pitchFamily="18" charset="0"/>
              </a:rPr>
              <a:t>	Using conservation of energy and               , we have</a:t>
            </a:r>
          </a:p>
          <a:p>
            <a:endParaRPr lang="en-US" altLang="en-US" sz="2400" dirty="0">
              <a:latin typeface="Times New Roman" panose="02020603050405020304" pitchFamily="18" charset="0"/>
              <a:cs typeface="Times New Roman" panose="02020603050405020304" pitchFamily="18" charset="0"/>
            </a:endParaRPr>
          </a:p>
          <a:p>
            <a:pPr marL="0" indent="0">
              <a:buNone/>
            </a:pP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Therefore, the relationship between the joint space      and the task space force      is given by </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The robot equation which includes the environmental force can now be expressed as </a:t>
            </a:r>
          </a:p>
          <a:p>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graphicFrame>
        <p:nvGraphicFramePr>
          <p:cNvPr id="28677" name="Object 1"/>
          <p:cNvGraphicFramePr>
            <a:graphicFrameLocks noChangeAspect="1"/>
          </p:cNvGraphicFramePr>
          <p:nvPr>
            <p:extLst>
              <p:ext uri="{D42A27DB-BD31-4B8C-83A1-F6EECF244321}">
                <p14:modId xmlns:p14="http://schemas.microsoft.com/office/powerpoint/2010/main" val="1215009052"/>
              </p:ext>
            </p:extLst>
          </p:nvPr>
        </p:nvGraphicFramePr>
        <p:xfrm>
          <a:off x="2926895" y="1609320"/>
          <a:ext cx="260441" cy="352361"/>
        </p:xfrm>
        <a:graphic>
          <a:graphicData uri="http://schemas.openxmlformats.org/presentationml/2006/ole">
            <mc:AlternateContent xmlns:mc="http://schemas.openxmlformats.org/markup-compatibility/2006">
              <mc:Choice xmlns:v="urn:schemas-microsoft-com:vml" Requires="v">
                <p:oleObj spid="_x0000_s37970" name="Equation" r:id="rId3" imgW="152280" imgH="203040" progId="Equation.DSMT4">
                  <p:embed/>
                </p:oleObj>
              </mc:Choice>
              <mc:Fallback>
                <p:oleObj name="Equation" r:id="rId3" imgW="152280" imgH="203040" progId="Equation.DSMT4">
                  <p:embed/>
                  <p:pic>
                    <p:nvPicPr>
                      <p:cNvPr id="0" name=""/>
                      <p:cNvPicPr>
                        <a:picLocks noChangeAspect="1" noChangeArrowheads="1"/>
                      </p:cNvPicPr>
                      <p:nvPr/>
                    </p:nvPicPr>
                    <p:blipFill>
                      <a:blip r:embed="rId4"/>
                      <a:srcRect/>
                      <a:stretch>
                        <a:fillRect/>
                      </a:stretch>
                    </p:blipFill>
                    <p:spPr bwMode="auto">
                      <a:xfrm>
                        <a:off x="2926895" y="1609320"/>
                        <a:ext cx="260441" cy="352361"/>
                      </a:xfrm>
                      <a:prstGeom prst="rect">
                        <a:avLst/>
                      </a:prstGeom>
                      <a:noFill/>
                      <a:ln>
                        <a:noFill/>
                      </a:ln>
                    </p:spPr>
                  </p:pic>
                </p:oleObj>
              </mc:Fallback>
            </mc:AlternateContent>
          </a:graphicData>
        </a:graphic>
      </p:graphicFrame>
      <p:graphicFrame>
        <p:nvGraphicFramePr>
          <p:cNvPr id="28679" name="Object 3"/>
          <p:cNvGraphicFramePr>
            <a:graphicFrameLocks noChangeAspect="1"/>
          </p:cNvGraphicFramePr>
          <p:nvPr>
            <p:extLst>
              <p:ext uri="{D42A27DB-BD31-4B8C-83A1-F6EECF244321}">
                <p14:modId xmlns:p14="http://schemas.microsoft.com/office/powerpoint/2010/main" val="1475944309"/>
              </p:ext>
            </p:extLst>
          </p:nvPr>
        </p:nvGraphicFramePr>
        <p:xfrm>
          <a:off x="4819332" y="2070409"/>
          <a:ext cx="1033462" cy="317500"/>
        </p:xfrm>
        <a:graphic>
          <a:graphicData uri="http://schemas.openxmlformats.org/presentationml/2006/ole">
            <mc:AlternateContent xmlns:mc="http://schemas.openxmlformats.org/markup-compatibility/2006">
              <mc:Choice xmlns:v="urn:schemas-microsoft-com:vml" Requires="v">
                <p:oleObj spid="_x0000_s37971" name="Equation" r:id="rId5" imgW="837836" imgH="253890" progId="">
                  <p:embed/>
                </p:oleObj>
              </mc:Choice>
              <mc:Fallback>
                <p:oleObj name="Equation" r:id="rId5" imgW="837836" imgH="25389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9332" y="2070409"/>
                        <a:ext cx="10334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1" name="Object 5"/>
          <p:cNvGraphicFramePr>
            <a:graphicFrameLocks noChangeAspect="1"/>
          </p:cNvGraphicFramePr>
          <p:nvPr>
            <p:extLst>
              <p:ext uri="{D42A27DB-BD31-4B8C-83A1-F6EECF244321}">
                <p14:modId xmlns:p14="http://schemas.microsoft.com/office/powerpoint/2010/main" val="181899831"/>
              </p:ext>
            </p:extLst>
          </p:nvPr>
        </p:nvGraphicFramePr>
        <p:xfrm>
          <a:off x="3667216" y="2530369"/>
          <a:ext cx="1020565" cy="343886"/>
        </p:xfrm>
        <a:graphic>
          <a:graphicData uri="http://schemas.openxmlformats.org/presentationml/2006/ole">
            <mc:AlternateContent xmlns:mc="http://schemas.openxmlformats.org/markup-compatibility/2006">
              <mc:Choice xmlns:v="urn:schemas-microsoft-com:vml" Requires="v">
                <p:oleObj spid="_x0000_s37972" name="Equation" r:id="rId7" imgW="723600" imgH="241200" progId="Equation.DSMT4">
                  <p:embed/>
                </p:oleObj>
              </mc:Choice>
              <mc:Fallback>
                <p:oleObj name="Equation" r:id="rId7" imgW="723600" imgH="241200" progId="Equation.DSMT4">
                  <p:embed/>
                  <p:pic>
                    <p:nvPicPr>
                      <p:cNvPr id="0" name=""/>
                      <p:cNvPicPr>
                        <a:picLocks noChangeAspect="1" noChangeArrowheads="1"/>
                      </p:cNvPicPr>
                      <p:nvPr/>
                    </p:nvPicPr>
                    <p:blipFill>
                      <a:blip r:embed="rId8"/>
                      <a:srcRect/>
                      <a:stretch>
                        <a:fillRect/>
                      </a:stretch>
                    </p:blipFill>
                    <p:spPr bwMode="auto">
                      <a:xfrm>
                        <a:off x="3667216" y="2530369"/>
                        <a:ext cx="1020565" cy="343886"/>
                      </a:xfrm>
                      <a:prstGeom prst="rect">
                        <a:avLst/>
                      </a:prstGeom>
                      <a:noFill/>
                      <a:ln>
                        <a:noFill/>
                      </a:ln>
                    </p:spPr>
                  </p:pic>
                </p:oleObj>
              </mc:Fallback>
            </mc:AlternateContent>
          </a:graphicData>
        </a:graphic>
      </p:graphicFrame>
      <p:graphicFrame>
        <p:nvGraphicFramePr>
          <p:cNvPr id="28683" name="Object 7"/>
          <p:cNvGraphicFramePr>
            <a:graphicFrameLocks noChangeAspect="1"/>
          </p:cNvGraphicFramePr>
          <p:nvPr>
            <p:extLst>
              <p:ext uri="{D42A27DB-BD31-4B8C-83A1-F6EECF244321}">
                <p14:modId xmlns:p14="http://schemas.microsoft.com/office/powerpoint/2010/main" val="2103623818"/>
              </p:ext>
            </p:extLst>
          </p:nvPr>
        </p:nvGraphicFramePr>
        <p:xfrm>
          <a:off x="3446610" y="2988466"/>
          <a:ext cx="1585856" cy="358161"/>
        </p:xfrm>
        <a:graphic>
          <a:graphicData uri="http://schemas.openxmlformats.org/presentationml/2006/ole">
            <mc:AlternateContent xmlns:mc="http://schemas.openxmlformats.org/markup-compatibility/2006">
              <mc:Choice xmlns:v="urn:schemas-microsoft-com:vml" Requires="v">
                <p:oleObj spid="_x0000_s37973" name="Equation" r:id="rId9" imgW="1079280" imgH="241200" progId="Equation.DSMT4">
                  <p:embed/>
                </p:oleObj>
              </mc:Choice>
              <mc:Fallback>
                <p:oleObj name="Equation" r:id="rId9" imgW="1079280" imgH="241200" progId="Equation.DSMT4">
                  <p:embed/>
                  <p:pic>
                    <p:nvPicPr>
                      <p:cNvPr id="0" name=""/>
                      <p:cNvPicPr>
                        <a:picLocks noChangeAspect="1" noChangeArrowheads="1"/>
                      </p:cNvPicPr>
                      <p:nvPr/>
                    </p:nvPicPr>
                    <p:blipFill>
                      <a:blip r:embed="rId10"/>
                      <a:srcRect/>
                      <a:stretch>
                        <a:fillRect/>
                      </a:stretch>
                    </p:blipFill>
                    <p:spPr bwMode="auto">
                      <a:xfrm>
                        <a:off x="3446610" y="2988466"/>
                        <a:ext cx="1585856" cy="358161"/>
                      </a:xfrm>
                      <a:prstGeom prst="rect">
                        <a:avLst/>
                      </a:prstGeom>
                      <a:noFill/>
                      <a:ln>
                        <a:noFill/>
                      </a:ln>
                    </p:spPr>
                  </p:pic>
                </p:oleObj>
              </mc:Fallback>
            </mc:AlternateContent>
          </a:graphicData>
        </a:graphic>
      </p:graphicFrame>
      <p:graphicFrame>
        <p:nvGraphicFramePr>
          <p:cNvPr id="28685" name="Object 9"/>
          <p:cNvGraphicFramePr>
            <a:graphicFrameLocks noChangeAspect="1"/>
          </p:cNvGraphicFramePr>
          <p:nvPr>
            <p:extLst>
              <p:ext uri="{D42A27DB-BD31-4B8C-83A1-F6EECF244321}">
                <p14:modId xmlns:p14="http://schemas.microsoft.com/office/powerpoint/2010/main" val="3814053236"/>
              </p:ext>
            </p:extLst>
          </p:nvPr>
        </p:nvGraphicFramePr>
        <p:xfrm>
          <a:off x="6906350" y="3346628"/>
          <a:ext cx="314325" cy="434975"/>
        </p:xfrm>
        <a:graphic>
          <a:graphicData uri="http://schemas.openxmlformats.org/presentationml/2006/ole">
            <mc:AlternateContent xmlns:mc="http://schemas.openxmlformats.org/markup-compatibility/2006">
              <mc:Choice xmlns:v="urn:schemas-microsoft-com:vml" Requires="v">
                <p:oleObj spid="_x0000_s37974" name="Equation" r:id="rId11" imgW="203112" imgH="279279" progId="">
                  <p:embed/>
                </p:oleObj>
              </mc:Choice>
              <mc:Fallback>
                <p:oleObj name="Equation" r:id="rId11" imgW="203112" imgH="27927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6350" y="3346628"/>
                        <a:ext cx="3143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7" name="Object 11"/>
          <p:cNvGraphicFramePr>
            <a:graphicFrameLocks noChangeAspect="1"/>
          </p:cNvGraphicFramePr>
          <p:nvPr>
            <p:extLst>
              <p:ext uri="{D42A27DB-BD31-4B8C-83A1-F6EECF244321}">
                <p14:modId xmlns:p14="http://schemas.microsoft.com/office/powerpoint/2010/main" val="2783762339"/>
              </p:ext>
            </p:extLst>
          </p:nvPr>
        </p:nvGraphicFramePr>
        <p:xfrm>
          <a:off x="2733448" y="3732338"/>
          <a:ext cx="254000" cy="344488"/>
        </p:xfrm>
        <a:graphic>
          <a:graphicData uri="http://schemas.openxmlformats.org/presentationml/2006/ole">
            <mc:AlternateContent xmlns:mc="http://schemas.openxmlformats.org/markup-compatibility/2006">
              <mc:Choice xmlns:v="urn:schemas-microsoft-com:vml" Requires="v">
                <p:oleObj spid="_x0000_s37975" name="Equation" r:id="rId13" imgW="190417" imgH="253890" progId="">
                  <p:embed/>
                </p:oleObj>
              </mc:Choice>
              <mc:Fallback>
                <p:oleObj name="Equation" r:id="rId13" imgW="190417" imgH="25389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3448" y="3732338"/>
                        <a:ext cx="2540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9" name="Object 13"/>
          <p:cNvGraphicFramePr>
            <a:graphicFrameLocks noChangeAspect="1"/>
          </p:cNvGraphicFramePr>
          <p:nvPr>
            <p:extLst>
              <p:ext uri="{D42A27DB-BD31-4B8C-83A1-F6EECF244321}">
                <p14:modId xmlns:p14="http://schemas.microsoft.com/office/powerpoint/2010/main" val="2401488847"/>
              </p:ext>
            </p:extLst>
          </p:nvPr>
        </p:nvGraphicFramePr>
        <p:xfrm>
          <a:off x="3667216" y="4066315"/>
          <a:ext cx="1365250" cy="604838"/>
        </p:xfrm>
        <a:graphic>
          <a:graphicData uri="http://schemas.openxmlformats.org/presentationml/2006/ole">
            <mc:AlternateContent xmlns:mc="http://schemas.openxmlformats.org/markup-compatibility/2006">
              <mc:Choice xmlns:v="urn:schemas-microsoft-com:vml" Requires="v">
                <p:oleObj spid="_x0000_s37976" name="Equation" r:id="rId15" imgW="1117115" imgH="495085" progId="">
                  <p:embed/>
                </p:oleObj>
              </mc:Choice>
              <mc:Fallback>
                <p:oleObj name="Equation" r:id="rId15" imgW="1117115" imgH="495085"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67216" y="4066315"/>
                        <a:ext cx="13652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1" name="Object 15"/>
          <p:cNvGraphicFramePr>
            <a:graphicFrameLocks noChangeAspect="1"/>
          </p:cNvGraphicFramePr>
          <p:nvPr>
            <p:extLst>
              <p:ext uri="{D42A27DB-BD31-4B8C-83A1-F6EECF244321}">
                <p14:modId xmlns:p14="http://schemas.microsoft.com/office/powerpoint/2010/main" val="3318599804"/>
              </p:ext>
            </p:extLst>
          </p:nvPr>
        </p:nvGraphicFramePr>
        <p:xfrm>
          <a:off x="2632324" y="5932769"/>
          <a:ext cx="4548187" cy="374650"/>
        </p:xfrm>
        <a:graphic>
          <a:graphicData uri="http://schemas.openxmlformats.org/presentationml/2006/ole">
            <mc:AlternateContent xmlns:mc="http://schemas.openxmlformats.org/markup-compatibility/2006">
              <mc:Choice xmlns:v="urn:schemas-microsoft-com:vml" Requires="v">
                <p:oleObj spid="_x0000_s37977" name="Equation" r:id="rId17" imgW="3822700" imgH="317500" progId="">
                  <p:embed/>
                </p:oleObj>
              </mc:Choice>
              <mc:Fallback>
                <p:oleObj name="Equation" r:id="rId17" imgW="3822700" imgH="31750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32324" y="5932769"/>
                        <a:ext cx="454818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24"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19"/>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19"/>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595202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436563" y="1433513"/>
            <a:ext cx="8229600" cy="4525962"/>
          </a:xfrm>
        </p:spPr>
        <p:txBody>
          <a:bodyPr/>
          <a:lstStyle/>
          <a:p>
            <a:pPr>
              <a:buFontTx/>
              <a:buNone/>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force exerted on the environment is now expressed in matrix form</a:t>
            </a:r>
          </a:p>
          <a:p>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a:t>
            </a:r>
            <a:r>
              <a:rPr lang="en-US" altLang="en-US" sz="2400" dirty="0">
                <a:latin typeface="Times New Roman" panose="02020603050405020304" pitchFamily="18" charset="0"/>
                <a:cs typeface="Times New Roman" panose="02020603050405020304" pitchFamily="18" charset="0"/>
              </a:rPr>
              <a:t>here                is a diagonal, positive semi-definite, constant matrix denoting the environmental stiffness </a:t>
            </a:r>
          </a:p>
          <a:p>
            <a:pPr>
              <a:buFontTx/>
              <a:buNone/>
            </a:pPr>
            <a:r>
              <a:rPr lang="en-US" altLang="en-US" sz="2400" dirty="0">
                <a:latin typeface="Times New Roman" panose="02020603050405020304" pitchFamily="18" charset="0"/>
                <a:cs typeface="Times New Roman" panose="02020603050405020304" pitchFamily="18" charset="0"/>
              </a:rPr>
              <a:t>    and              is a vector denoting the static location of the environment.</a:t>
            </a: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Note that if the robot is not constrained in a particular task space direction, the corresponding diagonal element of     is set to zero.</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graphicFrame>
        <p:nvGraphicFramePr>
          <p:cNvPr id="29702" name="Object 1"/>
          <p:cNvGraphicFramePr>
            <a:graphicFrameLocks noChangeAspect="1"/>
          </p:cNvGraphicFramePr>
          <p:nvPr>
            <p:extLst>
              <p:ext uri="{D42A27DB-BD31-4B8C-83A1-F6EECF244321}">
                <p14:modId xmlns:p14="http://schemas.microsoft.com/office/powerpoint/2010/main" val="2008777341"/>
              </p:ext>
            </p:extLst>
          </p:nvPr>
        </p:nvGraphicFramePr>
        <p:xfrm>
          <a:off x="3617082" y="2179488"/>
          <a:ext cx="1812925" cy="442913"/>
        </p:xfrm>
        <a:graphic>
          <a:graphicData uri="http://schemas.openxmlformats.org/presentationml/2006/ole">
            <mc:AlternateContent xmlns:mc="http://schemas.openxmlformats.org/markup-compatibility/2006">
              <mc:Choice xmlns:v="urn:schemas-microsoft-com:vml" Requires="v">
                <p:oleObj spid="_x0000_s38954" name="Equation" r:id="rId3" imgW="927000" imgH="228600" progId="Equation.DSMT4">
                  <p:embed/>
                </p:oleObj>
              </mc:Choice>
              <mc:Fallback>
                <p:oleObj name="Equation" r:id="rId3" imgW="927000" imgH="228600" progId="Equation.DSMT4">
                  <p:embed/>
                  <p:pic>
                    <p:nvPicPr>
                      <p:cNvPr id="0" name=""/>
                      <p:cNvPicPr>
                        <a:picLocks noChangeAspect="1" noChangeArrowheads="1"/>
                      </p:cNvPicPr>
                      <p:nvPr/>
                    </p:nvPicPr>
                    <p:blipFill>
                      <a:blip r:embed="rId4"/>
                      <a:srcRect/>
                      <a:stretch>
                        <a:fillRect/>
                      </a:stretch>
                    </p:blipFill>
                    <p:spPr bwMode="auto">
                      <a:xfrm>
                        <a:off x="3617082" y="2179488"/>
                        <a:ext cx="1812925" cy="442913"/>
                      </a:xfrm>
                      <a:prstGeom prst="rect">
                        <a:avLst/>
                      </a:prstGeom>
                      <a:noFill/>
                      <a:ln>
                        <a:noFill/>
                      </a:ln>
                    </p:spPr>
                  </p:pic>
                </p:oleObj>
              </mc:Fallback>
            </mc:AlternateContent>
          </a:graphicData>
        </a:graphic>
      </p:graphicFrame>
      <p:graphicFrame>
        <p:nvGraphicFramePr>
          <p:cNvPr id="29704" name="Object 3"/>
          <p:cNvGraphicFramePr>
            <a:graphicFrameLocks noChangeAspect="1"/>
          </p:cNvGraphicFramePr>
          <p:nvPr>
            <p:extLst>
              <p:ext uri="{D42A27DB-BD31-4B8C-83A1-F6EECF244321}">
                <p14:modId xmlns:p14="http://schemas.microsoft.com/office/powerpoint/2010/main" val="1160017601"/>
              </p:ext>
            </p:extLst>
          </p:nvPr>
        </p:nvGraphicFramePr>
        <p:xfrm>
          <a:off x="1692275" y="2735263"/>
          <a:ext cx="1004888" cy="401637"/>
        </p:xfrm>
        <a:graphic>
          <a:graphicData uri="http://schemas.openxmlformats.org/presentationml/2006/ole">
            <mc:AlternateContent xmlns:mc="http://schemas.openxmlformats.org/markup-compatibility/2006">
              <mc:Choice xmlns:v="urn:schemas-microsoft-com:vml" Requires="v">
                <p:oleObj spid="_x0000_s38955" name="Equation" r:id="rId5" imgW="609480" imgH="241200" progId="Equation.DSMT4">
                  <p:embed/>
                </p:oleObj>
              </mc:Choice>
              <mc:Fallback>
                <p:oleObj name="Equation" r:id="rId5" imgW="609480" imgH="241200" progId="Equation.DSMT4">
                  <p:embed/>
                  <p:pic>
                    <p:nvPicPr>
                      <p:cNvPr id="0" name=""/>
                      <p:cNvPicPr>
                        <a:picLocks noChangeAspect="1" noChangeArrowheads="1"/>
                      </p:cNvPicPr>
                      <p:nvPr/>
                    </p:nvPicPr>
                    <p:blipFill>
                      <a:blip r:embed="rId6"/>
                      <a:srcRect/>
                      <a:stretch>
                        <a:fillRect/>
                      </a:stretch>
                    </p:blipFill>
                    <p:spPr bwMode="auto">
                      <a:xfrm>
                        <a:off x="1692275" y="2735263"/>
                        <a:ext cx="1004888" cy="401637"/>
                      </a:xfrm>
                      <a:prstGeom prst="rect">
                        <a:avLst/>
                      </a:prstGeom>
                      <a:noFill/>
                      <a:ln>
                        <a:noFill/>
                      </a:ln>
                    </p:spPr>
                  </p:pic>
                </p:oleObj>
              </mc:Fallback>
            </mc:AlternateContent>
          </a:graphicData>
        </a:graphic>
      </p:graphicFrame>
      <p:graphicFrame>
        <p:nvGraphicFramePr>
          <p:cNvPr id="29706" name="Object 5"/>
          <p:cNvGraphicFramePr>
            <a:graphicFrameLocks noChangeAspect="1"/>
          </p:cNvGraphicFramePr>
          <p:nvPr>
            <p:extLst>
              <p:ext uri="{D42A27DB-BD31-4B8C-83A1-F6EECF244321}">
                <p14:modId xmlns:p14="http://schemas.microsoft.com/office/powerpoint/2010/main" val="3028633731"/>
              </p:ext>
            </p:extLst>
          </p:nvPr>
        </p:nvGraphicFramePr>
        <p:xfrm>
          <a:off x="1376362" y="3494225"/>
          <a:ext cx="815975" cy="420687"/>
        </p:xfrm>
        <a:graphic>
          <a:graphicData uri="http://schemas.openxmlformats.org/presentationml/2006/ole">
            <mc:AlternateContent xmlns:mc="http://schemas.openxmlformats.org/markup-compatibility/2006">
              <mc:Choice xmlns:v="urn:schemas-microsoft-com:vml" Requires="v">
                <p:oleObj spid="_x0000_s38956" name="Equation" r:id="rId7" imgW="647700" imgH="330200" progId="">
                  <p:embed/>
                </p:oleObj>
              </mc:Choice>
              <mc:Fallback>
                <p:oleObj name="Equation" r:id="rId7" imgW="647700" imgH="330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362" y="3494225"/>
                        <a:ext cx="8159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9" name="Object 9"/>
          <p:cNvGraphicFramePr>
            <a:graphicFrameLocks noChangeAspect="1"/>
          </p:cNvGraphicFramePr>
          <p:nvPr>
            <p:extLst>
              <p:ext uri="{D42A27DB-BD31-4B8C-83A1-F6EECF244321}">
                <p14:modId xmlns:p14="http://schemas.microsoft.com/office/powerpoint/2010/main" val="538548283"/>
              </p:ext>
            </p:extLst>
          </p:nvPr>
        </p:nvGraphicFramePr>
        <p:xfrm>
          <a:off x="7559675" y="5151438"/>
          <a:ext cx="377825" cy="422275"/>
        </p:xfrm>
        <a:graphic>
          <a:graphicData uri="http://schemas.openxmlformats.org/presentationml/2006/ole">
            <mc:AlternateContent xmlns:mc="http://schemas.openxmlformats.org/markup-compatibility/2006">
              <mc:Choice xmlns:v="urn:schemas-microsoft-com:vml" Requires="v">
                <p:oleObj spid="_x0000_s38957" name="Equation" r:id="rId9" imgW="203040" imgH="228600" progId="Equation.DSMT4">
                  <p:embed/>
                </p:oleObj>
              </mc:Choice>
              <mc:Fallback>
                <p:oleObj name="Equation" r:id="rId9" imgW="203040" imgH="228600" progId="Equation.DSMT4">
                  <p:embed/>
                  <p:pic>
                    <p:nvPicPr>
                      <p:cNvPr id="0" name=""/>
                      <p:cNvPicPr>
                        <a:picLocks noChangeAspect="1" noChangeArrowheads="1"/>
                      </p:cNvPicPr>
                      <p:nvPr/>
                    </p:nvPicPr>
                    <p:blipFill>
                      <a:blip r:embed="rId10"/>
                      <a:srcRect/>
                      <a:stretch>
                        <a:fillRect/>
                      </a:stretch>
                    </p:blipFill>
                    <p:spPr bwMode="auto">
                      <a:xfrm>
                        <a:off x="7559675" y="5151438"/>
                        <a:ext cx="377825" cy="422275"/>
                      </a:xfrm>
                      <a:prstGeom prst="rect">
                        <a:avLst/>
                      </a:prstGeom>
                      <a:noFill/>
                      <a:ln>
                        <a:noFill/>
                      </a:ln>
                    </p:spPr>
                  </p:pic>
                </p:oleObj>
              </mc:Fallback>
            </mc:AlternateContent>
          </a:graphicData>
        </a:graphic>
      </p:graphicFrame>
      <p:sp>
        <p:nvSpPr>
          <p:cNvPr id="1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7"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11"/>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11"/>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4195562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PD stiffness controller for the n-link robot is given by</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where e =</a:t>
            </a: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and        denotes the desired constant end-effector position.</a:t>
            </a: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Note that           term is necessary to transform the task space error signal                    into joint space.   </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graphicFrame>
        <p:nvGraphicFramePr>
          <p:cNvPr id="30725" name="Object 1"/>
          <p:cNvGraphicFramePr>
            <a:graphicFrameLocks noChangeAspect="1"/>
          </p:cNvGraphicFramePr>
          <p:nvPr>
            <p:extLst>
              <p:ext uri="{D42A27DB-BD31-4B8C-83A1-F6EECF244321}">
                <p14:modId xmlns:p14="http://schemas.microsoft.com/office/powerpoint/2010/main" val="2759852373"/>
              </p:ext>
            </p:extLst>
          </p:nvPr>
        </p:nvGraphicFramePr>
        <p:xfrm>
          <a:off x="2295941" y="2183620"/>
          <a:ext cx="4221526" cy="469849"/>
        </p:xfrm>
        <a:graphic>
          <a:graphicData uri="http://schemas.openxmlformats.org/presentationml/2006/ole">
            <mc:AlternateContent xmlns:mc="http://schemas.openxmlformats.org/markup-compatibility/2006">
              <mc:Choice xmlns:v="urn:schemas-microsoft-com:vml" Requires="v">
                <p:oleObj spid="_x0000_s39988" name="Equation" r:id="rId4" imgW="3162300" imgH="355600" progId="">
                  <p:embed/>
                </p:oleObj>
              </mc:Choice>
              <mc:Fallback>
                <p:oleObj name="Equation" r:id="rId4" imgW="3162300" imgH="355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5941" y="2183620"/>
                        <a:ext cx="4221526" cy="469849"/>
                      </a:xfrm>
                      <a:prstGeom prst="rect">
                        <a:avLst/>
                      </a:prstGeom>
                      <a:noFill/>
                      <a:ln>
                        <a:noFill/>
                      </a:ln>
                    </p:spPr>
                  </p:pic>
                </p:oleObj>
              </mc:Fallback>
            </mc:AlternateContent>
          </a:graphicData>
        </a:graphic>
      </p:graphicFrame>
      <p:graphicFrame>
        <p:nvGraphicFramePr>
          <p:cNvPr id="30727" name="Object 3"/>
          <p:cNvGraphicFramePr>
            <a:graphicFrameLocks noChangeAspect="1"/>
          </p:cNvGraphicFramePr>
          <p:nvPr>
            <p:extLst>
              <p:ext uri="{D42A27DB-BD31-4B8C-83A1-F6EECF244321}">
                <p14:modId xmlns:p14="http://schemas.microsoft.com/office/powerpoint/2010/main" val="2376941690"/>
              </p:ext>
            </p:extLst>
          </p:nvPr>
        </p:nvGraphicFramePr>
        <p:xfrm>
          <a:off x="2078060" y="2822147"/>
          <a:ext cx="1188358" cy="375997"/>
        </p:xfrm>
        <a:graphic>
          <a:graphicData uri="http://schemas.openxmlformats.org/presentationml/2006/ole">
            <mc:AlternateContent xmlns:mc="http://schemas.openxmlformats.org/markup-compatibility/2006">
              <mc:Choice xmlns:v="urn:schemas-microsoft-com:vml" Requires="v">
                <p:oleObj spid="_x0000_s39989" name="Equation" r:id="rId6" imgW="876300" imgH="279400" progId="">
                  <p:embed/>
                </p:oleObj>
              </mc:Choice>
              <mc:Fallback>
                <p:oleObj name="Equation" r:id="rId6" imgW="876300" imgH="2794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8060" y="2822147"/>
                        <a:ext cx="1188358" cy="375997"/>
                      </a:xfrm>
                      <a:prstGeom prst="rect">
                        <a:avLst/>
                      </a:prstGeom>
                      <a:noFill/>
                      <a:ln>
                        <a:noFill/>
                      </a:ln>
                    </p:spPr>
                  </p:pic>
                </p:oleObj>
              </mc:Fallback>
            </mc:AlternateContent>
          </a:graphicData>
        </a:graphic>
      </p:graphicFrame>
      <p:graphicFrame>
        <p:nvGraphicFramePr>
          <p:cNvPr id="30729" name="Object 5"/>
          <p:cNvGraphicFramePr>
            <a:graphicFrameLocks noChangeAspect="1"/>
          </p:cNvGraphicFramePr>
          <p:nvPr>
            <p:extLst>
              <p:ext uri="{D42A27DB-BD31-4B8C-83A1-F6EECF244321}">
                <p14:modId xmlns:p14="http://schemas.microsoft.com/office/powerpoint/2010/main" val="3532428021"/>
              </p:ext>
            </p:extLst>
          </p:nvPr>
        </p:nvGraphicFramePr>
        <p:xfrm>
          <a:off x="1378359" y="3667236"/>
          <a:ext cx="323850" cy="396875"/>
        </p:xfrm>
        <a:graphic>
          <a:graphicData uri="http://schemas.openxmlformats.org/presentationml/2006/ole">
            <mc:AlternateContent xmlns:mc="http://schemas.openxmlformats.org/markup-compatibility/2006">
              <mc:Choice xmlns:v="urn:schemas-microsoft-com:vml" Requires="v">
                <p:oleObj spid="_x0000_s39990" name="Equation" r:id="rId8" imgW="241195" imgH="279279" progId="">
                  <p:embed/>
                </p:oleObj>
              </mc:Choice>
              <mc:Fallback>
                <p:oleObj name="Equation" r:id="rId8" imgW="241195" imgH="27927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8359" y="366723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12"/>
          <p:cNvGraphicFramePr>
            <a:graphicFrameLocks noChangeAspect="1"/>
          </p:cNvGraphicFramePr>
          <p:nvPr>
            <p:extLst>
              <p:ext uri="{D42A27DB-BD31-4B8C-83A1-F6EECF244321}">
                <p14:modId xmlns:p14="http://schemas.microsoft.com/office/powerpoint/2010/main" val="1208731949"/>
              </p:ext>
            </p:extLst>
          </p:nvPr>
        </p:nvGraphicFramePr>
        <p:xfrm>
          <a:off x="2078060" y="4563427"/>
          <a:ext cx="674688" cy="376237"/>
        </p:xfrm>
        <a:graphic>
          <a:graphicData uri="http://schemas.openxmlformats.org/presentationml/2006/ole">
            <mc:AlternateContent xmlns:mc="http://schemas.openxmlformats.org/markup-compatibility/2006">
              <mc:Choice xmlns:v="urn:schemas-microsoft-com:vml" Requires="v">
                <p:oleObj spid="_x0000_s39991" name="Equation" r:id="rId10" imgW="558558" imgH="317362" progId="">
                  <p:embed/>
                </p:oleObj>
              </mc:Choice>
              <mc:Fallback>
                <p:oleObj name="Equation" r:id="rId10" imgW="558558" imgH="317362"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8060" y="4563427"/>
                        <a:ext cx="6746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3" name="Object 14"/>
          <p:cNvGraphicFramePr>
            <a:graphicFrameLocks noChangeAspect="1"/>
          </p:cNvGraphicFramePr>
          <p:nvPr>
            <p:extLst>
              <p:ext uri="{D42A27DB-BD31-4B8C-83A1-F6EECF244321}">
                <p14:modId xmlns:p14="http://schemas.microsoft.com/office/powerpoint/2010/main" val="3366172769"/>
              </p:ext>
            </p:extLst>
          </p:nvPr>
        </p:nvGraphicFramePr>
        <p:xfrm>
          <a:off x="2320833" y="5008038"/>
          <a:ext cx="1368425" cy="344488"/>
        </p:xfrm>
        <a:graphic>
          <a:graphicData uri="http://schemas.openxmlformats.org/presentationml/2006/ole">
            <mc:AlternateContent xmlns:mc="http://schemas.openxmlformats.org/markup-compatibility/2006">
              <mc:Choice xmlns:v="urn:schemas-microsoft-com:vml" Requires="v">
                <p:oleObj spid="_x0000_s39992" name="Equation" r:id="rId12" imgW="1205977" imgH="304668" progId="">
                  <p:embed/>
                </p:oleObj>
              </mc:Choice>
              <mc:Fallback>
                <p:oleObj name="Equation" r:id="rId12" imgW="1205977" imgH="304668"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0833" y="5008038"/>
                        <a:ext cx="13684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20"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1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1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2218198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a:buFontTx/>
              <a:buNone/>
            </a:pPr>
            <a:r>
              <a:rPr lang="en-US" altLang="en-US"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Substituting the PD control law into the dynamics (4.2.1) gives the closed-loop dynamics</a:t>
            </a:r>
          </a:p>
          <a:p>
            <a:endParaRPr lang="en-US" altLang="en-US" sz="2200" dirty="0">
              <a:latin typeface="Times New Roman" panose="02020603050405020304" pitchFamily="18" charset="0"/>
              <a:cs typeface="Times New Roman" panose="02020603050405020304" pitchFamily="18" charset="0"/>
            </a:endParaRPr>
          </a:p>
          <a:p>
            <a:endParaRPr lang="en-US" altLang="en-US" sz="2200" dirty="0">
              <a:latin typeface="Times New Roman" panose="02020603050405020304" pitchFamily="18" charset="0"/>
              <a:cs typeface="Times New Roman" panose="02020603050405020304" pitchFamily="18" charset="0"/>
            </a:endParaRPr>
          </a:p>
          <a:p>
            <a:pPr>
              <a:buFontTx/>
              <a:buNone/>
            </a:pPr>
            <a:r>
              <a:rPr lang="en-US" altLang="en-US" sz="2200" dirty="0">
                <a:latin typeface="Times New Roman" panose="02020603050405020304" pitchFamily="18" charset="0"/>
                <a:cs typeface="Times New Roman" panose="02020603050405020304" pitchFamily="18" charset="0"/>
              </a:rPr>
              <a:t>    where</a:t>
            </a:r>
          </a:p>
          <a:p>
            <a:pPr>
              <a:buFontTx/>
              <a:buNone/>
            </a:pPr>
            <a:r>
              <a:rPr lang="en-US" altLang="en-US" sz="2200" dirty="0">
                <a:latin typeface="Times New Roman" panose="02020603050405020304" pitchFamily="18" charset="0"/>
                <a:cs typeface="Times New Roman" panose="02020603050405020304" pitchFamily="18" charset="0"/>
              </a:rPr>
              <a:t>	To show stability, a </a:t>
            </a:r>
            <a:r>
              <a:rPr lang="en-US" altLang="en-US" sz="2200" dirty="0" err="1">
                <a:latin typeface="Times New Roman" panose="02020603050405020304" pitchFamily="18" charset="0"/>
                <a:cs typeface="Times New Roman" panose="02020603050405020304" pitchFamily="18" charset="0"/>
              </a:rPr>
              <a:t>Lyapunov</a:t>
            </a:r>
            <a:r>
              <a:rPr lang="en-US" altLang="en-US" sz="2200" dirty="0">
                <a:latin typeface="Times New Roman" panose="02020603050405020304" pitchFamily="18" charset="0"/>
                <a:cs typeface="Times New Roman" panose="02020603050405020304" pitchFamily="18" charset="0"/>
              </a:rPr>
              <a:t> stability analysis can be carried out on the closed-loop system.</a:t>
            </a:r>
          </a:p>
          <a:p>
            <a:pPr>
              <a:buFontTx/>
              <a:buNone/>
            </a:pPr>
            <a:r>
              <a:rPr lang="en-US" altLang="en-US" sz="2200" dirty="0">
                <a:latin typeface="Times New Roman" panose="02020603050405020304" pitchFamily="18" charset="0"/>
                <a:cs typeface="Times New Roman" panose="02020603050405020304" pitchFamily="18" charset="0"/>
              </a:rPr>
              <a:t>	In the steady state, the position of the robot is given by</a:t>
            </a:r>
          </a:p>
          <a:p>
            <a:endParaRPr lang="en-US" altLang="en-US" sz="2200" dirty="0">
              <a:latin typeface="Times New Roman" panose="02020603050405020304" pitchFamily="18" charset="0"/>
              <a:cs typeface="Times New Roman" panose="02020603050405020304" pitchFamily="18" charset="0"/>
            </a:endParaRPr>
          </a:p>
          <a:p>
            <a:endParaRPr lang="en-US" altLang="en-US" sz="2200" dirty="0">
              <a:latin typeface="Times New Roman" panose="02020603050405020304" pitchFamily="18" charset="0"/>
              <a:cs typeface="Times New Roman" panose="02020603050405020304" pitchFamily="18" charset="0"/>
            </a:endParaRPr>
          </a:p>
          <a:p>
            <a:pPr>
              <a:buFontTx/>
              <a:buNone/>
            </a:pPr>
            <a:r>
              <a:rPr lang="en-US" altLang="en-US" sz="2200" dirty="0">
                <a:latin typeface="Times New Roman" panose="02020603050405020304" pitchFamily="18" charset="0"/>
                <a:cs typeface="Times New Roman" panose="02020603050405020304" pitchFamily="18" charset="0"/>
              </a:rPr>
              <a:t>	As in the single degree of freedom case, we assume that       is much lager than       .</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pPr>
              <a:buFontTx/>
              <a:buNone/>
            </a:pPr>
            <a:r>
              <a:rPr lang="en-US" altLang="en-US" dirty="0">
                <a:latin typeface="Times New Roman" panose="02020603050405020304" pitchFamily="18" charset="0"/>
                <a:cs typeface="Times New Roman" panose="02020603050405020304" pitchFamily="18" charset="0"/>
              </a:rPr>
              <a:t>   </a:t>
            </a:r>
          </a:p>
        </p:txBody>
      </p:sp>
      <p:graphicFrame>
        <p:nvGraphicFramePr>
          <p:cNvPr id="32772" name="Object 2"/>
          <p:cNvGraphicFramePr>
            <a:graphicFrameLocks noChangeAspect="1"/>
          </p:cNvGraphicFramePr>
          <p:nvPr/>
        </p:nvGraphicFramePr>
        <p:xfrm>
          <a:off x="1944688" y="2252663"/>
          <a:ext cx="5756275" cy="458787"/>
        </p:xfrm>
        <a:graphic>
          <a:graphicData uri="http://schemas.openxmlformats.org/presentationml/2006/ole">
            <mc:AlternateContent xmlns:mc="http://schemas.openxmlformats.org/markup-compatibility/2006">
              <mc:Choice xmlns:v="urn:schemas-microsoft-com:vml" Requires="v">
                <p:oleObj spid="_x0000_s41012" name="Equation" r:id="rId3" imgW="4419600" imgH="355600" progId="">
                  <p:embed/>
                </p:oleObj>
              </mc:Choice>
              <mc:Fallback>
                <p:oleObj name="Equation" r:id="rId3" imgW="4419600" imgH="355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688" y="2252663"/>
                        <a:ext cx="57562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Object 3"/>
          <p:cNvGraphicFramePr>
            <a:graphicFrameLocks noChangeAspect="1"/>
          </p:cNvGraphicFramePr>
          <p:nvPr>
            <p:extLst>
              <p:ext uri="{D42A27DB-BD31-4B8C-83A1-F6EECF244321}">
                <p14:modId xmlns:p14="http://schemas.microsoft.com/office/powerpoint/2010/main" val="4235995901"/>
              </p:ext>
            </p:extLst>
          </p:nvPr>
        </p:nvGraphicFramePr>
        <p:xfrm>
          <a:off x="1554321" y="3046765"/>
          <a:ext cx="1633538" cy="357187"/>
        </p:xfrm>
        <a:graphic>
          <a:graphicData uri="http://schemas.openxmlformats.org/presentationml/2006/ole">
            <mc:AlternateContent xmlns:mc="http://schemas.openxmlformats.org/markup-compatibility/2006">
              <mc:Choice xmlns:v="urn:schemas-microsoft-com:vml" Requires="v">
                <p:oleObj spid="_x0000_s41013" name="Equation" r:id="rId5" imgW="1257300" imgH="279400" progId="">
                  <p:embed/>
                </p:oleObj>
              </mc:Choice>
              <mc:Fallback>
                <p:oleObj name="Equation" r:id="rId5" imgW="1257300" imgH="279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321" y="3046765"/>
                        <a:ext cx="163353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4"/>
          <p:cNvGraphicFramePr>
            <a:graphicFrameLocks noChangeAspect="1"/>
          </p:cNvGraphicFramePr>
          <p:nvPr>
            <p:extLst>
              <p:ext uri="{D42A27DB-BD31-4B8C-83A1-F6EECF244321}">
                <p14:modId xmlns:p14="http://schemas.microsoft.com/office/powerpoint/2010/main" val="2138696434"/>
              </p:ext>
            </p:extLst>
          </p:nvPr>
        </p:nvGraphicFramePr>
        <p:xfrm>
          <a:off x="2432050" y="4696618"/>
          <a:ext cx="3821113" cy="506413"/>
        </p:xfrm>
        <a:graphic>
          <a:graphicData uri="http://schemas.openxmlformats.org/presentationml/2006/ole">
            <mc:AlternateContent xmlns:mc="http://schemas.openxmlformats.org/markup-compatibility/2006">
              <mc:Choice xmlns:v="urn:schemas-microsoft-com:vml" Requires="v">
                <p:oleObj spid="_x0000_s41014" name="Equation" r:id="rId7" imgW="3238500" imgH="431800" progId="">
                  <p:embed/>
                </p:oleObj>
              </mc:Choice>
              <mc:Fallback>
                <p:oleObj name="Equation" r:id="rId7" imgW="3238500" imgH="4318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2050" y="4696618"/>
                        <a:ext cx="382111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Object 5"/>
          <p:cNvGraphicFramePr>
            <a:graphicFrameLocks noChangeAspect="1"/>
          </p:cNvGraphicFramePr>
          <p:nvPr>
            <p:extLst>
              <p:ext uri="{D42A27DB-BD31-4B8C-83A1-F6EECF244321}">
                <p14:modId xmlns:p14="http://schemas.microsoft.com/office/powerpoint/2010/main" val="859579760"/>
              </p:ext>
            </p:extLst>
          </p:nvPr>
        </p:nvGraphicFramePr>
        <p:xfrm>
          <a:off x="1991857" y="5751777"/>
          <a:ext cx="438025" cy="379060"/>
        </p:xfrm>
        <a:graphic>
          <a:graphicData uri="http://schemas.openxmlformats.org/presentationml/2006/ole">
            <mc:AlternateContent xmlns:mc="http://schemas.openxmlformats.org/markup-compatibility/2006">
              <mc:Choice xmlns:v="urn:schemas-microsoft-com:vml" Requires="v">
                <p:oleObj spid="_x0000_s41015" name="Equation" r:id="rId9" imgW="355292" imgH="304536" progId="">
                  <p:embed/>
                </p:oleObj>
              </mc:Choice>
              <mc:Fallback>
                <p:oleObj name="Equation" r:id="rId9" imgW="355292" imgH="304536"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1857" y="5751777"/>
                        <a:ext cx="438025" cy="379060"/>
                      </a:xfrm>
                      <a:prstGeom prst="rect">
                        <a:avLst/>
                      </a:prstGeom>
                      <a:noFill/>
                      <a:ln>
                        <a:noFill/>
                      </a:ln>
                    </p:spPr>
                  </p:pic>
                </p:oleObj>
              </mc:Fallback>
            </mc:AlternateContent>
          </a:graphicData>
        </a:graphic>
      </p:graphicFrame>
      <p:graphicFrame>
        <p:nvGraphicFramePr>
          <p:cNvPr id="32776" name="Object 6"/>
          <p:cNvGraphicFramePr>
            <a:graphicFrameLocks noChangeAspect="1"/>
          </p:cNvGraphicFramePr>
          <p:nvPr>
            <p:extLst>
              <p:ext uri="{D42A27DB-BD31-4B8C-83A1-F6EECF244321}">
                <p14:modId xmlns:p14="http://schemas.microsoft.com/office/powerpoint/2010/main" val="2426823962"/>
              </p:ext>
            </p:extLst>
          </p:nvPr>
        </p:nvGraphicFramePr>
        <p:xfrm>
          <a:off x="7164844" y="5399391"/>
          <a:ext cx="382588" cy="334963"/>
        </p:xfrm>
        <a:graphic>
          <a:graphicData uri="http://schemas.openxmlformats.org/presentationml/2006/ole">
            <mc:AlternateContent xmlns:mc="http://schemas.openxmlformats.org/markup-compatibility/2006">
              <mc:Choice xmlns:v="urn:schemas-microsoft-com:vml" Requires="v">
                <p:oleObj spid="_x0000_s41016" name="Equation" r:id="rId11" imgW="317362" imgH="279279" progId="">
                  <p:embed/>
                </p:oleObj>
              </mc:Choice>
              <mc:Fallback>
                <p:oleObj name="Equation" r:id="rId11" imgW="317362" imgH="27927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4844" y="5399391"/>
                        <a:ext cx="382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dirty="0">
                <a:solidFill>
                  <a:schemeClr val="accent2"/>
                </a:solidFill>
                <a:latin typeface="Times New Roman" panose="02020603050405020304" pitchFamily="18" charset="0"/>
                <a:cs typeface="Times New Roman" panose="02020603050405020304" pitchFamily="18" charset="0"/>
              </a:rPr>
              <a:t>4.2 The n-DOF Force Control</a:t>
            </a:r>
          </a:p>
        </p:txBody>
      </p:sp>
      <p:sp>
        <p:nvSpPr>
          <p:cNvPr id="13" name="Slide Number Placeholder 4"/>
          <p:cNvSpPr txBox="1">
            <a:spLocks/>
          </p:cNvSpPr>
          <p:nvPr/>
        </p:nvSpPr>
        <p:spPr bwMode="auto">
          <a:xfrm>
            <a:off x="8240751" y="6532563"/>
            <a:ext cx="788783"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13"/>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13"/>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1073615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976</Words>
  <Application>Microsoft Office PowerPoint</Application>
  <PresentationFormat>On-screen Show (4:3)</PresentationFormat>
  <Paragraphs>131</Paragraphs>
  <Slides>15</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Garamond</vt:lpstr>
      <vt:lpstr>Georgia</vt:lpstr>
      <vt:lpstr>Tahoma</vt:lpstr>
      <vt:lpstr>Times New Roman</vt:lpstr>
      <vt:lpstr>Verdana</vt:lpstr>
      <vt:lpstr>Wingdings</vt:lpstr>
      <vt:lpstr>2_Model1</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Dynamics and Control Venue: LT 3</dc:title>
  <dc:creator>liuxing</dc:creator>
  <cp:lastModifiedBy>Ge, Shuzhi Sam</cp:lastModifiedBy>
  <cp:revision>811</cp:revision>
  <dcterms:created xsi:type="dcterms:W3CDTF">2018-03-05T05:38:00Z</dcterms:created>
  <dcterms:modified xsi:type="dcterms:W3CDTF">2022-03-28T09:18:59Z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