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28"/>
  </p:notesMasterIdLst>
  <p:sldIdLst>
    <p:sldId id="256" r:id="rId2"/>
    <p:sldId id="285" r:id="rId3"/>
    <p:sldId id="286" r:id="rId4"/>
    <p:sldId id="257" r:id="rId5"/>
    <p:sldId id="282" r:id="rId6"/>
    <p:sldId id="268" r:id="rId7"/>
    <p:sldId id="270" r:id="rId8"/>
    <p:sldId id="272" r:id="rId9"/>
    <p:sldId id="273" r:id="rId10"/>
    <p:sldId id="279" r:id="rId11"/>
    <p:sldId id="258" r:id="rId12"/>
    <p:sldId id="259" r:id="rId13"/>
    <p:sldId id="260" r:id="rId14"/>
    <p:sldId id="261" r:id="rId15"/>
    <p:sldId id="280" r:id="rId16"/>
    <p:sldId id="262" r:id="rId17"/>
    <p:sldId id="263" r:id="rId18"/>
    <p:sldId id="264" r:id="rId19"/>
    <p:sldId id="265" r:id="rId20"/>
    <p:sldId id="287" r:id="rId21"/>
    <p:sldId id="281" r:id="rId22"/>
    <p:sldId id="266" r:id="rId23"/>
    <p:sldId id="276" r:id="rId24"/>
    <p:sldId id="267" r:id="rId25"/>
    <p:sldId id="277"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5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21F182-9980-4D28-B1D4-245CF2C4C31F}" type="datetimeFigureOut">
              <a:rPr lang="en-SG" smtClean="0"/>
              <a:t>7/3/2021</a:t>
            </a:fld>
            <a:endParaRPr lang="en-SG"/>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2F0FE2-C2B2-431D-B530-B3A622789B8A}" type="slidenum">
              <a:rPr lang="en-SG" smtClean="0"/>
              <a:t>‹#›</a:t>
            </a:fld>
            <a:endParaRPr lang="en-SG"/>
          </a:p>
        </p:txBody>
      </p:sp>
    </p:spTree>
    <p:extLst>
      <p:ext uri="{BB962C8B-B14F-4D97-AF65-F5344CB8AC3E}">
        <p14:creationId xmlns:p14="http://schemas.microsoft.com/office/powerpoint/2010/main" val="411929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9042400" y="274641"/>
            <a:ext cx="2540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a:xfrm>
            <a:off x="3520796" y="6377460"/>
            <a:ext cx="5115205" cy="365125"/>
          </a:xfrm>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6" name="Footer Placeholder 5"/>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8" name="Footer Placeholder 7"/>
          <p:cNvSpPr>
            <a:spLocks noGrp="1"/>
          </p:cNvSpPr>
          <p:nvPr>
            <p:ph type="ftr" sz="quarter" idx="11"/>
          </p:nvPr>
        </p:nvSpPr>
        <p:spPr/>
        <p:txBody>
          <a:bodyPr/>
          <a:lstStyle/>
          <a:p>
            <a:r>
              <a:rPr lang="en-US" smtClean="0"/>
              <a:t>G. Mohan/NUS</a:t>
            </a:r>
            <a:endParaRPr lang="en-US"/>
          </a:p>
        </p:txBody>
      </p:sp>
      <p:sp>
        <p:nvSpPr>
          <p:cNvPr id="9" name="Slide Number Placeholder 8"/>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6" name="Footer Placeholder 5"/>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r>
              <a:rPr lang="en-US" smtClean="0"/>
              <a:t>EE4204 (Part 1) Lab</a:t>
            </a:r>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r>
              <a:rPr lang="en-US" smtClean="0"/>
              <a:t>G. Mohan/NUS</a:t>
            </a:r>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9DC9C1B8-E0BD-4B9F-A6A4-44AD34B1169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r>
              <a:rPr lang="en-US" smtClean="0"/>
              <a:t>EE4204 (Part 1) Lab</a:t>
            </a:r>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G. Mohan/NUS</a:t>
            </a:r>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DC9C1B8-E0BD-4B9F-A6A4-44AD34B1169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3386" y="2278162"/>
            <a:ext cx="10769600" cy="1673352"/>
          </a:xfrm>
        </p:spPr>
        <p:txBody>
          <a:bodyPr>
            <a:normAutofit/>
          </a:bodyPr>
          <a:lstStyle/>
          <a:p>
            <a:pPr algn="ctr"/>
            <a:r>
              <a:rPr lang="en-US" sz="4400" dirty="0" smtClean="0"/>
              <a:t>EE4204 Socket Programming  </a:t>
            </a:r>
            <a:r>
              <a:rPr lang="en-US" sz="4400" dirty="0"/>
              <a:t>Assignment </a:t>
            </a:r>
            <a:r>
              <a:rPr lang="en-US" sz="4400" dirty="0" smtClean="0"/>
              <a:t/>
            </a:r>
            <a:br>
              <a:rPr lang="en-US" sz="4400" dirty="0" smtClean="0"/>
            </a:br>
            <a:r>
              <a:rPr lang="en-US" sz="4400" dirty="0"/>
              <a:t> </a:t>
            </a:r>
            <a:r>
              <a:rPr lang="en-US" sz="4400" dirty="0" smtClean="0"/>
              <a:t> and </a:t>
            </a:r>
            <a:r>
              <a:rPr lang="en-US" sz="4400" smtClean="0"/>
              <a:t>Example Programs</a:t>
            </a:r>
            <a:endParaRPr lang="en-US" sz="3600" dirty="0">
              <a:solidFill>
                <a:srgbClr val="00B050"/>
              </a:solidFill>
            </a:endParaRPr>
          </a:p>
        </p:txBody>
      </p:sp>
      <p:sp>
        <p:nvSpPr>
          <p:cNvPr id="3" name="Subtitle 2"/>
          <p:cNvSpPr>
            <a:spLocks noGrp="1"/>
          </p:cNvSpPr>
          <p:nvPr>
            <p:ph type="subTitle" idx="1"/>
          </p:nvPr>
        </p:nvSpPr>
        <p:spPr>
          <a:xfrm>
            <a:off x="1208314" y="5151665"/>
            <a:ext cx="10769600" cy="1499616"/>
          </a:xfrm>
        </p:spPr>
        <p:txBody>
          <a:bodyPr>
            <a:normAutofit lnSpcReduction="10000"/>
          </a:bodyPr>
          <a:lstStyle/>
          <a:p>
            <a:endParaRPr lang="en-US" dirty="0"/>
          </a:p>
          <a:p>
            <a:r>
              <a:rPr lang="en-US" b="1" dirty="0" smtClean="0"/>
              <a:t>Prepared by: </a:t>
            </a:r>
            <a:r>
              <a:rPr lang="en-US" b="1" dirty="0" err="1" smtClean="0"/>
              <a:t>Sivaraman</a:t>
            </a:r>
            <a:r>
              <a:rPr lang="en-US" b="1" dirty="0" smtClean="0"/>
              <a:t> </a:t>
            </a:r>
            <a:r>
              <a:rPr lang="en-US" b="1" dirty="0" err="1" smtClean="0"/>
              <a:t>Vignesh</a:t>
            </a:r>
            <a:r>
              <a:rPr lang="en-US" b="1" dirty="0" smtClean="0"/>
              <a:t> </a:t>
            </a:r>
            <a:r>
              <a:rPr lang="en-US" b="1" smtClean="0"/>
              <a:t>(Ex-Graduate </a:t>
            </a:r>
            <a:r>
              <a:rPr lang="en-US" b="1" dirty="0" smtClean="0"/>
              <a:t>Assistant)</a:t>
            </a:r>
          </a:p>
          <a:p>
            <a:r>
              <a:rPr lang="en-US" b="1" dirty="0" smtClean="0"/>
              <a:t>Module Lecturer: Assoc. Prof. Mohan Gurusamy</a:t>
            </a:r>
          </a:p>
          <a:p>
            <a:r>
              <a:rPr lang="en-US" b="1" dirty="0" smtClean="0"/>
              <a:t>Electrical and Computer Engineering Department</a:t>
            </a:r>
          </a:p>
          <a:p>
            <a:r>
              <a:rPr lang="en-US" b="1" dirty="0" smtClean="0"/>
              <a:t>National University of Singapore </a:t>
            </a:r>
            <a:endParaRPr lang="en-US" dirty="0"/>
          </a:p>
        </p:txBody>
      </p:sp>
    </p:spTree>
    <p:extLst>
      <p:ext uri="{BB962C8B-B14F-4D97-AF65-F5344CB8AC3E}">
        <p14:creationId xmlns:p14="http://schemas.microsoft.com/office/powerpoint/2010/main" val="34095353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1)</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10</a:t>
            </a:fld>
            <a:endParaRPr lang="en-US"/>
          </a:p>
        </p:txBody>
      </p:sp>
      <p:pic>
        <p:nvPicPr>
          <p:cNvPr id="8" name="Picture 7"/>
          <p:cNvPicPr>
            <a:picLocks noChangeAspect="1"/>
          </p:cNvPicPr>
          <p:nvPr/>
        </p:nvPicPr>
        <p:blipFill>
          <a:blip r:embed="rId2"/>
          <a:stretch>
            <a:fillRect/>
          </a:stretch>
        </p:blipFill>
        <p:spPr>
          <a:xfrm>
            <a:off x="609600" y="2421428"/>
            <a:ext cx="5657850" cy="1333500"/>
          </a:xfrm>
          <a:prstGeom prst="rect">
            <a:avLst/>
          </a:prstGeom>
        </p:spPr>
      </p:pic>
    </p:spTree>
    <p:extLst>
      <p:ext uri="{BB962C8B-B14F-4D97-AF65-F5344CB8AC3E}">
        <p14:creationId xmlns:p14="http://schemas.microsoft.com/office/powerpoint/2010/main" val="2331807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200"/>
            <a:ext cx="10515600" cy="1140891"/>
          </a:xfrm>
        </p:spPr>
        <p:txBody>
          <a:bodyPr/>
          <a:lstStyle/>
          <a:p>
            <a:r>
              <a:rPr lang="en-US" dirty="0" smtClean="0"/>
              <a:t>Example 1 (TCP): Client</a:t>
            </a:r>
            <a:endParaRPr lang="en-US" dirty="0"/>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11</a:t>
            </a:fld>
            <a:endParaRPr lang="en-US"/>
          </a:p>
        </p:txBody>
      </p:sp>
      <p:sp>
        <p:nvSpPr>
          <p:cNvPr id="6" name="TextBox 5"/>
          <p:cNvSpPr txBox="1"/>
          <p:nvPr/>
        </p:nvSpPr>
        <p:spPr>
          <a:xfrm>
            <a:off x="7016811" y="1418678"/>
            <a:ext cx="5691872" cy="461665"/>
          </a:xfrm>
          <a:prstGeom prst="rect">
            <a:avLst/>
          </a:prstGeom>
          <a:noFill/>
        </p:spPr>
        <p:txBody>
          <a:bodyPr wrap="square" rtlCol="0">
            <a:spAutoFit/>
          </a:bodyPr>
          <a:lstStyle/>
          <a:p>
            <a:r>
              <a:rPr lang="en-US" sz="2400" dirty="0" smtClean="0"/>
              <a:t>Server address (from command line)</a:t>
            </a:r>
            <a:endParaRPr lang="en-US" sz="2400" dirty="0"/>
          </a:p>
        </p:txBody>
      </p:sp>
      <p:sp>
        <p:nvSpPr>
          <p:cNvPr id="14" name="TextBox 13"/>
          <p:cNvSpPr txBox="1"/>
          <p:nvPr/>
        </p:nvSpPr>
        <p:spPr>
          <a:xfrm>
            <a:off x="3346140" y="5845674"/>
            <a:ext cx="5295837" cy="461665"/>
          </a:xfrm>
          <a:prstGeom prst="rect">
            <a:avLst/>
          </a:prstGeom>
          <a:noFill/>
        </p:spPr>
        <p:txBody>
          <a:bodyPr wrap="square" rtlCol="0">
            <a:spAutoFit/>
          </a:bodyPr>
          <a:lstStyle/>
          <a:p>
            <a:r>
              <a:rPr lang="en-US" sz="2400" dirty="0" smtClean="0"/>
              <a:t>Creating a socket and connecting to it</a:t>
            </a:r>
            <a:endParaRPr lang="en-US" sz="2400" dirty="0"/>
          </a:p>
        </p:txBody>
      </p:sp>
      <p:pic>
        <p:nvPicPr>
          <p:cNvPr id="15" name="Picture 14"/>
          <p:cNvPicPr>
            <a:picLocks noChangeAspect="1"/>
          </p:cNvPicPr>
          <p:nvPr/>
        </p:nvPicPr>
        <p:blipFill>
          <a:blip r:embed="rId2"/>
          <a:stretch>
            <a:fillRect/>
          </a:stretch>
        </p:blipFill>
        <p:spPr>
          <a:xfrm>
            <a:off x="838199" y="1841837"/>
            <a:ext cx="5267325" cy="323850"/>
          </a:xfrm>
          <a:prstGeom prst="rect">
            <a:avLst/>
          </a:prstGeom>
        </p:spPr>
      </p:pic>
      <p:cxnSp>
        <p:nvCxnSpPr>
          <p:cNvPr id="8" name="Straight Arrow Connector 7"/>
          <p:cNvCxnSpPr/>
          <p:nvPr/>
        </p:nvCxnSpPr>
        <p:spPr>
          <a:xfrm flipV="1">
            <a:off x="5994058" y="1721224"/>
            <a:ext cx="1114954" cy="32545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a:stretch>
            <a:fillRect/>
          </a:stretch>
        </p:blipFill>
        <p:spPr>
          <a:xfrm>
            <a:off x="224713" y="2274466"/>
            <a:ext cx="11354577" cy="3435845"/>
          </a:xfrm>
          <a:prstGeom prst="rect">
            <a:avLst/>
          </a:prstGeom>
        </p:spPr>
      </p:pic>
    </p:spTree>
    <p:extLst>
      <p:ext uri="{BB962C8B-B14F-4D97-AF65-F5344CB8AC3E}">
        <p14:creationId xmlns:p14="http://schemas.microsoft.com/office/powerpoint/2010/main" val="307632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Client</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12</a:t>
            </a:fld>
            <a:endParaRPr lang="en-US"/>
          </a:p>
        </p:txBody>
      </p:sp>
      <p:sp>
        <p:nvSpPr>
          <p:cNvPr id="5" name="TextBox 4"/>
          <p:cNvSpPr txBox="1"/>
          <p:nvPr/>
        </p:nvSpPr>
        <p:spPr>
          <a:xfrm>
            <a:off x="2773022" y="5857778"/>
            <a:ext cx="6182719" cy="830997"/>
          </a:xfrm>
          <a:prstGeom prst="rect">
            <a:avLst/>
          </a:prstGeom>
          <a:noFill/>
        </p:spPr>
        <p:txBody>
          <a:bodyPr wrap="square" rtlCol="0">
            <a:spAutoFit/>
          </a:bodyPr>
          <a:lstStyle/>
          <a:p>
            <a:r>
              <a:rPr lang="en-US" sz="2400" dirty="0" smtClean="0"/>
              <a:t>Client application to send a string to the server</a:t>
            </a:r>
            <a:endParaRPr lang="en-US" sz="2400" dirty="0"/>
          </a:p>
        </p:txBody>
      </p:sp>
      <p:pic>
        <p:nvPicPr>
          <p:cNvPr id="6" name="Picture 5"/>
          <p:cNvPicPr>
            <a:picLocks noChangeAspect="1"/>
          </p:cNvPicPr>
          <p:nvPr/>
        </p:nvPicPr>
        <p:blipFill>
          <a:blip r:embed="rId2"/>
          <a:stretch>
            <a:fillRect/>
          </a:stretch>
        </p:blipFill>
        <p:spPr>
          <a:xfrm>
            <a:off x="390526" y="1831132"/>
            <a:ext cx="11106151" cy="3886200"/>
          </a:xfrm>
          <a:prstGeom prst="rect">
            <a:avLst/>
          </a:prstGeom>
        </p:spPr>
      </p:pic>
    </p:spTree>
    <p:extLst>
      <p:ext uri="{BB962C8B-B14F-4D97-AF65-F5344CB8AC3E}">
        <p14:creationId xmlns:p14="http://schemas.microsoft.com/office/powerpoint/2010/main" val="2730655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Server</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13</a:t>
            </a:fld>
            <a:endParaRPr lang="en-US"/>
          </a:p>
        </p:txBody>
      </p:sp>
      <p:sp>
        <p:nvSpPr>
          <p:cNvPr id="5" name="TextBox 4"/>
          <p:cNvSpPr txBox="1"/>
          <p:nvPr/>
        </p:nvSpPr>
        <p:spPr>
          <a:xfrm>
            <a:off x="3842566" y="5677310"/>
            <a:ext cx="5337111" cy="461665"/>
          </a:xfrm>
          <a:prstGeom prst="rect">
            <a:avLst/>
          </a:prstGeom>
          <a:noFill/>
        </p:spPr>
        <p:txBody>
          <a:bodyPr wrap="square" rtlCol="0">
            <a:spAutoFit/>
          </a:bodyPr>
          <a:lstStyle/>
          <a:p>
            <a:r>
              <a:rPr lang="en-US" sz="2400" dirty="0" smtClean="0"/>
              <a:t>Create a socket at the server</a:t>
            </a:r>
            <a:endParaRPr lang="en-US" sz="2400" dirty="0"/>
          </a:p>
        </p:txBody>
      </p:sp>
      <p:pic>
        <p:nvPicPr>
          <p:cNvPr id="6" name="Picture 5"/>
          <p:cNvPicPr>
            <a:picLocks noChangeAspect="1"/>
          </p:cNvPicPr>
          <p:nvPr/>
        </p:nvPicPr>
        <p:blipFill>
          <a:blip r:embed="rId2"/>
          <a:stretch>
            <a:fillRect/>
          </a:stretch>
        </p:blipFill>
        <p:spPr>
          <a:xfrm>
            <a:off x="164938" y="1958995"/>
            <a:ext cx="11188863" cy="3584479"/>
          </a:xfrm>
          <a:prstGeom prst="rect">
            <a:avLst/>
          </a:prstGeom>
        </p:spPr>
      </p:pic>
    </p:spTree>
    <p:extLst>
      <p:ext uri="{BB962C8B-B14F-4D97-AF65-F5344CB8AC3E}">
        <p14:creationId xmlns:p14="http://schemas.microsoft.com/office/powerpoint/2010/main" val="1479136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(TCP): Server</a:t>
            </a:r>
            <a:endParaRPr lang="en-US" dirty="0"/>
          </a:p>
        </p:txBody>
      </p:sp>
      <p:sp>
        <p:nvSpPr>
          <p:cNvPr id="5" name="Date Placeholder 4"/>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4" name="Slide Number Placeholder 3"/>
          <p:cNvSpPr>
            <a:spLocks noGrp="1"/>
          </p:cNvSpPr>
          <p:nvPr>
            <p:ph type="sldNum" sz="quarter" idx="12"/>
          </p:nvPr>
        </p:nvSpPr>
        <p:spPr/>
        <p:txBody>
          <a:bodyPr/>
          <a:lstStyle/>
          <a:p>
            <a:fld id="{9DC9C1B8-E0BD-4B9F-A6A4-44AD34B1169C}" type="slidenum">
              <a:rPr lang="en-US" smtClean="0"/>
              <a:t>14</a:t>
            </a:fld>
            <a:endParaRPr lang="en-US"/>
          </a:p>
        </p:txBody>
      </p:sp>
      <p:sp>
        <p:nvSpPr>
          <p:cNvPr id="6" name="TextBox 5"/>
          <p:cNvSpPr txBox="1"/>
          <p:nvPr/>
        </p:nvSpPr>
        <p:spPr>
          <a:xfrm>
            <a:off x="6742825" y="2130702"/>
            <a:ext cx="5577495" cy="830997"/>
          </a:xfrm>
          <a:prstGeom prst="rect">
            <a:avLst/>
          </a:prstGeom>
          <a:noFill/>
        </p:spPr>
        <p:txBody>
          <a:bodyPr wrap="square" rtlCol="0">
            <a:spAutoFit/>
          </a:bodyPr>
          <a:lstStyle/>
          <a:p>
            <a:r>
              <a:rPr lang="en-US" sz="2400" dirty="0" smtClean="0"/>
              <a:t>Informs the OS, that socket is ready for requests</a:t>
            </a:r>
            <a:endParaRPr lang="en-US" sz="2400" dirty="0"/>
          </a:p>
        </p:txBody>
      </p:sp>
      <p:sp>
        <p:nvSpPr>
          <p:cNvPr id="7" name="TextBox 6"/>
          <p:cNvSpPr txBox="1"/>
          <p:nvPr/>
        </p:nvSpPr>
        <p:spPr>
          <a:xfrm>
            <a:off x="838200" y="2855567"/>
            <a:ext cx="7953896" cy="461665"/>
          </a:xfrm>
          <a:prstGeom prst="rect">
            <a:avLst/>
          </a:prstGeom>
          <a:noFill/>
        </p:spPr>
        <p:txBody>
          <a:bodyPr wrap="square" rtlCol="0">
            <a:spAutoFit/>
          </a:bodyPr>
          <a:lstStyle/>
          <a:p>
            <a:r>
              <a:rPr lang="en-US" sz="2400" dirty="0" smtClean="0"/>
              <a:t>Connect to an incoming request</a:t>
            </a:r>
            <a:endParaRPr lang="en-US" sz="2400" dirty="0"/>
          </a:p>
        </p:txBody>
      </p:sp>
      <p:sp>
        <p:nvSpPr>
          <p:cNvPr id="9" name="Rectangle 8"/>
          <p:cNvSpPr/>
          <p:nvPr/>
        </p:nvSpPr>
        <p:spPr>
          <a:xfrm>
            <a:off x="9510614" y="4380145"/>
            <a:ext cx="2475199" cy="1569660"/>
          </a:xfrm>
          <a:prstGeom prst="rect">
            <a:avLst/>
          </a:prstGeom>
        </p:spPr>
        <p:txBody>
          <a:bodyPr wrap="square">
            <a:spAutoFit/>
          </a:bodyPr>
          <a:lstStyle/>
          <a:p>
            <a:r>
              <a:rPr lang="en-US" sz="2400" dirty="0" smtClean="0"/>
              <a:t>Server application to receive a string from a client</a:t>
            </a:r>
            <a:endParaRPr lang="en-US" sz="2400" dirty="0"/>
          </a:p>
        </p:txBody>
      </p:sp>
      <p:pic>
        <p:nvPicPr>
          <p:cNvPr id="10" name="Picture 9"/>
          <p:cNvPicPr>
            <a:picLocks noChangeAspect="1"/>
          </p:cNvPicPr>
          <p:nvPr/>
        </p:nvPicPr>
        <p:blipFill>
          <a:blip r:embed="rId2"/>
          <a:stretch>
            <a:fillRect/>
          </a:stretch>
        </p:blipFill>
        <p:spPr>
          <a:xfrm>
            <a:off x="250469" y="2332847"/>
            <a:ext cx="6391275" cy="438150"/>
          </a:xfrm>
          <a:prstGeom prst="rect">
            <a:avLst/>
          </a:prstGeom>
        </p:spPr>
      </p:pic>
      <p:pic>
        <p:nvPicPr>
          <p:cNvPr id="11" name="Picture 10"/>
          <p:cNvPicPr>
            <a:picLocks noChangeAspect="1"/>
          </p:cNvPicPr>
          <p:nvPr/>
        </p:nvPicPr>
        <p:blipFill>
          <a:blip r:embed="rId3"/>
          <a:stretch>
            <a:fillRect/>
          </a:stretch>
        </p:blipFill>
        <p:spPr>
          <a:xfrm>
            <a:off x="250468" y="3361108"/>
            <a:ext cx="10639621" cy="407492"/>
          </a:xfrm>
          <a:prstGeom prst="rect">
            <a:avLst/>
          </a:prstGeom>
        </p:spPr>
      </p:pic>
      <p:pic>
        <p:nvPicPr>
          <p:cNvPr id="12" name="Picture 11"/>
          <p:cNvPicPr>
            <a:picLocks noChangeAspect="1"/>
          </p:cNvPicPr>
          <p:nvPr/>
        </p:nvPicPr>
        <p:blipFill>
          <a:blip r:embed="rId4"/>
          <a:stretch>
            <a:fillRect/>
          </a:stretch>
        </p:blipFill>
        <p:spPr>
          <a:xfrm>
            <a:off x="266960" y="3864812"/>
            <a:ext cx="9096375" cy="2600325"/>
          </a:xfrm>
          <a:prstGeom prst="rect">
            <a:avLst/>
          </a:prstGeom>
        </p:spPr>
      </p:pic>
    </p:spTree>
    <p:extLst>
      <p:ext uri="{BB962C8B-B14F-4D97-AF65-F5344CB8AC3E}">
        <p14:creationId xmlns:p14="http://schemas.microsoft.com/office/powerpoint/2010/main" val="351130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r>
              <a:rPr lang="en-SG" dirty="0" smtClean="0"/>
              <a:t>Develop </a:t>
            </a:r>
            <a:r>
              <a:rPr lang="en-SG" dirty="0"/>
              <a:t>a TCP-based client-server socket program for transferring a large message. Here, the message transmitted from the client to server is read from a large file. The entire message is sent by the client as a single data-unit. After receiving the file, the server sends an ACK message to the receiver. Verify if the file has been sent completely and correctly by comparing the received file with the original file (“</a:t>
            </a:r>
            <a:r>
              <a:rPr lang="en-SG" i="1" dirty="0"/>
              <a:t>diff</a:t>
            </a:r>
            <a:r>
              <a:rPr lang="en-SG" dirty="0"/>
              <a:t>” command could be used). Measure the message transfer time and throughput. </a:t>
            </a:r>
          </a:p>
          <a:p>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15</a:t>
            </a:fld>
            <a:endParaRPr lang="en-US"/>
          </a:p>
        </p:txBody>
      </p:sp>
    </p:spTree>
    <p:extLst>
      <p:ext uri="{BB962C8B-B14F-4D97-AF65-F5344CB8AC3E}">
        <p14:creationId xmlns:p14="http://schemas.microsoft.com/office/powerpoint/2010/main" val="1709500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Client</a:t>
            </a:r>
            <a:endParaRPr lang="en-US" dirty="0"/>
          </a:p>
        </p:txBody>
      </p:sp>
      <p:sp>
        <p:nvSpPr>
          <p:cNvPr id="3" name="Content Placeholder 2"/>
          <p:cNvSpPr>
            <a:spLocks noGrp="1"/>
          </p:cNvSpPr>
          <p:nvPr>
            <p:ph idx="1"/>
          </p:nvPr>
        </p:nvSpPr>
        <p:spPr>
          <a:xfrm>
            <a:off x="725455" y="1569837"/>
            <a:ext cx="7792616" cy="497697"/>
          </a:xfrm>
        </p:spPr>
        <p:txBody>
          <a:bodyPr>
            <a:normAutofit fontScale="85000" lnSpcReduction="20000"/>
          </a:bodyPr>
          <a:lstStyle/>
          <a:p>
            <a:r>
              <a:rPr lang="en-US" dirty="0" smtClean="0"/>
              <a:t>The TCP connection process is same as Example 1</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16</a:t>
            </a:fld>
            <a:endParaRPr lang="en-US"/>
          </a:p>
        </p:txBody>
      </p:sp>
      <p:sp>
        <p:nvSpPr>
          <p:cNvPr id="6" name="TextBox 5"/>
          <p:cNvSpPr txBox="1"/>
          <p:nvPr/>
        </p:nvSpPr>
        <p:spPr>
          <a:xfrm>
            <a:off x="9255969" y="2259816"/>
            <a:ext cx="1959428" cy="1200329"/>
          </a:xfrm>
          <a:prstGeom prst="rect">
            <a:avLst/>
          </a:prstGeom>
          <a:noFill/>
        </p:spPr>
        <p:txBody>
          <a:bodyPr wrap="square" rtlCol="0">
            <a:spAutoFit/>
          </a:bodyPr>
          <a:lstStyle/>
          <a:p>
            <a:r>
              <a:rPr lang="en-US" sz="2400" dirty="0" smtClean="0"/>
              <a:t>Open the file in read mode</a:t>
            </a:r>
            <a:endParaRPr lang="en-US" sz="2400" dirty="0"/>
          </a:p>
        </p:txBody>
      </p:sp>
      <p:sp>
        <p:nvSpPr>
          <p:cNvPr id="8" name="TextBox 7"/>
          <p:cNvSpPr txBox="1"/>
          <p:nvPr/>
        </p:nvSpPr>
        <p:spPr>
          <a:xfrm>
            <a:off x="9582539" y="3187967"/>
            <a:ext cx="2024744" cy="1200329"/>
          </a:xfrm>
          <a:prstGeom prst="rect">
            <a:avLst/>
          </a:prstGeom>
          <a:noFill/>
        </p:spPr>
        <p:txBody>
          <a:bodyPr wrap="square" rtlCol="0">
            <a:spAutoFit/>
          </a:bodyPr>
          <a:lstStyle/>
          <a:p>
            <a:r>
              <a:rPr lang="en-US" sz="2400" dirty="0" smtClean="0"/>
              <a:t>Determine the length of the file</a:t>
            </a:r>
            <a:endParaRPr lang="en-US" sz="2400" dirty="0"/>
          </a:p>
        </p:txBody>
      </p:sp>
      <p:sp>
        <p:nvSpPr>
          <p:cNvPr id="10" name="TextBox 9"/>
          <p:cNvSpPr txBox="1"/>
          <p:nvPr/>
        </p:nvSpPr>
        <p:spPr>
          <a:xfrm>
            <a:off x="7076881" y="4962245"/>
            <a:ext cx="3890865" cy="461665"/>
          </a:xfrm>
          <a:prstGeom prst="rect">
            <a:avLst/>
          </a:prstGeom>
          <a:noFill/>
        </p:spPr>
        <p:txBody>
          <a:bodyPr wrap="square" rtlCol="0">
            <a:spAutoFit/>
          </a:bodyPr>
          <a:lstStyle/>
          <a:p>
            <a:r>
              <a:rPr lang="en-US" sz="2400" dirty="0" smtClean="0"/>
              <a:t>Read the file into the buffer</a:t>
            </a:r>
            <a:endParaRPr lang="en-US" sz="2400" dirty="0"/>
          </a:p>
        </p:txBody>
      </p:sp>
      <p:sp>
        <p:nvSpPr>
          <p:cNvPr id="12" name="TextBox 11"/>
          <p:cNvSpPr txBox="1"/>
          <p:nvPr/>
        </p:nvSpPr>
        <p:spPr>
          <a:xfrm>
            <a:off x="9663210" y="5664574"/>
            <a:ext cx="2305439" cy="830997"/>
          </a:xfrm>
          <a:prstGeom prst="rect">
            <a:avLst/>
          </a:prstGeom>
          <a:noFill/>
        </p:spPr>
        <p:txBody>
          <a:bodyPr wrap="square" rtlCol="0">
            <a:spAutoFit/>
          </a:bodyPr>
          <a:lstStyle/>
          <a:p>
            <a:r>
              <a:rPr lang="en-US" sz="2400" dirty="0" smtClean="0"/>
              <a:t>Send the file to the server</a:t>
            </a:r>
            <a:endParaRPr lang="en-US" sz="2400" dirty="0"/>
          </a:p>
        </p:txBody>
      </p:sp>
      <p:pic>
        <p:nvPicPr>
          <p:cNvPr id="13" name="Picture 12"/>
          <p:cNvPicPr>
            <a:picLocks noChangeAspect="1"/>
          </p:cNvPicPr>
          <p:nvPr/>
        </p:nvPicPr>
        <p:blipFill>
          <a:blip r:embed="rId2"/>
          <a:stretch>
            <a:fillRect/>
          </a:stretch>
        </p:blipFill>
        <p:spPr>
          <a:xfrm>
            <a:off x="221213" y="2373431"/>
            <a:ext cx="8801100" cy="419100"/>
          </a:xfrm>
          <a:prstGeom prst="rect">
            <a:avLst/>
          </a:prstGeom>
        </p:spPr>
      </p:pic>
      <p:pic>
        <p:nvPicPr>
          <p:cNvPr id="14" name="Picture 13"/>
          <p:cNvPicPr>
            <a:picLocks noChangeAspect="1"/>
          </p:cNvPicPr>
          <p:nvPr/>
        </p:nvPicPr>
        <p:blipFill>
          <a:blip r:embed="rId3"/>
          <a:stretch>
            <a:fillRect/>
          </a:stretch>
        </p:blipFill>
        <p:spPr>
          <a:xfrm>
            <a:off x="221212" y="3081822"/>
            <a:ext cx="9221368" cy="1504950"/>
          </a:xfrm>
          <a:prstGeom prst="rect">
            <a:avLst/>
          </a:prstGeom>
        </p:spPr>
      </p:pic>
      <p:pic>
        <p:nvPicPr>
          <p:cNvPr id="15" name="Picture 14"/>
          <p:cNvPicPr>
            <a:picLocks noChangeAspect="1"/>
          </p:cNvPicPr>
          <p:nvPr/>
        </p:nvPicPr>
        <p:blipFill>
          <a:blip r:embed="rId4"/>
          <a:stretch>
            <a:fillRect/>
          </a:stretch>
        </p:blipFill>
        <p:spPr>
          <a:xfrm>
            <a:off x="221214" y="5014986"/>
            <a:ext cx="6353175" cy="352425"/>
          </a:xfrm>
          <a:prstGeom prst="rect">
            <a:avLst/>
          </a:prstGeom>
        </p:spPr>
      </p:pic>
      <p:pic>
        <p:nvPicPr>
          <p:cNvPr id="16" name="Picture 15"/>
          <p:cNvPicPr>
            <a:picLocks noChangeAspect="1"/>
          </p:cNvPicPr>
          <p:nvPr/>
        </p:nvPicPr>
        <p:blipFill>
          <a:blip r:embed="rId5"/>
          <a:stretch>
            <a:fillRect/>
          </a:stretch>
        </p:blipFill>
        <p:spPr>
          <a:xfrm>
            <a:off x="319185" y="5423910"/>
            <a:ext cx="9344025" cy="1076325"/>
          </a:xfrm>
          <a:prstGeom prst="rect">
            <a:avLst/>
          </a:prstGeom>
        </p:spPr>
      </p:pic>
    </p:spTree>
    <p:extLst>
      <p:ext uri="{BB962C8B-B14F-4D97-AF65-F5344CB8AC3E}">
        <p14:creationId xmlns:p14="http://schemas.microsoft.com/office/powerpoint/2010/main" val="38032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Client</a:t>
            </a:r>
            <a:endParaRPr lang="en-US" dirty="0"/>
          </a:p>
        </p:txBody>
      </p:sp>
      <p:sp>
        <p:nvSpPr>
          <p:cNvPr id="9" name="Date Placeholder 8"/>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8" name="Slide Number Placeholder 7"/>
          <p:cNvSpPr>
            <a:spLocks noGrp="1"/>
          </p:cNvSpPr>
          <p:nvPr>
            <p:ph type="sldNum" sz="quarter" idx="12"/>
          </p:nvPr>
        </p:nvSpPr>
        <p:spPr/>
        <p:txBody>
          <a:bodyPr/>
          <a:lstStyle/>
          <a:p>
            <a:fld id="{9DC9C1B8-E0BD-4B9F-A6A4-44AD34B1169C}" type="slidenum">
              <a:rPr lang="en-US" smtClean="0"/>
              <a:t>17</a:t>
            </a:fld>
            <a:endParaRPr lang="en-US"/>
          </a:p>
        </p:txBody>
      </p:sp>
      <p:pic>
        <p:nvPicPr>
          <p:cNvPr id="4" name="Picture 3"/>
          <p:cNvPicPr>
            <a:picLocks noChangeAspect="1"/>
          </p:cNvPicPr>
          <p:nvPr/>
        </p:nvPicPr>
        <p:blipFill>
          <a:blip r:embed="rId2"/>
          <a:stretch>
            <a:fillRect/>
          </a:stretch>
        </p:blipFill>
        <p:spPr>
          <a:xfrm>
            <a:off x="314424" y="1690688"/>
            <a:ext cx="9267825" cy="1562100"/>
          </a:xfrm>
          <a:prstGeom prst="rect">
            <a:avLst/>
          </a:prstGeom>
        </p:spPr>
      </p:pic>
      <p:sp>
        <p:nvSpPr>
          <p:cNvPr id="5" name="TextBox 4"/>
          <p:cNvSpPr txBox="1"/>
          <p:nvPr/>
        </p:nvSpPr>
        <p:spPr>
          <a:xfrm>
            <a:off x="9663954" y="1905843"/>
            <a:ext cx="2250141" cy="830997"/>
          </a:xfrm>
          <a:prstGeom prst="rect">
            <a:avLst/>
          </a:prstGeom>
          <a:noFill/>
        </p:spPr>
        <p:txBody>
          <a:bodyPr wrap="square" rtlCol="0">
            <a:spAutoFit/>
          </a:bodyPr>
          <a:lstStyle/>
          <a:p>
            <a:r>
              <a:rPr lang="en-US" sz="2400" dirty="0" smtClean="0"/>
              <a:t>Wait for the </a:t>
            </a:r>
            <a:r>
              <a:rPr lang="en-US" sz="2400" dirty="0" err="1" smtClean="0"/>
              <a:t>ack</a:t>
            </a:r>
            <a:endParaRPr lang="en-US" sz="2400" dirty="0" smtClean="0"/>
          </a:p>
        </p:txBody>
      </p:sp>
      <p:pic>
        <p:nvPicPr>
          <p:cNvPr id="6" name="Picture 5"/>
          <p:cNvPicPr>
            <a:picLocks noChangeAspect="1"/>
          </p:cNvPicPr>
          <p:nvPr/>
        </p:nvPicPr>
        <p:blipFill>
          <a:blip r:embed="rId3"/>
          <a:stretch>
            <a:fillRect/>
          </a:stretch>
        </p:blipFill>
        <p:spPr>
          <a:xfrm>
            <a:off x="314422" y="3600460"/>
            <a:ext cx="9822815" cy="2035231"/>
          </a:xfrm>
          <a:prstGeom prst="rect">
            <a:avLst/>
          </a:prstGeom>
        </p:spPr>
      </p:pic>
      <p:sp>
        <p:nvSpPr>
          <p:cNvPr id="7" name="TextBox 6"/>
          <p:cNvSpPr txBox="1"/>
          <p:nvPr/>
        </p:nvSpPr>
        <p:spPr>
          <a:xfrm>
            <a:off x="1028701" y="5752528"/>
            <a:ext cx="10325099" cy="461665"/>
          </a:xfrm>
          <a:prstGeom prst="rect">
            <a:avLst/>
          </a:prstGeom>
          <a:noFill/>
        </p:spPr>
        <p:txBody>
          <a:bodyPr wrap="square" rtlCol="0">
            <a:spAutoFit/>
          </a:bodyPr>
          <a:lstStyle/>
          <a:p>
            <a:r>
              <a:rPr lang="en-US" sz="2400" dirty="0" smtClean="0"/>
              <a:t>Check if it is an </a:t>
            </a:r>
            <a:r>
              <a:rPr lang="en-US" sz="2400" dirty="0" err="1" smtClean="0"/>
              <a:t>Ack</a:t>
            </a:r>
            <a:r>
              <a:rPr lang="en-US" sz="2400" dirty="0" smtClean="0"/>
              <a:t> and calculate the time taken</a:t>
            </a:r>
            <a:endParaRPr lang="en-US" sz="2400" dirty="0"/>
          </a:p>
        </p:txBody>
      </p:sp>
    </p:spTree>
    <p:extLst>
      <p:ext uri="{BB962C8B-B14F-4D97-AF65-F5344CB8AC3E}">
        <p14:creationId xmlns:p14="http://schemas.microsoft.com/office/powerpoint/2010/main" val="408579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38137"/>
            <a:ext cx="10972800" cy="1252728"/>
          </a:xfrm>
        </p:spPr>
        <p:txBody>
          <a:bodyPr/>
          <a:lstStyle/>
          <a:p>
            <a:r>
              <a:rPr lang="en-US" dirty="0" smtClean="0"/>
              <a:t>Example 2: Server</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18</a:t>
            </a:fld>
            <a:endParaRPr lang="en-US"/>
          </a:p>
        </p:txBody>
      </p:sp>
      <p:pic>
        <p:nvPicPr>
          <p:cNvPr id="4" name="Picture 3"/>
          <p:cNvPicPr>
            <a:picLocks noChangeAspect="1"/>
          </p:cNvPicPr>
          <p:nvPr/>
        </p:nvPicPr>
        <p:blipFill>
          <a:blip r:embed="rId2"/>
          <a:stretch>
            <a:fillRect/>
          </a:stretch>
        </p:blipFill>
        <p:spPr>
          <a:xfrm>
            <a:off x="609600" y="1586418"/>
            <a:ext cx="7231076" cy="4790828"/>
          </a:xfrm>
          <a:prstGeom prst="rect">
            <a:avLst/>
          </a:prstGeom>
        </p:spPr>
      </p:pic>
      <p:sp>
        <p:nvSpPr>
          <p:cNvPr id="5" name="TextBox 4"/>
          <p:cNvSpPr txBox="1"/>
          <p:nvPr/>
        </p:nvSpPr>
        <p:spPr>
          <a:xfrm>
            <a:off x="8512573" y="3294896"/>
            <a:ext cx="3247053" cy="830997"/>
          </a:xfrm>
          <a:prstGeom prst="rect">
            <a:avLst/>
          </a:prstGeom>
          <a:noFill/>
        </p:spPr>
        <p:txBody>
          <a:bodyPr wrap="square" rtlCol="0">
            <a:spAutoFit/>
          </a:bodyPr>
          <a:lstStyle/>
          <a:p>
            <a:r>
              <a:rPr lang="en-US" sz="2400" dirty="0" smtClean="0"/>
              <a:t>Receive the whole file from client</a:t>
            </a:r>
            <a:endParaRPr lang="en-US" sz="2400" dirty="0"/>
          </a:p>
        </p:txBody>
      </p:sp>
    </p:spTree>
    <p:extLst>
      <p:ext uri="{BB962C8B-B14F-4D97-AF65-F5344CB8AC3E}">
        <p14:creationId xmlns:p14="http://schemas.microsoft.com/office/powerpoint/2010/main" val="1087263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Server</a:t>
            </a:r>
            <a:endParaRPr lang="en-US" dirty="0"/>
          </a:p>
        </p:txBody>
      </p:sp>
      <p:sp>
        <p:nvSpPr>
          <p:cNvPr id="9" name="Date Placeholder 8"/>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8" name="Slide Number Placeholder 7"/>
          <p:cNvSpPr>
            <a:spLocks noGrp="1"/>
          </p:cNvSpPr>
          <p:nvPr>
            <p:ph type="sldNum" sz="quarter" idx="12"/>
          </p:nvPr>
        </p:nvSpPr>
        <p:spPr/>
        <p:txBody>
          <a:bodyPr/>
          <a:lstStyle/>
          <a:p>
            <a:fld id="{9DC9C1B8-E0BD-4B9F-A6A4-44AD34B1169C}" type="slidenum">
              <a:rPr lang="en-US" smtClean="0"/>
              <a:t>19</a:t>
            </a:fld>
            <a:endParaRPr lang="en-US"/>
          </a:p>
        </p:txBody>
      </p:sp>
      <p:sp>
        <p:nvSpPr>
          <p:cNvPr id="5" name="TextBox 4"/>
          <p:cNvSpPr txBox="1"/>
          <p:nvPr/>
        </p:nvSpPr>
        <p:spPr>
          <a:xfrm>
            <a:off x="6811347" y="2402791"/>
            <a:ext cx="5001517" cy="830997"/>
          </a:xfrm>
          <a:prstGeom prst="rect">
            <a:avLst/>
          </a:prstGeom>
          <a:noFill/>
        </p:spPr>
        <p:txBody>
          <a:bodyPr wrap="square" rtlCol="0">
            <a:spAutoFit/>
          </a:bodyPr>
          <a:lstStyle/>
          <a:p>
            <a:r>
              <a:rPr lang="en-US" sz="2400" dirty="0" smtClean="0"/>
              <a:t>Send </a:t>
            </a:r>
            <a:r>
              <a:rPr lang="en-US" sz="2400" dirty="0" err="1" smtClean="0"/>
              <a:t>ack</a:t>
            </a:r>
            <a:r>
              <a:rPr lang="en-US" sz="2400" dirty="0"/>
              <a:t> </a:t>
            </a:r>
            <a:r>
              <a:rPr lang="en-US" sz="2400" dirty="0" smtClean="0"/>
              <a:t>to client after receiving the whole file</a:t>
            </a:r>
            <a:endParaRPr lang="en-US" sz="2400" dirty="0"/>
          </a:p>
        </p:txBody>
      </p:sp>
      <p:pic>
        <p:nvPicPr>
          <p:cNvPr id="3" name="Picture 2"/>
          <p:cNvPicPr>
            <a:picLocks noChangeAspect="1"/>
          </p:cNvPicPr>
          <p:nvPr/>
        </p:nvPicPr>
        <p:blipFill>
          <a:blip r:embed="rId2"/>
          <a:stretch>
            <a:fillRect/>
          </a:stretch>
        </p:blipFill>
        <p:spPr>
          <a:xfrm>
            <a:off x="495203" y="2014886"/>
            <a:ext cx="6181725" cy="1514475"/>
          </a:xfrm>
          <a:prstGeom prst="rect">
            <a:avLst/>
          </a:prstGeom>
        </p:spPr>
      </p:pic>
      <p:pic>
        <p:nvPicPr>
          <p:cNvPr id="6" name="Picture 5"/>
          <p:cNvPicPr>
            <a:picLocks noChangeAspect="1"/>
          </p:cNvPicPr>
          <p:nvPr/>
        </p:nvPicPr>
        <p:blipFill>
          <a:blip r:embed="rId3"/>
          <a:stretch>
            <a:fillRect/>
          </a:stretch>
        </p:blipFill>
        <p:spPr>
          <a:xfrm>
            <a:off x="495201" y="4379319"/>
            <a:ext cx="6953251" cy="819150"/>
          </a:xfrm>
          <a:prstGeom prst="rect">
            <a:avLst/>
          </a:prstGeom>
        </p:spPr>
      </p:pic>
      <p:sp>
        <p:nvSpPr>
          <p:cNvPr id="7" name="TextBox 6"/>
          <p:cNvSpPr txBox="1"/>
          <p:nvPr/>
        </p:nvSpPr>
        <p:spPr>
          <a:xfrm>
            <a:off x="7625734" y="4519281"/>
            <a:ext cx="3867020" cy="830997"/>
          </a:xfrm>
          <a:prstGeom prst="rect">
            <a:avLst/>
          </a:prstGeom>
          <a:noFill/>
        </p:spPr>
        <p:txBody>
          <a:bodyPr wrap="square" rtlCol="0">
            <a:spAutoFit/>
          </a:bodyPr>
          <a:lstStyle/>
          <a:p>
            <a:r>
              <a:rPr lang="en-US" sz="2400" dirty="0" smtClean="0"/>
              <a:t>Save the file from buffer to a file</a:t>
            </a:r>
            <a:endParaRPr lang="en-US" sz="2400" dirty="0"/>
          </a:p>
        </p:txBody>
      </p:sp>
    </p:spTree>
    <p:extLst>
      <p:ext uri="{BB962C8B-B14F-4D97-AF65-F5344CB8AC3E}">
        <p14:creationId xmlns:p14="http://schemas.microsoft.com/office/powerpoint/2010/main" val="38344455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Sockets</a:t>
            </a:r>
            <a:endParaRPr lang="en-SG" dirty="0"/>
          </a:p>
        </p:txBody>
      </p:sp>
      <p:sp>
        <p:nvSpPr>
          <p:cNvPr id="3" name="Content Placeholder 2"/>
          <p:cNvSpPr>
            <a:spLocks noGrp="1"/>
          </p:cNvSpPr>
          <p:nvPr>
            <p:ph idx="1"/>
          </p:nvPr>
        </p:nvSpPr>
        <p:spPr/>
        <p:txBody>
          <a:bodyPr/>
          <a:lstStyle/>
          <a:p>
            <a:r>
              <a:rPr lang="en-US" dirty="0" smtClean="0"/>
              <a:t>Application Programming Interface (API)</a:t>
            </a:r>
          </a:p>
          <a:p>
            <a:r>
              <a:rPr lang="en-US" dirty="0" smtClean="0"/>
              <a:t>Interface between an application and network</a:t>
            </a:r>
          </a:p>
          <a:p>
            <a:r>
              <a:rPr lang="en-US" dirty="0" smtClean="0"/>
              <a:t>Application creates a socket</a:t>
            </a:r>
          </a:p>
          <a:p>
            <a:r>
              <a:rPr lang="en-US" dirty="0" smtClean="0"/>
              <a:t>The interface defines the following operations</a:t>
            </a:r>
          </a:p>
          <a:p>
            <a:pPr lvl="1"/>
            <a:r>
              <a:rPr lang="en-US" dirty="0" smtClean="0"/>
              <a:t>Create a socket</a:t>
            </a:r>
          </a:p>
          <a:p>
            <a:pPr lvl="1"/>
            <a:r>
              <a:rPr lang="en-US" dirty="0" smtClean="0"/>
              <a:t>Attach a socket to the network</a:t>
            </a:r>
          </a:p>
          <a:p>
            <a:pPr lvl="1"/>
            <a:r>
              <a:rPr lang="en-US" dirty="0" smtClean="0"/>
              <a:t>Send/receive messages through a socket</a:t>
            </a:r>
          </a:p>
          <a:p>
            <a:pPr lvl="1"/>
            <a:r>
              <a:rPr lang="en-US" dirty="0" smtClean="0"/>
              <a:t>Close a socket</a:t>
            </a:r>
          </a:p>
          <a:p>
            <a:pPr lvl="1"/>
            <a:endParaRPr lang="en-SG" dirty="0"/>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a:t>
            </a:fld>
            <a:endParaRPr lang="en-US"/>
          </a:p>
        </p:txBody>
      </p:sp>
    </p:spTree>
    <p:extLst>
      <p:ext uri="{BB962C8B-B14F-4D97-AF65-F5344CB8AC3E}">
        <p14:creationId xmlns:p14="http://schemas.microsoft.com/office/powerpoint/2010/main" val="756757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2)</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20</a:t>
            </a:fld>
            <a:endParaRPr lang="en-US"/>
          </a:p>
        </p:txBody>
      </p:sp>
      <p:pic>
        <p:nvPicPr>
          <p:cNvPr id="8" name="Picture 7"/>
          <p:cNvPicPr>
            <a:picLocks noChangeAspect="1"/>
          </p:cNvPicPr>
          <p:nvPr/>
        </p:nvPicPr>
        <p:blipFill>
          <a:blip r:embed="rId2"/>
          <a:stretch>
            <a:fillRect/>
          </a:stretch>
        </p:blipFill>
        <p:spPr>
          <a:xfrm>
            <a:off x="482321" y="1677439"/>
            <a:ext cx="6076950" cy="3619500"/>
          </a:xfrm>
          <a:prstGeom prst="rect">
            <a:avLst/>
          </a:prstGeom>
        </p:spPr>
      </p:pic>
      <p:pic>
        <p:nvPicPr>
          <p:cNvPr id="9" name="Picture 8"/>
          <p:cNvPicPr>
            <a:picLocks noChangeAspect="1"/>
          </p:cNvPicPr>
          <p:nvPr/>
        </p:nvPicPr>
        <p:blipFill>
          <a:blip r:embed="rId3"/>
          <a:stretch>
            <a:fillRect/>
          </a:stretch>
        </p:blipFill>
        <p:spPr>
          <a:xfrm>
            <a:off x="7307580" y="3988411"/>
            <a:ext cx="4247734" cy="2580235"/>
          </a:xfrm>
          <a:prstGeom prst="rect">
            <a:avLst/>
          </a:prstGeom>
        </p:spPr>
      </p:pic>
      <p:pic>
        <p:nvPicPr>
          <p:cNvPr id="10" name="Picture 9"/>
          <p:cNvPicPr>
            <a:picLocks noChangeAspect="1"/>
          </p:cNvPicPr>
          <p:nvPr/>
        </p:nvPicPr>
        <p:blipFill>
          <a:blip r:embed="rId4"/>
          <a:stretch>
            <a:fillRect/>
          </a:stretch>
        </p:blipFill>
        <p:spPr>
          <a:xfrm>
            <a:off x="7307580" y="1601239"/>
            <a:ext cx="3686175" cy="2295525"/>
          </a:xfrm>
          <a:prstGeom prst="rect">
            <a:avLst/>
          </a:prstGeom>
        </p:spPr>
      </p:pic>
    </p:spTree>
    <p:extLst>
      <p:ext uri="{BB962C8B-B14F-4D97-AF65-F5344CB8AC3E}">
        <p14:creationId xmlns:p14="http://schemas.microsoft.com/office/powerpoint/2010/main" val="164753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sp>
        <p:nvSpPr>
          <p:cNvPr id="3" name="Content Placeholder 2"/>
          <p:cNvSpPr>
            <a:spLocks noGrp="1"/>
          </p:cNvSpPr>
          <p:nvPr>
            <p:ph idx="1"/>
          </p:nvPr>
        </p:nvSpPr>
        <p:spPr/>
        <p:txBody>
          <a:bodyPr>
            <a:normAutofit/>
          </a:bodyPr>
          <a:lstStyle/>
          <a:p>
            <a:r>
              <a:rPr lang="en-SG" dirty="0" smtClean="0"/>
              <a:t>Develop </a:t>
            </a:r>
            <a:r>
              <a:rPr lang="en-SG" dirty="0"/>
              <a:t>a TCP-based client-server socket program for transferring a large message. Here, the message transmitted from the client to server is read from a large file. The message is split into short data-units which are sent one by one without waiting for any acknowledgement between transmissions of two successive data-units. Verify if the file has been sent completely and correctly by comparing the received file with the original file. Measure the message transfer time and throughput for various sizes of data-units. </a:t>
            </a:r>
          </a:p>
          <a:p>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21</a:t>
            </a:fld>
            <a:endParaRPr lang="en-US"/>
          </a:p>
        </p:txBody>
      </p:sp>
    </p:spTree>
    <p:extLst>
      <p:ext uri="{BB962C8B-B14F-4D97-AF65-F5344CB8AC3E}">
        <p14:creationId xmlns:p14="http://schemas.microsoft.com/office/powerpoint/2010/main" val="35055372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a:t>
            </a:r>
            <a:r>
              <a:rPr lang="en-US" dirty="0"/>
              <a:t>Client </a:t>
            </a:r>
            <a:r>
              <a:rPr lang="en-US" dirty="0" smtClean="0"/>
              <a:t>sending </a:t>
            </a:r>
            <a:r>
              <a:rPr lang="en-US" dirty="0"/>
              <a:t>file in data units </a:t>
            </a:r>
          </a:p>
        </p:txBody>
      </p:sp>
      <p:sp>
        <p:nvSpPr>
          <p:cNvPr id="8" name="Date Placeholder 7"/>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22</a:t>
            </a:fld>
            <a:endParaRPr lang="en-US"/>
          </a:p>
        </p:txBody>
      </p:sp>
      <p:pic>
        <p:nvPicPr>
          <p:cNvPr id="4" name="Picture 3"/>
          <p:cNvPicPr>
            <a:picLocks noChangeAspect="1"/>
          </p:cNvPicPr>
          <p:nvPr/>
        </p:nvPicPr>
        <p:blipFill>
          <a:blip r:embed="rId2"/>
          <a:stretch>
            <a:fillRect/>
          </a:stretch>
        </p:blipFill>
        <p:spPr>
          <a:xfrm>
            <a:off x="838201" y="1712265"/>
            <a:ext cx="7573255" cy="4795838"/>
          </a:xfrm>
          <a:prstGeom prst="rect">
            <a:avLst/>
          </a:prstGeom>
        </p:spPr>
      </p:pic>
      <p:sp>
        <p:nvSpPr>
          <p:cNvPr id="5" name="TextBox 4"/>
          <p:cNvSpPr txBox="1"/>
          <p:nvPr/>
        </p:nvSpPr>
        <p:spPr>
          <a:xfrm>
            <a:off x="8411454" y="2509937"/>
            <a:ext cx="3261143" cy="830997"/>
          </a:xfrm>
          <a:prstGeom prst="rect">
            <a:avLst/>
          </a:prstGeom>
          <a:noFill/>
        </p:spPr>
        <p:txBody>
          <a:bodyPr wrap="square" rtlCol="0">
            <a:spAutoFit/>
          </a:bodyPr>
          <a:lstStyle/>
          <a:p>
            <a:r>
              <a:rPr lang="en-US" sz="2400" dirty="0" smtClean="0"/>
              <a:t>Sending file in data units of size DATALEN </a:t>
            </a:r>
            <a:endParaRPr lang="en-US" sz="2400" dirty="0"/>
          </a:p>
        </p:txBody>
      </p:sp>
      <p:sp>
        <p:nvSpPr>
          <p:cNvPr id="6" name="Oval 5"/>
          <p:cNvSpPr/>
          <p:nvPr/>
        </p:nvSpPr>
        <p:spPr>
          <a:xfrm>
            <a:off x="4512115" y="3340934"/>
            <a:ext cx="1371600" cy="438539"/>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209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waits for </a:t>
            </a:r>
            <a:r>
              <a:rPr lang="en-US" dirty="0" err="1" smtClean="0"/>
              <a:t>Ack</a:t>
            </a:r>
            <a:endParaRPr lang="en-US" dirty="0"/>
          </a:p>
        </p:txBody>
      </p:sp>
      <p:sp>
        <p:nvSpPr>
          <p:cNvPr id="8" name="Date Placeholder 7"/>
          <p:cNvSpPr>
            <a:spLocks noGrp="1"/>
          </p:cNvSpPr>
          <p:nvPr>
            <p:ph type="dt" sz="half" idx="10"/>
          </p:nvPr>
        </p:nvSpPr>
        <p:spPr/>
        <p:txBody>
          <a:bodyPr/>
          <a:lstStyle/>
          <a:p>
            <a:r>
              <a:rPr lang="en-US" smtClean="0"/>
              <a:t>EE4204 (Part 1) Lab</a:t>
            </a:r>
            <a:endParaRPr lang="en-US"/>
          </a:p>
        </p:txBody>
      </p:sp>
      <p:sp>
        <p:nvSpPr>
          <p:cNvPr id="6" name="Footer Placeholder 5"/>
          <p:cNvSpPr>
            <a:spLocks noGrp="1"/>
          </p:cNvSpPr>
          <p:nvPr>
            <p:ph type="ftr" sz="quarter" idx="11"/>
          </p:nvPr>
        </p:nvSpPr>
        <p:spPr/>
        <p:txBody>
          <a:bodyPr/>
          <a:lstStyle/>
          <a:p>
            <a:r>
              <a:rPr lang="en-US" smtClean="0"/>
              <a:t>G. Mohan/NUS</a:t>
            </a:r>
            <a:endParaRPr lang="en-US"/>
          </a:p>
        </p:txBody>
      </p:sp>
      <p:sp>
        <p:nvSpPr>
          <p:cNvPr id="7" name="Slide Number Placeholder 6"/>
          <p:cNvSpPr>
            <a:spLocks noGrp="1"/>
          </p:cNvSpPr>
          <p:nvPr>
            <p:ph type="sldNum" sz="quarter" idx="12"/>
          </p:nvPr>
        </p:nvSpPr>
        <p:spPr/>
        <p:txBody>
          <a:bodyPr/>
          <a:lstStyle/>
          <a:p>
            <a:fld id="{9DC9C1B8-E0BD-4B9F-A6A4-44AD34B1169C}" type="slidenum">
              <a:rPr lang="en-US" smtClean="0"/>
              <a:t>23</a:t>
            </a:fld>
            <a:endParaRPr lang="en-US"/>
          </a:p>
        </p:txBody>
      </p:sp>
      <p:pic>
        <p:nvPicPr>
          <p:cNvPr id="9" name="Picture 8"/>
          <p:cNvPicPr>
            <a:picLocks noChangeAspect="1"/>
          </p:cNvPicPr>
          <p:nvPr/>
        </p:nvPicPr>
        <p:blipFill>
          <a:blip r:embed="rId2"/>
          <a:stretch>
            <a:fillRect/>
          </a:stretch>
        </p:blipFill>
        <p:spPr>
          <a:xfrm>
            <a:off x="609600" y="1873611"/>
            <a:ext cx="5505450" cy="466725"/>
          </a:xfrm>
          <a:prstGeom prst="rect">
            <a:avLst/>
          </a:prstGeom>
        </p:spPr>
      </p:pic>
      <p:sp>
        <p:nvSpPr>
          <p:cNvPr id="5" name="Oval 4"/>
          <p:cNvSpPr/>
          <p:nvPr/>
        </p:nvSpPr>
        <p:spPr>
          <a:xfrm>
            <a:off x="3454400" y="1705085"/>
            <a:ext cx="2904235" cy="734570"/>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609600" y="2805771"/>
            <a:ext cx="10001250" cy="3143250"/>
          </a:xfrm>
          <a:prstGeom prst="rect">
            <a:avLst/>
          </a:prstGeom>
        </p:spPr>
      </p:pic>
    </p:spTree>
    <p:extLst>
      <p:ext uri="{BB962C8B-B14F-4D97-AF65-F5344CB8AC3E}">
        <p14:creationId xmlns:p14="http://schemas.microsoft.com/office/powerpoint/2010/main" val="420261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3: </a:t>
            </a:r>
            <a:r>
              <a:rPr lang="en-US" dirty="0"/>
              <a:t>Server </a:t>
            </a:r>
            <a:r>
              <a:rPr lang="en-US" dirty="0" smtClean="0"/>
              <a:t>receiving </a:t>
            </a:r>
            <a:r>
              <a:rPr lang="en-US" dirty="0"/>
              <a:t>file in data </a:t>
            </a:r>
            <a:r>
              <a:rPr lang="en-US" dirty="0" smtClean="0"/>
              <a:t>units</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24</a:t>
            </a:fld>
            <a:endParaRPr lang="en-US"/>
          </a:p>
        </p:txBody>
      </p:sp>
      <p:sp>
        <p:nvSpPr>
          <p:cNvPr id="5" name="TextBox 4"/>
          <p:cNvSpPr txBox="1"/>
          <p:nvPr/>
        </p:nvSpPr>
        <p:spPr>
          <a:xfrm>
            <a:off x="8948057" y="3076733"/>
            <a:ext cx="2930179" cy="1200329"/>
          </a:xfrm>
          <a:prstGeom prst="rect">
            <a:avLst/>
          </a:prstGeom>
          <a:noFill/>
        </p:spPr>
        <p:txBody>
          <a:bodyPr wrap="square" rtlCol="0">
            <a:spAutoFit/>
          </a:bodyPr>
          <a:lstStyle/>
          <a:p>
            <a:r>
              <a:rPr lang="en-US" sz="2400" dirty="0" smtClean="0"/>
              <a:t>Receiving file in data units of size DATALEN </a:t>
            </a:r>
            <a:endParaRPr lang="en-US" sz="2400" dirty="0"/>
          </a:p>
        </p:txBody>
      </p:sp>
      <p:pic>
        <p:nvPicPr>
          <p:cNvPr id="3" name="Picture 2"/>
          <p:cNvPicPr>
            <a:picLocks noChangeAspect="1"/>
          </p:cNvPicPr>
          <p:nvPr/>
        </p:nvPicPr>
        <p:blipFill>
          <a:blip r:embed="rId2"/>
          <a:stretch>
            <a:fillRect/>
          </a:stretch>
        </p:blipFill>
        <p:spPr>
          <a:xfrm>
            <a:off x="193028" y="1690688"/>
            <a:ext cx="8626329" cy="4711084"/>
          </a:xfrm>
          <a:prstGeom prst="rect">
            <a:avLst/>
          </a:prstGeom>
        </p:spPr>
      </p:pic>
    </p:spTree>
    <p:extLst>
      <p:ext uri="{BB962C8B-B14F-4D97-AF65-F5344CB8AC3E}">
        <p14:creationId xmlns:p14="http://schemas.microsoft.com/office/powerpoint/2010/main" val="42616862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643" y="242060"/>
            <a:ext cx="10515600" cy="1325563"/>
          </a:xfrm>
        </p:spPr>
        <p:txBody>
          <a:bodyPr/>
          <a:lstStyle/>
          <a:p>
            <a:r>
              <a:rPr lang="en-US" dirty="0" smtClean="0"/>
              <a:t>Server sending </a:t>
            </a:r>
            <a:r>
              <a:rPr lang="en-US" dirty="0" err="1" smtClean="0"/>
              <a:t>Ack</a:t>
            </a:r>
            <a:r>
              <a:rPr lang="en-US" dirty="0" smtClean="0"/>
              <a:t> and saving the file</a:t>
            </a:r>
            <a:endParaRPr lang="en-US" dirty="0"/>
          </a:p>
        </p:txBody>
      </p:sp>
      <p:sp>
        <p:nvSpPr>
          <p:cNvPr id="11" name="Date Placeholder 10"/>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25</a:t>
            </a:fld>
            <a:endParaRPr lang="en-US"/>
          </a:p>
        </p:txBody>
      </p:sp>
      <p:sp>
        <p:nvSpPr>
          <p:cNvPr id="5" name="TextBox 4"/>
          <p:cNvSpPr txBox="1"/>
          <p:nvPr/>
        </p:nvSpPr>
        <p:spPr>
          <a:xfrm>
            <a:off x="9123489" y="2379237"/>
            <a:ext cx="3301596" cy="461665"/>
          </a:xfrm>
          <a:prstGeom prst="rect">
            <a:avLst/>
          </a:prstGeom>
          <a:noFill/>
        </p:spPr>
        <p:txBody>
          <a:bodyPr wrap="square" rtlCol="0">
            <a:spAutoFit/>
          </a:bodyPr>
          <a:lstStyle/>
          <a:p>
            <a:r>
              <a:rPr lang="en-US" sz="2400" dirty="0" smtClean="0"/>
              <a:t>Send </a:t>
            </a:r>
            <a:r>
              <a:rPr lang="en-US" sz="2400" dirty="0" err="1" smtClean="0"/>
              <a:t>ack</a:t>
            </a:r>
            <a:r>
              <a:rPr lang="en-US" sz="2400" dirty="0"/>
              <a:t> </a:t>
            </a:r>
            <a:r>
              <a:rPr lang="en-US" sz="2400" dirty="0" smtClean="0"/>
              <a:t>to client</a:t>
            </a:r>
            <a:endParaRPr lang="en-US" sz="2400" dirty="0"/>
          </a:p>
        </p:txBody>
      </p:sp>
      <p:sp>
        <p:nvSpPr>
          <p:cNvPr id="7" name="TextBox 6"/>
          <p:cNvSpPr txBox="1"/>
          <p:nvPr/>
        </p:nvSpPr>
        <p:spPr>
          <a:xfrm>
            <a:off x="7859000" y="3574932"/>
            <a:ext cx="3571001" cy="830997"/>
          </a:xfrm>
          <a:prstGeom prst="rect">
            <a:avLst/>
          </a:prstGeom>
          <a:noFill/>
        </p:spPr>
        <p:txBody>
          <a:bodyPr wrap="square" rtlCol="0">
            <a:spAutoFit/>
          </a:bodyPr>
          <a:lstStyle/>
          <a:p>
            <a:r>
              <a:rPr lang="en-US" sz="2400" dirty="0" smtClean="0"/>
              <a:t>Save the file from buffer to a file</a:t>
            </a:r>
            <a:endParaRPr lang="en-US" sz="2400" dirty="0"/>
          </a:p>
        </p:txBody>
      </p:sp>
      <p:pic>
        <p:nvPicPr>
          <p:cNvPr id="4" name="Picture 3"/>
          <p:cNvPicPr>
            <a:picLocks noChangeAspect="1"/>
          </p:cNvPicPr>
          <p:nvPr/>
        </p:nvPicPr>
        <p:blipFill>
          <a:blip r:embed="rId2"/>
          <a:stretch>
            <a:fillRect/>
          </a:stretch>
        </p:blipFill>
        <p:spPr>
          <a:xfrm>
            <a:off x="486890" y="1688589"/>
            <a:ext cx="4587135" cy="382261"/>
          </a:xfrm>
          <a:prstGeom prst="rect">
            <a:avLst/>
          </a:prstGeom>
        </p:spPr>
      </p:pic>
      <p:pic>
        <p:nvPicPr>
          <p:cNvPr id="8" name="Picture 7"/>
          <p:cNvPicPr>
            <a:picLocks noChangeAspect="1"/>
          </p:cNvPicPr>
          <p:nvPr/>
        </p:nvPicPr>
        <p:blipFill>
          <a:blip r:embed="rId3"/>
          <a:stretch>
            <a:fillRect/>
          </a:stretch>
        </p:blipFill>
        <p:spPr>
          <a:xfrm>
            <a:off x="486890" y="2070850"/>
            <a:ext cx="8543383" cy="1231035"/>
          </a:xfrm>
          <a:prstGeom prst="rect">
            <a:avLst/>
          </a:prstGeom>
        </p:spPr>
      </p:pic>
      <p:pic>
        <p:nvPicPr>
          <p:cNvPr id="9" name="Picture 8"/>
          <p:cNvPicPr>
            <a:picLocks noChangeAspect="1"/>
          </p:cNvPicPr>
          <p:nvPr/>
        </p:nvPicPr>
        <p:blipFill>
          <a:blip r:embed="rId4"/>
          <a:stretch>
            <a:fillRect/>
          </a:stretch>
        </p:blipFill>
        <p:spPr>
          <a:xfrm>
            <a:off x="486888" y="3682044"/>
            <a:ext cx="7007605" cy="775071"/>
          </a:xfrm>
          <a:prstGeom prst="rect">
            <a:avLst/>
          </a:prstGeom>
        </p:spPr>
      </p:pic>
    </p:spTree>
    <p:extLst>
      <p:ext uri="{BB962C8B-B14F-4D97-AF65-F5344CB8AC3E}">
        <p14:creationId xmlns:p14="http://schemas.microsoft.com/office/powerpoint/2010/main" val="8041970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headsock.h</a:t>
            </a:r>
            <a:r>
              <a:rPr lang="en-US" dirty="0" smtClean="0"/>
              <a:t> (Ex </a:t>
            </a:r>
            <a:r>
              <a:rPr lang="en-US" dirty="0"/>
              <a:t>3</a:t>
            </a:r>
            <a:r>
              <a:rPr lang="en-US" dirty="0" smtClean="0"/>
              <a:t>)</a:t>
            </a: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26</a:t>
            </a:fld>
            <a:endParaRPr lang="en-US"/>
          </a:p>
        </p:txBody>
      </p:sp>
      <p:pic>
        <p:nvPicPr>
          <p:cNvPr id="5" name="Picture 4"/>
          <p:cNvPicPr>
            <a:picLocks noChangeAspect="1"/>
          </p:cNvPicPr>
          <p:nvPr/>
        </p:nvPicPr>
        <p:blipFill>
          <a:blip r:embed="rId2"/>
          <a:stretch>
            <a:fillRect/>
          </a:stretch>
        </p:blipFill>
        <p:spPr>
          <a:xfrm>
            <a:off x="7192608" y="1601342"/>
            <a:ext cx="3638551" cy="2095500"/>
          </a:xfrm>
          <a:prstGeom prst="rect">
            <a:avLst/>
          </a:prstGeom>
        </p:spPr>
      </p:pic>
      <p:pic>
        <p:nvPicPr>
          <p:cNvPr id="4" name="Picture 3"/>
          <p:cNvPicPr>
            <a:picLocks noChangeAspect="1"/>
          </p:cNvPicPr>
          <p:nvPr/>
        </p:nvPicPr>
        <p:blipFill>
          <a:blip r:embed="rId3"/>
          <a:stretch>
            <a:fillRect/>
          </a:stretch>
        </p:blipFill>
        <p:spPr>
          <a:xfrm>
            <a:off x="609600" y="1774768"/>
            <a:ext cx="5657850" cy="2743200"/>
          </a:xfrm>
          <a:prstGeom prst="rect">
            <a:avLst/>
          </a:prstGeom>
        </p:spPr>
      </p:pic>
      <p:pic>
        <p:nvPicPr>
          <p:cNvPr id="10" name="Picture 9"/>
          <p:cNvPicPr>
            <a:picLocks noChangeAspect="1"/>
          </p:cNvPicPr>
          <p:nvPr/>
        </p:nvPicPr>
        <p:blipFill>
          <a:blip r:embed="rId4"/>
          <a:stretch>
            <a:fillRect/>
          </a:stretch>
        </p:blipFill>
        <p:spPr>
          <a:xfrm>
            <a:off x="7192608" y="3724845"/>
            <a:ext cx="4705350" cy="2724150"/>
          </a:xfrm>
          <a:prstGeom prst="rect">
            <a:avLst/>
          </a:prstGeom>
        </p:spPr>
      </p:pic>
    </p:spTree>
    <p:extLst>
      <p:ext uri="{BB962C8B-B14F-4D97-AF65-F5344CB8AC3E}">
        <p14:creationId xmlns:p14="http://schemas.microsoft.com/office/powerpoint/2010/main" val="2523331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Socket – Family and Type</a:t>
            </a:r>
            <a:endParaRPr lang="en-SG" dirty="0"/>
          </a:p>
        </p:txBody>
      </p:sp>
      <p:sp>
        <p:nvSpPr>
          <p:cNvPr id="3" name="Content Placeholder 2"/>
          <p:cNvSpPr>
            <a:spLocks noGrp="1"/>
          </p:cNvSpPr>
          <p:nvPr>
            <p:ph idx="1"/>
          </p:nvPr>
        </p:nvSpPr>
        <p:spPr/>
        <p:txBody>
          <a:bodyPr/>
          <a:lstStyle/>
          <a:p>
            <a:r>
              <a:rPr lang="en-US" dirty="0" smtClean="0"/>
              <a:t>Socket Family</a:t>
            </a:r>
          </a:p>
          <a:p>
            <a:pPr lvl="1"/>
            <a:r>
              <a:rPr lang="en-US" dirty="0" smtClean="0"/>
              <a:t>PF_INET : Internet Family</a:t>
            </a:r>
          </a:p>
          <a:p>
            <a:pPr lvl="1"/>
            <a:r>
              <a:rPr lang="en-US" dirty="0" smtClean="0"/>
              <a:t>PF_UNIX: Unix Pipe facility</a:t>
            </a:r>
          </a:p>
          <a:p>
            <a:r>
              <a:rPr lang="en-US" dirty="0" smtClean="0"/>
              <a:t>Socket Type</a:t>
            </a:r>
          </a:p>
          <a:p>
            <a:pPr lvl="1"/>
            <a:r>
              <a:rPr lang="en-US" dirty="0" smtClean="0"/>
              <a:t>SOCK_STREAM: byte stream such as TCP</a:t>
            </a:r>
          </a:p>
          <a:p>
            <a:pPr lvl="1"/>
            <a:r>
              <a:rPr lang="en-US" dirty="0" smtClean="0"/>
              <a:t>SOCK_DGRAM: message oriented service such as UDP</a:t>
            </a:r>
            <a:endParaRPr lang="en-SG" dirty="0"/>
          </a:p>
        </p:txBody>
      </p:sp>
      <p:sp>
        <p:nvSpPr>
          <p:cNvPr id="4" name="Date Placeholder 3"/>
          <p:cNvSpPr>
            <a:spLocks noGrp="1"/>
          </p:cNvSpPr>
          <p:nvPr>
            <p:ph type="dt" sz="half" idx="10"/>
          </p:nvPr>
        </p:nvSpPr>
        <p:spPr/>
        <p:txBody>
          <a:bodyPr/>
          <a:lstStyle/>
          <a:p>
            <a:r>
              <a:rPr lang="en-US" smtClean="0"/>
              <a:t>EE4204 (Part 1) Lab</a:t>
            </a:r>
            <a:endParaRPr lang="en-US"/>
          </a:p>
        </p:txBody>
      </p:sp>
      <p:sp>
        <p:nvSpPr>
          <p:cNvPr id="5" name="Footer Placeholder 4"/>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3</a:t>
            </a:fld>
            <a:endParaRPr lang="en-US"/>
          </a:p>
        </p:txBody>
      </p:sp>
    </p:spTree>
    <p:extLst>
      <p:ext uri="{BB962C8B-B14F-4D97-AF65-F5344CB8AC3E}">
        <p14:creationId xmlns:p14="http://schemas.microsoft.com/office/powerpoint/2010/main" val="1502706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838200" y="1409988"/>
            <a:ext cx="10515600" cy="4351338"/>
          </a:xfrm>
        </p:spPr>
        <p:txBody>
          <a:bodyPr>
            <a:normAutofit/>
          </a:bodyPr>
          <a:lstStyle/>
          <a:p>
            <a:pPr marL="0" indent="0">
              <a:buNone/>
            </a:pPr>
            <a:r>
              <a:rPr lang="en-US" dirty="0" smtClean="0"/>
              <a:t> </a:t>
            </a:r>
            <a:endParaRPr lang="en-US" dirty="0"/>
          </a:p>
          <a:p>
            <a:r>
              <a:rPr lang="en-SG" dirty="0"/>
              <a:t>Develop a socket program in UNIX/Linux that uses (</a:t>
            </a:r>
            <a:r>
              <a:rPr lang="en-SG" dirty="0" err="1"/>
              <a:t>i</a:t>
            </a:r>
            <a:r>
              <a:rPr lang="en-SG" dirty="0"/>
              <a:t>) TCP as the transport protocol and (ii) UDP as the transport protocol for transferring a short message between a client and server. The client sends a string (input by the user) to the server and the server prints the string on the screen after receiving it. </a:t>
            </a:r>
          </a:p>
          <a:p>
            <a:pPr marL="0" indent="0">
              <a:buNone/>
            </a:pPr>
            <a:endParaRPr lang="en-US" dirty="0" smtClean="0"/>
          </a:p>
          <a:p>
            <a:pPr marL="514350" indent="-514350">
              <a:buAutoNum type="arabicPeriod"/>
            </a:pPr>
            <a:endParaRPr lang="en-US" dirty="0"/>
          </a:p>
          <a:p>
            <a:pPr marL="0" indent="0">
              <a:buNone/>
            </a:pPr>
            <a:endParaRPr lang="en-US" dirty="0" smtClean="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4</a:t>
            </a:fld>
            <a:endParaRPr lang="en-US"/>
          </a:p>
        </p:txBody>
      </p:sp>
    </p:spTree>
    <p:extLst>
      <p:ext uri="{BB962C8B-B14F-4D97-AF65-F5344CB8AC3E}">
        <p14:creationId xmlns:p14="http://schemas.microsoft.com/office/powerpoint/2010/main" val="3279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Socket structure</a:t>
            </a:r>
            <a:br>
              <a:rPr lang="en-US" altLang="en-US" dirty="0"/>
            </a:br>
            <a:endParaRPr lang="en-US" dirty="0"/>
          </a:p>
        </p:txBody>
      </p:sp>
      <p:sp>
        <p:nvSpPr>
          <p:cNvPr id="7" name="Date Placeholder 6"/>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6" name="Slide Number Placeholder 5"/>
          <p:cNvSpPr>
            <a:spLocks noGrp="1"/>
          </p:cNvSpPr>
          <p:nvPr>
            <p:ph type="sldNum" sz="quarter" idx="12"/>
          </p:nvPr>
        </p:nvSpPr>
        <p:spPr/>
        <p:txBody>
          <a:bodyPr/>
          <a:lstStyle/>
          <a:p>
            <a:fld id="{9DC9C1B8-E0BD-4B9F-A6A4-44AD34B1169C}" type="slidenum">
              <a:rPr lang="en-US" smtClean="0"/>
              <a:t>5</a:t>
            </a:fld>
            <a:endParaRPr lang="en-US"/>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012" y="1618155"/>
            <a:ext cx="8721725" cy="476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266759" y="6057651"/>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1634773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563" y="162605"/>
            <a:ext cx="10515600" cy="1325563"/>
          </a:xfrm>
        </p:spPr>
        <p:txBody>
          <a:bodyPr/>
          <a:lstStyle/>
          <a:p>
            <a:r>
              <a:rPr lang="en-US" dirty="0" smtClean="0"/>
              <a:t>UDP Client</a:t>
            </a:r>
            <a:endParaRPr lang="en-US" dirty="0"/>
          </a:p>
        </p:txBody>
      </p:sp>
      <p:sp>
        <p:nvSpPr>
          <p:cNvPr id="3" name="Content Placeholder 2"/>
          <p:cNvSpPr>
            <a:spLocks noGrp="1"/>
          </p:cNvSpPr>
          <p:nvPr>
            <p:ph idx="1"/>
          </p:nvPr>
        </p:nvSpPr>
        <p:spPr>
          <a:xfrm>
            <a:off x="804766" y="1583589"/>
            <a:ext cx="3780453" cy="497697"/>
          </a:xfrm>
        </p:spPr>
        <p:txBody>
          <a:bodyPr>
            <a:normAutofit fontScale="85000" lnSpcReduction="20000"/>
          </a:bodyPr>
          <a:lstStyle/>
          <a:p>
            <a:r>
              <a:rPr lang="en-US" dirty="0" smtClean="0"/>
              <a:t>Create a socket</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6</a:t>
            </a:fld>
            <a:endParaRPr lang="en-US"/>
          </a:p>
        </p:txBody>
      </p:sp>
      <p:pic>
        <p:nvPicPr>
          <p:cNvPr id="12" name="Picture 11"/>
          <p:cNvPicPr>
            <a:picLocks noChangeAspect="1"/>
          </p:cNvPicPr>
          <p:nvPr/>
        </p:nvPicPr>
        <p:blipFill>
          <a:blip r:embed="rId2"/>
          <a:stretch>
            <a:fillRect/>
          </a:stretch>
        </p:blipFill>
        <p:spPr>
          <a:xfrm>
            <a:off x="805736" y="2258813"/>
            <a:ext cx="8982075" cy="428625"/>
          </a:xfrm>
          <a:prstGeom prst="rect">
            <a:avLst/>
          </a:prstGeom>
        </p:spPr>
      </p:pic>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559" y="3081990"/>
            <a:ext cx="5072572" cy="2772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Oval 14"/>
          <p:cNvSpPr/>
          <p:nvPr/>
        </p:nvSpPr>
        <p:spPr>
          <a:xfrm>
            <a:off x="5137573" y="2120927"/>
            <a:ext cx="1586203"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5" idx="3"/>
          </p:cNvCxnSpPr>
          <p:nvPr/>
        </p:nvCxnSpPr>
        <p:spPr>
          <a:xfrm flipH="1">
            <a:off x="5044267" y="2684446"/>
            <a:ext cx="325600" cy="5765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6816790" y="2120927"/>
            <a:ext cx="1970175"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21" idx="3"/>
          </p:cNvCxnSpPr>
          <p:nvPr/>
        </p:nvCxnSpPr>
        <p:spPr>
          <a:xfrm flipH="1">
            <a:off x="6347013" y="2684446"/>
            <a:ext cx="758302" cy="582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839222" y="2237140"/>
            <a:ext cx="643279" cy="43506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a:stCxn id="25" idx="3"/>
          </p:cNvCxnSpPr>
          <p:nvPr/>
        </p:nvCxnSpPr>
        <p:spPr>
          <a:xfrm flipH="1">
            <a:off x="7574834" y="2608493"/>
            <a:ext cx="1358594" cy="7410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p:cNvPicPr>
            <a:picLocks noChangeAspect="1"/>
          </p:cNvPicPr>
          <p:nvPr/>
        </p:nvPicPr>
        <p:blipFill>
          <a:blip r:embed="rId4"/>
          <a:stretch>
            <a:fillRect/>
          </a:stretch>
        </p:blipFill>
        <p:spPr>
          <a:xfrm>
            <a:off x="952210" y="5902425"/>
            <a:ext cx="10467975" cy="400050"/>
          </a:xfrm>
          <a:prstGeom prst="rect">
            <a:avLst/>
          </a:prstGeom>
        </p:spPr>
      </p:pic>
      <p:sp>
        <p:nvSpPr>
          <p:cNvPr id="31" name="Oval 30"/>
          <p:cNvSpPr/>
          <p:nvPr/>
        </p:nvSpPr>
        <p:spPr>
          <a:xfrm>
            <a:off x="8640145" y="5772348"/>
            <a:ext cx="1082352" cy="660204"/>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31" idx="1"/>
          </p:cNvCxnSpPr>
          <p:nvPr/>
        </p:nvCxnSpPr>
        <p:spPr>
          <a:xfrm flipH="1" flipV="1">
            <a:off x="6751255" y="4946359"/>
            <a:ext cx="2047397" cy="9226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8000756" y="3734478"/>
            <a:ext cx="1085073" cy="146506"/>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939364" y="3503045"/>
            <a:ext cx="3067581" cy="830997"/>
          </a:xfrm>
          <a:prstGeom prst="rect">
            <a:avLst/>
          </a:prstGeom>
          <a:noFill/>
        </p:spPr>
        <p:txBody>
          <a:bodyPr wrap="square" rtlCol="0">
            <a:spAutoFit/>
          </a:bodyPr>
          <a:lstStyle/>
          <a:p>
            <a:r>
              <a:rPr lang="en-US" sz="2400" dirty="0" smtClean="0"/>
              <a:t>Chosen by the system</a:t>
            </a:r>
            <a:endParaRPr lang="en-US" sz="2400" dirty="0"/>
          </a:p>
        </p:txBody>
      </p:sp>
      <p:sp>
        <p:nvSpPr>
          <p:cNvPr id="52" name="TextBox 51"/>
          <p:cNvSpPr txBox="1"/>
          <p:nvPr/>
        </p:nvSpPr>
        <p:spPr>
          <a:xfrm>
            <a:off x="6942457" y="5578071"/>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Tree>
    <p:extLst>
      <p:ext uri="{BB962C8B-B14F-4D97-AF65-F5344CB8AC3E}">
        <p14:creationId xmlns:p14="http://schemas.microsoft.com/office/powerpoint/2010/main" val="86445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31" grpId="0" animBg="1"/>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232" y="189426"/>
            <a:ext cx="10515600" cy="1079490"/>
          </a:xfrm>
        </p:spPr>
        <p:txBody>
          <a:bodyPr/>
          <a:lstStyle/>
          <a:p>
            <a:r>
              <a:rPr lang="en-US" dirty="0" smtClean="0"/>
              <a:t>UDP Client</a:t>
            </a:r>
            <a:endParaRPr lang="en-US" dirty="0"/>
          </a:p>
        </p:txBody>
      </p:sp>
      <p:sp>
        <p:nvSpPr>
          <p:cNvPr id="15" name="Date Placeholder 14"/>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13" name="Slide Number Placeholder 12"/>
          <p:cNvSpPr>
            <a:spLocks noGrp="1"/>
          </p:cNvSpPr>
          <p:nvPr>
            <p:ph type="sldNum" sz="quarter" idx="12"/>
          </p:nvPr>
        </p:nvSpPr>
        <p:spPr/>
        <p:txBody>
          <a:bodyPr/>
          <a:lstStyle/>
          <a:p>
            <a:fld id="{9DC9C1B8-E0BD-4B9F-A6A4-44AD34B1169C}" type="slidenum">
              <a:rPr lang="en-US" smtClean="0"/>
              <a:t>7</a:t>
            </a:fld>
            <a:endParaRPr lang="en-US"/>
          </a:p>
        </p:txBody>
      </p:sp>
      <p:pic>
        <p:nvPicPr>
          <p:cNvPr id="4" name="Picture 3"/>
          <p:cNvPicPr>
            <a:picLocks noChangeAspect="1"/>
          </p:cNvPicPr>
          <p:nvPr/>
        </p:nvPicPr>
        <p:blipFill>
          <a:blip r:embed="rId2"/>
          <a:stretch>
            <a:fillRect/>
          </a:stretch>
        </p:blipFill>
        <p:spPr>
          <a:xfrm>
            <a:off x="728978" y="2203600"/>
            <a:ext cx="4484738" cy="352435"/>
          </a:xfrm>
          <a:prstGeom prst="rect">
            <a:avLst/>
          </a:prstGeom>
        </p:spPr>
      </p:pic>
      <p:sp>
        <p:nvSpPr>
          <p:cNvPr id="6" name="Oval 5"/>
          <p:cNvSpPr/>
          <p:nvPr/>
        </p:nvSpPr>
        <p:spPr>
          <a:xfrm>
            <a:off x="3035912" y="2038423"/>
            <a:ext cx="1511396" cy="61322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4547308" y="1986282"/>
            <a:ext cx="590161" cy="2358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981469" y="1602489"/>
            <a:ext cx="6688037" cy="830997"/>
          </a:xfrm>
          <a:prstGeom prst="rect">
            <a:avLst/>
          </a:prstGeom>
          <a:noFill/>
        </p:spPr>
        <p:txBody>
          <a:bodyPr wrap="square" rtlCol="0">
            <a:spAutoFit/>
          </a:bodyPr>
          <a:lstStyle/>
          <a:p>
            <a:r>
              <a:rPr lang="en-US" sz="2400" dirty="0" smtClean="0"/>
              <a:t>Has information like name, aliases, address type </a:t>
            </a:r>
            <a:r>
              <a:rPr lang="en-US" sz="2400" dirty="0" err="1" smtClean="0"/>
              <a:t>etc</a:t>
            </a:r>
            <a:endParaRPr lang="en-US" sz="2400" dirty="0"/>
          </a:p>
        </p:txBody>
      </p:sp>
      <p:sp>
        <p:nvSpPr>
          <p:cNvPr id="9" name="Content Placeholder 2"/>
          <p:cNvSpPr txBox="1">
            <a:spLocks/>
          </p:cNvSpPr>
          <p:nvPr/>
        </p:nvSpPr>
        <p:spPr>
          <a:xfrm>
            <a:off x="728976" y="1611889"/>
            <a:ext cx="3780453" cy="497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Get the server address</a:t>
            </a:r>
            <a:endParaRPr lang="en-US" dirty="0"/>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1" r="-52" b="65238"/>
          <a:stretch/>
        </p:blipFill>
        <p:spPr>
          <a:xfrm>
            <a:off x="8061715" y="2095132"/>
            <a:ext cx="3992996" cy="736325"/>
          </a:xfrm>
          <a:prstGeom prst="rect">
            <a:avLst/>
          </a:prstGeom>
        </p:spPr>
      </p:pic>
      <p:pic>
        <p:nvPicPr>
          <p:cNvPr id="11" name="Picture 10"/>
          <p:cNvPicPr>
            <a:picLocks noChangeAspect="1"/>
          </p:cNvPicPr>
          <p:nvPr/>
        </p:nvPicPr>
        <p:blipFill>
          <a:blip r:embed="rId4"/>
          <a:stretch>
            <a:fillRect/>
          </a:stretch>
        </p:blipFill>
        <p:spPr>
          <a:xfrm>
            <a:off x="728977" y="3178458"/>
            <a:ext cx="7759710" cy="331686"/>
          </a:xfrm>
          <a:prstGeom prst="rect">
            <a:avLst/>
          </a:prstGeom>
        </p:spPr>
      </p:pic>
      <p:pic>
        <p:nvPicPr>
          <p:cNvPr id="12" name="Picture 11"/>
          <p:cNvPicPr>
            <a:picLocks noChangeAspect="1"/>
          </p:cNvPicPr>
          <p:nvPr/>
        </p:nvPicPr>
        <p:blipFill>
          <a:blip r:embed="rId5"/>
          <a:stretch>
            <a:fillRect/>
          </a:stretch>
        </p:blipFill>
        <p:spPr>
          <a:xfrm>
            <a:off x="728977" y="3723290"/>
            <a:ext cx="10454385" cy="1196393"/>
          </a:xfrm>
          <a:prstGeom prst="rect">
            <a:avLst/>
          </a:prstGeom>
        </p:spPr>
      </p:pic>
      <p:pic>
        <p:nvPicPr>
          <p:cNvPr id="14" name="Picture 13"/>
          <p:cNvPicPr>
            <a:picLocks noChangeAspect="1"/>
          </p:cNvPicPr>
          <p:nvPr/>
        </p:nvPicPr>
        <p:blipFill>
          <a:blip r:embed="rId6"/>
          <a:stretch>
            <a:fillRect/>
          </a:stretch>
        </p:blipFill>
        <p:spPr>
          <a:xfrm>
            <a:off x="609600" y="5766519"/>
            <a:ext cx="8743739" cy="371227"/>
          </a:xfrm>
          <a:prstGeom prst="rect">
            <a:avLst/>
          </a:prstGeom>
        </p:spPr>
      </p:pic>
      <p:sp>
        <p:nvSpPr>
          <p:cNvPr id="16" name="Oval 15"/>
          <p:cNvSpPr/>
          <p:nvPr/>
        </p:nvSpPr>
        <p:spPr>
          <a:xfrm>
            <a:off x="7082000" y="5766519"/>
            <a:ext cx="979715" cy="35126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a:off x="7872550" y="6109755"/>
            <a:ext cx="616137" cy="3379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09137" y="6289654"/>
            <a:ext cx="4411287" cy="461665"/>
          </a:xfrm>
          <a:prstGeom prst="rect">
            <a:avLst/>
          </a:prstGeom>
          <a:noFill/>
        </p:spPr>
        <p:txBody>
          <a:bodyPr wrap="square" rtlCol="0">
            <a:spAutoFit/>
          </a:bodyPr>
          <a:lstStyle/>
          <a:p>
            <a:r>
              <a:rPr lang="en-US" sz="2400" dirty="0" smtClean="0"/>
              <a:t>Server address(remote socket)</a:t>
            </a:r>
            <a:endParaRPr lang="en-US" sz="2400" dirty="0"/>
          </a:p>
        </p:txBody>
      </p:sp>
      <p:sp>
        <p:nvSpPr>
          <p:cNvPr id="23" name="TextBox 22"/>
          <p:cNvSpPr txBox="1"/>
          <p:nvPr/>
        </p:nvSpPr>
        <p:spPr>
          <a:xfrm>
            <a:off x="10321458" y="2587761"/>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
        <p:nvSpPr>
          <p:cNvPr id="18" name="Content Placeholder 2"/>
          <p:cNvSpPr txBox="1">
            <a:spLocks/>
          </p:cNvSpPr>
          <p:nvPr/>
        </p:nvSpPr>
        <p:spPr>
          <a:xfrm>
            <a:off x="609599" y="5135965"/>
            <a:ext cx="3780453" cy="49769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Send data to the server</a:t>
            </a:r>
            <a:endParaRPr lang="en-US" dirty="0"/>
          </a:p>
        </p:txBody>
      </p:sp>
      <p:sp>
        <p:nvSpPr>
          <p:cNvPr id="19" name="Oval 18"/>
          <p:cNvSpPr/>
          <p:nvPr/>
        </p:nvSpPr>
        <p:spPr>
          <a:xfrm>
            <a:off x="5213716" y="3950534"/>
            <a:ext cx="1765717" cy="358588"/>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7"/>
          <a:stretch>
            <a:fillRect/>
          </a:stretch>
        </p:blipFill>
        <p:spPr>
          <a:xfrm>
            <a:off x="728977" y="2654803"/>
            <a:ext cx="7377416" cy="353308"/>
          </a:xfrm>
          <a:prstGeom prst="rect">
            <a:avLst/>
          </a:prstGeom>
        </p:spPr>
      </p:pic>
    </p:spTree>
    <p:extLst>
      <p:ext uri="{BB962C8B-B14F-4D97-AF65-F5344CB8AC3E}">
        <p14:creationId xmlns:p14="http://schemas.microsoft.com/office/powerpoint/2010/main" val="424694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6" grpId="0" animBg="1"/>
      <p:bldP spid="21" grpId="0"/>
      <p:bldP spid="18"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Server</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4" name="Footer Placeholder 3"/>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8</a:t>
            </a:fld>
            <a:endParaRPr lang="en-US"/>
          </a:p>
        </p:txBody>
      </p:sp>
      <p:sp>
        <p:nvSpPr>
          <p:cNvPr id="9" name="Content Placeholder 2"/>
          <p:cNvSpPr txBox="1">
            <a:spLocks/>
          </p:cNvSpPr>
          <p:nvPr/>
        </p:nvSpPr>
        <p:spPr>
          <a:xfrm>
            <a:off x="838201" y="1690688"/>
            <a:ext cx="5385319" cy="390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Creating socket is same as the client</a:t>
            </a:r>
            <a:endParaRPr lang="en-US" sz="2400" dirty="0"/>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1" r="-52" b="65238"/>
          <a:stretch/>
        </p:blipFill>
        <p:spPr>
          <a:xfrm>
            <a:off x="1749877" y="5240188"/>
            <a:ext cx="8368395" cy="1543166"/>
          </a:xfrm>
          <a:prstGeom prst="rect">
            <a:avLst/>
          </a:prstGeom>
        </p:spPr>
      </p:pic>
      <p:pic>
        <p:nvPicPr>
          <p:cNvPr id="3" name="Picture 2"/>
          <p:cNvPicPr>
            <a:picLocks noChangeAspect="1"/>
          </p:cNvPicPr>
          <p:nvPr/>
        </p:nvPicPr>
        <p:blipFill>
          <a:blip r:embed="rId3"/>
          <a:stretch>
            <a:fillRect/>
          </a:stretch>
        </p:blipFill>
        <p:spPr>
          <a:xfrm>
            <a:off x="838201" y="2080727"/>
            <a:ext cx="10191751" cy="457200"/>
          </a:xfrm>
          <a:prstGeom prst="rect">
            <a:avLst/>
          </a:prstGeom>
        </p:spPr>
      </p:pic>
      <p:sp>
        <p:nvSpPr>
          <p:cNvPr id="14" name="Content Placeholder 2"/>
          <p:cNvSpPr txBox="1">
            <a:spLocks/>
          </p:cNvSpPr>
          <p:nvPr/>
        </p:nvSpPr>
        <p:spPr>
          <a:xfrm>
            <a:off x="838201" y="2732948"/>
            <a:ext cx="4498911" cy="390039"/>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dirty="0"/>
              <a:t>Values of the other tuples </a:t>
            </a:r>
          </a:p>
        </p:txBody>
      </p:sp>
      <p:pic>
        <p:nvPicPr>
          <p:cNvPr id="15" name="Picture 14"/>
          <p:cNvPicPr>
            <a:picLocks noChangeAspect="1"/>
          </p:cNvPicPr>
          <p:nvPr/>
        </p:nvPicPr>
        <p:blipFill>
          <a:blip r:embed="rId4"/>
          <a:stretch>
            <a:fillRect/>
          </a:stretch>
        </p:blipFill>
        <p:spPr>
          <a:xfrm>
            <a:off x="838200" y="3301403"/>
            <a:ext cx="7400925" cy="1400175"/>
          </a:xfrm>
          <a:prstGeom prst="rect">
            <a:avLst/>
          </a:prstGeom>
        </p:spPr>
      </p:pic>
      <p:sp>
        <p:nvSpPr>
          <p:cNvPr id="16" name="Oval 15"/>
          <p:cNvSpPr/>
          <p:nvPr/>
        </p:nvSpPr>
        <p:spPr>
          <a:xfrm>
            <a:off x="6223519" y="3909528"/>
            <a:ext cx="2108719" cy="4834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6" idx="6"/>
            <a:endCxn id="18" idx="1"/>
          </p:cNvCxnSpPr>
          <p:nvPr/>
        </p:nvCxnSpPr>
        <p:spPr>
          <a:xfrm flipV="1">
            <a:off x="8332238" y="3996055"/>
            <a:ext cx="461933" cy="1551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94171" y="3580556"/>
            <a:ext cx="2859764" cy="830997"/>
          </a:xfrm>
          <a:prstGeom prst="rect">
            <a:avLst/>
          </a:prstGeom>
          <a:noFill/>
        </p:spPr>
        <p:txBody>
          <a:bodyPr wrap="square" rtlCol="0">
            <a:spAutoFit/>
          </a:bodyPr>
          <a:lstStyle/>
          <a:p>
            <a:r>
              <a:rPr lang="en-US" sz="2400" dirty="0" smtClean="0"/>
              <a:t>In case the system has multiple IPs</a:t>
            </a:r>
            <a:endParaRPr lang="en-US" sz="2400" dirty="0"/>
          </a:p>
        </p:txBody>
      </p:sp>
      <p:sp>
        <p:nvSpPr>
          <p:cNvPr id="24" name="TextBox 23"/>
          <p:cNvSpPr txBox="1"/>
          <p:nvPr/>
        </p:nvSpPr>
        <p:spPr>
          <a:xfrm>
            <a:off x="8451274" y="6481600"/>
            <a:ext cx="2213957" cy="200055"/>
          </a:xfrm>
          <a:prstGeom prst="rect">
            <a:avLst/>
          </a:prstGeom>
          <a:noFill/>
        </p:spPr>
        <p:txBody>
          <a:bodyPr wrap="square" rtlCol="0">
            <a:spAutoFit/>
          </a:bodyPr>
          <a:lstStyle/>
          <a:p>
            <a:r>
              <a:rPr lang="en-US" sz="700" dirty="0" smtClean="0">
                <a:sym typeface="Symbol" panose="05050102010706020507" pitchFamily="18" charset="2"/>
              </a:rPr>
              <a:t> </a:t>
            </a:r>
            <a:r>
              <a:rPr lang="en-US" sz="700" dirty="0" smtClean="0"/>
              <a:t>The McGraw-Hill Companies, Inc., 2000</a:t>
            </a:r>
            <a:endParaRPr lang="en-US" sz="700" dirty="0"/>
          </a:p>
        </p:txBody>
      </p:sp>
      <p:sp>
        <p:nvSpPr>
          <p:cNvPr id="12" name="Oval 11"/>
          <p:cNvSpPr/>
          <p:nvPr/>
        </p:nvSpPr>
        <p:spPr>
          <a:xfrm>
            <a:off x="6096002" y="3580555"/>
            <a:ext cx="1963271" cy="415499"/>
          </a:xfrm>
          <a:prstGeom prst="ellipse">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35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6" grpId="0" animBg="1"/>
      <p:bldP spid="18"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UDP Server</a:t>
            </a:r>
            <a:endParaRPr lang="en-US" dirty="0"/>
          </a:p>
        </p:txBody>
      </p:sp>
      <p:sp>
        <p:nvSpPr>
          <p:cNvPr id="6" name="Date Placeholder 5"/>
          <p:cNvSpPr>
            <a:spLocks noGrp="1"/>
          </p:cNvSpPr>
          <p:nvPr>
            <p:ph type="dt" sz="half" idx="10"/>
          </p:nvPr>
        </p:nvSpPr>
        <p:spPr/>
        <p:txBody>
          <a:bodyPr/>
          <a:lstStyle/>
          <a:p>
            <a:r>
              <a:rPr lang="en-US" smtClean="0"/>
              <a:t>EE4204 (Part 1) Lab</a:t>
            </a:r>
            <a:endParaRPr lang="en-US"/>
          </a:p>
        </p:txBody>
      </p:sp>
      <p:sp>
        <p:nvSpPr>
          <p:cNvPr id="3" name="Footer Placeholder 2"/>
          <p:cNvSpPr>
            <a:spLocks noGrp="1"/>
          </p:cNvSpPr>
          <p:nvPr>
            <p:ph type="ftr" sz="quarter" idx="11"/>
          </p:nvPr>
        </p:nvSpPr>
        <p:spPr/>
        <p:txBody>
          <a:bodyPr/>
          <a:lstStyle/>
          <a:p>
            <a:r>
              <a:rPr lang="en-US" smtClean="0"/>
              <a:t>G. Mohan/NUS</a:t>
            </a:r>
            <a:endParaRPr lang="en-US"/>
          </a:p>
        </p:txBody>
      </p:sp>
      <p:sp>
        <p:nvSpPr>
          <p:cNvPr id="5" name="Slide Number Placeholder 4"/>
          <p:cNvSpPr>
            <a:spLocks noGrp="1"/>
          </p:cNvSpPr>
          <p:nvPr>
            <p:ph type="sldNum" sz="quarter" idx="12"/>
          </p:nvPr>
        </p:nvSpPr>
        <p:spPr/>
        <p:txBody>
          <a:bodyPr/>
          <a:lstStyle/>
          <a:p>
            <a:fld id="{9DC9C1B8-E0BD-4B9F-A6A4-44AD34B1169C}" type="slidenum">
              <a:rPr lang="en-US" smtClean="0"/>
              <a:t>9</a:t>
            </a:fld>
            <a:endParaRPr lang="en-US"/>
          </a:p>
        </p:txBody>
      </p:sp>
      <p:sp>
        <p:nvSpPr>
          <p:cNvPr id="9" name="Content Placeholder 2"/>
          <p:cNvSpPr txBox="1">
            <a:spLocks/>
          </p:cNvSpPr>
          <p:nvPr/>
        </p:nvSpPr>
        <p:spPr>
          <a:xfrm>
            <a:off x="838200" y="1690688"/>
            <a:ext cx="9024256" cy="3900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Bind function: Associates the socket with the given local address</a:t>
            </a:r>
            <a:endParaRPr lang="en-US" sz="2400" dirty="0"/>
          </a:p>
        </p:txBody>
      </p:sp>
      <p:sp>
        <p:nvSpPr>
          <p:cNvPr id="14" name="Content Placeholder 2"/>
          <p:cNvSpPr txBox="1">
            <a:spLocks/>
          </p:cNvSpPr>
          <p:nvPr/>
        </p:nvSpPr>
        <p:spPr>
          <a:xfrm>
            <a:off x="838201" y="2732948"/>
            <a:ext cx="4498911" cy="390039"/>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sz="2200" dirty="0"/>
          </a:p>
        </p:txBody>
      </p:sp>
      <p:pic>
        <p:nvPicPr>
          <p:cNvPr id="4" name="Picture 3"/>
          <p:cNvPicPr>
            <a:picLocks noChangeAspect="1"/>
          </p:cNvPicPr>
          <p:nvPr/>
        </p:nvPicPr>
        <p:blipFill>
          <a:blip r:embed="rId2"/>
          <a:stretch>
            <a:fillRect/>
          </a:stretch>
        </p:blipFill>
        <p:spPr>
          <a:xfrm>
            <a:off x="559935" y="2142216"/>
            <a:ext cx="10403535" cy="302405"/>
          </a:xfrm>
          <a:prstGeom prst="rect">
            <a:avLst/>
          </a:prstGeom>
        </p:spPr>
      </p:pic>
      <p:pic>
        <p:nvPicPr>
          <p:cNvPr id="18" name="Picture 17"/>
          <p:cNvPicPr>
            <a:picLocks noChangeAspect="1"/>
          </p:cNvPicPr>
          <p:nvPr/>
        </p:nvPicPr>
        <p:blipFill>
          <a:blip r:embed="rId3"/>
          <a:stretch>
            <a:fillRect/>
          </a:stretch>
        </p:blipFill>
        <p:spPr>
          <a:xfrm>
            <a:off x="559933" y="3046706"/>
            <a:ext cx="10928579" cy="301686"/>
          </a:xfrm>
          <a:prstGeom prst="rect">
            <a:avLst/>
          </a:prstGeom>
        </p:spPr>
      </p:pic>
      <p:sp>
        <p:nvSpPr>
          <p:cNvPr id="19" name="Content Placeholder 2"/>
          <p:cNvSpPr txBox="1">
            <a:spLocks/>
          </p:cNvSpPr>
          <p:nvPr/>
        </p:nvSpPr>
        <p:spPr>
          <a:xfrm>
            <a:off x="838200" y="2641970"/>
            <a:ext cx="7335416" cy="39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Receive from client</a:t>
            </a:r>
            <a:endParaRPr lang="en-US" sz="2400" dirty="0"/>
          </a:p>
        </p:txBody>
      </p:sp>
      <p:sp>
        <p:nvSpPr>
          <p:cNvPr id="20" name="Oval 19"/>
          <p:cNvSpPr/>
          <p:nvPr/>
        </p:nvSpPr>
        <p:spPr>
          <a:xfrm>
            <a:off x="6727373" y="2987645"/>
            <a:ext cx="3135084" cy="48342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0" idx="4"/>
            <a:endCxn id="22" idx="0"/>
          </p:cNvCxnSpPr>
          <p:nvPr/>
        </p:nvCxnSpPr>
        <p:spPr>
          <a:xfrm>
            <a:off x="8294915" y="3471067"/>
            <a:ext cx="933736" cy="3456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102117" y="3816746"/>
            <a:ext cx="4253068" cy="461665"/>
          </a:xfrm>
          <a:prstGeom prst="rect">
            <a:avLst/>
          </a:prstGeom>
          <a:noFill/>
        </p:spPr>
        <p:txBody>
          <a:bodyPr wrap="square" rtlCol="0">
            <a:spAutoFit/>
          </a:bodyPr>
          <a:lstStyle/>
          <a:p>
            <a:r>
              <a:rPr lang="en-US" sz="2400" dirty="0" smtClean="0"/>
              <a:t>Client address (remote socket)</a:t>
            </a:r>
            <a:endParaRPr lang="en-US" sz="2400" dirty="0"/>
          </a:p>
        </p:txBody>
      </p:sp>
      <p:pic>
        <p:nvPicPr>
          <p:cNvPr id="32" name="Picture 31"/>
          <p:cNvPicPr>
            <a:picLocks noChangeAspect="1"/>
          </p:cNvPicPr>
          <p:nvPr/>
        </p:nvPicPr>
        <p:blipFill>
          <a:blip r:embed="rId4"/>
          <a:stretch>
            <a:fillRect/>
          </a:stretch>
        </p:blipFill>
        <p:spPr>
          <a:xfrm>
            <a:off x="559935" y="4413561"/>
            <a:ext cx="3274559" cy="316043"/>
          </a:xfrm>
          <a:prstGeom prst="rect">
            <a:avLst/>
          </a:prstGeom>
        </p:spPr>
      </p:pic>
      <p:sp>
        <p:nvSpPr>
          <p:cNvPr id="33" name="Content Placeholder 2"/>
          <p:cNvSpPr txBox="1">
            <a:spLocks/>
          </p:cNvSpPr>
          <p:nvPr/>
        </p:nvSpPr>
        <p:spPr>
          <a:xfrm>
            <a:off x="838200" y="3997986"/>
            <a:ext cx="7335416" cy="39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Close the socket (both at server and client)</a:t>
            </a:r>
            <a:endParaRPr lang="en-US" sz="2400" dirty="0"/>
          </a:p>
        </p:txBody>
      </p:sp>
    </p:spTree>
    <p:extLst>
      <p:ext uri="{BB962C8B-B14F-4D97-AF65-F5344CB8AC3E}">
        <p14:creationId xmlns:p14="http://schemas.microsoft.com/office/powerpoint/2010/main" val="262347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20" grpId="0" animBg="1"/>
      <p:bldP spid="22" grpId="0"/>
      <p:bldP spid="3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732</TotalTime>
  <Words>966</Words>
  <Application>Microsoft Office PowerPoint</Application>
  <PresentationFormat>Widescreen</PresentationFormat>
  <Paragraphs>163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Symbol</vt:lpstr>
      <vt:lpstr>Wingdings</vt:lpstr>
      <vt:lpstr>Wingdings 2</vt:lpstr>
      <vt:lpstr>Wingdings 3</vt:lpstr>
      <vt:lpstr>Module</vt:lpstr>
      <vt:lpstr>EE4204 Socket Programming  Assignment    and Example Programs</vt:lpstr>
      <vt:lpstr>Sockets</vt:lpstr>
      <vt:lpstr>Socket – Family and Type</vt:lpstr>
      <vt:lpstr>Example 1</vt:lpstr>
      <vt:lpstr>Socket structure </vt:lpstr>
      <vt:lpstr>UDP Client</vt:lpstr>
      <vt:lpstr>UDP Client</vt:lpstr>
      <vt:lpstr>UDP Server</vt:lpstr>
      <vt:lpstr>UDP Server</vt:lpstr>
      <vt:lpstr>headsock.h (Ex 1)</vt:lpstr>
      <vt:lpstr>Example 1 (TCP): Client</vt:lpstr>
      <vt:lpstr>Example 1 (TCP): Client</vt:lpstr>
      <vt:lpstr>Example 1 (TCP): Server</vt:lpstr>
      <vt:lpstr>Example 1 (TCP): Server</vt:lpstr>
      <vt:lpstr>Example 2</vt:lpstr>
      <vt:lpstr>Example 2: Client</vt:lpstr>
      <vt:lpstr>Example 2: Client</vt:lpstr>
      <vt:lpstr>Example 2: Server</vt:lpstr>
      <vt:lpstr>Example 2: Server</vt:lpstr>
      <vt:lpstr>headsock.h (Ex 2)</vt:lpstr>
      <vt:lpstr>Example 3</vt:lpstr>
      <vt:lpstr>Example 3: Client sending file in data units </vt:lpstr>
      <vt:lpstr>Client waits for Ack</vt:lpstr>
      <vt:lpstr>Example 3: Server receiving file in data units</vt:lpstr>
      <vt:lpstr>Server sending Ack and saving the file</vt:lpstr>
      <vt:lpstr>headsock.h (Ex 3)</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 Programming</dc:title>
  <dc:creator>Nalam Venkata Abhishek</dc:creator>
  <cp:lastModifiedBy>Mohan</cp:lastModifiedBy>
  <cp:revision>48</cp:revision>
  <dcterms:created xsi:type="dcterms:W3CDTF">2018-10-03T05:45:36Z</dcterms:created>
  <dcterms:modified xsi:type="dcterms:W3CDTF">2021-03-07T02:59:24Z</dcterms:modified>
</cp:coreProperties>
</file>