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ileron Regular" charset="1" panose="00000500000000000000"/>
      <p:regular r:id="rId8"/>
    </p:embeddedFont>
    <p:embeddedFont>
      <p:font typeface="Aileron Regular Bold" charset="1" panose="00000800000000000000"/>
      <p:regular r:id="rId9"/>
    </p:embeddedFont>
    <p:embeddedFont>
      <p:font typeface="Aileron Regular Italics" charset="1" panose="00000500000000000000"/>
      <p:regular r:id="rId10"/>
    </p:embeddedFont>
    <p:embeddedFont>
      <p:font typeface="Aileron Regular Bold Italics" charset="1" panose="00000800000000000000"/>
      <p:regular r:id="rId11"/>
    </p:embeddedFont>
    <p:embeddedFont>
      <p:font typeface="Arimo" charset="1" panose="020B0604020202020204"/>
      <p:regular r:id="rId12"/>
    </p:embeddedFont>
    <p:embeddedFont>
      <p:font typeface="Arimo Bold" charset="1" panose="020B0704020202020204"/>
      <p:regular r:id="rId13"/>
    </p:embeddedFont>
    <p:embeddedFont>
      <p:font typeface="Arimo Italics" charset="1" panose="020B0604020202090204"/>
      <p:regular r:id="rId14"/>
    </p:embeddedFont>
    <p:embeddedFont>
      <p:font typeface="Arimo Bold Italics" charset="1" panose="020B0704020202090204"/>
      <p:regular r:id="rId15"/>
    </p:embeddedFont>
    <p:embeddedFont>
      <p:font typeface="Aileron Heavy" charset="1" panose="00000A00000000000000"/>
      <p:regular r:id="rId16"/>
    </p:embeddedFont>
    <p:embeddedFont>
      <p:font typeface="Aileron Heavy Bold" charset="1" panose="00000A00000000000000"/>
      <p:regular r:id="rId17"/>
    </p:embeddedFont>
    <p:embeddedFont>
      <p:font typeface="Aileron Heavy Italics" charset="1" panose="00000A00000000000000"/>
      <p:regular r:id="rId18"/>
    </p:embeddedFont>
    <p:embeddedFont>
      <p:font typeface="Aileron Heavy Bold Italics" charset="1" panose="00000A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5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63664" y="3096108"/>
            <a:ext cx="16230600" cy="3961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79"/>
              </a:lnSpc>
              <a:spcBef>
                <a:spcPct val="0"/>
              </a:spcBef>
            </a:pPr>
            <a:r>
              <a:rPr lang="en-US" sz="3199" spc="102">
                <a:solidFill>
                  <a:srgbClr val="000000"/>
                </a:solidFill>
                <a:latin typeface="Aileron Regular"/>
              </a:rPr>
              <a:t>INTRODUCTION</a:t>
            </a:r>
          </a:p>
          <a:p>
            <a:pPr algn="ctr">
              <a:lnSpc>
                <a:spcPts val="5279"/>
              </a:lnSpc>
              <a:spcBef>
                <a:spcPct val="0"/>
              </a:spcBef>
            </a:pPr>
            <a:r>
              <a:rPr lang="en-US" sz="3199" spc="102">
                <a:solidFill>
                  <a:srgbClr val="000000"/>
                </a:solidFill>
                <a:latin typeface="Aileron Regular"/>
              </a:rPr>
              <a:t>The South African Police Service (SAPS) has accepted a new and challenging objective of ensuring that its crime statistics are in line with international best practice. This will be achieved through a Memorandum of Understanding with Statistics South Africa (Stats SA), aimed at further enhancing the quality and integrity of the South African crime statistics.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6563738"/>
            <a:ext cx="4866968" cy="4114800"/>
          </a:xfrm>
          <a:prstGeom prst="rect">
            <a:avLst/>
          </a:prstGeom>
        </p:spPr>
      </p:pic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4395665" y="6563738"/>
            <a:ext cx="3677937" cy="3677518"/>
            <a:chOff x="0" y="0"/>
            <a:chExt cx="6350013" cy="6349289"/>
          </a:xfrm>
        </p:grpSpPr>
        <p:sp>
          <p:nvSpPr>
            <p:cNvPr name="Freeform 5" id="5"/>
            <p:cNvSpPr/>
            <p:nvPr/>
          </p:nvSpPr>
          <p:spPr>
            <a:xfrm>
              <a:off x="-95250" y="-95136"/>
              <a:ext cx="6540525" cy="6539573"/>
            </a:xfrm>
            <a:custGeom>
              <a:avLst/>
              <a:gdLst/>
              <a:ahLst/>
              <a:cxnLst/>
              <a:rect r="r" b="b" t="t" l="l"/>
              <a:pathLst>
                <a:path h="6539573" w="6540525">
                  <a:moveTo>
                    <a:pt x="5684545" y="1101865"/>
                  </a:moveTo>
                  <a:cubicBezTo>
                    <a:pt x="5560364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7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5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8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7" y="6354331"/>
                  </a:lnTo>
                  <a:cubicBezTo>
                    <a:pt x="3926408" y="6539573"/>
                    <a:pt x="4336694" y="6429617"/>
                    <a:pt x="4521987" y="6108764"/>
                  </a:cubicBezTo>
                  <a:cubicBezTo>
                    <a:pt x="4646130" y="5893766"/>
                    <a:pt x="4871314" y="5773446"/>
                    <a:pt x="5102961" y="5773281"/>
                  </a:cubicBezTo>
                  <a:lnTo>
                    <a:pt x="5102911" y="5773192"/>
                  </a:lnTo>
                  <a:cubicBezTo>
                    <a:pt x="5334558" y="5773027"/>
                    <a:pt x="5559780" y="5652707"/>
                    <a:pt x="5683885" y="5437709"/>
                  </a:cubicBezTo>
                  <a:cubicBezTo>
                    <a:pt x="5745010" y="5331855"/>
                    <a:pt x="5774017" y="5216234"/>
                    <a:pt x="5773890" y="5102213"/>
                  </a:cubicBezTo>
                  <a:lnTo>
                    <a:pt x="5773979" y="5102290"/>
                  </a:lnTo>
                  <a:cubicBezTo>
                    <a:pt x="5774182" y="4878846"/>
                    <a:pt x="5886145" y="4661358"/>
                    <a:pt x="6087059" y="4534828"/>
                  </a:cubicBezTo>
                  <a:cubicBezTo>
                    <a:pt x="6195364" y="4477881"/>
                    <a:pt x="6289357" y="4390620"/>
                    <a:pt x="6355029" y="4276866"/>
                  </a:cubicBezTo>
                  <a:cubicBezTo>
                    <a:pt x="6479222" y="4061753"/>
                    <a:pt x="6470777" y="3806572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20"/>
                    <a:pt x="6355245" y="2934971"/>
                  </a:cubicBezTo>
                  <a:cubicBezTo>
                    <a:pt x="6540525" y="2614080"/>
                    <a:pt x="6430568" y="2203832"/>
                    <a:pt x="6109677" y="2018552"/>
                  </a:cubicBezTo>
                  <a:lnTo>
                    <a:pt x="6109627" y="2018501"/>
                  </a:lnTo>
                  <a:lnTo>
                    <a:pt x="6109754" y="2018463"/>
                  </a:lnTo>
                  <a:cubicBezTo>
                    <a:pt x="5910847" y="1903375"/>
                    <a:pt x="5776557" y="1689088"/>
                    <a:pt x="5774436" y="1443267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3"/>
              <a:stretch>
                <a:fillRect l="-38878" r="-38878" t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3809949" y="415671"/>
            <a:ext cx="10338031" cy="1178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6"/>
              </a:lnSpc>
            </a:pPr>
            <a:r>
              <a:rPr lang="en-US" sz="3600" spc="107">
                <a:solidFill>
                  <a:srgbClr val="191919"/>
                </a:solidFill>
                <a:latin typeface="Aileron Heavy"/>
              </a:rPr>
              <a:t>DATA REPORT ON CRI</a:t>
            </a:r>
            <a:r>
              <a:rPr lang="en-US" sz="3600" spc="107">
                <a:solidFill>
                  <a:srgbClr val="191919"/>
                </a:solidFill>
                <a:latin typeface="Aileron Heavy"/>
              </a:rPr>
              <a:t>ME STATISTICS IN SOUTH AFRICA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87322" y="2228280"/>
            <a:ext cx="16071978" cy="5977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79"/>
              </a:lnSpc>
              <a:spcBef>
                <a:spcPct val="0"/>
              </a:spcBef>
            </a:pPr>
            <a:r>
              <a:rPr lang="en-US" sz="3200" spc="102">
                <a:solidFill>
                  <a:srgbClr val="000000"/>
                </a:solidFill>
                <a:latin typeface="Aileron Heavy"/>
              </a:rPr>
              <a:t>Following our analysis, the following conclusions were drawn from the provided data on the crime rate reported in South Africa </a:t>
            </a:r>
          </a:p>
          <a:p>
            <a:pPr>
              <a:lnSpc>
                <a:spcPts val="5280"/>
              </a:lnSpc>
              <a:spcBef>
                <a:spcPct val="0"/>
              </a:spcBef>
            </a:pPr>
          </a:p>
          <a:p>
            <a:pPr marL="690880" indent="-345440" lvl="1">
              <a:lnSpc>
                <a:spcPts val="5280"/>
              </a:lnSpc>
              <a:buFont typeface="Arial"/>
              <a:buChar char="•"/>
            </a:pPr>
            <a:r>
              <a:rPr lang="en-US" sz="3200" spc="102">
                <a:solidFill>
                  <a:srgbClr val="000000"/>
                </a:solidFill>
                <a:latin typeface="Aileron Regular"/>
              </a:rPr>
              <a:t>The year 2014-2015 registered the highest number of reported crimes with a total of </a:t>
            </a:r>
            <a:r>
              <a:rPr lang="en-US" sz="3200" spc="102">
                <a:solidFill>
                  <a:srgbClr val="000000"/>
                </a:solidFill>
                <a:latin typeface="Aileron Regular Bold"/>
              </a:rPr>
              <a:t>2,206,506 </a:t>
            </a:r>
            <a:r>
              <a:rPr lang="en-US" sz="3200" spc="102">
                <a:solidFill>
                  <a:srgbClr val="000000"/>
                </a:solidFill>
                <a:latin typeface="Aileron Regular"/>
              </a:rPr>
              <a:t> </a:t>
            </a:r>
          </a:p>
          <a:p>
            <a:pPr marL="690880" indent="-345440" lvl="1">
              <a:lnSpc>
                <a:spcPts val="5280"/>
              </a:lnSpc>
              <a:buFont typeface="Arial"/>
              <a:buChar char="•"/>
            </a:pPr>
            <a:r>
              <a:rPr lang="en-US" sz="3200" spc="102">
                <a:solidFill>
                  <a:srgbClr val="000000"/>
                </a:solidFill>
                <a:latin typeface="Aileron Regular"/>
              </a:rPr>
              <a:t>The most crime-infested province in the whole of South Africa is Gauteng with </a:t>
            </a:r>
            <a:r>
              <a:rPr lang="en-US" sz="3200" spc="102">
                <a:solidFill>
                  <a:srgbClr val="000000"/>
                </a:solidFill>
                <a:latin typeface="Aileron Regular Bold"/>
              </a:rPr>
              <a:t>2,784,982</a:t>
            </a:r>
            <a:r>
              <a:rPr lang="en-US" sz="3200" spc="102">
                <a:solidFill>
                  <a:srgbClr val="000000"/>
                </a:solidFill>
                <a:latin typeface="Aileron Regular"/>
              </a:rPr>
              <a:t>.</a:t>
            </a:r>
          </a:p>
          <a:p>
            <a:pPr marL="690880" indent="-345440" lvl="1">
              <a:lnSpc>
                <a:spcPts val="5280"/>
              </a:lnSpc>
              <a:buFont typeface="Arial"/>
              <a:buChar char="•"/>
            </a:pPr>
            <a:r>
              <a:rPr lang="en-US" sz="3200" spc="102">
                <a:solidFill>
                  <a:srgbClr val="000000"/>
                </a:solidFill>
                <a:latin typeface="Aileron Regular"/>
              </a:rPr>
              <a:t>Mitchells Plain Police station in Gauteng recorded the highest number of reported crimes.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525345" y="838200"/>
            <a:ext cx="5875437" cy="826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0"/>
              </a:lnSpc>
              <a:spcBef>
                <a:spcPct val="0"/>
              </a:spcBef>
            </a:pPr>
            <a:r>
              <a:rPr lang="en-US" sz="4200" spc="134">
                <a:solidFill>
                  <a:srgbClr val="000000"/>
                </a:solidFill>
                <a:latin typeface="Aileron Heavy"/>
              </a:rPr>
              <a:t>RECOMMENDATIONS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6870" y="3020904"/>
            <a:ext cx="16230600" cy="395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3200" spc="102">
                <a:solidFill>
                  <a:srgbClr val="000000"/>
                </a:solidFill>
                <a:latin typeface="Aileron Regular"/>
              </a:rPr>
              <a:t>From the data findings, it would be important to focus on any interventions in the province of Gauteng to ensure that the rate of crime is managed well. </a:t>
            </a:r>
          </a:p>
          <a:p>
            <a:pPr algn="ctr">
              <a:lnSpc>
                <a:spcPts val="5280"/>
              </a:lnSpc>
              <a:spcBef>
                <a:spcPct val="0"/>
              </a:spcBef>
            </a:pPr>
          </a:p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3200" spc="102">
                <a:solidFill>
                  <a:srgbClr val="000000"/>
                </a:solidFill>
                <a:latin typeface="Aileron Regular"/>
              </a:rPr>
              <a:t>It would also be important to capacity build Mitchell’s plain police station to enable it to be in a better position to handle and cope with the high rate of crimes being reported there.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432201" y="1495486"/>
            <a:ext cx="2839938" cy="61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3200" spc="102">
                <a:solidFill>
                  <a:srgbClr val="000000"/>
                </a:solidFill>
                <a:latin typeface="Aileron Heavy Bold"/>
              </a:rPr>
              <a:t>EVALUATION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>
            <a:alphaModFix amt="17000"/>
          </a:blip>
          <a:srcRect l="4863" t="5580" r="5872" b="515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9022013" y="-594086"/>
            <a:ext cx="60798" cy="13901478"/>
          </a:xfrm>
          <a:prstGeom prst="rect">
            <a:avLst/>
          </a:prstGeom>
          <a:solidFill>
            <a:srgbClr val="191919">
              <a:alpha val="6666"/>
            </a:srgbClr>
          </a:solidFill>
        </p:spPr>
      </p:sp>
      <p:grpSp>
        <p:nvGrpSpPr>
          <p:cNvPr name="Group 3" id="3"/>
          <p:cNvGrpSpPr/>
          <p:nvPr/>
        </p:nvGrpSpPr>
        <p:grpSpPr>
          <a:xfrm rot="5400000">
            <a:off x="1798111" y="6687468"/>
            <a:ext cx="1013631" cy="256912"/>
            <a:chOff x="0" y="0"/>
            <a:chExt cx="2004282" cy="508000"/>
          </a:xfrm>
        </p:grpSpPr>
        <p:sp>
          <p:nvSpPr>
            <p:cNvPr name="Freeform 4" id="4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5" id="5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5982854"/>
            <a:ext cx="2552452" cy="652511"/>
            <a:chOff x="0" y="0"/>
            <a:chExt cx="2945064" cy="752878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945064" cy="752878"/>
            </a:xfrm>
            <a:custGeom>
              <a:avLst/>
              <a:gdLst/>
              <a:ahLst/>
              <a:cxnLst/>
              <a:rect r="r" b="b" t="t" l="l"/>
              <a:pathLst>
                <a:path h="752878" w="2945064">
                  <a:moveTo>
                    <a:pt x="2820604" y="752878"/>
                  </a:moveTo>
                  <a:lnTo>
                    <a:pt x="124460" y="752878"/>
                  </a:lnTo>
                  <a:cubicBezTo>
                    <a:pt x="55880" y="752878"/>
                    <a:pt x="0" y="696998"/>
                    <a:pt x="0" y="62841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0604" y="0"/>
                  </a:lnTo>
                  <a:cubicBezTo>
                    <a:pt x="2889184" y="0"/>
                    <a:pt x="2945064" y="55880"/>
                    <a:pt x="2945064" y="124460"/>
                  </a:cubicBezTo>
                  <a:lnTo>
                    <a:pt x="2945064" y="628418"/>
                  </a:lnTo>
                  <a:cubicBezTo>
                    <a:pt x="2945064" y="696998"/>
                    <a:pt x="2889184" y="752878"/>
                    <a:pt x="2820604" y="752878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4533740" y="5673838"/>
            <a:ext cx="1013631" cy="256912"/>
            <a:chOff x="0" y="0"/>
            <a:chExt cx="2004282" cy="508000"/>
          </a:xfrm>
        </p:grpSpPr>
        <p:sp>
          <p:nvSpPr>
            <p:cNvPr name="Freeform 9" id="9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10" id="10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764330" y="5982854"/>
            <a:ext cx="2552452" cy="652511"/>
            <a:chOff x="0" y="0"/>
            <a:chExt cx="2945064" cy="752878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2945064" cy="752878"/>
            </a:xfrm>
            <a:custGeom>
              <a:avLst/>
              <a:gdLst/>
              <a:ahLst/>
              <a:cxnLst/>
              <a:rect r="r" b="b" t="t" l="l"/>
              <a:pathLst>
                <a:path h="752878" w="2945064">
                  <a:moveTo>
                    <a:pt x="2820604" y="752878"/>
                  </a:moveTo>
                  <a:lnTo>
                    <a:pt x="124460" y="752878"/>
                  </a:lnTo>
                  <a:cubicBezTo>
                    <a:pt x="55880" y="752878"/>
                    <a:pt x="0" y="696998"/>
                    <a:pt x="0" y="62841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0604" y="0"/>
                  </a:lnTo>
                  <a:cubicBezTo>
                    <a:pt x="2889184" y="0"/>
                    <a:pt x="2945064" y="55880"/>
                    <a:pt x="2945064" y="124460"/>
                  </a:cubicBezTo>
                  <a:lnTo>
                    <a:pt x="2945064" y="628418"/>
                  </a:lnTo>
                  <a:cubicBezTo>
                    <a:pt x="2945064" y="696998"/>
                    <a:pt x="2889184" y="752878"/>
                    <a:pt x="2820604" y="752878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name="Group 13" id="13"/>
          <p:cNvGrpSpPr/>
          <p:nvPr/>
        </p:nvGrpSpPr>
        <p:grpSpPr>
          <a:xfrm rot="5400000">
            <a:off x="7269370" y="6687468"/>
            <a:ext cx="1013631" cy="256912"/>
            <a:chOff x="0" y="0"/>
            <a:chExt cx="2004282" cy="508000"/>
          </a:xfrm>
        </p:grpSpPr>
        <p:sp>
          <p:nvSpPr>
            <p:cNvPr name="Freeform 14" id="14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15" id="15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6499959" y="5982854"/>
            <a:ext cx="2552452" cy="652511"/>
            <a:chOff x="0" y="0"/>
            <a:chExt cx="2945064" cy="752878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2945064" cy="752878"/>
            </a:xfrm>
            <a:custGeom>
              <a:avLst/>
              <a:gdLst/>
              <a:ahLst/>
              <a:cxnLst/>
              <a:rect r="r" b="b" t="t" l="l"/>
              <a:pathLst>
                <a:path h="752878" w="2945064">
                  <a:moveTo>
                    <a:pt x="2820604" y="752878"/>
                  </a:moveTo>
                  <a:lnTo>
                    <a:pt x="124460" y="752878"/>
                  </a:lnTo>
                  <a:cubicBezTo>
                    <a:pt x="55880" y="752878"/>
                    <a:pt x="0" y="696998"/>
                    <a:pt x="0" y="62841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0604" y="0"/>
                  </a:lnTo>
                  <a:cubicBezTo>
                    <a:pt x="2889184" y="0"/>
                    <a:pt x="2945064" y="55880"/>
                    <a:pt x="2945064" y="124460"/>
                  </a:cubicBezTo>
                  <a:lnTo>
                    <a:pt x="2945064" y="628418"/>
                  </a:lnTo>
                  <a:cubicBezTo>
                    <a:pt x="2945064" y="696998"/>
                    <a:pt x="2889184" y="752878"/>
                    <a:pt x="2820604" y="752878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0005000" y="5673838"/>
            <a:ext cx="1013631" cy="256912"/>
            <a:chOff x="0" y="0"/>
            <a:chExt cx="2004282" cy="508000"/>
          </a:xfrm>
        </p:grpSpPr>
        <p:sp>
          <p:nvSpPr>
            <p:cNvPr name="Freeform 19" id="19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20" id="20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9235589" y="5982854"/>
            <a:ext cx="2552452" cy="652511"/>
            <a:chOff x="0" y="0"/>
            <a:chExt cx="2945064" cy="752878"/>
          </a:xfrm>
        </p:grpSpPr>
        <p:sp>
          <p:nvSpPr>
            <p:cNvPr name="Freeform 22" id="22"/>
            <p:cNvSpPr/>
            <p:nvPr/>
          </p:nvSpPr>
          <p:spPr>
            <a:xfrm>
              <a:off x="0" y="0"/>
              <a:ext cx="2945064" cy="752878"/>
            </a:xfrm>
            <a:custGeom>
              <a:avLst/>
              <a:gdLst/>
              <a:ahLst/>
              <a:cxnLst/>
              <a:rect r="r" b="b" t="t" l="l"/>
              <a:pathLst>
                <a:path h="752878" w="2945064">
                  <a:moveTo>
                    <a:pt x="2820604" y="752878"/>
                  </a:moveTo>
                  <a:lnTo>
                    <a:pt x="124460" y="752878"/>
                  </a:lnTo>
                  <a:cubicBezTo>
                    <a:pt x="55880" y="752878"/>
                    <a:pt x="0" y="696998"/>
                    <a:pt x="0" y="62841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0604" y="0"/>
                  </a:lnTo>
                  <a:cubicBezTo>
                    <a:pt x="2889184" y="0"/>
                    <a:pt x="2945064" y="55880"/>
                    <a:pt x="2945064" y="124460"/>
                  </a:cubicBezTo>
                  <a:lnTo>
                    <a:pt x="2945064" y="628418"/>
                  </a:lnTo>
                  <a:cubicBezTo>
                    <a:pt x="2945064" y="696998"/>
                    <a:pt x="2889184" y="752878"/>
                    <a:pt x="2820604" y="752878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23" id="23"/>
          <p:cNvGrpSpPr/>
          <p:nvPr/>
        </p:nvGrpSpPr>
        <p:grpSpPr>
          <a:xfrm rot="5400000">
            <a:off x="12740629" y="6687468"/>
            <a:ext cx="1013631" cy="256912"/>
            <a:chOff x="0" y="0"/>
            <a:chExt cx="2004282" cy="508000"/>
          </a:xfrm>
        </p:grpSpPr>
        <p:sp>
          <p:nvSpPr>
            <p:cNvPr name="Freeform 24" id="24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25" id="25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1971218" y="5982854"/>
            <a:ext cx="2552452" cy="652511"/>
            <a:chOff x="0" y="0"/>
            <a:chExt cx="2945064" cy="752878"/>
          </a:xfrm>
        </p:grpSpPr>
        <p:sp>
          <p:nvSpPr>
            <p:cNvPr name="Freeform 27" id="27"/>
            <p:cNvSpPr/>
            <p:nvPr/>
          </p:nvSpPr>
          <p:spPr>
            <a:xfrm>
              <a:off x="0" y="0"/>
              <a:ext cx="2945064" cy="752878"/>
            </a:xfrm>
            <a:custGeom>
              <a:avLst/>
              <a:gdLst/>
              <a:ahLst/>
              <a:cxnLst/>
              <a:rect r="r" b="b" t="t" l="l"/>
              <a:pathLst>
                <a:path h="752878" w="2945064">
                  <a:moveTo>
                    <a:pt x="2820604" y="752878"/>
                  </a:moveTo>
                  <a:lnTo>
                    <a:pt x="124460" y="752878"/>
                  </a:lnTo>
                  <a:cubicBezTo>
                    <a:pt x="55880" y="752878"/>
                    <a:pt x="0" y="696998"/>
                    <a:pt x="0" y="62841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0604" y="0"/>
                  </a:lnTo>
                  <a:cubicBezTo>
                    <a:pt x="2889184" y="0"/>
                    <a:pt x="2945064" y="55880"/>
                    <a:pt x="2945064" y="124460"/>
                  </a:cubicBezTo>
                  <a:lnTo>
                    <a:pt x="2945064" y="628418"/>
                  </a:lnTo>
                  <a:cubicBezTo>
                    <a:pt x="2945064" y="696998"/>
                    <a:pt x="2889184" y="752878"/>
                    <a:pt x="2820604" y="752878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28" id="28"/>
          <p:cNvGrpSpPr/>
          <p:nvPr/>
        </p:nvGrpSpPr>
        <p:grpSpPr>
          <a:xfrm rot="-5400000">
            <a:off x="15476259" y="5673838"/>
            <a:ext cx="1013631" cy="256912"/>
            <a:chOff x="0" y="0"/>
            <a:chExt cx="2004282" cy="508000"/>
          </a:xfrm>
        </p:grpSpPr>
        <p:sp>
          <p:nvSpPr>
            <p:cNvPr name="Freeform 29" id="29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30" id="30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4706848" y="5982854"/>
            <a:ext cx="2552452" cy="652511"/>
            <a:chOff x="0" y="0"/>
            <a:chExt cx="2945064" cy="752878"/>
          </a:xfrm>
        </p:grpSpPr>
        <p:sp>
          <p:nvSpPr>
            <p:cNvPr name="Freeform 32" id="32"/>
            <p:cNvSpPr/>
            <p:nvPr/>
          </p:nvSpPr>
          <p:spPr>
            <a:xfrm>
              <a:off x="0" y="0"/>
              <a:ext cx="2945064" cy="752878"/>
            </a:xfrm>
            <a:custGeom>
              <a:avLst/>
              <a:gdLst/>
              <a:ahLst/>
              <a:cxnLst/>
              <a:rect r="r" b="b" t="t" l="l"/>
              <a:pathLst>
                <a:path h="752878" w="2945064">
                  <a:moveTo>
                    <a:pt x="2820604" y="752878"/>
                  </a:moveTo>
                  <a:lnTo>
                    <a:pt x="124460" y="752878"/>
                  </a:lnTo>
                  <a:cubicBezTo>
                    <a:pt x="55880" y="752878"/>
                    <a:pt x="0" y="696998"/>
                    <a:pt x="0" y="62841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20604" y="0"/>
                  </a:lnTo>
                  <a:cubicBezTo>
                    <a:pt x="2889184" y="0"/>
                    <a:pt x="2945064" y="55880"/>
                    <a:pt x="2945064" y="124460"/>
                  </a:cubicBezTo>
                  <a:lnTo>
                    <a:pt x="2945064" y="628418"/>
                  </a:lnTo>
                  <a:cubicBezTo>
                    <a:pt x="2945064" y="696998"/>
                    <a:pt x="2889184" y="752878"/>
                    <a:pt x="2820604" y="752878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256885" y="6031931"/>
            <a:ext cx="2096083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FFFFFF"/>
                </a:solidFill>
                <a:latin typeface="Aileron Regular Bold"/>
              </a:rPr>
              <a:t>2005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992514" y="6031931"/>
            <a:ext cx="2096083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FFFFFF"/>
                </a:solidFill>
                <a:latin typeface="Aileron Regular Bold"/>
              </a:rPr>
              <a:t>2007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728144" y="6031931"/>
            <a:ext cx="2096083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FFFFFF"/>
                </a:solidFill>
                <a:latin typeface="Aileron Regular Bold"/>
              </a:rPr>
              <a:t>2009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463773" y="6031931"/>
            <a:ext cx="2096083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FFFFFF"/>
                </a:solidFill>
                <a:latin typeface="Aileron Regular Bold"/>
              </a:rPr>
              <a:t>2011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199403" y="6031931"/>
            <a:ext cx="2096083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FFFFFF"/>
                </a:solidFill>
                <a:latin typeface="Aileron Regular Bold"/>
              </a:rPr>
              <a:t>2013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935032" y="6031931"/>
            <a:ext cx="2096083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FFFFFF"/>
                </a:solidFill>
                <a:latin typeface="Aileron Regular Bold"/>
              </a:rPr>
              <a:t>2016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3947850" y="527993"/>
            <a:ext cx="10347636" cy="1689213"/>
            <a:chOff x="0" y="0"/>
            <a:chExt cx="13796848" cy="2252284"/>
          </a:xfrm>
        </p:grpSpPr>
        <p:sp>
          <p:nvSpPr>
            <p:cNvPr name="TextBox 40" id="40"/>
            <p:cNvSpPr txBox="true"/>
            <p:nvPr/>
          </p:nvSpPr>
          <p:spPr>
            <a:xfrm rot="0">
              <a:off x="12807" y="-47625"/>
              <a:ext cx="13784041" cy="15553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16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Heavy"/>
                </a:rPr>
                <a:t>DATA REPORT ON CRI</a:t>
              </a:r>
              <a:r>
                <a:rPr lang="en-US" sz="3600" spc="107">
                  <a:solidFill>
                    <a:srgbClr val="191919"/>
                  </a:solidFill>
                  <a:latin typeface="Aileron Heavy"/>
                </a:rPr>
                <a:t>ME STATISTICS IN SOUTH AFRICA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0" y="1673587"/>
              <a:ext cx="13784041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spc="130">
                  <a:solidFill>
                    <a:srgbClr val="191919"/>
                  </a:solidFill>
                  <a:latin typeface="Aileron Regular"/>
                </a:rPr>
                <a:t>A brief history crime in South Africa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092384"/>
            <a:ext cx="16693842" cy="1165916"/>
            <a:chOff x="0" y="0"/>
            <a:chExt cx="19261648" cy="1345255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261648" cy="1345255"/>
            </a:xfrm>
            <a:custGeom>
              <a:avLst/>
              <a:gdLst/>
              <a:ahLst/>
              <a:cxnLst/>
              <a:rect r="r" b="b" t="t" l="l"/>
              <a:pathLst>
                <a:path h="1345255" w="19261648">
                  <a:moveTo>
                    <a:pt x="19137187" y="1345255"/>
                  </a:moveTo>
                  <a:lnTo>
                    <a:pt x="124460" y="1345255"/>
                  </a:lnTo>
                  <a:cubicBezTo>
                    <a:pt x="55880" y="1345255"/>
                    <a:pt x="0" y="1289375"/>
                    <a:pt x="0" y="12207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9137187" y="0"/>
                  </a:lnTo>
                  <a:cubicBezTo>
                    <a:pt x="19205767" y="0"/>
                    <a:pt x="19261648" y="55880"/>
                    <a:pt x="19261648" y="124460"/>
                  </a:cubicBezTo>
                  <a:lnTo>
                    <a:pt x="19261648" y="1220795"/>
                  </a:lnTo>
                  <a:cubicBezTo>
                    <a:pt x="19261648" y="1289375"/>
                    <a:pt x="19205767" y="1345255"/>
                    <a:pt x="19137187" y="1345255"/>
                  </a:cubicBezTo>
                  <a:close/>
                </a:path>
              </a:pathLst>
            </a:custGeom>
            <a:solidFill>
              <a:srgbClr val="191919">
                <a:alpha val="4705"/>
              </a:srgbClr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028700" y="3825001"/>
            <a:ext cx="61208" cy="5433299"/>
          </a:xfrm>
          <a:prstGeom prst="rect">
            <a:avLst/>
          </a:prstGeom>
          <a:solidFill>
            <a:srgbClr val="191919">
              <a:alpha val="4705"/>
            </a:srgbClr>
          </a:solidFill>
        </p:spPr>
      </p:sp>
      <p:sp>
        <p:nvSpPr>
          <p:cNvPr name="AutoShape 5" id="5"/>
          <p:cNvSpPr/>
          <p:nvPr/>
        </p:nvSpPr>
        <p:spPr>
          <a:xfrm rot="0">
            <a:off x="14786101" y="3825001"/>
            <a:ext cx="61208" cy="5433299"/>
          </a:xfrm>
          <a:prstGeom prst="rect">
            <a:avLst/>
          </a:prstGeom>
          <a:solidFill>
            <a:srgbClr val="191919">
              <a:alpha val="4705"/>
            </a:srgbClr>
          </a:solidFill>
        </p:spPr>
      </p:sp>
      <p:sp>
        <p:nvSpPr>
          <p:cNvPr name="AutoShape 6" id="6"/>
          <p:cNvSpPr/>
          <p:nvPr/>
        </p:nvSpPr>
        <p:spPr>
          <a:xfrm rot="0">
            <a:off x="12056683" y="3825001"/>
            <a:ext cx="61208" cy="5433299"/>
          </a:xfrm>
          <a:prstGeom prst="rect">
            <a:avLst/>
          </a:prstGeom>
          <a:solidFill>
            <a:srgbClr val="191919">
              <a:alpha val="4705"/>
            </a:srgbClr>
          </a:solidFill>
        </p:spPr>
      </p:sp>
      <p:sp>
        <p:nvSpPr>
          <p:cNvPr name="AutoShape 7" id="7"/>
          <p:cNvSpPr/>
          <p:nvPr/>
        </p:nvSpPr>
        <p:spPr>
          <a:xfrm rot="0">
            <a:off x="9327265" y="3825001"/>
            <a:ext cx="61208" cy="5433299"/>
          </a:xfrm>
          <a:prstGeom prst="rect">
            <a:avLst/>
          </a:prstGeom>
          <a:solidFill>
            <a:srgbClr val="191919">
              <a:alpha val="4705"/>
            </a:srgbClr>
          </a:solidFill>
        </p:spPr>
      </p:sp>
      <p:sp>
        <p:nvSpPr>
          <p:cNvPr name="AutoShape 8" id="8"/>
          <p:cNvSpPr/>
          <p:nvPr/>
        </p:nvSpPr>
        <p:spPr>
          <a:xfrm rot="0">
            <a:off x="6597846" y="3825001"/>
            <a:ext cx="61208" cy="5433299"/>
          </a:xfrm>
          <a:prstGeom prst="rect">
            <a:avLst/>
          </a:prstGeom>
          <a:solidFill>
            <a:srgbClr val="191919">
              <a:alpha val="4705"/>
            </a:srgbClr>
          </a:solidFill>
        </p:spPr>
      </p:sp>
      <p:sp>
        <p:nvSpPr>
          <p:cNvPr name="AutoShape 9" id="9"/>
          <p:cNvSpPr/>
          <p:nvPr/>
        </p:nvSpPr>
        <p:spPr>
          <a:xfrm rot="0">
            <a:off x="3868428" y="3825001"/>
            <a:ext cx="61208" cy="5433299"/>
          </a:xfrm>
          <a:prstGeom prst="rect">
            <a:avLst/>
          </a:prstGeom>
          <a:solidFill>
            <a:srgbClr val="191919">
              <a:alpha val="4705"/>
            </a:srgbClr>
          </a:solidFill>
        </p:spPr>
      </p:sp>
      <p:grpSp>
        <p:nvGrpSpPr>
          <p:cNvPr name="Group 10" id="10"/>
          <p:cNvGrpSpPr/>
          <p:nvPr/>
        </p:nvGrpSpPr>
        <p:grpSpPr>
          <a:xfrm rot="0">
            <a:off x="1028700" y="8092384"/>
            <a:ext cx="1505623" cy="1165916"/>
            <a:chOff x="0" y="0"/>
            <a:chExt cx="1737215" cy="1345255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1737215" cy="1345255"/>
            </a:xfrm>
            <a:custGeom>
              <a:avLst/>
              <a:gdLst/>
              <a:ahLst/>
              <a:cxnLst/>
              <a:rect r="r" b="b" t="t" l="l"/>
              <a:pathLst>
                <a:path h="1345255" w="1737215">
                  <a:moveTo>
                    <a:pt x="1612755" y="1345255"/>
                  </a:moveTo>
                  <a:lnTo>
                    <a:pt x="124460" y="1345255"/>
                  </a:lnTo>
                  <a:cubicBezTo>
                    <a:pt x="55880" y="1345255"/>
                    <a:pt x="0" y="1289375"/>
                    <a:pt x="0" y="12207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2755" y="0"/>
                  </a:lnTo>
                  <a:cubicBezTo>
                    <a:pt x="1681335" y="0"/>
                    <a:pt x="1737215" y="55880"/>
                    <a:pt x="1737215" y="124460"/>
                  </a:cubicBezTo>
                  <a:lnTo>
                    <a:pt x="1737215" y="1220795"/>
                  </a:lnTo>
                  <a:cubicBezTo>
                    <a:pt x="1737215" y="1289375"/>
                    <a:pt x="1681335" y="1345255"/>
                    <a:pt x="1612755" y="1345255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3868428" y="8092384"/>
            <a:ext cx="1505623" cy="1165916"/>
            <a:chOff x="0" y="0"/>
            <a:chExt cx="1737215" cy="1345255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1737215" cy="1345255"/>
            </a:xfrm>
            <a:custGeom>
              <a:avLst/>
              <a:gdLst/>
              <a:ahLst/>
              <a:cxnLst/>
              <a:rect r="r" b="b" t="t" l="l"/>
              <a:pathLst>
                <a:path h="1345255" w="1737215">
                  <a:moveTo>
                    <a:pt x="1612755" y="1345255"/>
                  </a:moveTo>
                  <a:lnTo>
                    <a:pt x="124460" y="1345255"/>
                  </a:lnTo>
                  <a:cubicBezTo>
                    <a:pt x="55880" y="1345255"/>
                    <a:pt x="0" y="1289375"/>
                    <a:pt x="0" y="12207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2755" y="0"/>
                  </a:lnTo>
                  <a:cubicBezTo>
                    <a:pt x="1681335" y="0"/>
                    <a:pt x="1737215" y="55880"/>
                    <a:pt x="1737215" y="124460"/>
                  </a:cubicBezTo>
                  <a:lnTo>
                    <a:pt x="1737215" y="1220795"/>
                  </a:lnTo>
                  <a:cubicBezTo>
                    <a:pt x="1737215" y="1289375"/>
                    <a:pt x="1681335" y="1345255"/>
                    <a:pt x="1612755" y="1345255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6597846" y="8092384"/>
            <a:ext cx="1505623" cy="1165916"/>
            <a:chOff x="0" y="0"/>
            <a:chExt cx="1737215" cy="1345255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1737215" cy="1345255"/>
            </a:xfrm>
            <a:custGeom>
              <a:avLst/>
              <a:gdLst/>
              <a:ahLst/>
              <a:cxnLst/>
              <a:rect r="r" b="b" t="t" l="l"/>
              <a:pathLst>
                <a:path h="1345255" w="1737215">
                  <a:moveTo>
                    <a:pt x="1612755" y="1345255"/>
                  </a:moveTo>
                  <a:lnTo>
                    <a:pt x="124460" y="1345255"/>
                  </a:lnTo>
                  <a:cubicBezTo>
                    <a:pt x="55880" y="1345255"/>
                    <a:pt x="0" y="1289375"/>
                    <a:pt x="0" y="12207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2755" y="0"/>
                  </a:lnTo>
                  <a:cubicBezTo>
                    <a:pt x="1681335" y="0"/>
                    <a:pt x="1737215" y="55880"/>
                    <a:pt x="1737215" y="124460"/>
                  </a:cubicBezTo>
                  <a:lnTo>
                    <a:pt x="1737215" y="1220795"/>
                  </a:lnTo>
                  <a:cubicBezTo>
                    <a:pt x="1737215" y="1289375"/>
                    <a:pt x="1681335" y="1345255"/>
                    <a:pt x="1612755" y="1345255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9327265" y="8092384"/>
            <a:ext cx="1505623" cy="1165916"/>
            <a:chOff x="0" y="0"/>
            <a:chExt cx="1737215" cy="1345255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1737215" cy="1345255"/>
            </a:xfrm>
            <a:custGeom>
              <a:avLst/>
              <a:gdLst/>
              <a:ahLst/>
              <a:cxnLst/>
              <a:rect r="r" b="b" t="t" l="l"/>
              <a:pathLst>
                <a:path h="1345255" w="1737215">
                  <a:moveTo>
                    <a:pt x="1612755" y="1345255"/>
                  </a:moveTo>
                  <a:lnTo>
                    <a:pt x="124460" y="1345255"/>
                  </a:lnTo>
                  <a:cubicBezTo>
                    <a:pt x="55880" y="1345255"/>
                    <a:pt x="0" y="1289375"/>
                    <a:pt x="0" y="12207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2755" y="0"/>
                  </a:lnTo>
                  <a:cubicBezTo>
                    <a:pt x="1681335" y="0"/>
                    <a:pt x="1737215" y="55880"/>
                    <a:pt x="1737215" y="124460"/>
                  </a:cubicBezTo>
                  <a:lnTo>
                    <a:pt x="1737215" y="1220795"/>
                  </a:lnTo>
                  <a:cubicBezTo>
                    <a:pt x="1737215" y="1289375"/>
                    <a:pt x="1681335" y="1345255"/>
                    <a:pt x="1612755" y="1345255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2056683" y="8092384"/>
            <a:ext cx="1505623" cy="1165916"/>
            <a:chOff x="0" y="0"/>
            <a:chExt cx="1737215" cy="1345255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1737215" cy="1345255"/>
            </a:xfrm>
            <a:custGeom>
              <a:avLst/>
              <a:gdLst/>
              <a:ahLst/>
              <a:cxnLst/>
              <a:rect r="r" b="b" t="t" l="l"/>
              <a:pathLst>
                <a:path h="1345255" w="1737215">
                  <a:moveTo>
                    <a:pt x="1612755" y="1345255"/>
                  </a:moveTo>
                  <a:lnTo>
                    <a:pt x="124460" y="1345255"/>
                  </a:lnTo>
                  <a:cubicBezTo>
                    <a:pt x="55880" y="1345255"/>
                    <a:pt x="0" y="1289375"/>
                    <a:pt x="0" y="12207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2755" y="0"/>
                  </a:lnTo>
                  <a:cubicBezTo>
                    <a:pt x="1681335" y="0"/>
                    <a:pt x="1737215" y="55880"/>
                    <a:pt x="1737215" y="124460"/>
                  </a:cubicBezTo>
                  <a:lnTo>
                    <a:pt x="1737215" y="1220795"/>
                  </a:lnTo>
                  <a:cubicBezTo>
                    <a:pt x="1737215" y="1289375"/>
                    <a:pt x="1681335" y="1345255"/>
                    <a:pt x="1612755" y="1345255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786101" y="8092384"/>
            <a:ext cx="1505623" cy="1165916"/>
            <a:chOff x="0" y="0"/>
            <a:chExt cx="1737215" cy="1345255"/>
          </a:xfrm>
        </p:grpSpPr>
        <p:sp>
          <p:nvSpPr>
            <p:cNvPr name="Freeform 21" id="21"/>
            <p:cNvSpPr/>
            <p:nvPr/>
          </p:nvSpPr>
          <p:spPr>
            <a:xfrm>
              <a:off x="0" y="0"/>
              <a:ext cx="1737215" cy="1345255"/>
            </a:xfrm>
            <a:custGeom>
              <a:avLst/>
              <a:gdLst/>
              <a:ahLst/>
              <a:cxnLst/>
              <a:rect r="r" b="b" t="t" l="l"/>
              <a:pathLst>
                <a:path h="1345255" w="1737215">
                  <a:moveTo>
                    <a:pt x="1612755" y="1345255"/>
                  </a:moveTo>
                  <a:lnTo>
                    <a:pt x="124460" y="1345255"/>
                  </a:lnTo>
                  <a:cubicBezTo>
                    <a:pt x="55880" y="1345255"/>
                    <a:pt x="0" y="1289375"/>
                    <a:pt x="0" y="12207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2755" y="0"/>
                  </a:lnTo>
                  <a:cubicBezTo>
                    <a:pt x="1681335" y="0"/>
                    <a:pt x="1737215" y="55880"/>
                    <a:pt x="1737215" y="124460"/>
                  </a:cubicBezTo>
                  <a:lnTo>
                    <a:pt x="1737215" y="1220795"/>
                  </a:lnTo>
                  <a:cubicBezTo>
                    <a:pt x="1737215" y="1289375"/>
                    <a:pt x="1681335" y="1345255"/>
                    <a:pt x="1612755" y="1345255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12278" y="8345717"/>
            <a:ext cx="738467" cy="65925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 rot="0">
            <a:off x="5707531" y="696215"/>
            <a:ext cx="7239467" cy="1689213"/>
            <a:chOff x="0" y="0"/>
            <a:chExt cx="9652623" cy="2252284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8960" y="-47625"/>
              <a:ext cx="9643662" cy="15553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16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Heavy"/>
                </a:rPr>
                <a:t> CRIMES RANKED WITH POPULARITY  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1673587"/>
              <a:ext cx="9643662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 spc="130">
                  <a:solidFill>
                    <a:srgbClr val="191919"/>
                  </a:solidFill>
                  <a:latin typeface="Aileron Regular"/>
                </a:rPr>
                <a:t> 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456437" y="4315691"/>
            <a:ext cx="2155772" cy="145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88620" indent="-194310" lvl="1">
              <a:lnSpc>
                <a:spcPts val="2970"/>
              </a:lnSpc>
              <a:buFont typeface="Arial"/>
              <a:buChar char="•"/>
            </a:pPr>
            <a:r>
              <a:rPr lang="en-US" sz="1800" spc="57">
                <a:solidFill>
                  <a:srgbClr val="191919"/>
                </a:solidFill>
                <a:latin typeface="Aileron Regular"/>
              </a:rPr>
              <a:t> All thefts not mentioned elsewhere</a:t>
            </a:r>
          </a:p>
          <a:p>
            <a:pPr>
              <a:lnSpc>
                <a:spcPts val="2970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15103528" y="4315691"/>
            <a:ext cx="2155772" cy="1087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88620" indent="-194310" lvl="1">
              <a:lnSpc>
                <a:spcPts val="2970"/>
              </a:lnSpc>
              <a:buFont typeface="Arial"/>
              <a:buChar char="•"/>
            </a:pPr>
            <a:r>
              <a:rPr lang="en-US" sz="1800" spc="57">
                <a:solidFill>
                  <a:srgbClr val="191919"/>
                </a:solidFill>
                <a:latin typeface="Aileron Regular"/>
              </a:rPr>
              <a:t>Robbery at non-residential premises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374110" y="4315691"/>
            <a:ext cx="2155772" cy="145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88620" indent="-194310" lvl="1">
              <a:lnSpc>
                <a:spcPts val="2970"/>
              </a:lnSpc>
              <a:buFont typeface="Arial"/>
              <a:buChar char="•"/>
            </a:pPr>
            <a:r>
              <a:rPr lang="en-US" sz="1800" spc="57">
                <a:solidFill>
                  <a:srgbClr val="191919"/>
                </a:solidFill>
                <a:latin typeface="Aileron Regular"/>
              </a:rPr>
              <a:t> Malicious damage to property</a:t>
            </a:r>
          </a:p>
          <a:p>
            <a:pPr>
              <a:lnSpc>
                <a:spcPts val="2970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9644692" y="4315691"/>
            <a:ext cx="2155772" cy="716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88620" indent="-194310" lvl="1">
              <a:lnSpc>
                <a:spcPts val="2970"/>
              </a:lnSpc>
              <a:buFont typeface="Arial"/>
              <a:buChar char="•"/>
            </a:pPr>
            <a:r>
              <a:rPr lang="en-US" sz="1800" spc="57">
                <a:solidFill>
                  <a:srgbClr val="191919"/>
                </a:solidFill>
                <a:latin typeface="Aileron Regular"/>
              </a:rPr>
              <a:t>Common assault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915274" y="4315691"/>
            <a:ext cx="2155772" cy="183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88620" indent="-194310" lvl="1">
              <a:lnSpc>
                <a:spcPts val="2970"/>
              </a:lnSpc>
              <a:buFont typeface="Arial"/>
              <a:buChar char="•"/>
            </a:pPr>
            <a:r>
              <a:rPr lang="en-US" sz="1800" spc="57">
                <a:solidFill>
                  <a:srgbClr val="191919"/>
                </a:solidFill>
                <a:latin typeface="Aileron Regular"/>
              </a:rPr>
              <a:t>Assault with the intent to inflict grievous bodily harm</a:t>
            </a:r>
          </a:p>
          <a:p>
            <a:pPr>
              <a:lnSpc>
                <a:spcPts val="2970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4185856" y="4315691"/>
            <a:ext cx="2155772" cy="183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88620" indent="-194310" lvl="1">
              <a:lnSpc>
                <a:spcPts val="2970"/>
              </a:lnSpc>
              <a:buFont typeface="Arial"/>
              <a:buChar char="•"/>
            </a:pPr>
            <a:r>
              <a:rPr lang="en-US" sz="1800" spc="57">
                <a:solidFill>
                  <a:srgbClr val="191919"/>
                </a:solidFill>
                <a:latin typeface="Aileron Regular"/>
              </a:rPr>
              <a:t> Burglary at residential places</a:t>
            </a:r>
          </a:p>
          <a:p>
            <a:pPr>
              <a:lnSpc>
                <a:spcPts val="2970"/>
              </a:lnSpc>
            </a:pPr>
          </a:p>
          <a:p>
            <a:pPr>
              <a:lnSpc>
                <a:spcPts val="2970"/>
              </a:lnSpc>
            </a:pPr>
          </a:p>
        </p:txBody>
      </p:sp>
      <p:pic>
        <p:nvPicPr>
          <p:cNvPr name="Picture 32" id="3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5400000">
            <a:off x="2060901" y="3139636"/>
            <a:ext cx="946844" cy="946844"/>
          </a:xfrm>
          <a:prstGeom prst="rect">
            <a:avLst/>
          </a:prstGeom>
        </p:spPr>
      </p:pic>
      <p:sp>
        <p:nvSpPr>
          <p:cNvPr name="TextBox 33" id="33"/>
          <p:cNvSpPr txBox="true"/>
          <p:nvPr/>
        </p:nvSpPr>
        <p:spPr>
          <a:xfrm rot="0">
            <a:off x="2256286" y="3373664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1</a:t>
            </a:r>
          </a:p>
        </p:txBody>
      </p:sp>
      <p:pic>
        <p:nvPicPr>
          <p:cNvPr name="Picture 34" id="3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5400000">
            <a:off x="15707992" y="3139636"/>
            <a:ext cx="946844" cy="946844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5400000">
            <a:off x="12838896" y="3139636"/>
            <a:ext cx="946844" cy="946844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5400000">
            <a:off x="10080076" y="3139636"/>
            <a:ext cx="946844" cy="946844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5400000">
            <a:off x="7464795" y="3139636"/>
            <a:ext cx="946844" cy="946844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5400000">
            <a:off x="4734145" y="3139636"/>
            <a:ext cx="946844" cy="946844"/>
          </a:xfrm>
          <a:prstGeom prst="rect">
            <a:avLst/>
          </a:prstGeom>
        </p:spPr>
      </p:pic>
      <p:sp>
        <p:nvSpPr>
          <p:cNvPr name="TextBox 39" id="39"/>
          <p:cNvSpPr txBox="true"/>
          <p:nvPr/>
        </p:nvSpPr>
        <p:spPr>
          <a:xfrm rot="0">
            <a:off x="4929530" y="3374786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2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660179" y="3374786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3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275461" y="3374786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4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3034281" y="3373664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5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5903376" y="3373664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6</a:t>
            </a:r>
          </a:p>
        </p:txBody>
      </p:sp>
      <p:pic>
        <p:nvPicPr>
          <p:cNvPr name="Picture 44" id="4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185856" y="8345717"/>
            <a:ext cx="738467" cy="659250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981425" y="8345717"/>
            <a:ext cx="738467" cy="659250"/>
          </a:xfrm>
          <a:prstGeom prst="rect">
            <a:avLst/>
          </a:prstGeom>
        </p:spPr>
      </p:pic>
      <p:pic>
        <p:nvPicPr>
          <p:cNvPr name="Picture 46" id="46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644692" y="8345717"/>
            <a:ext cx="738467" cy="659250"/>
          </a:xfrm>
          <a:prstGeom prst="rect">
            <a:avLst/>
          </a:prstGeom>
        </p:spPr>
      </p:pic>
      <p:pic>
        <p:nvPicPr>
          <p:cNvPr name="Picture 47" id="47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469663" y="8345717"/>
            <a:ext cx="738467" cy="659250"/>
          </a:xfrm>
          <a:prstGeom prst="rect">
            <a:avLst/>
          </a:prstGeom>
        </p:spPr>
      </p:pic>
      <p:pic>
        <p:nvPicPr>
          <p:cNvPr name="Picture 48" id="4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169679" y="8345717"/>
            <a:ext cx="738467" cy="659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4100983" y="8114647"/>
            <a:ext cx="1013631" cy="256912"/>
            <a:chOff x="0" y="0"/>
            <a:chExt cx="2004282" cy="508000"/>
          </a:xfrm>
        </p:grpSpPr>
        <p:sp>
          <p:nvSpPr>
            <p:cNvPr name="Freeform 3" id="3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4100983" y="5015044"/>
            <a:ext cx="1013631" cy="256912"/>
            <a:chOff x="0" y="0"/>
            <a:chExt cx="2004282" cy="508000"/>
          </a:xfrm>
        </p:grpSpPr>
        <p:sp>
          <p:nvSpPr>
            <p:cNvPr name="Freeform 6" id="6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858383" y="4957669"/>
            <a:ext cx="2457578" cy="835495"/>
            <a:chOff x="0" y="0"/>
            <a:chExt cx="3276771" cy="111399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5250"/>
              <a:ext cx="3276771" cy="580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2400" spc="290">
                  <a:solidFill>
                    <a:srgbClr val="191919"/>
                  </a:solidFill>
                  <a:latin typeface="Aileron Regular Bold"/>
                </a:rPr>
                <a:t>2005-2006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679653"/>
              <a:ext cx="3276771" cy="4343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70"/>
                </a:lnSpc>
              </a:pPr>
              <a:r>
                <a:rPr lang="en-US" sz="1800" spc="57">
                  <a:solidFill>
                    <a:srgbClr val="191919"/>
                  </a:solidFill>
                  <a:latin typeface="Aileron Regular"/>
                </a:rPr>
                <a:t> 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8485908" y="5618027"/>
            <a:ext cx="1013631" cy="256912"/>
            <a:chOff x="0" y="0"/>
            <a:chExt cx="2004282" cy="508000"/>
          </a:xfrm>
        </p:grpSpPr>
        <p:sp>
          <p:nvSpPr>
            <p:cNvPr name="Freeform 12" id="12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13" id="13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3197076" y="1915441"/>
            <a:ext cx="1013631" cy="256912"/>
            <a:chOff x="0" y="0"/>
            <a:chExt cx="2004282" cy="508000"/>
          </a:xfrm>
        </p:grpSpPr>
        <p:sp>
          <p:nvSpPr>
            <p:cNvPr name="Freeform 15" id="15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16" id="16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3242513" y="4982755"/>
            <a:ext cx="1013631" cy="256912"/>
            <a:chOff x="0" y="0"/>
            <a:chExt cx="2004282" cy="508000"/>
          </a:xfrm>
        </p:grpSpPr>
        <p:sp>
          <p:nvSpPr>
            <p:cNvPr name="Freeform 18" id="18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19" id="19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858383" y="8054318"/>
            <a:ext cx="2457578" cy="835495"/>
            <a:chOff x="0" y="0"/>
            <a:chExt cx="3276771" cy="1113993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95250"/>
              <a:ext cx="3276771" cy="580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2400" spc="290">
                  <a:solidFill>
                    <a:srgbClr val="191919"/>
                  </a:solidFill>
                  <a:latin typeface="Aileron Regular Bold"/>
                </a:rPr>
                <a:t>2006-2007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679653"/>
              <a:ext cx="3276771" cy="4343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70"/>
                </a:lnSpc>
              </a:pPr>
              <a:r>
                <a:rPr lang="en-US" sz="1800" spc="57">
                  <a:solidFill>
                    <a:srgbClr val="191919"/>
                  </a:solidFill>
                  <a:latin typeface="Aileron Regular"/>
                </a:rPr>
                <a:t> 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7763934" y="6425960"/>
            <a:ext cx="2457578" cy="835495"/>
            <a:chOff x="0" y="0"/>
            <a:chExt cx="3276771" cy="1113993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95250"/>
              <a:ext cx="3276771" cy="580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2400" spc="290">
                  <a:solidFill>
                    <a:srgbClr val="191919"/>
                  </a:solidFill>
                  <a:latin typeface="Aileron Regular Bold"/>
                </a:rPr>
                <a:t>2012-2013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679653"/>
              <a:ext cx="3276771" cy="4343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70"/>
                </a:lnSpc>
              </a:pPr>
              <a:r>
                <a:rPr lang="en-US" sz="1800" spc="57">
                  <a:solidFill>
                    <a:srgbClr val="191919"/>
                  </a:solidFill>
                  <a:latin typeface="Aileron Regular"/>
                </a:rPr>
                <a:t> 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4210706" y="4910988"/>
            <a:ext cx="2457578" cy="835495"/>
            <a:chOff x="0" y="0"/>
            <a:chExt cx="3276771" cy="1113993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-95250"/>
              <a:ext cx="3276771" cy="580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2400" spc="290">
                  <a:solidFill>
                    <a:srgbClr val="191919"/>
                  </a:solidFill>
                  <a:latin typeface="Aileron Regular Bold"/>
                </a:rPr>
                <a:t>2015-2016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679653"/>
              <a:ext cx="3276771" cy="4343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70"/>
                </a:lnSpc>
              </a:pPr>
              <a:r>
                <a:rPr lang="en-US" sz="1800" spc="57">
                  <a:solidFill>
                    <a:srgbClr val="191919"/>
                  </a:solidFill>
                  <a:latin typeface="Aileron Regular"/>
                </a:rPr>
                <a:t> 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4004050" y="1756092"/>
            <a:ext cx="2457578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191919"/>
                </a:solidFill>
                <a:latin typeface="Aileron Regular Bold"/>
              </a:rPr>
              <a:t>2014-2015</a:t>
            </a:r>
          </a:p>
        </p:txBody>
      </p:sp>
      <p:sp>
        <p:nvSpPr>
          <p:cNvPr name="AutoShape 30" id="30"/>
          <p:cNvSpPr/>
          <p:nvPr/>
        </p:nvSpPr>
        <p:spPr>
          <a:xfrm rot="0">
            <a:off x="5056894" y="5239667"/>
            <a:ext cx="42193" cy="2847255"/>
          </a:xfrm>
          <a:prstGeom prst="rect">
            <a:avLst/>
          </a:prstGeom>
          <a:solidFill>
            <a:srgbClr val="191919">
              <a:alpha val="6666"/>
            </a:srgbClr>
          </a:solidFill>
        </p:spPr>
      </p:sp>
      <p:sp>
        <p:nvSpPr>
          <p:cNvPr name="AutoShape 31" id="31"/>
          <p:cNvSpPr/>
          <p:nvPr/>
        </p:nvSpPr>
        <p:spPr>
          <a:xfrm rot="-5400000">
            <a:off x="9147381" y="1074109"/>
            <a:ext cx="42193" cy="8138782"/>
          </a:xfrm>
          <a:prstGeom prst="rect">
            <a:avLst/>
          </a:prstGeom>
          <a:solidFill>
            <a:srgbClr val="191919">
              <a:alpha val="6666"/>
            </a:srgbClr>
          </a:solidFill>
        </p:spPr>
      </p:sp>
      <p:sp>
        <p:nvSpPr>
          <p:cNvPr name="AutoShape 32" id="32"/>
          <p:cNvSpPr/>
          <p:nvPr/>
        </p:nvSpPr>
        <p:spPr>
          <a:xfrm rot="0">
            <a:off x="13195675" y="2169980"/>
            <a:ext cx="42193" cy="2847255"/>
          </a:xfrm>
          <a:prstGeom prst="rect">
            <a:avLst/>
          </a:prstGeom>
          <a:solidFill>
            <a:srgbClr val="191919">
              <a:alpha val="6666"/>
            </a:srgbClr>
          </a:solidFill>
        </p:spPr>
      </p:sp>
      <p:pic>
        <p:nvPicPr>
          <p:cNvPr name="Picture 33" id="3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955993" y="4967123"/>
            <a:ext cx="317242" cy="317242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822987" y="5081047"/>
            <a:ext cx="317242" cy="317242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4955993" y="8054318"/>
            <a:ext cx="317242" cy="317242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3058151" y="1885276"/>
            <a:ext cx="317242" cy="317242"/>
          </a:xfrm>
          <a:prstGeom prst="rect">
            <a:avLst/>
          </a:prstGeom>
        </p:spPr>
      </p:pic>
      <p:sp>
        <p:nvSpPr>
          <p:cNvPr name="TextBox 37" id="37"/>
          <p:cNvSpPr txBox="true"/>
          <p:nvPr/>
        </p:nvSpPr>
        <p:spPr>
          <a:xfrm rot="0">
            <a:off x="998215" y="672909"/>
            <a:ext cx="10924375" cy="1178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6"/>
              </a:lnSpc>
            </a:pPr>
            <a:r>
              <a:rPr lang="en-US" sz="3600" spc="107">
                <a:solidFill>
                  <a:srgbClr val="191919"/>
                </a:solidFill>
                <a:latin typeface="Aileron Heavy"/>
              </a:rPr>
              <a:t>TOP 5 YEARS RANKED ACCORDING TO CRIME CASES</a:t>
            </a:r>
          </a:p>
        </p:txBody>
      </p:sp>
      <p:pic>
        <p:nvPicPr>
          <p:cNvPr name="Picture 38" id="3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4641192" y="4607624"/>
            <a:ext cx="946844" cy="946844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-5400000">
            <a:off x="8508186" y="4691174"/>
            <a:ext cx="946844" cy="946844"/>
          </a:xfrm>
          <a:prstGeom prst="rect">
            <a:avLst/>
          </a:prstGeom>
        </p:spPr>
      </p:pic>
      <p:sp>
        <p:nvSpPr>
          <p:cNvPr name="TextBox 40" id="40"/>
          <p:cNvSpPr txBox="true"/>
          <p:nvPr/>
        </p:nvSpPr>
        <p:spPr>
          <a:xfrm rot="0">
            <a:off x="4734056" y="4039350"/>
            <a:ext cx="556076" cy="44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Oswald"/>
              </a:rPr>
              <a:t>2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4821049" y="4821741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4</a:t>
            </a:r>
          </a:p>
        </p:txBody>
      </p:sp>
      <p:pic>
        <p:nvPicPr>
          <p:cNvPr name="Picture 42" id="42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-5400000">
            <a:off x="4583472" y="7687317"/>
            <a:ext cx="946844" cy="946844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-5400000">
            <a:off x="12674028" y="1570474"/>
            <a:ext cx="946844" cy="946844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-5400000">
            <a:off x="12745334" y="4519697"/>
            <a:ext cx="946844" cy="946844"/>
          </a:xfrm>
          <a:prstGeom prst="rect">
            <a:avLst/>
          </a:prstGeom>
        </p:spPr>
      </p:pic>
      <p:sp>
        <p:nvSpPr>
          <p:cNvPr name="TextBox 45" id="45"/>
          <p:cNvSpPr txBox="true"/>
          <p:nvPr/>
        </p:nvSpPr>
        <p:spPr>
          <a:xfrm rot="0">
            <a:off x="8670587" y="4925202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3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2907326" y="4752482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2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2831313" y="1809076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1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4754374" y="7940394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5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4505278" y="4677978"/>
            <a:ext cx="1013631" cy="256912"/>
            <a:chOff x="0" y="0"/>
            <a:chExt cx="2004282" cy="508000"/>
          </a:xfrm>
        </p:grpSpPr>
        <p:sp>
          <p:nvSpPr>
            <p:cNvPr name="Freeform 3" id="3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name="Group 5" id="5"/>
          <p:cNvGrpSpPr/>
          <p:nvPr/>
        </p:nvGrpSpPr>
        <p:grpSpPr>
          <a:xfrm rot="5400000">
            <a:off x="10014487" y="4677978"/>
            <a:ext cx="1013631" cy="256912"/>
            <a:chOff x="0" y="0"/>
            <a:chExt cx="2004282" cy="508000"/>
          </a:xfrm>
        </p:grpSpPr>
        <p:sp>
          <p:nvSpPr>
            <p:cNvPr name="Freeform 6" id="6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7259883" y="4677978"/>
            <a:ext cx="1013631" cy="256912"/>
            <a:chOff x="0" y="0"/>
            <a:chExt cx="2004282" cy="508000"/>
          </a:xfrm>
        </p:grpSpPr>
        <p:sp>
          <p:nvSpPr>
            <p:cNvPr name="Freeform 9" id="9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10" id="10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5400000">
            <a:off x="1750674" y="4677978"/>
            <a:ext cx="1013631" cy="256912"/>
            <a:chOff x="0" y="0"/>
            <a:chExt cx="2004282" cy="508000"/>
          </a:xfrm>
        </p:grpSpPr>
        <p:sp>
          <p:nvSpPr>
            <p:cNvPr name="Freeform 12" id="12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13" id="13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name="Group 14" id="14"/>
          <p:cNvGrpSpPr/>
          <p:nvPr/>
        </p:nvGrpSpPr>
        <p:grpSpPr>
          <a:xfrm rot="5400000">
            <a:off x="12769091" y="4677978"/>
            <a:ext cx="1013631" cy="256912"/>
            <a:chOff x="0" y="0"/>
            <a:chExt cx="2004282" cy="508000"/>
          </a:xfrm>
        </p:grpSpPr>
        <p:sp>
          <p:nvSpPr>
            <p:cNvPr name="Freeform 15" id="15"/>
            <p:cNvSpPr/>
            <p:nvPr/>
          </p:nvSpPr>
          <p:spPr>
            <a:xfrm>
              <a:off x="1556884" y="49530"/>
              <a:ext cx="407115" cy="408940"/>
            </a:xfrm>
            <a:custGeom>
              <a:avLst/>
              <a:gdLst/>
              <a:ahLst/>
              <a:cxnLst/>
              <a:rect r="r" b="b" t="t" l="l"/>
              <a:pathLst>
                <a:path h="408940" w="407115">
                  <a:moveTo>
                    <a:pt x="203558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8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</p:sp>
        <p:sp>
          <p:nvSpPr>
            <p:cNvPr name="Freeform 16" id="16"/>
            <p:cNvSpPr/>
            <p:nvPr/>
          </p:nvSpPr>
          <p:spPr>
            <a:xfrm>
              <a:off x="0" y="11430"/>
              <a:ext cx="2004282" cy="485140"/>
            </a:xfrm>
            <a:custGeom>
              <a:avLst/>
              <a:gdLst/>
              <a:ahLst/>
              <a:cxnLst/>
              <a:rect r="r" b="b" t="t" l="l"/>
              <a:pathLst>
                <a:path h="485140" w="2004282">
                  <a:moveTo>
                    <a:pt x="1760442" y="0"/>
                  </a:moveTo>
                  <a:cubicBezTo>
                    <a:pt x="1639792" y="0"/>
                    <a:pt x="1539462" y="88900"/>
                    <a:pt x="1520412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521682" y="280670"/>
                  </a:lnTo>
                  <a:cubicBezTo>
                    <a:pt x="1539462" y="396240"/>
                    <a:pt x="1641062" y="485140"/>
                    <a:pt x="1761712" y="485140"/>
                  </a:cubicBezTo>
                  <a:cubicBezTo>
                    <a:pt x="1896332" y="485140"/>
                    <a:pt x="2004282" y="375920"/>
                    <a:pt x="2004282" y="242570"/>
                  </a:cubicBezTo>
                  <a:cubicBezTo>
                    <a:pt x="2004282" y="107950"/>
                    <a:pt x="1895062" y="0"/>
                    <a:pt x="1760442" y="0"/>
                  </a:cubicBezTo>
                  <a:close/>
                  <a:moveTo>
                    <a:pt x="1760442" y="408940"/>
                  </a:moveTo>
                  <a:cubicBezTo>
                    <a:pt x="1669002" y="408940"/>
                    <a:pt x="1594072" y="334010"/>
                    <a:pt x="1594072" y="242570"/>
                  </a:cubicBezTo>
                  <a:cubicBezTo>
                    <a:pt x="1594072" y="151130"/>
                    <a:pt x="1669002" y="76200"/>
                    <a:pt x="1760442" y="76200"/>
                  </a:cubicBezTo>
                  <a:cubicBezTo>
                    <a:pt x="1851882" y="76200"/>
                    <a:pt x="1926812" y="151130"/>
                    <a:pt x="1926812" y="242570"/>
                  </a:cubicBezTo>
                  <a:cubicBezTo>
                    <a:pt x="1928082" y="334010"/>
                    <a:pt x="1853152" y="408940"/>
                    <a:pt x="1760442" y="40894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sp>
        <p:nvSpPr>
          <p:cNvPr name="AutoShape 17" id="17"/>
          <p:cNvSpPr/>
          <p:nvPr/>
        </p:nvSpPr>
        <p:spPr>
          <a:xfrm rot="-5400000">
            <a:off x="7584821" y="-1011471"/>
            <a:ext cx="9525" cy="10673451"/>
          </a:xfrm>
          <a:prstGeom prst="rect">
            <a:avLst/>
          </a:prstGeom>
          <a:solidFill>
            <a:srgbClr val="191919">
              <a:alpha val="6666"/>
            </a:srgbClr>
          </a:solidFill>
        </p:spPr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7293276" y="3795797"/>
            <a:ext cx="946844" cy="946844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-5400000">
            <a:off x="10047880" y="3795797"/>
            <a:ext cx="946844" cy="946844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9292513" y="5819933"/>
            <a:ext cx="2457578" cy="9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191919"/>
                </a:solidFill>
                <a:latin typeface="Aileron Regular Bold"/>
              </a:rPr>
              <a:t>EASTERN CAPE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734056" y="4039350"/>
            <a:ext cx="556076" cy="44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Oswald"/>
              </a:rPr>
              <a:t>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488660" y="4029825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3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-5400000">
            <a:off x="1784067" y="3795797"/>
            <a:ext cx="946844" cy="946844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-5400000">
            <a:off x="4538671" y="3795797"/>
            <a:ext cx="946844" cy="946844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-5400000">
            <a:off x="12802484" y="3795797"/>
            <a:ext cx="946844" cy="946844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10243264" y="4029825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997869" y="4029825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5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734056" y="4029825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2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979451" y="4029825"/>
            <a:ext cx="556076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 spc="282">
                <a:solidFill>
                  <a:srgbClr val="FFFFFF"/>
                </a:solidFill>
                <a:latin typeface="Aileron Regular"/>
              </a:rPr>
              <a:t>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8700" y="5819933"/>
            <a:ext cx="2457578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191919"/>
                </a:solidFill>
                <a:latin typeface="Aileron Regular Bold"/>
              </a:rPr>
              <a:t>GUATENG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783304" y="5819933"/>
            <a:ext cx="2457578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191919"/>
                </a:solidFill>
                <a:latin typeface="Aileron Regular Bold"/>
              </a:rPr>
              <a:t>WEST CAPE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537909" y="5819933"/>
            <a:ext cx="2457578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191919"/>
                </a:solidFill>
                <a:latin typeface="Aileron Regular Bold"/>
              </a:rPr>
              <a:t>KWAZULU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047117" y="5819933"/>
            <a:ext cx="2457578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spc="290">
                <a:solidFill>
                  <a:srgbClr val="191919"/>
                </a:solidFill>
                <a:latin typeface="Aileron Regular Bold"/>
              </a:rPr>
              <a:t>FREE STATE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530987" y="672909"/>
            <a:ext cx="7232747" cy="1178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6"/>
              </a:lnSpc>
            </a:pPr>
            <a:r>
              <a:rPr lang="en-US" sz="3600" spc="107">
                <a:solidFill>
                  <a:srgbClr val="191919"/>
                </a:solidFill>
                <a:latin typeface="Aileron Heavy"/>
              </a:rPr>
              <a:t>TOP FIVE PROVINCES WITH HIGH CRIME RATES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>
            <a:alphaModFix amt="43000"/>
          </a:blip>
          <a:srcRect l="0" t="7547" r="0" b="7547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0" y="-5719738"/>
            <a:ext cx="18288000" cy="18288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44999"/>
          </a:blip>
          <a:srcRect l="0" t="7547" r="0" b="7547"/>
          <a:stretch>
            <a:fillRect/>
          </a:stretch>
        </p:blipFill>
        <p:spPr>
          <a:xfrm flipH="false" flipV="false" rot="0"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304895" y="3848730"/>
            <a:ext cx="10677585" cy="175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679"/>
              </a:lnSpc>
            </a:pPr>
            <a:r>
              <a:rPr lang="en-US" sz="12000" spc="120">
                <a:solidFill>
                  <a:srgbClr val="191919"/>
                </a:solidFill>
                <a:latin typeface="Aileron Heavy Bold"/>
              </a:rPr>
              <a:t> Visual Charts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0" y="-5719738"/>
            <a:ext cx="18288000" cy="18288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503" r="8849" b="503"/>
          <a:stretch>
            <a:fillRect/>
          </a:stretch>
        </p:blipFill>
        <p:spPr>
          <a:xfrm flipH="false" flipV="false" rot="0">
            <a:off x="494978" y="578796"/>
            <a:ext cx="13098395" cy="912940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2253051" y="450215"/>
            <a:ext cx="5322398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Aileron Heavy"/>
              </a:rPr>
              <a:t>Trends on each crime over the years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892" t="0" r="1892" b="0"/>
          <a:stretch>
            <a:fillRect/>
          </a:stretch>
        </p:blipFill>
        <p:spPr>
          <a:xfrm flipH="false" flipV="false" rot="0">
            <a:off x="2941070" y="513615"/>
            <a:ext cx="11274048" cy="960315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2623386" y="971550"/>
            <a:ext cx="5322398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Aileron Heavy"/>
              </a:rPr>
              <a:t>This</a:t>
            </a:r>
            <a:r>
              <a:rPr lang="en-US" sz="3200">
                <a:solidFill>
                  <a:srgbClr val="000000"/>
                </a:solidFill>
                <a:latin typeface="Aileron Heavy"/>
              </a:rPr>
              <a:t> graph represents the province with the number of crime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80" t="0" r="280" b="358"/>
          <a:stretch>
            <a:fillRect/>
          </a:stretch>
        </p:blipFill>
        <p:spPr>
          <a:xfrm flipH="false" flipV="false" rot="0">
            <a:off x="445040" y="228040"/>
            <a:ext cx="12843041" cy="1005896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1994107" y="971550"/>
            <a:ext cx="5535233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Aileron Heavy"/>
              </a:rPr>
              <a:t>  Crime-Infestation In Provinces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DAEDQA4gBqA</dc:identifier>
  <dcterms:modified xsi:type="dcterms:W3CDTF">2011-08-01T06:04:30Z</dcterms:modified>
  <cp:revision>1</cp:revision>
  <dc:title>Blue Timeline Cycle Presentation</dc:title>
</cp:coreProperties>
</file>