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ileron Regular" charset="1" panose="00000500000000000000"/>
      <p:regular r:id="rId8"/>
    </p:embeddedFont>
    <p:embeddedFont>
      <p:font typeface="Aileron Regular Bold" charset="1" panose="00000800000000000000"/>
      <p:regular r:id="rId9"/>
    </p:embeddedFont>
    <p:embeddedFont>
      <p:font typeface="Aileron Regular Italics" charset="1" panose="00000500000000000000"/>
      <p:regular r:id="rId10"/>
    </p:embeddedFont>
    <p:embeddedFont>
      <p:font typeface="Aileron Regular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Aileron Heavy" charset="1" panose="00000A00000000000000"/>
      <p:regular r:id="rId16"/>
    </p:embeddedFont>
    <p:embeddedFont>
      <p:font typeface="Aileron Heavy Bold" charset="1" panose="00000A00000000000000"/>
      <p:regular r:id="rId17"/>
    </p:embeddedFont>
    <p:embeddedFont>
      <p:font typeface="Aileron Heavy Italics" charset="1" panose="00000A00000000000000"/>
      <p:regular r:id="rId18"/>
    </p:embeddedFont>
    <p:embeddedFont>
      <p:font typeface="Aileron Heavy Bold Italics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6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>
            <a:alphaModFix amt="28000"/>
          </a:blip>
          <a:srcRect l="0" t="7825" r="0" b="782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5510" y="3393055"/>
            <a:ext cx="15976980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  <a:spcBef>
                <a:spcPct val="0"/>
              </a:spcBef>
            </a:pPr>
            <a:r>
              <a:rPr lang="en-US" sz="3600" spc="435">
                <a:solidFill>
                  <a:srgbClr val="000000"/>
                </a:solidFill>
                <a:latin typeface="Aileron Heavy Bold"/>
              </a:rPr>
              <a:t> MORINGA DATA SCIENCE PREP W5 GROUP PROJECT  TEAM_4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80" t="0" r="280" b="358"/>
          <a:stretch>
            <a:fillRect/>
          </a:stretch>
        </p:blipFill>
        <p:spPr>
          <a:xfrm flipH="false" flipV="false" rot="0">
            <a:off x="445040" y="228040"/>
            <a:ext cx="12843041" cy="1005896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1994107" y="971550"/>
            <a:ext cx="5535233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 Heavy"/>
              </a:rPr>
              <a:t>  Crime-Infestation In Provinces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-255027" y="4553967"/>
            <a:ext cx="208612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000000"/>
                </a:solidFill>
                <a:latin typeface="Aileron Heavy"/>
              </a:rPr>
              <a:t>Crime cases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7322" y="2228280"/>
            <a:ext cx="16071978" cy="5977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9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Heavy"/>
              </a:rPr>
              <a:t>Following our analysis, the following conclusions were drawn from the provided data on the crime rate reported in South Africa </a:t>
            </a:r>
          </a:p>
          <a:p>
            <a:pPr>
              <a:lnSpc>
                <a:spcPts val="5280"/>
              </a:lnSpc>
              <a:spcBef>
                <a:spcPct val="0"/>
              </a:spcBef>
            </a:pPr>
          </a:p>
          <a:p>
            <a:pPr marL="690880" indent="-345440" lvl="1">
              <a:lnSpc>
                <a:spcPts val="5280"/>
              </a:lnSpc>
              <a:buFont typeface="Arial"/>
              <a:buChar char="•"/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The year 2014-2015 registered the highest number of reported crimes with a total of </a:t>
            </a:r>
            <a:r>
              <a:rPr lang="en-US" sz="3200" spc="102">
                <a:solidFill>
                  <a:srgbClr val="000000"/>
                </a:solidFill>
                <a:latin typeface="Aileron Regular Bold"/>
              </a:rPr>
              <a:t>2,206,506 </a:t>
            </a:r>
            <a:r>
              <a:rPr lang="en-US" sz="3200" spc="102">
                <a:solidFill>
                  <a:srgbClr val="000000"/>
                </a:solidFill>
                <a:latin typeface="Aileron Regular"/>
              </a:rPr>
              <a:t> </a:t>
            </a:r>
          </a:p>
          <a:p>
            <a:pPr marL="690880" indent="-345440" lvl="1">
              <a:lnSpc>
                <a:spcPts val="5280"/>
              </a:lnSpc>
              <a:buFont typeface="Arial"/>
              <a:buChar char="•"/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The most crime-infested province in the whole of South Africa is Gauteng with </a:t>
            </a:r>
            <a:r>
              <a:rPr lang="en-US" sz="3200" spc="102">
                <a:solidFill>
                  <a:srgbClr val="000000"/>
                </a:solidFill>
                <a:latin typeface="Aileron Regular Bold"/>
              </a:rPr>
              <a:t>2,784,982</a:t>
            </a:r>
            <a:r>
              <a:rPr lang="en-US" sz="3200" spc="102">
                <a:solidFill>
                  <a:srgbClr val="000000"/>
                </a:solidFill>
                <a:latin typeface="Aileron Regular"/>
              </a:rPr>
              <a:t>.</a:t>
            </a:r>
          </a:p>
          <a:p>
            <a:pPr marL="690880" indent="-345440" lvl="1">
              <a:lnSpc>
                <a:spcPts val="5280"/>
              </a:lnSpc>
              <a:buFont typeface="Arial"/>
              <a:buChar char="•"/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Mitchells Plain Police station in Gauteng recorded the highest number of reported crimes.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25345" y="838200"/>
            <a:ext cx="5875437" cy="82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0"/>
              </a:lnSpc>
              <a:spcBef>
                <a:spcPct val="0"/>
              </a:spcBef>
            </a:pPr>
            <a:r>
              <a:rPr lang="en-US" sz="4200" spc="134">
                <a:solidFill>
                  <a:srgbClr val="000000"/>
                </a:solidFill>
                <a:latin typeface="Aileron Heavy"/>
              </a:rPr>
              <a:t>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870" y="3020904"/>
            <a:ext cx="16230600" cy="395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From the data findings, it would be important to focus on any interventions in the province of Gauteng to ensure that the rate of crime is managed well. </a:t>
            </a:r>
          </a:p>
          <a:p>
            <a:pPr algn="ctr">
              <a:lnSpc>
                <a:spcPts val="5280"/>
              </a:lnSpc>
              <a:spcBef>
                <a:spcPct val="0"/>
              </a:spcBef>
            </a:pPr>
          </a:p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It would also be important to capacity build Mitchell’s plain police station to enable it to be in a better position to handle and cope with the high rate of crimes being reported there.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32201" y="1495486"/>
            <a:ext cx="2839938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Heavy Bold"/>
              </a:rPr>
              <a:t>EVALUATION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3664" y="3096108"/>
            <a:ext cx="16230600" cy="3961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3199" spc="102">
                <a:solidFill>
                  <a:srgbClr val="000000"/>
                </a:solidFill>
                <a:latin typeface="Aileron Regular"/>
              </a:rPr>
              <a:t>INTRODUCTION</a:t>
            </a:r>
          </a:p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3199" spc="102">
                <a:solidFill>
                  <a:srgbClr val="000000"/>
                </a:solidFill>
                <a:latin typeface="Aileron Regular"/>
              </a:rPr>
              <a:t>The South African Police Service (SAPS) has accepted a new and challenging objective of ensuring that its crime statistics are in line with international best practice. This will be achieved through a Memorandum of Understanding with Statistics South Africa (Stats SA), aimed at further enhancing the quality and integrity of the South African crime statistics.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8150792"/>
            <a:ext cx="2989807" cy="2527746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826043" y="7993954"/>
            <a:ext cx="2247558" cy="2247302"/>
            <a:chOff x="0" y="0"/>
            <a:chExt cx="6350013" cy="6349289"/>
          </a:xfrm>
        </p:grpSpPr>
        <p:sp>
          <p:nvSpPr>
            <p:cNvPr name="Freeform 5" id="5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5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3"/>
              <a:stretch>
                <a:fillRect l="-38878" r="-38878" t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809949" y="415671"/>
            <a:ext cx="10338031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DATA REPORT ON CRI</a:t>
            </a:r>
            <a:r>
              <a:rPr lang="en-US" sz="3600" spc="107">
                <a:solidFill>
                  <a:srgbClr val="191919"/>
                </a:solidFill>
                <a:latin typeface="Aileron Heavy"/>
              </a:rPr>
              <a:t>ME STATISTICS IN SOUTH AFRICA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>
            <a:alphaModFix amt="17000"/>
          </a:blip>
          <a:srcRect l="4863" t="5580" r="5872" b="515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9022013" y="-594086"/>
            <a:ext cx="60798" cy="13901478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grpSp>
        <p:nvGrpSpPr>
          <p:cNvPr name="Group 3" id="3"/>
          <p:cNvGrpSpPr/>
          <p:nvPr/>
        </p:nvGrpSpPr>
        <p:grpSpPr>
          <a:xfrm rot="5400000">
            <a:off x="1798111" y="6687468"/>
            <a:ext cx="1013631" cy="256912"/>
            <a:chOff x="0" y="0"/>
            <a:chExt cx="2004282" cy="508000"/>
          </a:xfrm>
        </p:grpSpPr>
        <p:sp>
          <p:nvSpPr>
            <p:cNvPr name="Freeform 4" id="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5982854"/>
            <a:ext cx="2552452" cy="652511"/>
            <a:chOff x="0" y="0"/>
            <a:chExt cx="2945064" cy="75287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4533740" y="5673838"/>
            <a:ext cx="1013631" cy="256912"/>
            <a:chOff x="0" y="0"/>
            <a:chExt cx="2004282" cy="508000"/>
          </a:xfrm>
        </p:grpSpPr>
        <p:sp>
          <p:nvSpPr>
            <p:cNvPr name="Freeform 9" id="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764330" y="5982854"/>
            <a:ext cx="2552452" cy="652511"/>
            <a:chOff x="0" y="0"/>
            <a:chExt cx="2945064" cy="752878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5400000">
            <a:off x="7269370" y="6687468"/>
            <a:ext cx="1013631" cy="256912"/>
            <a:chOff x="0" y="0"/>
            <a:chExt cx="2004282" cy="508000"/>
          </a:xfrm>
        </p:grpSpPr>
        <p:sp>
          <p:nvSpPr>
            <p:cNvPr name="Freeform 14" id="1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5" id="1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499959" y="5982854"/>
            <a:ext cx="2552452" cy="652511"/>
            <a:chOff x="0" y="0"/>
            <a:chExt cx="2945064" cy="752878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0005000" y="5673838"/>
            <a:ext cx="1013631" cy="256912"/>
            <a:chOff x="0" y="0"/>
            <a:chExt cx="2004282" cy="508000"/>
          </a:xfrm>
        </p:grpSpPr>
        <p:sp>
          <p:nvSpPr>
            <p:cNvPr name="Freeform 19" id="1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235589" y="5982854"/>
            <a:ext cx="2552452" cy="652511"/>
            <a:chOff x="0" y="0"/>
            <a:chExt cx="2945064" cy="752878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5400000">
            <a:off x="12740629" y="6687468"/>
            <a:ext cx="1013631" cy="256912"/>
            <a:chOff x="0" y="0"/>
            <a:chExt cx="2004282" cy="508000"/>
          </a:xfrm>
        </p:grpSpPr>
        <p:sp>
          <p:nvSpPr>
            <p:cNvPr name="Freeform 24" id="2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25" id="2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71218" y="5982854"/>
            <a:ext cx="2552452" cy="652511"/>
            <a:chOff x="0" y="0"/>
            <a:chExt cx="2945064" cy="752878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5400000">
            <a:off x="15476259" y="5673838"/>
            <a:ext cx="1013631" cy="256912"/>
            <a:chOff x="0" y="0"/>
            <a:chExt cx="2004282" cy="508000"/>
          </a:xfrm>
        </p:grpSpPr>
        <p:sp>
          <p:nvSpPr>
            <p:cNvPr name="Freeform 29" id="2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30" id="3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4706848" y="5982854"/>
            <a:ext cx="2552452" cy="652511"/>
            <a:chOff x="0" y="0"/>
            <a:chExt cx="2945064" cy="75287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256885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2005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992514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2007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728144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2009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463773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2011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199403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2013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935032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2016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3947850" y="527993"/>
            <a:ext cx="10347636" cy="1689213"/>
            <a:chOff x="0" y="0"/>
            <a:chExt cx="13796848" cy="2252284"/>
          </a:xfrm>
        </p:grpSpPr>
        <p:sp>
          <p:nvSpPr>
            <p:cNvPr name="TextBox 40" id="40"/>
            <p:cNvSpPr txBox="true"/>
            <p:nvPr/>
          </p:nvSpPr>
          <p:spPr>
            <a:xfrm rot="0">
              <a:off x="12807" y="-47625"/>
              <a:ext cx="13784041" cy="15553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16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DATA REPORT ON CRI</a:t>
              </a: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ME STATISTICS IN SOUTH AFRICA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0" y="1673587"/>
              <a:ext cx="137840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130">
                  <a:solidFill>
                    <a:srgbClr val="191919"/>
                  </a:solidFill>
                  <a:latin typeface="Aileron Regular"/>
                </a:rPr>
                <a:t>A brief history crime in South Africa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092384"/>
            <a:ext cx="16693842" cy="1165916"/>
            <a:chOff x="0" y="0"/>
            <a:chExt cx="19261648" cy="134525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261648" cy="1345255"/>
            </a:xfrm>
            <a:custGeom>
              <a:avLst/>
              <a:gdLst/>
              <a:ahLst/>
              <a:cxnLst/>
              <a:rect r="r" b="b" t="t" l="l"/>
              <a:pathLst>
                <a:path h="1345255" w="19261648">
                  <a:moveTo>
                    <a:pt x="19137187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137187" y="0"/>
                  </a:lnTo>
                  <a:cubicBezTo>
                    <a:pt x="19205767" y="0"/>
                    <a:pt x="19261648" y="55880"/>
                    <a:pt x="19261648" y="124460"/>
                  </a:cubicBezTo>
                  <a:lnTo>
                    <a:pt x="19261648" y="1220795"/>
                  </a:lnTo>
                  <a:cubicBezTo>
                    <a:pt x="19261648" y="1289375"/>
                    <a:pt x="19205767" y="1345255"/>
                    <a:pt x="19137187" y="1345255"/>
                  </a:cubicBezTo>
                  <a:close/>
                </a:path>
              </a:pathLst>
            </a:custGeom>
            <a:solidFill>
              <a:srgbClr val="191919">
                <a:alpha val="4705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4786101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2056683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9327265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6597846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3868428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028700" y="8092384"/>
            <a:ext cx="1505623" cy="1165916"/>
            <a:chOff x="0" y="0"/>
            <a:chExt cx="1737215" cy="134525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868428" y="8092384"/>
            <a:ext cx="1505623" cy="1165916"/>
            <a:chOff x="0" y="0"/>
            <a:chExt cx="1737215" cy="134525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597846" y="8092384"/>
            <a:ext cx="1505623" cy="1165916"/>
            <a:chOff x="0" y="0"/>
            <a:chExt cx="1737215" cy="1345255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327265" y="8092384"/>
            <a:ext cx="1505623" cy="1165916"/>
            <a:chOff x="0" y="0"/>
            <a:chExt cx="1737215" cy="134525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056683" y="8092384"/>
            <a:ext cx="1505623" cy="1165916"/>
            <a:chOff x="0" y="0"/>
            <a:chExt cx="1737215" cy="1345255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786101" y="8092384"/>
            <a:ext cx="1505623" cy="1165916"/>
            <a:chOff x="0" y="0"/>
            <a:chExt cx="1737215" cy="1345255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12278" y="8345717"/>
            <a:ext cx="738467" cy="65925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5707531" y="696215"/>
            <a:ext cx="7239467" cy="1689213"/>
            <a:chOff x="0" y="0"/>
            <a:chExt cx="9652623" cy="225228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8960" y="-47625"/>
              <a:ext cx="9643662" cy="15553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16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 CRIMES RANKED WITH POPULARITY 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673587"/>
              <a:ext cx="964366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130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456437" y="4315691"/>
            <a:ext cx="2155772" cy="145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All thefts not mentioned elsewhere</a:t>
            </a:r>
          </a:p>
          <a:p>
            <a:pPr>
              <a:lnSpc>
                <a:spcPts val="297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5103528" y="4315691"/>
            <a:ext cx="2155772" cy="10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Robbery at non-residential premises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374110" y="4315691"/>
            <a:ext cx="2155772" cy="145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Malicious damage to property</a:t>
            </a:r>
          </a:p>
          <a:p>
            <a:pPr>
              <a:lnSpc>
                <a:spcPts val="297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644692" y="4315691"/>
            <a:ext cx="2155772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Common assault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915274" y="4315691"/>
            <a:ext cx="2155772" cy="183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Assault with the intent to inflict grievous bodily harm</a:t>
            </a:r>
          </a:p>
          <a:p>
            <a:pPr>
              <a:lnSpc>
                <a:spcPts val="297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4185856" y="4315691"/>
            <a:ext cx="2155772" cy="183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Burglary at residential places</a:t>
            </a:r>
          </a:p>
          <a:p>
            <a:pPr>
              <a:lnSpc>
                <a:spcPts val="2970"/>
              </a:lnSpc>
            </a:pPr>
          </a:p>
          <a:p>
            <a:pPr>
              <a:lnSpc>
                <a:spcPts val="2970"/>
              </a:lnSpc>
            </a:pP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2060901" y="3139636"/>
            <a:ext cx="946844" cy="946844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2256286" y="337366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1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5707992" y="3139636"/>
            <a:ext cx="946844" cy="946844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2838896" y="3139636"/>
            <a:ext cx="946844" cy="946844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0080076" y="3139636"/>
            <a:ext cx="946844" cy="946844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7464795" y="3139636"/>
            <a:ext cx="946844" cy="946844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4734145" y="3139636"/>
            <a:ext cx="946844" cy="946844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4929530" y="337478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660179" y="337478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275461" y="337478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034281" y="337366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5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903376" y="337366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6</a:t>
            </a:r>
          </a:p>
        </p:txBody>
      </p:sp>
      <p:pic>
        <p:nvPicPr>
          <p:cNvPr name="Picture 44" id="4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85856" y="8345717"/>
            <a:ext cx="738467" cy="65925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81425" y="8345717"/>
            <a:ext cx="738467" cy="65925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644692" y="8345717"/>
            <a:ext cx="738467" cy="65925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469663" y="8345717"/>
            <a:ext cx="738467" cy="65925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169679" y="8345717"/>
            <a:ext cx="738467" cy="659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4100983" y="8114647"/>
            <a:ext cx="1013631" cy="256912"/>
            <a:chOff x="0" y="0"/>
            <a:chExt cx="2004282" cy="508000"/>
          </a:xfrm>
        </p:grpSpPr>
        <p:sp>
          <p:nvSpPr>
            <p:cNvPr name="Freeform 3" id="3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4100983" y="5015044"/>
            <a:ext cx="1013631" cy="256912"/>
            <a:chOff x="0" y="0"/>
            <a:chExt cx="2004282" cy="508000"/>
          </a:xfrm>
        </p:grpSpPr>
        <p:sp>
          <p:nvSpPr>
            <p:cNvPr name="Freeform 6" id="6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858383" y="4957669"/>
            <a:ext cx="2457578" cy="835495"/>
            <a:chOff x="0" y="0"/>
            <a:chExt cx="3276771" cy="111399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2005-2006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8485908" y="5618027"/>
            <a:ext cx="1013631" cy="256912"/>
            <a:chOff x="0" y="0"/>
            <a:chExt cx="2004282" cy="508000"/>
          </a:xfrm>
        </p:grpSpPr>
        <p:sp>
          <p:nvSpPr>
            <p:cNvPr name="Freeform 12" id="12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3" id="13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197076" y="1915441"/>
            <a:ext cx="1013631" cy="256912"/>
            <a:chOff x="0" y="0"/>
            <a:chExt cx="2004282" cy="508000"/>
          </a:xfrm>
        </p:grpSpPr>
        <p:sp>
          <p:nvSpPr>
            <p:cNvPr name="Freeform 15" id="15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6" id="16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3242513" y="4982755"/>
            <a:ext cx="1013631" cy="256912"/>
            <a:chOff x="0" y="0"/>
            <a:chExt cx="2004282" cy="508000"/>
          </a:xfrm>
        </p:grpSpPr>
        <p:sp>
          <p:nvSpPr>
            <p:cNvPr name="Freeform 18" id="18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9" id="19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858383" y="8054318"/>
            <a:ext cx="2457578" cy="835495"/>
            <a:chOff x="0" y="0"/>
            <a:chExt cx="3276771" cy="111399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2006-2007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763934" y="6425960"/>
            <a:ext cx="2457578" cy="835495"/>
            <a:chOff x="0" y="0"/>
            <a:chExt cx="3276771" cy="1113993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2012-2013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210706" y="4910988"/>
            <a:ext cx="2457578" cy="835495"/>
            <a:chOff x="0" y="0"/>
            <a:chExt cx="3276771" cy="111399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2015-2016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4004050" y="1756092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2014-2015</a:t>
            </a:r>
          </a:p>
        </p:txBody>
      </p:sp>
      <p:sp>
        <p:nvSpPr>
          <p:cNvPr name="AutoShape 30" id="30"/>
          <p:cNvSpPr/>
          <p:nvPr/>
        </p:nvSpPr>
        <p:spPr>
          <a:xfrm rot="0">
            <a:off x="5056894" y="5239667"/>
            <a:ext cx="42193" cy="2847255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sp>
        <p:nvSpPr>
          <p:cNvPr name="AutoShape 31" id="31"/>
          <p:cNvSpPr/>
          <p:nvPr/>
        </p:nvSpPr>
        <p:spPr>
          <a:xfrm rot="-5400000">
            <a:off x="9147381" y="1074109"/>
            <a:ext cx="42193" cy="8138782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sp>
        <p:nvSpPr>
          <p:cNvPr name="AutoShape 32" id="32"/>
          <p:cNvSpPr/>
          <p:nvPr/>
        </p:nvSpPr>
        <p:spPr>
          <a:xfrm rot="0">
            <a:off x="13195675" y="2169980"/>
            <a:ext cx="42193" cy="2847255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55993" y="4967123"/>
            <a:ext cx="317242" cy="317242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822987" y="5081047"/>
            <a:ext cx="317242" cy="317242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955993" y="8054318"/>
            <a:ext cx="317242" cy="317242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058151" y="1885276"/>
            <a:ext cx="317242" cy="317242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998215" y="672909"/>
            <a:ext cx="10924375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TOP 5 YEARS RANKED ACCORDING TO CRIME CASES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4641192" y="4607624"/>
            <a:ext cx="946844" cy="946844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5400000">
            <a:off x="8508186" y="4691174"/>
            <a:ext cx="946844" cy="946844"/>
          </a:xfrm>
          <a:prstGeom prst="rect">
            <a:avLst/>
          </a:prstGeom>
        </p:spPr>
      </p:pic>
      <p:sp>
        <p:nvSpPr>
          <p:cNvPr name="TextBox 40" id="40"/>
          <p:cNvSpPr txBox="true"/>
          <p:nvPr/>
        </p:nvSpPr>
        <p:spPr>
          <a:xfrm rot="0">
            <a:off x="4734056" y="4039350"/>
            <a:ext cx="556076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Oswald"/>
              </a:rPr>
              <a:t>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821049" y="4821741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4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5400000">
            <a:off x="4583472" y="7687317"/>
            <a:ext cx="946844" cy="946844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-5400000">
            <a:off x="12674028" y="1570474"/>
            <a:ext cx="946844" cy="946844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5400000">
            <a:off x="12745334" y="4519697"/>
            <a:ext cx="946844" cy="946844"/>
          </a:xfrm>
          <a:prstGeom prst="rect">
            <a:avLst/>
          </a:prstGeom>
        </p:spPr>
      </p:pic>
      <p:sp>
        <p:nvSpPr>
          <p:cNvPr name="TextBox 45" id="45"/>
          <p:cNvSpPr txBox="true"/>
          <p:nvPr/>
        </p:nvSpPr>
        <p:spPr>
          <a:xfrm rot="0">
            <a:off x="8670587" y="4925202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3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907326" y="4752482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831313" y="180907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754374" y="794039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505278" y="4677978"/>
            <a:ext cx="1013631" cy="256912"/>
            <a:chOff x="0" y="0"/>
            <a:chExt cx="2004282" cy="508000"/>
          </a:xfrm>
        </p:grpSpPr>
        <p:sp>
          <p:nvSpPr>
            <p:cNvPr name="Freeform 3" id="3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10014487" y="4677978"/>
            <a:ext cx="1013631" cy="256912"/>
            <a:chOff x="0" y="0"/>
            <a:chExt cx="2004282" cy="508000"/>
          </a:xfrm>
        </p:grpSpPr>
        <p:sp>
          <p:nvSpPr>
            <p:cNvPr name="Freeform 6" id="6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7259883" y="4677978"/>
            <a:ext cx="1013631" cy="256912"/>
            <a:chOff x="0" y="0"/>
            <a:chExt cx="2004282" cy="508000"/>
          </a:xfrm>
        </p:grpSpPr>
        <p:sp>
          <p:nvSpPr>
            <p:cNvPr name="Freeform 9" id="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1750674" y="4677978"/>
            <a:ext cx="1013631" cy="256912"/>
            <a:chOff x="0" y="0"/>
            <a:chExt cx="2004282" cy="508000"/>
          </a:xfrm>
        </p:grpSpPr>
        <p:sp>
          <p:nvSpPr>
            <p:cNvPr name="Freeform 12" id="12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3" id="13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12769091" y="4677978"/>
            <a:ext cx="1013631" cy="256912"/>
            <a:chOff x="0" y="0"/>
            <a:chExt cx="2004282" cy="508000"/>
          </a:xfrm>
        </p:grpSpPr>
        <p:sp>
          <p:nvSpPr>
            <p:cNvPr name="Freeform 15" id="15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6" id="16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name="AutoShape 17" id="17"/>
          <p:cNvSpPr/>
          <p:nvPr/>
        </p:nvSpPr>
        <p:spPr>
          <a:xfrm rot="-5400000">
            <a:off x="7584821" y="-1011471"/>
            <a:ext cx="9525" cy="10673451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7293276" y="3795797"/>
            <a:ext cx="946844" cy="946844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0047880" y="3795797"/>
            <a:ext cx="946844" cy="946844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292513" y="5819933"/>
            <a:ext cx="2457578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EASTERN CAPE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34056" y="4039350"/>
            <a:ext cx="556076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Oswald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88660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3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784067" y="3795797"/>
            <a:ext cx="946844" cy="946844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5400000">
            <a:off x="4538671" y="3795797"/>
            <a:ext cx="946844" cy="94684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5400000">
            <a:off x="12802484" y="3795797"/>
            <a:ext cx="946844" cy="946844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0243264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997869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734056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79451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GUATENG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783304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WEST CAPE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537909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KWAZULU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47117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FREE STATE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30987" y="672909"/>
            <a:ext cx="7232747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TOP FIVE PROVINCES WITH HIGH CRIME RATES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>
            <a:alphaModFix amt="43000"/>
          </a:blip>
          <a:srcRect l="0" t="7547" r="0" b="754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0" y="-5719738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44999"/>
          </a:blip>
          <a:srcRect l="0" t="7547" r="0" b="7547"/>
          <a:stretch>
            <a:fillRect/>
          </a:stretch>
        </p:blipFill>
        <p:spPr>
          <a:xfrm flipH="false" flipV="false" rot="0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304895" y="3848730"/>
            <a:ext cx="10677585" cy="175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79"/>
              </a:lnSpc>
            </a:pPr>
            <a:r>
              <a:rPr lang="en-US" sz="12000" spc="120">
                <a:solidFill>
                  <a:srgbClr val="191919"/>
                </a:solidFill>
                <a:latin typeface="Aileron Heavy Bold"/>
              </a:rPr>
              <a:t> Visual Charts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-5719738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167733" y="507365"/>
            <a:ext cx="13635661" cy="87509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253051" y="450215"/>
            <a:ext cx="5322398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 Heavy"/>
              </a:rPr>
              <a:t>Trends on each crime over the years</a:t>
            </a:r>
          </a:p>
        </p:txBody>
      </p:sp>
      <p:sp>
        <p:nvSpPr>
          <p:cNvPr name="TextBox 5" id="5"/>
          <p:cNvSpPr txBox="true"/>
          <p:nvPr/>
        </p:nvSpPr>
        <p:spPr>
          <a:xfrm rot="60097">
            <a:off x="6485492" y="8989064"/>
            <a:ext cx="208612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000000"/>
                </a:solidFill>
                <a:latin typeface="Aileron Heavy"/>
              </a:rPr>
              <a:t>Years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1308187" y="4642167"/>
            <a:ext cx="208612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000000"/>
                </a:solidFill>
                <a:latin typeface="Aileron Heavy"/>
              </a:rPr>
              <a:t>Crime cases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892" t="0" r="1892" b="572"/>
          <a:stretch>
            <a:fillRect/>
          </a:stretch>
        </p:blipFill>
        <p:spPr>
          <a:xfrm flipH="false" flipV="false" rot="0">
            <a:off x="2941070" y="513615"/>
            <a:ext cx="10750223" cy="91045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623386" y="971550"/>
            <a:ext cx="532239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 Heavy"/>
              </a:rPr>
              <a:t>This</a:t>
            </a:r>
            <a:r>
              <a:rPr lang="en-US" sz="3200">
                <a:solidFill>
                  <a:srgbClr val="000000"/>
                </a:solidFill>
                <a:latin typeface="Aileron Heavy"/>
              </a:rPr>
              <a:t> graph represents the province with the number of crime</a:t>
            </a:r>
          </a:p>
        </p:txBody>
      </p:sp>
      <p:sp>
        <p:nvSpPr>
          <p:cNvPr name="TextBox 4" id="4"/>
          <p:cNvSpPr txBox="true"/>
          <p:nvPr/>
        </p:nvSpPr>
        <p:spPr>
          <a:xfrm rot="60097">
            <a:off x="6595516" y="9579175"/>
            <a:ext cx="208612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000000"/>
                </a:solidFill>
                <a:latin typeface="Aileron Heavy"/>
              </a:rPr>
              <a:t>Years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1869433" y="4825202"/>
            <a:ext cx="208612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000000"/>
                </a:solidFill>
                <a:latin typeface="Aileron Heavy"/>
              </a:rPr>
              <a:t>Crime 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DAEDQA4gBqA</dc:identifier>
  <dcterms:modified xsi:type="dcterms:W3CDTF">2011-08-01T06:04:30Z</dcterms:modified>
  <cp:revision>1</cp:revision>
  <dc:title>Blue Timeline Cycle Presentation</dc:title>
</cp:coreProperties>
</file>