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PT Sans Narrow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B32952-A221-4BA7-88B9-2D57DCA07F7D}">
  <a:tblStyle styleId="{86B32952-A221-4BA7-88B9-2D57DCA07F7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TSansNarrow-bold.fntdata"/><Relationship Id="rId25" Type="http://schemas.openxmlformats.org/officeDocument/2006/relationships/font" Target="fonts/PTSansNarrow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1796ef943_1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1e1796ef943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1796ef943_1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1e1796ef943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1796ef943_1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e1796ef943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1796ef943_1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e1796ef943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2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" name="Google Shape;19;p4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20" name="Google Shape;20;p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" name="Google Shape;22;p4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23" name="Google Shape;23;p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5" name="Google Shape;25;p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10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1" name="Google Shape;51;p10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" name="Google Shape;52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/>
        </p:nvSpPr>
        <p:spPr>
          <a:xfrm>
            <a:off x="152400" y="304800"/>
            <a:ext cx="8822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fr" sz="5400" u="none" cap="none" strike="noStrike">
                <a:solidFill>
                  <a:srgbClr val="274E1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Improve our social media strategy</a:t>
            </a:r>
            <a:endParaRPr b="1" i="0" sz="5400" u="none" cap="none" strike="noStrike">
              <a:solidFill>
                <a:srgbClr val="274E13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2045675" y="1526350"/>
            <a:ext cx="4854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Specification document</a:t>
            </a:r>
            <a:endParaRPr b="0" i="0" sz="2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6575" y="2522175"/>
            <a:ext cx="3656556" cy="23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440025" y="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>
                <a:solidFill>
                  <a:srgbClr val="274E13"/>
                </a:solidFill>
              </a:rPr>
              <a:t>Page Statistics - Top 10 countries (</a:t>
            </a:r>
            <a:r>
              <a:rPr lang="fr" sz="3000">
                <a:solidFill>
                  <a:srgbClr val="274E13"/>
                </a:solidFill>
              </a:rPr>
              <a:t>penetration ratio</a:t>
            </a:r>
            <a:r>
              <a:rPr lang="fr">
                <a:solidFill>
                  <a:srgbClr val="274E13"/>
                </a:solidFill>
              </a:rPr>
              <a:t>)</a:t>
            </a:r>
            <a:endParaRPr>
              <a:solidFill>
                <a:srgbClr val="274E13"/>
              </a:solidFill>
            </a:endParaRPr>
          </a:p>
        </p:txBody>
      </p:sp>
      <p:graphicFrame>
        <p:nvGraphicFramePr>
          <p:cNvPr id="134" name="Google Shape;134;p22"/>
          <p:cNvGraphicFramePr/>
          <p:nvPr/>
        </p:nvGraphicFramePr>
        <p:xfrm>
          <a:off x="4101850" y="125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{86B32952-A221-4BA7-88B9-2D57DCA07F7D}</a:tableStyleId>
              </a:tblPr>
              <a:tblGrid>
                <a:gridCol w="1853275"/>
                <a:gridCol w="1001625"/>
                <a:gridCol w="1001625"/>
                <a:gridCol w="1001625"/>
              </a:tblGrid>
              <a:tr h="36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fr" sz="1200" u="none" cap="none" strike="noStrike"/>
                        <a:t>Country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Population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Number of fans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fr" sz="1100" u="none" cap="none" strike="noStrike"/>
                        <a:t>Penetration ratio (%)</a:t>
                      </a:r>
                      <a:endParaRPr b="1" sz="1100" u="none" cap="none" strike="noStrike"/>
                    </a:p>
                  </a:txBody>
                  <a:tcPr marT="91425" marB="91425" marR="91425" marL="91425"/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Reunion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866506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20885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2.41%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French Polynesia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283007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5148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1.82%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New Caledonia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280460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5032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1.79%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Mauritius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1364283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24210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1.77%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Martinique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376480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5427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1.44%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Guadeloupe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395700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5379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1.36%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Gabon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2119036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23954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1.13%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Mayotte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270372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1983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0.73%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Comoros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821164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4925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0.60%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French Guiana 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296711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1687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0.57%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5" name="Google Shape;135;p22"/>
          <p:cNvSpPr txBox="1"/>
          <p:nvPr/>
        </p:nvSpPr>
        <p:spPr>
          <a:xfrm>
            <a:off x="497850" y="662175"/>
            <a:ext cx="81483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the top 10 countries by penetration ratio (i.e. the % of the country population that are fans)?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311550" y="964075"/>
            <a:ext cx="25386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Statement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4101850" y="964075"/>
            <a:ext cx="48330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Expected table (results)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8" name="Google Shape;138;p22"/>
          <p:cNvGraphicFramePr/>
          <p:nvPr/>
        </p:nvGraphicFramePr>
        <p:xfrm>
          <a:off x="311700" y="125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{86B32952-A221-4BA7-88B9-2D57DCA07F7D}</a:tableStyleId>
              </a:tblPr>
              <a:tblGrid>
                <a:gridCol w="3549000"/>
              </a:tblGrid>
              <a:tr h="367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rgbClr val="4A86E8"/>
                          </a:solidFill>
                        </a:rPr>
                        <a:t>SELECT</a:t>
                      </a:r>
                      <a:r>
                        <a:rPr lang="fr" sz="1300"/>
                        <a:t> CountryName, Population, NumberOfFans, </a:t>
                      </a:r>
                      <a:r>
                        <a:rPr lang="fr" sz="1300">
                          <a:solidFill>
                            <a:srgbClr val="999999"/>
                          </a:solidFill>
                        </a:rPr>
                        <a:t>CONCAT</a:t>
                      </a:r>
                      <a:r>
                        <a:rPr lang="fr" sz="1300"/>
                        <a:t>(</a:t>
                      </a:r>
                      <a:r>
                        <a:rPr lang="fr" sz="1300">
                          <a:solidFill>
                            <a:srgbClr val="999999"/>
                          </a:solidFill>
                        </a:rPr>
                        <a:t>ROUND</a:t>
                      </a:r>
                      <a:r>
                        <a:rPr lang="fr" sz="1300"/>
                        <a:t>((</a:t>
                      </a:r>
                      <a:r>
                        <a:rPr lang="fr" sz="1300">
                          <a:solidFill>
                            <a:srgbClr val="999999"/>
                          </a:solidFill>
                        </a:rPr>
                        <a:t>SUM</a:t>
                      </a:r>
                      <a:r>
                        <a:rPr lang="fr" sz="1300"/>
                        <a:t>(NumberOfFans) / </a:t>
                      </a:r>
                      <a:r>
                        <a:rPr lang="fr" sz="1300">
                          <a:solidFill>
                            <a:srgbClr val="999999"/>
                          </a:solidFill>
                        </a:rPr>
                        <a:t>SUM</a:t>
                      </a:r>
                      <a:r>
                        <a:rPr lang="fr" sz="1300"/>
                        <a:t>(Population) * </a:t>
                      </a:r>
                      <a:r>
                        <a:rPr lang="fr" sz="1300">
                          <a:solidFill>
                            <a:srgbClr val="FF9900"/>
                          </a:solidFill>
                        </a:rPr>
                        <a:t>100</a:t>
                      </a:r>
                      <a:r>
                        <a:rPr lang="fr" sz="1300"/>
                        <a:t>), </a:t>
                      </a:r>
                      <a:r>
                        <a:rPr lang="fr" sz="1300">
                          <a:solidFill>
                            <a:srgbClr val="FF9900"/>
                          </a:solidFill>
                        </a:rPr>
                        <a:t>2</a:t>
                      </a:r>
                      <a:r>
                        <a:rPr lang="fr" sz="1300"/>
                        <a:t>), </a:t>
                      </a:r>
                      <a:r>
                        <a:rPr lang="fr" sz="1300">
                          <a:solidFill>
                            <a:srgbClr val="FF9900"/>
                          </a:solidFill>
                        </a:rPr>
                        <a:t>"%"</a:t>
                      </a:r>
                      <a:r>
                        <a:rPr lang="fr" sz="1300"/>
                        <a:t>) </a:t>
                      </a:r>
                      <a:r>
                        <a:rPr lang="fr" sz="1300">
                          <a:solidFill>
                            <a:srgbClr val="FF9900"/>
                          </a:solidFill>
                        </a:rPr>
                        <a:t>"Penetration ratio"</a:t>
                      </a:r>
                      <a:endParaRPr sz="1300">
                        <a:solidFill>
                          <a:srgbClr val="FF99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rgbClr val="4A86E8"/>
                          </a:solidFill>
                        </a:rPr>
                        <a:t>FROM</a:t>
                      </a:r>
                      <a:r>
                        <a:rPr lang="fr" sz="1300"/>
                        <a:t> fanspercountry f</a:t>
                      </a:r>
                      <a:endParaRPr sz="13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rgbClr val="4A86E8"/>
                          </a:solidFill>
                        </a:rPr>
                        <a:t>JOIN</a:t>
                      </a:r>
                      <a:r>
                        <a:rPr lang="fr" sz="1300"/>
                        <a:t> popstats p</a:t>
                      </a:r>
                      <a:endParaRPr sz="13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rgbClr val="4A86E8"/>
                          </a:solidFill>
                        </a:rPr>
                        <a:t>ON</a:t>
                      </a:r>
                      <a:r>
                        <a:rPr lang="fr" sz="1300"/>
                        <a:t> f.countrycode = p.countrycode</a:t>
                      </a:r>
                      <a:endParaRPr sz="13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rgbClr val="4A86E8"/>
                          </a:solidFill>
                        </a:rPr>
                        <a:t>WHERE</a:t>
                      </a:r>
                      <a:r>
                        <a:rPr lang="fr" sz="1300"/>
                        <a:t> CalendarDate = (</a:t>
                      </a:r>
                      <a:r>
                        <a:rPr lang="fr" sz="1300">
                          <a:solidFill>
                            <a:srgbClr val="4A86E8"/>
                          </a:solidFill>
                        </a:rPr>
                        <a:t>SELECT</a:t>
                      </a:r>
                      <a:r>
                        <a:rPr lang="fr" sz="1300"/>
                        <a:t> </a:t>
                      </a:r>
                      <a:r>
                        <a:rPr lang="fr" sz="1300">
                          <a:solidFill>
                            <a:srgbClr val="999999"/>
                          </a:solidFill>
                        </a:rPr>
                        <a:t>MAX</a:t>
                      </a:r>
                      <a:r>
                        <a:rPr lang="fr" sz="1300"/>
                        <a:t>(CalendarDate) </a:t>
                      </a:r>
                      <a:r>
                        <a:rPr lang="fr" sz="1300">
                          <a:solidFill>
                            <a:srgbClr val="4A86E8"/>
                          </a:solidFill>
                        </a:rPr>
                        <a:t>FROM</a:t>
                      </a:r>
                      <a:r>
                        <a:rPr lang="fr" sz="1300"/>
                        <a:t> fanspercountry)</a:t>
                      </a:r>
                      <a:endParaRPr sz="13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rgbClr val="4A86E8"/>
                          </a:solidFill>
                        </a:rPr>
                        <a:t>GROUP BY</a:t>
                      </a:r>
                      <a:r>
                        <a:rPr lang="fr" sz="1300"/>
                        <a:t> f.countrycode</a:t>
                      </a:r>
                      <a:endParaRPr sz="13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rgbClr val="4A86E8"/>
                          </a:solidFill>
                        </a:rPr>
                        <a:t>ORDER BY</a:t>
                      </a:r>
                      <a:r>
                        <a:rPr lang="fr" sz="1300"/>
                        <a:t> </a:t>
                      </a:r>
                      <a:r>
                        <a:rPr lang="fr" sz="1300">
                          <a:solidFill>
                            <a:srgbClr val="999999"/>
                          </a:solidFill>
                        </a:rPr>
                        <a:t>SUM</a:t>
                      </a:r>
                      <a:r>
                        <a:rPr lang="fr" sz="1300"/>
                        <a:t>(NumberOfFans) / </a:t>
                      </a:r>
                      <a:r>
                        <a:rPr lang="fr" sz="1300">
                          <a:solidFill>
                            <a:srgbClr val="999999"/>
                          </a:solidFill>
                        </a:rPr>
                        <a:t>SUM</a:t>
                      </a:r>
                      <a:r>
                        <a:rPr lang="fr" sz="1300"/>
                        <a:t>(Population) * </a:t>
                      </a:r>
                      <a:r>
                        <a:rPr lang="fr" sz="1300">
                          <a:solidFill>
                            <a:srgbClr val="FF9900"/>
                          </a:solidFill>
                        </a:rPr>
                        <a:t>100</a:t>
                      </a:r>
                      <a:r>
                        <a:rPr lang="fr" sz="1300"/>
                        <a:t> </a:t>
                      </a:r>
                      <a:r>
                        <a:rPr lang="fr" sz="1300">
                          <a:solidFill>
                            <a:srgbClr val="4A86E8"/>
                          </a:solidFill>
                        </a:rPr>
                        <a:t>DESC</a:t>
                      </a:r>
                      <a:endParaRPr sz="1300">
                        <a:solidFill>
                          <a:srgbClr val="4A86E8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rgbClr val="4A86E8"/>
                          </a:solidFill>
                        </a:rPr>
                        <a:t>LIMIT</a:t>
                      </a:r>
                      <a:r>
                        <a:rPr lang="fr" sz="1300"/>
                        <a:t> </a:t>
                      </a:r>
                      <a:r>
                        <a:rPr lang="fr" sz="1300">
                          <a:solidFill>
                            <a:srgbClr val="FF9900"/>
                          </a:solidFill>
                        </a:rPr>
                        <a:t>10</a:t>
                      </a:r>
                      <a:r>
                        <a:rPr lang="fr" sz="1300"/>
                        <a:t>;</a:t>
                      </a:r>
                      <a:endParaRPr sz="13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440025" y="-54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>
                <a:solidFill>
                  <a:srgbClr val="274E13"/>
                </a:solidFill>
              </a:rPr>
              <a:t>Page Statistics - Bottom 10 cities (</a:t>
            </a:r>
            <a:r>
              <a:rPr lang="fr" sz="3000">
                <a:solidFill>
                  <a:srgbClr val="274E13"/>
                </a:solidFill>
              </a:rPr>
              <a:t># fans</a:t>
            </a:r>
            <a:r>
              <a:rPr lang="fr">
                <a:solidFill>
                  <a:srgbClr val="274E13"/>
                </a:solidFill>
              </a:rPr>
              <a:t>)</a:t>
            </a:r>
            <a:endParaRPr>
              <a:solidFill>
                <a:srgbClr val="274E13"/>
              </a:solidFill>
            </a:endParaRPr>
          </a:p>
        </p:txBody>
      </p:sp>
      <p:graphicFrame>
        <p:nvGraphicFramePr>
          <p:cNvPr id="144" name="Google Shape;144;p23"/>
          <p:cNvGraphicFramePr/>
          <p:nvPr/>
        </p:nvGraphicFramePr>
        <p:xfrm>
          <a:off x="4397050" y="110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{86B32952-A221-4BA7-88B9-2D57DCA07F7D}</a:tableStyleId>
              </a:tblPr>
              <a:tblGrid>
                <a:gridCol w="1307425"/>
                <a:gridCol w="1219050"/>
                <a:gridCol w="1219050"/>
                <a:gridCol w="770400"/>
              </a:tblGrid>
              <a:tr h="36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fr" sz="1200"/>
                        <a:t>Country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Population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fr" sz="1200" u="none" cap="none" strike="noStrike"/>
                        <a:t>City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fr" sz="1200" u="none" cap="none" strike="noStrike"/>
                        <a:t>Number of fans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</a:tr>
              <a:tr h="326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Algeria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41657488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Bejaia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2391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26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Madagascar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25683610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Fianarantsoa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2429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26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Cameroon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25640965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Ngaoundere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2429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26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Algeria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41657488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Tizi Ouzou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2606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26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Canada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35881659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Montreal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2934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26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Algeria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41657488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Oran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3008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26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Ivory Coast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24290000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Bouake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3599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26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Morocco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34314130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Casablanca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4113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26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Ivory Coast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24290000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Cocody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4439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26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Angola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30355880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Luanda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4830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5" name="Google Shape;145;p23"/>
          <p:cNvSpPr txBox="1"/>
          <p:nvPr/>
        </p:nvSpPr>
        <p:spPr>
          <a:xfrm>
            <a:off x="235250" y="662175"/>
            <a:ext cx="84108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the bottom 10 cities (considering the number of fans) </a:t>
            </a:r>
            <a:r>
              <a:rPr b="1" i="0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among countries with a population over 20 million?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f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could be considered our growth potential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311550" y="1040275"/>
            <a:ext cx="25386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Statement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4375325" y="883625"/>
            <a:ext cx="45594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Expected table (results)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8" name="Google Shape;148;p23"/>
          <p:cNvGraphicFramePr/>
          <p:nvPr/>
        </p:nvGraphicFramePr>
        <p:xfrm>
          <a:off x="156650" y="134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{86B32952-A221-4BA7-88B9-2D57DCA07F7D}</a:tableStyleId>
              </a:tblPr>
              <a:tblGrid>
                <a:gridCol w="4051575"/>
              </a:tblGrid>
              <a:tr h="3668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4A86E8"/>
                          </a:solidFill>
                        </a:rPr>
                        <a:t>SELECT</a:t>
                      </a:r>
                      <a:r>
                        <a:rPr lang="fr"/>
                        <a:t> CountryName, Population </a:t>
                      </a:r>
                      <a:r>
                        <a:rPr lang="fr">
                          <a:solidFill>
                            <a:srgbClr val="FF9900"/>
                          </a:solidFill>
                        </a:rPr>
                        <a:t>"Country population"</a:t>
                      </a:r>
                      <a:r>
                        <a:rPr lang="fr"/>
                        <a:t>, City, NumberOfFans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4A86E8"/>
                          </a:solidFill>
                        </a:rPr>
                        <a:t>FROM</a:t>
                      </a:r>
                      <a:r>
                        <a:rPr lang="fr"/>
                        <a:t> fanspercity f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4A86E8"/>
                          </a:solidFill>
                        </a:rPr>
                        <a:t>JOIN</a:t>
                      </a:r>
                      <a:r>
                        <a:rPr lang="fr"/>
                        <a:t> popstats p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4A86E8"/>
                          </a:solidFill>
                        </a:rPr>
                        <a:t>ON</a:t>
                      </a:r>
                      <a:r>
                        <a:rPr lang="fr"/>
                        <a:t> f.countrycode = p.countrycode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4A86E8"/>
                          </a:solidFill>
                        </a:rPr>
                        <a:t>WHERE</a:t>
                      </a:r>
                      <a:r>
                        <a:rPr lang="fr"/>
                        <a:t> CalendarDate = (</a:t>
                      </a:r>
                      <a:r>
                        <a:rPr lang="fr">
                          <a:solidFill>
                            <a:srgbClr val="4A86E8"/>
                          </a:solidFill>
                        </a:rPr>
                        <a:t>SELECT</a:t>
                      </a:r>
                      <a:r>
                        <a:rPr lang="fr"/>
                        <a:t> </a:t>
                      </a:r>
                      <a:r>
                        <a:rPr lang="fr">
                          <a:solidFill>
                            <a:srgbClr val="999999"/>
                          </a:solidFill>
                        </a:rPr>
                        <a:t>MAX</a:t>
                      </a:r>
                      <a:r>
                        <a:rPr lang="fr"/>
                        <a:t>(CalendarDate) </a:t>
                      </a:r>
                      <a:r>
                        <a:rPr lang="fr">
                          <a:solidFill>
                            <a:srgbClr val="4A86E8"/>
                          </a:solidFill>
                        </a:rPr>
                        <a:t>FROM</a:t>
                      </a:r>
                      <a:r>
                        <a:rPr lang="fr"/>
                        <a:t> fanspercity)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4A86E8"/>
                          </a:solidFill>
                        </a:rPr>
                        <a:t>WHERE</a:t>
                      </a:r>
                      <a:r>
                        <a:rPr lang="fr"/>
                        <a:t> Population &gt; </a:t>
                      </a:r>
                      <a:r>
                        <a:rPr lang="fr">
                          <a:solidFill>
                            <a:srgbClr val="FF9900"/>
                          </a:solidFill>
                        </a:rPr>
                        <a:t>20000000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4A86E8"/>
                          </a:solidFill>
                        </a:rPr>
                        <a:t>GROUP BY</a:t>
                      </a:r>
                      <a:r>
                        <a:rPr lang="fr"/>
                        <a:t> City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4A86E8"/>
                          </a:solidFill>
                        </a:rPr>
                        <a:t>ORDER BY</a:t>
                      </a:r>
                      <a:r>
                        <a:rPr lang="fr"/>
                        <a:t> NumberOfFans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4A86E8"/>
                          </a:solidFill>
                        </a:rPr>
                        <a:t>LIMIT</a:t>
                      </a:r>
                      <a:r>
                        <a:rPr lang="fr"/>
                        <a:t> </a:t>
                      </a:r>
                      <a:r>
                        <a:rPr lang="fr">
                          <a:solidFill>
                            <a:srgbClr val="FF9900"/>
                          </a:solidFill>
                        </a:rPr>
                        <a:t>10</a:t>
                      </a:r>
                      <a:r>
                        <a:rPr lang="fr"/>
                        <a:t>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440025" y="-54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>
                <a:solidFill>
                  <a:srgbClr val="274E13"/>
                </a:solidFill>
              </a:rPr>
              <a:t>Page Statistics - Analysis by age group (</a:t>
            </a:r>
            <a:r>
              <a:rPr lang="fr" sz="3000">
                <a:solidFill>
                  <a:srgbClr val="274E13"/>
                </a:solidFill>
              </a:rPr>
              <a:t>split of fans</a:t>
            </a:r>
            <a:r>
              <a:rPr lang="fr">
                <a:solidFill>
                  <a:srgbClr val="274E13"/>
                </a:solidFill>
              </a:rPr>
              <a:t>)</a:t>
            </a:r>
            <a:endParaRPr>
              <a:solidFill>
                <a:srgbClr val="274E13"/>
              </a:solidFill>
            </a:endParaRPr>
          </a:p>
        </p:txBody>
      </p:sp>
      <p:graphicFrame>
        <p:nvGraphicFramePr>
          <p:cNvPr id="154" name="Google Shape;154;p24"/>
          <p:cNvGraphicFramePr/>
          <p:nvPr/>
        </p:nvGraphicFramePr>
        <p:xfrm>
          <a:off x="4321125" y="135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{86B32952-A221-4BA7-88B9-2D57DCA07F7D}</a:tableStyleId>
              </a:tblPr>
              <a:tblGrid>
                <a:gridCol w="2128450"/>
                <a:gridCol w="1274800"/>
                <a:gridCol w="1274800"/>
              </a:tblGrid>
              <a:tr h="263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" sz="1400" u="none" cap="none" strike="noStrike"/>
                        <a:t>Age group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"/>
                        <a:t>Age split in %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"/>
                        <a:t>Number of fans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266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13-17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/>
                        <a:t>2.13%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/>
                        <a:t>565718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4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18-24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/>
                        <a:t>21.30%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/>
                        <a:t>5652032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4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25-34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/>
                        <a:t>35.73%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/>
                        <a:t>9481882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4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35-44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/>
                        <a:t>19.40%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/>
                        <a:t>5147038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4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45-54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/>
                        <a:t>9.47%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/>
                        <a:t>2514170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4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55-64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/>
                        <a:t>5.02%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/>
                        <a:t>1333118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4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65 +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/>
                        <a:t>6.94%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/>
                        <a:t>1840914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5" name="Google Shape;155;p24"/>
          <p:cNvSpPr txBox="1"/>
          <p:nvPr/>
        </p:nvSpPr>
        <p:spPr>
          <a:xfrm>
            <a:off x="497850" y="662175"/>
            <a:ext cx="8148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split of page fans across age groups (in %)</a:t>
            </a:r>
            <a:r>
              <a:rPr b="1" i="0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311550" y="1040275"/>
            <a:ext cx="25386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Statement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4321125" y="1040275"/>
            <a:ext cx="46137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Expected table (results)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8" name="Google Shape;158;p24"/>
          <p:cNvGraphicFramePr/>
          <p:nvPr/>
        </p:nvGraphicFramePr>
        <p:xfrm>
          <a:off x="156650" y="134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{86B32952-A221-4BA7-88B9-2D57DCA07F7D}</a:tableStyleId>
              </a:tblPr>
              <a:tblGrid>
                <a:gridCol w="4051575"/>
              </a:tblGrid>
              <a:tr h="3548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rgbClr val="4A86E8"/>
                          </a:solidFill>
                        </a:rPr>
                        <a:t>SELECT</a:t>
                      </a:r>
                      <a:r>
                        <a:rPr lang="fr" sz="1300"/>
                        <a:t> AgeGroup, </a:t>
                      </a:r>
                      <a:r>
                        <a:rPr lang="fr" sz="1300">
                          <a:solidFill>
                            <a:srgbClr val="999999"/>
                          </a:solidFill>
                        </a:rPr>
                        <a:t>CONCAT</a:t>
                      </a:r>
                      <a:r>
                        <a:rPr lang="fr" sz="1300"/>
                        <a:t>(</a:t>
                      </a:r>
                      <a:r>
                        <a:rPr lang="fr" sz="1300">
                          <a:solidFill>
                            <a:srgbClr val="999999"/>
                          </a:solidFill>
                        </a:rPr>
                        <a:t>ROUND</a:t>
                      </a:r>
                      <a:r>
                        <a:rPr lang="fr" sz="1300"/>
                        <a:t>(</a:t>
                      </a:r>
                      <a:r>
                        <a:rPr lang="fr" sz="1300">
                          <a:solidFill>
                            <a:srgbClr val="999999"/>
                          </a:solidFill>
                        </a:rPr>
                        <a:t>SUM</a:t>
                      </a:r>
                      <a:r>
                        <a:rPr lang="fr" sz="1300"/>
                        <a:t>(NumberOfFans) / (</a:t>
                      </a:r>
                      <a:r>
                        <a:rPr lang="fr" sz="1300">
                          <a:solidFill>
                            <a:srgbClr val="4A86E8"/>
                          </a:solidFill>
                        </a:rPr>
                        <a:t>SELECT</a:t>
                      </a:r>
                      <a:r>
                        <a:rPr lang="fr" sz="1300"/>
                        <a:t> </a:t>
                      </a:r>
                      <a:r>
                        <a:rPr lang="fr" sz="1300">
                          <a:solidFill>
                            <a:srgbClr val="999999"/>
                          </a:solidFill>
                        </a:rPr>
                        <a:t>SUM</a:t>
                      </a:r>
                      <a:r>
                        <a:rPr lang="fr" sz="1300"/>
                        <a:t>(NumberOfFans) </a:t>
                      </a:r>
                      <a:r>
                        <a:rPr lang="fr" sz="1300">
                          <a:solidFill>
                            <a:srgbClr val="4A86E8"/>
                          </a:solidFill>
                        </a:rPr>
                        <a:t>FROM</a:t>
                      </a:r>
                      <a:r>
                        <a:rPr lang="fr" sz="1300"/>
                        <a:t> fanspergenderage) * </a:t>
                      </a:r>
                      <a:r>
                        <a:rPr lang="fr" sz="1300">
                          <a:solidFill>
                            <a:srgbClr val="FF9900"/>
                          </a:solidFill>
                        </a:rPr>
                        <a:t>100</a:t>
                      </a:r>
                      <a:r>
                        <a:rPr lang="fr" sz="1300"/>
                        <a:t>, </a:t>
                      </a:r>
                      <a:r>
                        <a:rPr lang="fr" sz="1300">
                          <a:solidFill>
                            <a:srgbClr val="FF9900"/>
                          </a:solidFill>
                        </a:rPr>
                        <a:t>2</a:t>
                      </a:r>
                      <a:r>
                        <a:rPr lang="fr" sz="1300"/>
                        <a:t>), </a:t>
                      </a:r>
                      <a:r>
                        <a:rPr lang="fr" sz="1300">
                          <a:solidFill>
                            <a:srgbClr val="FF9900"/>
                          </a:solidFill>
                        </a:rPr>
                        <a:t>"%"</a:t>
                      </a:r>
                      <a:r>
                        <a:rPr lang="fr" sz="1300"/>
                        <a:t>) </a:t>
                      </a:r>
                      <a:r>
                        <a:rPr lang="fr" sz="1300">
                          <a:solidFill>
                            <a:srgbClr val="FF9900"/>
                          </a:solidFill>
                        </a:rPr>
                        <a:t>"Age split in %"</a:t>
                      </a:r>
                      <a:r>
                        <a:rPr lang="fr" sz="1300"/>
                        <a:t>, </a:t>
                      </a:r>
                      <a:r>
                        <a:rPr lang="fr" sz="1300">
                          <a:solidFill>
                            <a:srgbClr val="999999"/>
                          </a:solidFill>
                        </a:rPr>
                        <a:t>SUM</a:t>
                      </a:r>
                      <a:r>
                        <a:rPr lang="fr" sz="1300"/>
                        <a:t>(NumberOfFans) </a:t>
                      </a:r>
                      <a:r>
                        <a:rPr lang="fr" sz="1300">
                          <a:solidFill>
                            <a:srgbClr val="FF9900"/>
                          </a:solidFill>
                        </a:rPr>
                        <a:t>"Number of fans"</a:t>
                      </a:r>
                      <a:endParaRPr sz="1300">
                        <a:solidFill>
                          <a:srgbClr val="FF99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rgbClr val="4A86E8"/>
                          </a:solidFill>
                        </a:rPr>
                        <a:t>FROM</a:t>
                      </a:r>
                      <a:r>
                        <a:rPr lang="fr" sz="1300"/>
                        <a:t> fanspergenderage</a:t>
                      </a:r>
                      <a:endParaRPr sz="13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rgbClr val="4A86E8"/>
                          </a:solidFill>
                        </a:rPr>
                        <a:t>GROUP BY</a:t>
                      </a:r>
                      <a:r>
                        <a:rPr lang="fr" sz="1300"/>
                        <a:t> AgeGroup;</a:t>
                      </a:r>
                      <a:endParaRPr sz="13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440025" y="-54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>
                <a:solidFill>
                  <a:srgbClr val="274E13"/>
                </a:solidFill>
              </a:rPr>
              <a:t>Page Statistics - Analysis by gender (</a:t>
            </a:r>
            <a:r>
              <a:rPr lang="fr" sz="3000">
                <a:solidFill>
                  <a:srgbClr val="274E13"/>
                </a:solidFill>
              </a:rPr>
              <a:t>split of fans</a:t>
            </a:r>
            <a:r>
              <a:rPr lang="fr">
                <a:solidFill>
                  <a:srgbClr val="274E13"/>
                </a:solidFill>
              </a:rPr>
              <a:t>)</a:t>
            </a:r>
            <a:endParaRPr>
              <a:solidFill>
                <a:srgbClr val="274E13"/>
              </a:solidFill>
            </a:endParaRPr>
          </a:p>
        </p:txBody>
      </p:sp>
      <p:graphicFrame>
        <p:nvGraphicFramePr>
          <p:cNvPr id="164" name="Google Shape;164;p25"/>
          <p:cNvGraphicFramePr/>
          <p:nvPr/>
        </p:nvGraphicFramePr>
        <p:xfrm>
          <a:off x="4454800" y="134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{86B32952-A221-4BA7-88B9-2D57DCA07F7D}</a:tableStyleId>
              </a:tblPr>
              <a:tblGrid>
                <a:gridCol w="1814250"/>
                <a:gridCol w="1365050"/>
                <a:gridCol w="1365050"/>
              </a:tblGrid>
              <a:tr h="708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" sz="1400" u="none" cap="none" strike="noStrike"/>
                        <a:t>Gender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Gender split in %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" sz="1400" u="none" cap="none" strike="noStrike"/>
                        <a:t>Number of fans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708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Male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43.44%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11527839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08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Female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56.46%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14981907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08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Undisclosed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0.09%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25126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5" name="Google Shape;165;p25"/>
          <p:cNvSpPr txBox="1"/>
          <p:nvPr/>
        </p:nvSpPr>
        <p:spPr>
          <a:xfrm>
            <a:off x="497850" y="662175"/>
            <a:ext cx="8148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split of page fans by gender (in %)</a:t>
            </a:r>
            <a:r>
              <a:rPr b="1" i="0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156675" y="1040275"/>
            <a:ext cx="40515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Statement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4454800" y="1040275"/>
            <a:ext cx="4479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Expected table (results)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8" name="Google Shape;168;p25"/>
          <p:cNvGraphicFramePr/>
          <p:nvPr/>
        </p:nvGraphicFramePr>
        <p:xfrm>
          <a:off x="156650" y="134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{86B32952-A221-4BA7-88B9-2D57DCA07F7D}</a:tableStyleId>
              </a:tblPr>
              <a:tblGrid>
                <a:gridCol w="4051575"/>
              </a:tblGrid>
              <a:tr h="354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4A86E8"/>
                          </a:solidFill>
                        </a:rPr>
                        <a:t>SELECT</a:t>
                      </a:r>
                      <a:r>
                        <a:rPr lang="fr"/>
                        <a:t> Gender, </a:t>
                      </a:r>
                      <a:r>
                        <a:rPr lang="fr">
                          <a:solidFill>
                            <a:srgbClr val="999999"/>
                          </a:solidFill>
                        </a:rPr>
                        <a:t>CONCAT</a:t>
                      </a:r>
                      <a:r>
                        <a:rPr lang="fr"/>
                        <a:t>(</a:t>
                      </a:r>
                      <a:r>
                        <a:rPr lang="fr">
                          <a:solidFill>
                            <a:srgbClr val="999999"/>
                          </a:solidFill>
                        </a:rPr>
                        <a:t>ROUND</a:t>
                      </a:r>
                      <a:r>
                        <a:rPr lang="fr"/>
                        <a:t>(</a:t>
                      </a:r>
                      <a:r>
                        <a:rPr lang="fr">
                          <a:solidFill>
                            <a:srgbClr val="999999"/>
                          </a:solidFill>
                        </a:rPr>
                        <a:t>SUM</a:t>
                      </a:r>
                      <a:r>
                        <a:rPr lang="fr"/>
                        <a:t>(NumberOfFans) / (</a:t>
                      </a:r>
                      <a:r>
                        <a:rPr lang="fr">
                          <a:solidFill>
                            <a:srgbClr val="4A86E8"/>
                          </a:solidFill>
                        </a:rPr>
                        <a:t>SELECT</a:t>
                      </a:r>
                      <a:r>
                        <a:rPr lang="fr"/>
                        <a:t> </a:t>
                      </a:r>
                      <a:r>
                        <a:rPr lang="fr">
                          <a:solidFill>
                            <a:srgbClr val="999999"/>
                          </a:solidFill>
                        </a:rPr>
                        <a:t>SUM</a:t>
                      </a:r>
                      <a:r>
                        <a:rPr lang="fr"/>
                        <a:t>(NumberOfFans) </a:t>
                      </a:r>
                      <a:r>
                        <a:rPr lang="fr">
                          <a:solidFill>
                            <a:srgbClr val="4A86E8"/>
                          </a:solidFill>
                        </a:rPr>
                        <a:t>FROM</a:t>
                      </a:r>
                      <a:r>
                        <a:rPr lang="fr"/>
                        <a:t> fanspergenderage) * </a:t>
                      </a:r>
                      <a:r>
                        <a:rPr lang="fr">
                          <a:solidFill>
                            <a:srgbClr val="FF9900"/>
                          </a:solidFill>
                        </a:rPr>
                        <a:t>100</a:t>
                      </a:r>
                      <a:r>
                        <a:rPr lang="fr"/>
                        <a:t>, </a:t>
                      </a:r>
                      <a:r>
                        <a:rPr lang="fr">
                          <a:solidFill>
                            <a:srgbClr val="FF9900"/>
                          </a:solidFill>
                        </a:rPr>
                        <a:t>2</a:t>
                      </a:r>
                      <a:r>
                        <a:rPr lang="fr"/>
                        <a:t>), </a:t>
                      </a:r>
                      <a:r>
                        <a:rPr lang="fr">
                          <a:solidFill>
                            <a:srgbClr val="FF9900"/>
                          </a:solidFill>
                        </a:rPr>
                        <a:t>"%"</a:t>
                      </a:r>
                      <a:r>
                        <a:rPr lang="fr"/>
                        <a:t>) </a:t>
                      </a:r>
                      <a:r>
                        <a:rPr lang="fr">
                          <a:solidFill>
                            <a:srgbClr val="FF9900"/>
                          </a:solidFill>
                        </a:rPr>
                        <a:t>"Gender split in %"</a:t>
                      </a:r>
                      <a:r>
                        <a:rPr lang="fr"/>
                        <a:t>, </a:t>
                      </a:r>
                      <a:r>
                        <a:rPr lang="fr">
                          <a:solidFill>
                            <a:srgbClr val="999999"/>
                          </a:solidFill>
                        </a:rPr>
                        <a:t>SUM</a:t>
                      </a:r>
                      <a:r>
                        <a:rPr lang="fr"/>
                        <a:t>(NumberOfFans) </a:t>
                      </a:r>
                      <a:r>
                        <a:rPr lang="fr">
                          <a:solidFill>
                            <a:srgbClr val="FF9900"/>
                          </a:solidFill>
                        </a:rPr>
                        <a:t>"Number of fans"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4A86E8"/>
                          </a:solidFill>
                        </a:rPr>
                        <a:t>FROM</a:t>
                      </a:r>
                      <a:r>
                        <a:rPr lang="fr"/>
                        <a:t> fanspergenderage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4A86E8"/>
                          </a:solidFill>
                        </a:rPr>
                        <a:t>GROUP BY</a:t>
                      </a:r>
                      <a:r>
                        <a:rPr lang="fr"/>
                        <a:t> Gender;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440025" y="-54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>
                <a:solidFill>
                  <a:srgbClr val="274E13"/>
                </a:solidFill>
              </a:rPr>
              <a:t>Page Statistics - Analysis by language 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156650" y="662175"/>
            <a:ext cx="8766000" cy="1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number of the fans that have declared English as their primary language </a:t>
            </a:r>
            <a:r>
              <a:rPr b="1" i="0" lang="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percentage of the fans that have declared English as their primary language </a:t>
            </a:r>
            <a:r>
              <a:rPr b="1" i="0" lang="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the number of fans who have declared English as their primary language and living in the US, what is the potential buying power that can be accessed ? (Please use the average income data per country for this question. It is estimated that on average, 0.01% of the annual income is dedicated to online magazine subscriptions in the US)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5" name="Google Shape;175;p26"/>
          <p:cNvGraphicFramePr/>
          <p:nvPr/>
        </p:nvGraphicFramePr>
        <p:xfrm>
          <a:off x="4880900" y="19392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{86B32952-A221-4BA7-88B9-2D57DCA07F7D}</a:tableStyleId>
              </a:tblPr>
              <a:tblGrid>
                <a:gridCol w="4041750"/>
              </a:tblGrid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/>
                        <a:t>Number of English speaking fans?</a:t>
                      </a:r>
                      <a:endParaRPr sz="1200" u="none" cap="none" strike="noStrike">
                        <a:solidFill>
                          <a:srgbClr val="342E22"/>
                        </a:solidFill>
                      </a:endParaRPr>
                    </a:p>
                  </a:txBody>
                  <a:tcPr marT="91425" marB="91425" marR="91425" marL="91425" anchor="b"/>
                </a:tc>
              </a:tr>
              <a:tr h="570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/>
                        <a:t>49418</a:t>
                      </a:r>
                      <a:endParaRPr sz="1200" u="none" cap="none" strike="noStrike"/>
                    </a:p>
                  </a:txBody>
                  <a:tcPr marT="91425" marB="91425" marR="91425" marL="91425" anchor="b"/>
                </a:tc>
              </a:tr>
            </a:tbl>
          </a:graphicData>
        </a:graphic>
      </p:graphicFrame>
      <p:graphicFrame>
        <p:nvGraphicFramePr>
          <p:cNvPr id="176" name="Google Shape;176;p26"/>
          <p:cNvGraphicFramePr/>
          <p:nvPr/>
        </p:nvGraphicFramePr>
        <p:xfrm>
          <a:off x="4880900" y="34596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{86B32952-A221-4BA7-88B9-2D57DCA07F7D}</a:tableStyleId>
              </a:tblPr>
              <a:tblGrid>
                <a:gridCol w="4041750"/>
              </a:tblGrid>
              <a:tr h="54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200"/>
                        <a:t>% of English speaking fans?</a:t>
                      </a:r>
                      <a:endParaRPr sz="900" u="none" cap="none" strike="noStrike">
                        <a:solidFill>
                          <a:srgbClr val="342E22"/>
                        </a:solidFill>
                      </a:endParaRPr>
                    </a:p>
                  </a:txBody>
                  <a:tcPr marT="91425" marB="91425" marR="91425" marL="91425" anchor="b"/>
                </a:tc>
              </a:tr>
              <a:tr h="53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200"/>
                        <a:t>5.08%</a:t>
                      </a:r>
                      <a:endParaRPr sz="1200" u="none" cap="none" strike="noStrike"/>
                    </a:p>
                  </a:txBody>
                  <a:tcPr marT="91425" marB="91425" marR="91425" marL="91425" anchor="b"/>
                </a:tc>
              </a:tr>
            </a:tbl>
          </a:graphicData>
        </a:graphic>
      </p:graphicFrame>
      <p:graphicFrame>
        <p:nvGraphicFramePr>
          <p:cNvPr id="177" name="Google Shape;177;p26"/>
          <p:cNvGraphicFramePr/>
          <p:nvPr/>
        </p:nvGraphicFramePr>
        <p:xfrm>
          <a:off x="686150" y="173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{86B32952-A221-4BA7-88B9-2D57DCA07F7D}</a:tableStyleId>
              </a:tblPr>
              <a:tblGrid>
                <a:gridCol w="3506975"/>
              </a:tblGrid>
              <a:tr h="138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SELECT</a:t>
                      </a:r>
                      <a:r>
                        <a:rPr lang="fr" sz="1100"/>
                        <a:t> language, </a:t>
                      </a:r>
                      <a:r>
                        <a:rPr lang="fr" sz="1100">
                          <a:solidFill>
                            <a:srgbClr val="999999"/>
                          </a:solidFill>
                        </a:rPr>
                        <a:t>SUM</a:t>
                      </a:r>
                      <a:r>
                        <a:rPr lang="fr" sz="1100"/>
                        <a:t>(NumberOfFans) </a:t>
                      </a:r>
                      <a:r>
                        <a:rPr lang="fr" sz="1100">
                          <a:solidFill>
                            <a:srgbClr val="FF9900"/>
                          </a:solidFill>
                        </a:rPr>
                        <a:t>"Number of English speaking fans"</a:t>
                      </a:r>
                      <a:endParaRPr sz="1100">
                        <a:solidFill>
                          <a:srgbClr val="FF99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F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ROM</a:t>
                      </a:r>
                      <a:r>
                        <a:rPr lang="fr" sz="1100"/>
                        <a:t> fansperlanguage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WHERE</a:t>
                      </a:r>
                      <a:r>
                        <a:rPr lang="fr" sz="1100"/>
                        <a:t> CalendarDate = (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SELECT </a:t>
                      </a:r>
                      <a:r>
                        <a:rPr lang="fr" sz="1100">
                          <a:solidFill>
                            <a:srgbClr val="999999"/>
                          </a:solidFill>
                        </a:rPr>
                        <a:t>MAX</a:t>
                      </a:r>
                      <a:r>
                        <a:rPr lang="fr" sz="1100"/>
                        <a:t>(CalendarDate) 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FROM</a:t>
                      </a:r>
                      <a:r>
                        <a:rPr lang="fr" sz="1100"/>
                        <a:t> fansperlanguage)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AND</a:t>
                      </a:r>
                      <a:r>
                        <a:rPr lang="fr" sz="1100"/>
                        <a:t> language = </a:t>
                      </a:r>
                      <a:r>
                        <a:rPr lang="fr" sz="1100">
                          <a:solidFill>
                            <a:srgbClr val="FF9900"/>
                          </a:solidFill>
                        </a:rPr>
                        <a:t>'en'</a:t>
                      </a:r>
                      <a:endParaRPr sz="1100">
                        <a:solidFill>
                          <a:srgbClr val="FF99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GROUP BY</a:t>
                      </a:r>
                      <a:r>
                        <a:rPr lang="fr" sz="1100"/>
                        <a:t> language;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64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SELECT</a:t>
                      </a:r>
                      <a:r>
                        <a:rPr lang="fr" sz="1100"/>
                        <a:t> language, </a:t>
                      </a:r>
                      <a:r>
                        <a:rPr lang="fr" sz="1100">
                          <a:solidFill>
                            <a:srgbClr val="999999"/>
                          </a:solidFill>
                        </a:rPr>
                        <a:t>CONCAT</a:t>
                      </a:r>
                      <a:r>
                        <a:rPr lang="fr" sz="1100"/>
                        <a:t>(</a:t>
                      </a:r>
                      <a:r>
                        <a:rPr lang="fr" sz="1100">
                          <a:solidFill>
                            <a:srgbClr val="999999"/>
                          </a:solidFill>
                        </a:rPr>
                        <a:t>ROUND</a:t>
                      </a:r>
                      <a:r>
                        <a:rPr lang="fr" sz="1100"/>
                        <a:t>(</a:t>
                      </a:r>
                      <a:r>
                        <a:rPr lang="fr" sz="1100">
                          <a:solidFill>
                            <a:srgbClr val="999999"/>
                          </a:solidFill>
                        </a:rPr>
                        <a:t>SUM</a:t>
                      </a:r>
                      <a:r>
                        <a:rPr lang="fr" sz="1100"/>
                        <a:t>(NumberOfFans) / (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SELECT</a:t>
                      </a:r>
                      <a:r>
                        <a:rPr lang="fr" sz="1100"/>
                        <a:t> </a:t>
                      </a:r>
                      <a:r>
                        <a:rPr lang="fr" sz="1100">
                          <a:solidFill>
                            <a:srgbClr val="999999"/>
                          </a:solidFill>
                        </a:rPr>
                        <a:t>SUM</a:t>
                      </a:r>
                      <a:r>
                        <a:rPr lang="fr" sz="1100"/>
                        <a:t>(NumberOfFans) 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FROM</a:t>
                      </a:r>
                      <a:r>
                        <a:rPr lang="fr" sz="1100"/>
                        <a:t> fansperlanguage) * </a:t>
                      </a:r>
                      <a:r>
                        <a:rPr lang="fr" sz="1100">
                          <a:solidFill>
                            <a:srgbClr val="FF9900"/>
                          </a:solidFill>
                        </a:rPr>
                        <a:t>100</a:t>
                      </a:r>
                      <a:r>
                        <a:rPr lang="fr" sz="1100"/>
                        <a:t>, </a:t>
                      </a:r>
                      <a:r>
                        <a:rPr lang="fr" sz="1100">
                          <a:solidFill>
                            <a:srgbClr val="FF9900"/>
                          </a:solidFill>
                        </a:rPr>
                        <a:t>2</a:t>
                      </a:r>
                      <a:r>
                        <a:rPr lang="fr" sz="1100"/>
                        <a:t>), </a:t>
                      </a:r>
                      <a:r>
                        <a:rPr lang="fr" sz="1100">
                          <a:solidFill>
                            <a:srgbClr val="FF9900"/>
                          </a:solidFill>
                        </a:rPr>
                        <a:t>"%"</a:t>
                      </a:r>
                      <a:r>
                        <a:rPr lang="fr" sz="1100"/>
                        <a:t>) </a:t>
                      </a:r>
                      <a:r>
                        <a:rPr lang="fr" sz="1100">
                          <a:solidFill>
                            <a:srgbClr val="FF9900"/>
                          </a:solidFill>
                        </a:rPr>
                        <a:t>"% English speaking fans"</a:t>
                      </a:r>
                      <a:endParaRPr sz="1100">
                        <a:solidFill>
                          <a:srgbClr val="FF99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FROM</a:t>
                      </a:r>
                      <a:r>
                        <a:rPr lang="fr" sz="1100"/>
                        <a:t> fansperlanguage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WHERE</a:t>
                      </a:r>
                      <a:r>
                        <a:rPr lang="fr" sz="1100"/>
                        <a:t> language = </a:t>
                      </a:r>
                      <a:r>
                        <a:rPr lang="fr" sz="1100">
                          <a:solidFill>
                            <a:srgbClr val="FF9900"/>
                          </a:solidFill>
                        </a:rPr>
                        <a:t>'en'</a:t>
                      </a:r>
                      <a:endParaRPr sz="1100">
                        <a:solidFill>
                          <a:srgbClr val="FF99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GROUP BY</a:t>
                      </a:r>
                      <a:r>
                        <a:rPr lang="fr" sz="1100"/>
                        <a:t> language;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440025" y="-54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>
                <a:solidFill>
                  <a:srgbClr val="274E13"/>
                </a:solidFill>
              </a:rPr>
              <a:t>Page Statistics - Analysis by language 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156650" y="662175"/>
            <a:ext cx="8766000" cy="1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number of the fans that have declared English as their primary language </a:t>
            </a:r>
            <a:r>
              <a:rPr b="1" i="0" lang="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percentage of the fans that have declared English as their primary language </a:t>
            </a:r>
            <a:r>
              <a:rPr b="1" i="0" lang="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the number of fans who have declared English as their primary language and living in the US, what is the potential buying power that can be accessed ? (Please use the average income data per country for this question. It is estimated that on average, 0.01% of the annual income is dedicated to online magazine subscriptions in the US)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4" name="Google Shape;184;p27"/>
          <p:cNvGraphicFramePr/>
          <p:nvPr/>
        </p:nvGraphicFramePr>
        <p:xfrm>
          <a:off x="4638150" y="1896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{86B32952-A221-4BA7-88B9-2D57DCA07F7D}</a:tableStyleId>
              </a:tblPr>
              <a:tblGrid>
                <a:gridCol w="4041750"/>
              </a:tblGrid>
              <a:tr h="665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fr" sz="1200">
                          <a:solidFill>
                            <a:srgbClr val="342E22"/>
                          </a:solidFill>
                        </a:rPr>
                        <a:t>200322.75</a:t>
                      </a:r>
                      <a:endParaRPr sz="1200" u="none" cap="none" strike="noStrike">
                        <a:solidFill>
                          <a:srgbClr val="342E22"/>
                        </a:solidFill>
                      </a:endParaRPr>
                    </a:p>
                  </a:txBody>
                  <a:tcPr marT="91425" marB="91425" marR="91425" marL="91425" anchor="b"/>
                </a:tc>
              </a:tr>
              <a:tr h="6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Potential market in US (in dollars)?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 anchor="b"/>
                </a:tc>
              </a:tr>
            </a:tbl>
          </a:graphicData>
        </a:graphic>
      </p:graphicFrame>
      <p:graphicFrame>
        <p:nvGraphicFramePr>
          <p:cNvPr id="185" name="Google Shape;185;p27"/>
          <p:cNvGraphicFramePr/>
          <p:nvPr/>
        </p:nvGraphicFramePr>
        <p:xfrm>
          <a:off x="686150" y="173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{86B32952-A221-4BA7-88B9-2D57DCA07F7D}</a:tableStyleId>
              </a:tblPr>
              <a:tblGrid>
                <a:gridCol w="3677150"/>
              </a:tblGrid>
              <a:tr h="3025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4A86E8"/>
                          </a:solidFill>
                        </a:rPr>
                        <a:t>SELECT</a:t>
                      </a:r>
                      <a:r>
                        <a:rPr lang="fr"/>
                        <a:t> CountryName, language, </a:t>
                      </a:r>
                      <a:r>
                        <a:rPr lang="fr">
                          <a:solidFill>
                            <a:srgbClr val="999999"/>
                          </a:solidFill>
                        </a:rPr>
                        <a:t>SUM</a:t>
                      </a:r>
                      <a:r>
                        <a:rPr lang="fr"/>
                        <a:t>(NumberOfFans) </a:t>
                      </a:r>
                      <a:r>
                        <a:rPr lang="fr">
                          <a:solidFill>
                            <a:srgbClr val="FF9900"/>
                          </a:solidFill>
                        </a:rPr>
                        <a:t>"Number of fans"</a:t>
                      </a:r>
                      <a:r>
                        <a:rPr lang="fr"/>
                        <a:t>, </a:t>
                      </a:r>
                      <a:r>
                        <a:rPr lang="fr">
                          <a:solidFill>
                            <a:srgbClr val="999999"/>
                          </a:solidFill>
                        </a:rPr>
                        <a:t>ROUND</a:t>
                      </a:r>
                      <a:r>
                        <a:rPr lang="fr"/>
                        <a:t>(</a:t>
                      </a:r>
                      <a:r>
                        <a:rPr lang="fr">
                          <a:solidFill>
                            <a:srgbClr val="999999"/>
                          </a:solidFill>
                        </a:rPr>
                        <a:t>SUM</a:t>
                      </a:r>
                      <a:r>
                        <a:rPr lang="fr"/>
                        <a:t>(NumberOfFans) * AverageIncome * </a:t>
                      </a:r>
                      <a:r>
                        <a:rPr lang="fr">
                          <a:solidFill>
                            <a:srgbClr val="FF9900"/>
                          </a:solidFill>
                        </a:rPr>
                        <a:t>0.0001</a:t>
                      </a:r>
                      <a:r>
                        <a:rPr lang="fr"/>
                        <a:t>, </a:t>
                      </a:r>
                      <a:r>
                        <a:rPr lang="fr">
                          <a:solidFill>
                            <a:srgbClr val="FF9900"/>
                          </a:solidFill>
                        </a:rPr>
                        <a:t>2</a:t>
                      </a:r>
                      <a:r>
                        <a:rPr lang="fr"/>
                        <a:t>) </a:t>
                      </a:r>
                      <a:r>
                        <a:rPr lang="fr">
                          <a:solidFill>
                            <a:srgbClr val="FF9900"/>
                          </a:solidFill>
                        </a:rPr>
                        <a:t>"Potential market"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4A86E8"/>
                          </a:solidFill>
                        </a:rPr>
                        <a:t>FROM</a:t>
                      </a:r>
                      <a:r>
                        <a:rPr lang="fr"/>
                        <a:t> fansperlanguage f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4A86E8"/>
                          </a:solidFill>
                        </a:rPr>
                        <a:t>JOIN</a:t>
                      </a:r>
                      <a:r>
                        <a:rPr lang="fr"/>
                        <a:t> popstats p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4A86E8"/>
                          </a:solidFill>
                        </a:rPr>
                        <a:t>ON</a:t>
                      </a:r>
                      <a:r>
                        <a:rPr lang="fr"/>
                        <a:t> f.countrycode = p.countrycode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4A86E8"/>
                          </a:solidFill>
                        </a:rPr>
                        <a:t>WHERE</a:t>
                      </a:r>
                      <a:r>
                        <a:rPr lang="fr"/>
                        <a:t> CalendarDate = (</a:t>
                      </a:r>
                      <a:r>
                        <a:rPr lang="fr">
                          <a:solidFill>
                            <a:srgbClr val="4A86E8"/>
                          </a:solidFill>
                        </a:rPr>
                        <a:t>SELECT</a:t>
                      </a:r>
                      <a:r>
                        <a:rPr lang="fr"/>
                        <a:t> </a:t>
                      </a:r>
                      <a:r>
                        <a:rPr lang="fr">
                          <a:solidFill>
                            <a:srgbClr val="999999"/>
                          </a:solidFill>
                        </a:rPr>
                        <a:t>MAX</a:t>
                      </a:r>
                      <a:r>
                        <a:rPr lang="fr"/>
                        <a:t>(CalendarDate) </a:t>
                      </a:r>
                      <a:r>
                        <a:rPr lang="fr">
                          <a:solidFill>
                            <a:srgbClr val="4A86E8"/>
                          </a:solidFill>
                        </a:rPr>
                        <a:t>FROM</a:t>
                      </a:r>
                      <a:r>
                        <a:rPr lang="fr"/>
                        <a:t> fansperlanguage)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4A86E8"/>
                          </a:solidFill>
                        </a:rPr>
                        <a:t>AND</a:t>
                      </a:r>
                      <a:r>
                        <a:rPr lang="fr"/>
                        <a:t> language = </a:t>
                      </a:r>
                      <a:r>
                        <a:rPr lang="fr">
                          <a:solidFill>
                            <a:srgbClr val="FF9900"/>
                          </a:solidFill>
                        </a:rPr>
                        <a:t>'en'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4A86E8"/>
                          </a:solidFill>
                        </a:rPr>
                        <a:t>AND</a:t>
                      </a:r>
                      <a:r>
                        <a:rPr lang="fr"/>
                        <a:t> CountryName = </a:t>
                      </a:r>
                      <a:r>
                        <a:rPr lang="fr">
                          <a:solidFill>
                            <a:srgbClr val="FF9900"/>
                          </a:solidFill>
                        </a:rPr>
                        <a:t>'United states'</a:t>
                      </a:r>
                      <a:r>
                        <a:rPr lang="fr"/>
                        <a:t>;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440025" y="-54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>
                <a:solidFill>
                  <a:srgbClr val="274E13"/>
                </a:solidFill>
              </a:rPr>
              <a:t>Posts Statistics - Engagement per day of the week</a:t>
            </a:r>
            <a:endParaRPr>
              <a:solidFill>
                <a:srgbClr val="274E13"/>
              </a:solidFill>
            </a:endParaRPr>
          </a:p>
        </p:txBody>
      </p:sp>
      <p:graphicFrame>
        <p:nvGraphicFramePr>
          <p:cNvPr id="191" name="Google Shape;191;p28"/>
          <p:cNvGraphicFramePr/>
          <p:nvPr/>
        </p:nvGraphicFramePr>
        <p:xfrm>
          <a:off x="4692500" y="130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{86B32952-A221-4BA7-88B9-2D57DCA07F7D}</a:tableStyleId>
              </a:tblPr>
              <a:tblGrid>
                <a:gridCol w="1752500"/>
                <a:gridCol w="1326450"/>
                <a:gridCol w="1326450"/>
              </a:tblGrid>
              <a:tr h="43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fr" sz="1200" u="none" cap="none" strike="noStrike"/>
                        <a:t>Day of the week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fr" sz="1200" u="none" cap="none" strike="noStrike"/>
                        <a:t>Engagement ratio (%)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Number of engaged fans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</a:tr>
              <a:tr h="396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Sunday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12.08%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206805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 u="none" cap="none" strike="noStrike"/>
                        <a:t>Monday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/>
                        <a:t>19.23%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/>
                        <a:t>329207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 u="none" cap="none" strike="noStrike"/>
                        <a:t>Tuesday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/>
                        <a:t>18.67%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/>
                        <a:t>319550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 u="none" cap="none" strike="noStrike"/>
                        <a:t>Wednesday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/>
                        <a:t>15.38%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/>
                        <a:t>263253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 u="none" cap="none" strike="noStrike"/>
                        <a:t>Thursday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/>
                        <a:t>6.32%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/>
                        <a:t>108207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 u="none" cap="none" strike="noStrike"/>
                        <a:t>Friday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/>
                        <a:t>8.59%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/>
                        <a:t>146943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 u="none" cap="none" strike="noStrike"/>
                        <a:t>Saturday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/>
                        <a:t>19.73%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/>
                        <a:t>337621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2" name="Google Shape;192;p28"/>
          <p:cNvSpPr txBox="1"/>
          <p:nvPr/>
        </p:nvSpPr>
        <p:spPr>
          <a:xfrm>
            <a:off x="497850" y="585975"/>
            <a:ext cx="8148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split of the EngagedFans across the days of the week (monday, tuesday,...)</a:t>
            </a:r>
            <a:r>
              <a:rPr b="1" i="0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the results, what is the best day of the week to publish posts?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311550" y="1040275"/>
            <a:ext cx="25386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Statement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4692500" y="1040275"/>
            <a:ext cx="44055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Expected table (results)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5" name="Google Shape;195;p28"/>
          <p:cNvGraphicFramePr/>
          <p:nvPr/>
        </p:nvGraphicFramePr>
        <p:xfrm>
          <a:off x="156650" y="130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{86B32952-A221-4BA7-88B9-2D57DCA07F7D}</a:tableStyleId>
              </a:tblPr>
              <a:tblGrid>
                <a:gridCol w="4308225"/>
              </a:tblGrid>
              <a:tr h="366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4A86E8"/>
                          </a:solidFill>
                        </a:rPr>
                        <a:t>SELECT</a:t>
                      </a:r>
                      <a:r>
                        <a:rPr lang="fr" sz="1200"/>
                        <a:t> </a:t>
                      </a:r>
                      <a:r>
                        <a:rPr lang="fr" sz="1200">
                          <a:solidFill>
                            <a:srgbClr val="999999"/>
                          </a:solidFill>
                        </a:rPr>
                        <a:t>DAYOFWEEK</a:t>
                      </a:r>
                      <a:r>
                        <a:rPr lang="fr" sz="1200"/>
                        <a:t>(CreatedTime) </a:t>
                      </a:r>
                      <a:r>
                        <a:rPr lang="fr" sz="1200">
                          <a:solidFill>
                            <a:srgbClr val="FF9900"/>
                          </a:solidFill>
                        </a:rPr>
                        <a:t>"Day of the week"</a:t>
                      </a:r>
                      <a:r>
                        <a:rPr lang="fr" sz="1200"/>
                        <a:t>, </a:t>
                      </a:r>
                      <a:r>
                        <a:rPr lang="fr" sz="1200">
                          <a:solidFill>
                            <a:srgbClr val="999999"/>
                          </a:solidFill>
                        </a:rPr>
                        <a:t>CONCAT</a:t>
                      </a:r>
                      <a:r>
                        <a:rPr lang="fr" sz="1200"/>
                        <a:t>(</a:t>
                      </a:r>
                      <a:r>
                        <a:rPr lang="fr" sz="1200">
                          <a:solidFill>
                            <a:srgbClr val="999999"/>
                          </a:solidFill>
                        </a:rPr>
                        <a:t>ROUND</a:t>
                      </a:r>
                      <a:r>
                        <a:rPr lang="fr" sz="1200"/>
                        <a:t>(</a:t>
                      </a:r>
                      <a:r>
                        <a:rPr lang="fr" sz="1200">
                          <a:solidFill>
                            <a:srgbClr val="999999"/>
                          </a:solidFill>
                        </a:rPr>
                        <a:t>SUM</a:t>
                      </a:r>
                      <a:r>
                        <a:rPr lang="fr" sz="1200"/>
                        <a:t>(EngagedFans) / (</a:t>
                      </a:r>
                      <a:r>
                        <a:rPr lang="fr" sz="1200">
                          <a:solidFill>
                            <a:srgbClr val="4A86E8"/>
                          </a:solidFill>
                        </a:rPr>
                        <a:t>SELECT</a:t>
                      </a:r>
                      <a:r>
                        <a:rPr lang="fr" sz="1200"/>
                        <a:t> </a:t>
                      </a:r>
                      <a:r>
                        <a:rPr lang="fr" sz="1200">
                          <a:solidFill>
                            <a:srgbClr val="999999"/>
                          </a:solidFill>
                        </a:rPr>
                        <a:t>SUM</a:t>
                      </a:r>
                      <a:r>
                        <a:rPr lang="fr" sz="1200"/>
                        <a:t>(EngagedFans) </a:t>
                      </a:r>
                      <a:r>
                        <a:rPr lang="fr" sz="1200">
                          <a:solidFill>
                            <a:srgbClr val="4A86E8"/>
                          </a:solidFill>
                        </a:rPr>
                        <a:t>FROM</a:t>
                      </a:r>
                      <a:r>
                        <a:rPr lang="fr" sz="1200"/>
                        <a:t> postinsights) * </a:t>
                      </a:r>
                      <a:r>
                        <a:rPr lang="fr" sz="1200">
                          <a:solidFill>
                            <a:srgbClr val="FF9900"/>
                          </a:solidFill>
                        </a:rPr>
                        <a:t>100</a:t>
                      </a:r>
                      <a:r>
                        <a:rPr lang="fr" sz="1200"/>
                        <a:t>, </a:t>
                      </a:r>
                      <a:r>
                        <a:rPr lang="fr" sz="1200">
                          <a:solidFill>
                            <a:srgbClr val="FF9900"/>
                          </a:solidFill>
                        </a:rPr>
                        <a:t>2</a:t>
                      </a:r>
                      <a:r>
                        <a:rPr lang="fr" sz="1200"/>
                        <a:t>), </a:t>
                      </a:r>
                      <a:r>
                        <a:rPr lang="fr" sz="1200">
                          <a:solidFill>
                            <a:srgbClr val="FF9900"/>
                          </a:solidFill>
                        </a:rPr>
                        <a:t>"%"</a:t>
                      </a:r>
                      <a:r>
                        <a:rPr lang="fr" sz="1200"/>
                        <a:t>) </a:t>
                      </a:r>
                      <a:r>
                        <a:rPr lang="fr" sz="1200">
                          <a:solidFill>
                            <a:srgbClr val="FF9900"/>
                          </a:solidFill>
                        </a:rPr>
                        <a:t>"Engagement ratio"</a:t>
                      </a:r>
                      <a:r>
                        <a:rPr lang="fr" sz="1200"/>
                        <a:t>, </a:t>
                      </a:r>
                      <a:r>
                        <a:rPr lang="fr" sz="1200">
                          <a:solidFill>
                            <a:srgbClr val="999999"/>
                          </a:solidFill>
                        </a:rPr>
                        <a:t>SUM</a:t>
                      </a:r>
                      <a:r>
                        <a:rPr lang="fr" sz="1200"/>
                        <a:t>(EngagedFans) </a:t>
                      </a:r>
                      <a:r>
                        <a:rPr lang="fr" sz="1200">
                          <a:solidFill>
                            <a:srgbClr val="FF9900"/>
                          </a:solidFill>
                        </a:rPr>
                        <a:t>"Number of fans"</a:t>
                      </a:r>
                      <a:endParaRPr sz="1200">
                        <a:solidFill>
                          <a:srgbClr val="FF99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4A86E8"/>
                          </a:solidFill>
                        </a:rPr>
                        <a:t>FROM</a:t>
                      </a:r>
                      <a:r>
                        <a:rPr lang="fr" sz="1200"/>
                        <a:t> postinsights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4A86E8"/>
                          </a:solidFill>
                        </a:rPr>
                        <a:t>GROUP BY</a:t>
                      </a:r>
                      <a:r>
                        <a:rPr lang="fr" sz="1200"/>
                        <a:t> </a:t>
                      </a:r>
                      <a:r>
                        <a:rPr lang="fr" sz="1200">
                          <a:solidFill>
                            <a:srgbClr val="999999"/>
                          </a:solidFill>
                        </a:rPr>
                        <a:t>DAYOFWEEK</a:t>
                      </a:r>
                      <a:r>
                        <a:rPr lang="fr" sz="1200"/>
                        <a:t>(CreatedTime)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4A86E8"/>
                          </a:solidFill>
                        </a:rPr>
                        <a:t>ORDER BY</a:t>
                      </a:r>
                      <a:r>
                        <a:rPr lang="fr" sz="1200"/>
                        <a:t> </a:t>
                      </a:r>
                      <a:r>
                        <a:rPr lang="fr" sz="1200">
                          <a:solidFill>
                            <a:srgbClr val="FF9900"/>
                          </a:solidFill>
                        </a:rPr>
                        <a:t>1</a:t>
                      </a:r>
                      <a:r>
                        <a:rPr lang="fr" sz="1200"/>
                        <a:t>;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6" name="Google Shape;196;p28"/>
          <p:cNvSpPr txBox="1"/>
          <p:nvPr/>
        </p:nvSpPr>
        <p:spPr>
          <a:xfrm>
            <a:off x="5753400" y="45875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f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day of the week to publish posts? </a:t>
            </a:r>
            <a:r>
              <a:rPr b="0" i="0" lang="fr" sz="1000" u="none" cap="none" strike="noStrike">
                <a:solidFill>
                  <a:srgbClr val="000000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Saturday is the best day of the week to </a:t>
            </a:r>
            <a:r>
              <a:rPr lang="fr" sz="1000">
                <a:highlight>
                  <a:schemeClr val="accent6"/>
                </a:highlight>
              </a:rPr>
              <a:t>publish posts.</a:t>
            </a:r>
            <a:endParaRPr b="0" i="0" sz="1400" u="none" cap="none" strike="noStrike">
              <a:solidFill>
                <a:srgbClr val="000000"/>
              </a:solidFill>
              <a:highlight>
                <a:schemeClr val="accent6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440025" y="-54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>
                <a:solidFill>
                  <a:srgbClr val="274E13"/>
                </a:solidFill>
              </a:rPr>
              <a:t>Post Statistics - Engagement per time of day</a:t>
            </a:r>
            <a:endParaRPr>
              <a:solidFill>
                <a:srgbClr val="274E13"/>
              </a:solidFill>
            </a:endParaRPr>
          </a:p>
        </p:txBody>
      </p:sp>
      <p:graphicFrame>
        <p:nvGraphicFramePr>
          <p:cNvPr id="202" name="Google Shape;202;p29"/>
          <p:cNvGraphicFramePr/>
          <p:nvPr/>
        </p:nvGraphicFramePr>
        <p:xfrm>
          <a:off x="4721500" y="138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{86B32952-A221-4BA7-88B9-2D57DCA07F7D}</a:tableStyleId>
              </a:tblPr>
              <a:tblGrid>
                <a:gridCol w="1800775"/>
                <a:gridCol w="1259775"/>
                <a:gridCol w="1259775"/>
              </a:tblGrid>
              <a:tr h="449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fr" sz="1200" u="none" cap="none" strike="noStrike"/>
                        <a:t>Time of day (range)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fr" sz="1200" u="none" cap="none" strike="noStrike"/>
                        <a:t>Engagement ratio (%)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Number of engaged fans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</a:tr>
              <a:tr h="38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 u="none" cap="none" strike="noStrike"/>
                        <a:t>05:00 - 08:59 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33.96%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581276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 u="none" cap="none" strike="noStrike"/>
                        <a:t>09:00 -11:59 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15.34%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262486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 u="none" cap="none" strike="noStrike"/>
                        <a:t>12:00 - 14:59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12.70%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217345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 u="none" cap="none" strike="noStrike"/>
                        <a:t>15:00 - 18:59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17.40%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297887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 u="none" cap="none" strike="noStrike"/>
                        <a:t>19:00 - 21:59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13.12%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224586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 u="none" cap="none" strike="noStrike"/>
                        <a:t>22:00 or later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7.48%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128006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3" name="Google Shape;203;p29"/>
          <p:cNvSpPr txBox="1"/>
          <p:nvPr/>
        </p:nvSpPr>
        <p:spPr>
          <a:xfrm>
            <a:off x="497850" y="662175"/>
            <a:ext cx="8148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split of the EngagedFans by time of the day </a:t>
            </a:r>
            <a:r>
              <a:rPr b="1" i="0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the results, what is the best time of the day to publish posts?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156525" y="1116475"/>
            <a:ext cx="43083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Statement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4721500" y="1116475"/>
            <a:ext cx="42132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Expected table (results)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6" name="Google Shape;206;p29"/>
          <p:cNvGraphicFramePr/>
          <p:nvPr/>
        </p:nvGraphicFramePr>
        <p:xfrm>
          <a:off x="156650" y="138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{86B32952-A221-4BA7-88B9-2D57DCA07F7D}</a:tableStyleId>
              </a:tblPr>
              <a:tblGrid>
                <a:gridCol w="4308225"/>
              </a:tblGrid>
              <a:tr h="3503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rgbClr val="4A86E8"/>
                          </a:solidFill>
                        </a:rPr>
                        <a:t>SELECT</a:t>
                      </a:r>
                      <a:r>
                        <a:rPr lang="fr" sz="800"/>
                        <a:t> timerange, </a:t>
                      </a:r>
                      <a:r>
                        <a:rPr lang="fr" sz="800">
                          <a:solidFill>
                            <a:srgbClr val="999999"/>
                          </a:solidFill>
                        </a:rPr>
                        <a:t>CONCAT</a:t>
                      </a:r>
                      <a:r>
                        <a:rPr lang="fr" sz="800"/>
                        <a:t>(</a:t>
                      </a:r>
                      <a:r>
                        <a:rPr lang="fr" sz="800">
                          <a:solidFill>
                            <a:srgbClr val="999999"/>
                          </a:solidFill>
                        </a:rPr>
                        <a:t>ROUND</a:t>
                      </a:r>
                      <a:r>
                        <a:rPr lang="fr" sz="800"/>
                        <a:t>(</a:t>
                      </a:r>
                      <a:r>
                        <a:rPr lang="fr" sz="800">
                          <a:solidFill>
                            <a:srgbClr val="999999"/>
                          </a:solidFill>
                        </a:rPr>
                        <a:t>SUM</a:t>
                      </a:r>
                      <a:r>
                        <a:rPr lang="fr" sz="800"/>
                        <a:t>(EngagedFans) / (</a:t>
                      </a:r>
                      <a:r>
                        <a:rPr lang="fr" sz="800">
                          <a:solidFill>
                            <a:srgbClr val="4A86E8"/>
                          </a:solidFill>
                        </a:rPr>
                        <a:t>SELECT</a:t>
                      </a:r>
                      <a:r>
                        <a:rPr lang="fr" sz="800"/>
                        <a:t> </a:t>
                      </a:r>
                      <a:r>
                        <a:rPr lang="fr" sz="800">
                          <a:solidFill>
                            <a:srgbClr val="999999"/>
                          </a:solidFill>
                        </a:rPr>
                        <a:t>SUM</a:t>
                      </a:r>
                      <a:r>
                        <a:rPr lang="fr" sz="800"/>
                        <a:t>(EngagedFans) </a:t>
                      </a:r>
                      <a:r>
                        <a:rPr lang="fr" sz="800">
                          <a:solidFill>
                            <a:srgbClr val="4A86E8"/>
                          </a:solidFill>
                        </a:rPr>
                        <a:t>FROM</a:t>
                      </a:r>
                      <a:r>
                        <a:rPr lang="fr" sz="800"/>
                        <a:t> postinsights) * </a:t>
                      </a:r>
                      <a:r>
                        <a:rPr lang="fr" sz="800">
                          <a:solidFill>
                            <a:srgbClr val="FF9900"/>
                          </a:solidFill>
                        </a:rPr>
                        <a:t>100</a:t>
                      </a:r>
                      <a:r>
                        <a:rPr lang="fr" sz="800"/>
                        <a:t>, </a:t>
                      </a:r>
                      <a:r>
                        <a:rPr lang="fr" sz="800">
                          <a:solidFill>
                            <a:srgbClr val="FF9900"/>
                          </a:solidFill>
                        </a:rPr>
                        <a:t>2</a:t>
                      </a:r>
                      <a:r>
                        <a:rPr lang="fr" sz="800"/>
                        <a:t>), </a:t>
                      </a:r>
                      <a:r>
                        <a:rPr lang="fr" sz="800">
                          <a:solidFill>
                            <a:srgbClr val="FF9900"/>
                          </a:solidFill>
                        </a:rPr>
                        <a:t>"%"</a:t>
                      </a:r>
                      <a:r>
                        <a:rPr lang="fr" sz="800"/>
                        <a:t>) </a:t>
                      </a:r>
                      <a:r>
                        <a:rPr lang="fr" sz="800">
                          <a:solidFill>
                            <a:srgbClr val="FF9900"/>
                          </a:solidFill>
                        </a:rPr>
                        <a:t>"Engagement ratio"</a:t>
                      </a:r>
                      <a:r>
                        <a:rPr lang="fr" sz="800"/>
                        <a:t>,</a:t>
                      </a:r>
                      <a:r>
                        <a:rPr lang="fr" sz="800">
                          <a:solidFill>
                            <a:srgbClr val="999999"/>
                          </a:solidFill>
                        </a:rPr>
                        <a:t> SUM</a:t>
                      </a:r>
                      <a:r>
                        <a:rPr lang="fr" sz="800"/>
                        <a:t>(EngagedFans) </a:t>
                      </a:r>
                      <a:r>
                        <a:rPr lang="fr" sz="800">
                          <a:solidFill>
                            <a:srgbClr val="FF9900"/>
                          </a:solidFill>
                        </a:rPr>
                        <a:t>"Number of engaged fans"</a:t>
                      </a:r>
                      <a:endParaRPr sz="800">
                        <a:solidFill>
                          <a:srgbClr val="FF99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rgbClr val="4A86E8"/>
                          </a:solidFill>
                        </a:rPr>
                        <a:t>FROM</a:t>
                      </a:r>
                      <a:r>
                        <a:rPr lang="fr" sz="800"/>
                        <a:t> </a:t>
                      </a:r>
                      <a:endParaRPr sz="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(</a:t>
                      </a:r>
                      <a:r>
                        <a:rPr lang="fr" sz="800">
                          <a:solidFill>
                            <a:srgbClr val="4A86E8"/>
                          </a:solidFill>
                        </a:rPr>
                        <a:t>SELECT</a:t>
                      </a:r>
                      <a:r>
                        <a:rPr lang="fr" sz="800"/>
                        <a:t> </a:t>
                      </a:r>
                      <a:endParaRPr sz="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rgbClr val="4A86E8"/>
                          </a:solidFill>
                        </a:rPr>
                        <a:t>CASE</a:t>
                      </a:r>
                      <a:endParaRPr sz="800">
                        <a:solidFill>
                          <a:srgbClr val="4A86E8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    </a:t>
                      </a:r>
                      <a:r>
                        <a:rPr lang="fr" sz="800">
                          <a:solidFill>
                            <a:srgbClr val="4A86E8"/>
                          </a:solidFill>
                        </a:rPr>
                        <a:t>WHEN TIME</a:t>
                      </a:r>
                      <a:r>
                        <a:rPr lang="fr" sz="800"/>
                        <a:t>(createdtime) </a:t>
                      </a:r>
                      <a:r>
                        <a:rPr lang="fr" sz="800">
                          <a:solidFill>
                            <a:srgbClr val="4A86E8"/>
                          </a:solidFill>
                        </a:rPr>
                        <a:t>BETWEEN</a:t>
                      </a:r>
                      <a:r>
                        <a:rPr lang="fr" sz="800"/>
                        <a:t> </a:t>
                      </a:r>
                      <a:r>
                        <a:rPr lang="fr" sz="800">
                          <a:solidFill>
                            <a:srgbClr val="FF9900"/>
                          </a:solidFill>
                        </a:rPr>
                        <a:t>'05:00:00'</a:t>
                      </a:r>
                      <a:r>
                        <a:rPr lang="fr" sz="800"/>
                        <a:t> </a:t>
                      </a:r>
                      <a:r>
                        <a:rPr lang="fr" sz="800">
                          <a:solidFill>
                            <a:srgbClr val="4A86E8"/>
                          </a:solidFill>
                        </a:rPr>
                        <a:t>AND</a:t>
                      </a:r>
                      <a:r>
                        <a:rPr lang="fr" sz="800"/>
                        <a:t> </a:t>
                      </a:r>
                      <a:r>
                        <a:rPr lang="fr" sz="800">
                          <a:solidFill>
                            <a:srgbClr val="FF9900"/>
                          </a:solidFill>
                        </a:rPr>
                        <a:t>'08:59:00'</a:t>
                      </a:r>
                      <a:r>
                        <a:rPr lang="fr" sz="800"/>
                        <a:t> </a:t>
                      </a:r>
                      <a:r>
                        <a:rPr lang="fr" sz="800">
                          <a:solidFill>
                            <a:srgbClr val="4A86E8"/>
                          </a:solidFill>
                        </a:rPr>
                        <a:t>THEN</a:t>
                      </a:r>
                      <a:r>
                        <a:rPr lang="fr" sz="800"/>
                        <a:t> </a:t>
                      </a:r>
                      <a:r>
                        <a:rPr lang="fr" sz="800">
                          <a:solidFill>
                            <a:srgbClr val="FF9900"/>
                          </a:solidFill>
                        </a:rPr>
                        <a:t>'05:00 - 08:59'</a:t>
                      </a:r>
                      <a:endParaRPr sz="800">
                        <a:solidFill>
                          <a:srgbClr val="FF99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    </a:t>
                      </a:r>
                      <a:r>
                        <a:rPr lang="fr" sz="800">
                          <a:solidFill>
                            <a:srgbClr val="4A86E8"/>
                          </a:solidFill>
                        </a:rPr>
                        <a:t>WHEN TIME</a:t>
                      </a:r>
                      <a:r>
                        <a:rPr lang="fr" sz="800"/>
                        <a:t>(createdtime) </a:t>
                      </a:r>
                      <a:r>
                        <a:rPr lang="fr" sz="800">
                          <a:solidFill>
                            <a:srgbClr val="4A86E8"/>
                          </a:solidFill>
                        </a:rPr>
                        <a:t>BETWEEN</a:t>
                      </a:r>
                      <a:r>
                        <a:rPr lang="fr" sz="800"/>
                        <a:t> </a:t>
                      </a:r>
                      <a:r>
                        <a:rPr lang="fr" sz="800">
                          <a:solidFill>
                            <a:srgbClr val="FF9900"/>
                          </a:solidFill>
                        </a:rPr>
                        <a:t>'09:00:00'</a:t>
                      </a:r>
                      <a:r>
                        <a:rPr lang="fr" sz="800"/>
                        <a:t> </a:t>
                      </a:r>
                      <a:r>
                        <a:rPr lang="fr" sz="800">
                          <a:solidFill>
                            <a:srgbClr val="4A86E8"/>
                          </a:solidFill>
                        </a:rPr>
                        <a:t>AND</a:t>
                      </a:r>
                      <a:r>
                        <a:rPr lang="fr" sz="800"/>
                        <a:t> </a:t>
                      </a:r>
                      <a:r>
                        <a:rPr lang="fr" sz="800">
                          <a:solidFill>
                            <a:srgbClr val="FF9900"/>
                          </a:solidFill>
                        </a:rPr>
                        <a:t>'11:59:00'</a:t>
                      </a:r>
                      <a:r>
                        <a:rPr lang="fr" sz="800"/>
                        <a:t> </a:t>
                      </a:r>
                      <a:r>
                        <a:rPr lang="fr" sz="800">
                          <a:solidFill>
                            <a:srgbClr val="4A86E8"/>
                          </a:solidFill>
                        </a:rPr>
                        <a:t>THEN</a:t>
                      </a:r>
                      <a:r>
                        <a:rPr lang="fr" sz="800"/>
                        <a:t> </a:t>
                      </a:r>
                      <a:r>
                        <a:rPr lang="fr" sz="800">
                          <a:solidFill>
                            <a:srgbClr val="FF9900"/>
                          </a:solidFill>
                        </a:rPr>
                        <a:t>'09:00 - 11:59'</a:t>
                      </a:r>
                      <a:endParaRPr sz="800">
                        <a:solidFill>
                          <a:srgbClr val="FF99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    </a:t>
                      </a:r>
                      <a:r>
                        <a:rPr lang="fr" sz="800">
                          <a:solidFill>
                            <a:srgbClr val="4A86E8"/>
                          </a:solidFill>
                        </a:rPr>
                        <a:t>WHEN TIME</a:t>
                      </a:r>
                      <a:r>
                        <a:rPr lang="fr" sz="800"/>
                        <a:t>(createdtime) </a:t>
                      </a:r>
                      <a:r>
                        <a:rPr lang="fr" sz="800">
                          <a:solidFill>
                            <a:srgbClr val="4A86E8"/>
                          </a:solidFill>
                        </a:rPr>
                        <a:t>BETWEEN</a:t>
                      </a:r>
                      <a:r>
                        <a:rPr lang="fr" sz="800"/>
                        <a:t> </a:t>
                      </a:r>
                      <a:r>
                        <a:rPr lang="fr" sz="800">
                          <a:solidFill>
                            <a:srgbClr val="FF9900"/>
                          </a:solidFill>
                        </a:rPr>
                        <a:t>'12:00:00'</a:t>
                      </a:r>
                      <a:r>
                        <a:rPr lang="fr" sz="800"/>
                        <a:t> </a:t>
                      </a:r>
                      <a:r>
                        <a:rPr lang="fr" sz="800">
                          <a:solidFill>
                            <a:srgbClr val="4A86E8"/>
                          </a:solidFill>
                        </a:rPr>
                        <a:t>AND</a:t>
                      </a:r>
                      <a:r>
                        <a:rPr lang="fr" sz="800"/>
                        <a:t> </a:t>
                      </a:r>
                      <a:r>
                        <a:rPr lang="fr" sz="800">
                          <a:solidFill>
                            <a:srgbClr val="FF9900"/>
                          </a:solidFill>
                        </a:rPr>
                        <a:t>'14:59:00' </a:t>
                      </a:r>
                      <a:r>
                        <a:rPr lang="fr" sz="800">
                          <a:solidFill>
                            <a:srgbClr val="4A86E8"/>
                          </a:solidFill>
                        </a:rPr>
                        <a:t>THEN </a:t>
                      </a:r>
                      <a:r>
                        <a:rPr lang="fr" sz="800">
                          <a:solidFill>
                            <a:srgbClr val="FF9900"/>
                          </a:solidFill>
                        </a:rPr>
                        <a:t>'12:00 - 14:59'</a:t>
                      </a:r>
                      <a:endParaRPr sz="800">
                        <a:solidFill>
                          <a:srgbClr val="FF99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    </a:t>
                      </a:r>
                      <a:r>
                        <a:rPr lang="fr" sz="800">
                          <a:solidFill>
                            <a:srgbClr val="4A86E8"/>
                          </a:solidFill>
                        </a:rPr>
                        <a:t>WHEN TIME</a:t>
                      </a:r>
                      <a:r>
                        <a:rPr lang="fr" sz="800"/>
                        <a:t>(createdtime) </a:t>
                      </a:r>
                      <a:r>
                        <a:rPr lang="fr" sz="800">
                          <a:solidFill>
                            <a:srgbClr val="4A86E8"/>
                          </a:solidFill>
                        </a:rPr>
                        <a:t>BETWEEN</a:t>
                      </a:r>
                      <a:r>
                        <a:rPr lang="fr" sz="800"/>
                        <a:t> </a:t>
                      </a:r>
                      <a:r>
                        <a:rPr lang="fr" sz="800">
                          <a:solidFill>
                            <a:srgbClr val="FF9900"/>
                          </a:solidFill>
                        </a:rPr>
                        <a:t>'15:00:00'</a:t>
                      </a:r>
                      <a:r>
                        <a:rPr lang="fr" sz="800"/>
                        <a:t> </a:t>
                      </a:r>
                      <a:r>
                        <a:rPr lang="fr" sz="800">
                          <a:solidFill>
                            <a:srgbClr val="4A86E8"/>
                          </a:solidFill>
                        </a:rPr>
                        <a:t>AND</a:t>
                      </a:r>
                      <a:r>
                        <a:rPr lang="fr" sz="800"/>
                        <a:t> </a:t>
                      </a:r>
                      <a:r>
                        <a:rPr lang="fr" sz="800">
                          <a:solidFill>
                            <a:srgbClr val="FF9900"/>
                          </a:solidFill>
                        </a:rPr>
                        <a:t>'18:59:00'</a:t>
                      </a:r>
                      <a:r>
                        <a:rPr lang="fr" sz="800"/>
                        <a:t> </a:t>
                      </a:r>
                      <a:r>
                        <a:rPr lang="fr" sz="800">
                          <a:solidFill>
                            <a:srgbClr val="4A86E8"/>
                          </a:solidFill>
                        </a:rPr>
                        <a:t>THEN</a:t>
                      </a:r>
                      <a:r>
                        <a:rPr lang="fr" sz="800"/>
                        <a:t> </a:t>
                      </a:r>
                      <a:r>
                        <a:rPr lang="fr" sz="800">
                          <a:solidFill>
                            <a:srgbClr val="FF9900"/>
                          </a:solidFill>
                        </a:rPr>
                        <a:t>'15:00 - 18:59'</a:t>
                      </a:r>
                      <a:endParaRPr sz="800">
                        <a:solidFill>
                          <a:srgbClr val="FF99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    </a:t>
                      </a:r>
                      <a:r>
                        <a:rPr lang="fr" sz="800">
                          <a:solidFill>
                            <a:srgbClr val="4A86E8"/>
                          </a:solidFill>
                        </a:rPr>
                        <a:t>WHEN TIME</a:t>
                      </a:r>
                      <a:r>
                        <a:rPr lang="fr" sz="800"/>
                        <a:t>(createdtime) </a:t>
                      </a:r>
                      <a:r>
                        <a:rPr lang="fr" sz="800">
                          <a:solidFill>
                            <a:srgbClr val="4A86E8"/>
                          </a:solidFill>
                        </a:rPr>
                        <a:t>BETWEEN</a:t>
                      </a:r>
                      <a:r>
                        <a:rPr lang="fr" sz="800"/>
                        <a:t> </a:t>
                      </a:r>
                      <a:r>
                        <a:rPr lang="fr" sz="800">
                          <a:solidFill>
                            <a:srgbClr val="FF9900"/>
                          </a:solidFill>
                        </a:rPr>
                        <a:t>'19:00:00'</a:t>
                      </a:r>
                      <a:r>
                        <a:rPr lang="fr" sz="800"/>
                        <a:t> </a:t>
                      </a:r>
                      <a:r>
                        <a:rPr lang="fr" sz="800">
                          <a:solidFill>
                            <a:srgbClr val="4A86E8"/>
                          </a:solidFill>
                        </a:rPr>
                        <a:t>AND</a:t>
                      </a:r>
                      <a:r>
                        <a:rPr lang="fr" sz="800"/>
                        <a:t> </a:t>
                      </a:r>
                      <a:r>
                        <a:rPr lang="fr" sz="800">
                          <a:solidFill>
                            <a:srgbClr val="FF9900"/>
                          </a:solidFill>
                        </a:rPr>
                        <a:t>'21:59:00'</a:t>
                      </a:r>
                      <a:r>
                        <a:rPr lang="fr" sz="800"/>
                        <a:t> </a:t>
                      </a:r>
                      <a:r>
                        <a:rPr lang="fr" sz="800">
                          <a:solidFill>
                            <a:srgbClr val="4A86E8"/>
                          </a:solidFill>
                        </a:rPr>
                        <a:t>THEN</a:t>
                      </a:r>
                      <a:r>
                        <a:rPr lang="fr" sz="800"/>
                        <a:t> </a:t>
                      </a:r>
                      <a:r>
                        <a:rPr lang="fr" sz="800">
                          <a:solidFill>
                            <a:srgbClr val="FF9900"/>
                          </a:solidFill>
                        </a:rPr>
                        <a:t>'19:00 - 21:59'</a:t>
                      </a:r>
                      <a:endParaRPr sz="800">
                        <a:solidFill>
                          <a:srgbClr val="FF99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    </a:t>
                      </a:r>
                      <a:r>
                        <a:rPr lang="fr" sz="800">
                          <a:solidFill>
                            <a:srgbClr val="4A86E8"/>
                          </a:solidFill>
                        </a:rPr>
                        <a:t>WHEN TIME</a:t>
                      </a:r>
                      <a:r>
                        <a:rPr lang="fr" sz="800"/>
                        <a:t>(createdtime) &gt;= </a:t>
                      </a:r>
                      <a:r>
                        <a:rPr lang="fr" sz="800">
                          <a:solidFill>
                            <a:srgbClr val="FF9900"/>
                          </a:solidFill>
                        </a:rPr>
                        <a:t>'22:00:00'</a:t>
                      </a:r>
                      <a:r>
                        <a:rPr lang="fr" sz="800"/>
                        <a:t> </a:t>
                      </a:r>
                      <a:r>
                        <a:rPr lang="fr" sz="800">
                          <a:solidFill>
                            <a:srgbClr val="4A86E8"/>
                          </a:solidFill>
                        </a:rPr>
                        <a:t>THEN</a:t>
                      </a:r>
                      <a:r>
                        <a:rPr lang="fr" sz="800"/>
                        <a:t> </a:t>
                      </a:r>
                      <a:r>
                        <a:rPr lang="fr" sz="800">
                          <a:solidFill>
                            <a:srgbClr val="FF9900"/>
                          </a:solidFill>
                        </a:rPr>
                        <a:t>'22:00 or later'</a:t>
                      </a:r>
                      <a:endParaRPr sz="800">
                        <a:solidFill>
                          <a:srgbClr val="FF99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rgbClr val="4A86E8"/>
                          </a:solidFill>
                        </a:rPr>
                        <a:t>END</a:t>
                      </a:r>
                      <a:r>
                        <a:rPr lang="fr" sz="800"/>
                        <a:t> timerange, EngagedFans</a:t>
                      </a:r>
                      <a:endParaRPr sz="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rgbClr val="4A86E8"/>
                          </a:solidFill>
                        </a:rPr>
                        <a:t>FROM</a:t>
                      </a:r>
                      <a:r>
                        <a:rPr lang="fr" sz="800"/>
                        <a:t> postinsights) </a:t>
                      </a:r>
                      <a:r>
                        <a:rPr lang="fr" sz="800">
                          <a:solidFill>
                            <a:srgbClr val="4A86E8"/>
                          </a:solidFill>
                        </a:rPr>
                        <a:t>AS</a:t>
                      </a:r>
                      <a:r>
                        <a:rPr lang="fr" sz="800"/>
                        <a:t> rangetable</a:t>
                      </a:r>
                      <a:endParaRPr sz="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rgbClr val="4A86E8"/>
                          </a:solidFill>
                        </a:rPr>
                        <a:t>GROUP BY</a:t>
                      </a:r>
                      <a:r>
                        <a:rPr lang="fr" sz="800"/>
                        <a:t> timerange</a:t>
                      </a:r>
                      <a:endParaRPr sz="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rgbClr val="4A86E8"/>
                          </a:solidFill>
                        </a:rPr>
                        <a:t>ORDER</a:t>
                      </a:r>
                      <a:r>
                        <a:rPr lang="fr" sz="800">
                          <a:solidFill>
                            <a:srgbClr val="4A86E8"/>
                          </a:solidFill>
                        </a:rPr>
                        <a:t> BY</a:t>
                      </a:r>
                      <a:r>
                        <a:rPr lang="fr" sz="800"/>
                        <a:t> timerange</a:t>
                      </a:r>
                      <a:r>
                        <a:rPr lang="fr" sz="800"/>
                        <a:t>;</a:t>
                      </a:r>
                      <a:endParaRPr sz="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7" name="Google Shape;207;p29"/>
          <p:cNvSpPr txBox="1"/>
          <p:nvPr/>
        </p:nvSpPr>
        <p:spPr>
          <a:xfrm>
            <a:off x="5702525" y="43456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f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time of the day to publish posts? </a:t>
            </a:r>
            <a:r>
              <a:rPr b="0" i="0" lang="fr" sz="1000" u="none" cap="none" strike="noStrike">
                <a:solidFill>
                  <a:srgbClr val="000000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Any time during th</a:t>
            </a:r>
            <a:r>
              <a:rPr lang="fr" sz="1000">
                <a:highlight>
                  <a:schemeClr val="accent6"/>
                </a:highlight>
              </a:rPr>
              <a:t>e </a:t>
            </a:r>
            <a:r>
              <a:rPr lang="fr" sz="1000">
                <a:highlight>
                  <a:schemeClr val="accent6"/>
                </a:highlight>
              </a:rPr>
              <a:t>05:00 - 08:59 time range. </a:t>
            </a:r>
            <a:endParaRPr b="0" i="0" sz="1000" u="none" cap="none" strike="noStrike">
              <a:solidFill>
                <a:srgbClr val="000000"/>
              </a:solidFill>
              <a:highlight>
                <a:schemeClr val="accent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440025" y="707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>
                <a:solidFill>
                  <a:srgbClr val="274E13"/>
                </a:solidFill>
              </a:rPr>
              <a:t>Recommendations </a:t>
            </a:r>
            <a:endParaRPr>
              <a:solidFill>
                <a:srgbClr val="274E13"/>
              </a:solidFill>
            </a:endParaRPr>
          </a:p>
        </p:txBody>
      </p:sp>
      <p:graphicFrame>
        <p:nvGraphicFramePr>
          <p:cNvPr id="213" name="Google Shape;213;p30"/>
          <p:cNvGraphicFramePr/>
          <p:nvPr/>
        </p:nvGraphicFramePr>
        <p:xfrm>
          <a:off x="827725" y="87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{86B32952-A221-4BA7-88B9-2D57DCA07F7D}</a:tableStyleId>
              </a:tblPr>
              <a:tblGrid>
                <a:gridCol w="2443275"/>
                <a:gridCol w="4731675"/>
              </a:tblGrid>
              <a:tr h="1168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sng" cap="none" strike="noStrike"/>
                        <a:t>First recommendation</a:t>
                      </a:r>
                      <a:endParaRPr sz="1000" u="sng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/>
                        <a:t>The most effective day of the week to post is on Saturday’s and Monday’s are also a great alternative. The peak time of day is during the time range of 5:00-8:59. Combining both of these observations would be vastly </a:t>
                      </a:r>
                      <a:r>
                        <a:rPr lang="fr"/>
                        <a:t>beneficial. </a:t>
                      </a:r>
                      <a:r>
                        <a:rPr lang="fr"/>
                        <a:t>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168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sng" cap="none" strike="noStrike"/>
                        <a:t>Second recommendation</a:t>
                      </a:r>
                      <a:endParaRPr sz="1400" u="sng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/>
                        <a:t>There are is a large potential in expanding into the US market. There is the possibility of generating revenue around the amount of $</a:t>
                      </a:r>
                      <a:r>
                        <a:rPr lang="fr" sz="1200">
                          <a:solidFill>
                            <a:srgbClr val="342E22"/>
                          </a:solidFill>
                        </a:rPr>
                        <a:t>200,322.75 annually.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168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sng" cap="none" strike="noStrike"/>
                        <a:t>Additional recommendation (optional)</a:t>
                      </a:r>
                      <a:endParaRPr sz="1400" u="sng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/>
                        <a:t>I recommend catering posts towards the 25-34 age </a:t>
                      </a:r>
                      <a:r>
                        <a:rPr lang="fr"/>
                        <a:t>group</a:t>
                      </a:r>
                      <a:r>
                        <a:rPr lang="fr"/>
                        <a:t> since close to 36% of all fans are within this age range. I would also take note that there is a higher percentage of female fans than male fans.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>
                <a:solidFill>
                  <a:srgbClr val="274E13"/>
                </a:solidFill>
              </a:rPr>
              <a:t>Overview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Introduction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Page Statistics Analysis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Global Statistics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Analysis by country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Analysis by gender and age group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Analysis by spoken language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Post Statistics Analysis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Recommendations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>
                <a:solidFill>
                  <a:srgbClr val="274E13"/>
                </a:solidFill>
              </a:rPr>
              <a:t>Introduction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332642"/>
            <a:ext cx="8520600" cy="33658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This document serves as the specifications gathered during your interviews with the community manager.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/>
              <a:t>Please fill in the results of your SQL queries, together with screen shots of the SQL statements.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1800"/>
              <a:buNone/>
            </a:pPr>
            <a:r>
              <a:rPr lang="fr"/>
              <a:t>If insufficient room is provided in the slide, please add as your see fit.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1600"/>
              </a:spcAft>
              <a:buSzPts val="1800"/>
              <a:buNone/>
            </a:pPr>
            <a:r>
              <a:rPr lang="fr"/>
              <a:t>If you feel the number of columns indicated on the slide is insufficient to answer the question, please add the columns that you think would be helpful.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3336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>
                <a:solidFill>
                  <a:srgbClr val="274E13"/>
                </a:solidFill>
              </a:rPr>
              <a:t>Creating Tables in the Database</a:t>
            </a:r>
            <a:endParaRPr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</p:txBody>
      </p:sp>
      <p:graphicFrame>
        <p:nvGraphicFramePr>
          <p:cNvPr id="86" name="Google Shape;86;p16"/>
          <p:cNvGraphicFramePr/>
          <p:nvPr/>
        </p:nvGraphicFramePr>
        <p:xfrm>
          <a:off x="412125" y="156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{86B32952-A221-4BA7-88B9-2D57DCA07F7D}</a:tableStyleId>
              </a:tblPr>
              <a:tblGrid>
                <a:gridCol w="7248150"/>
              </a:tblGrid>
              <a:tr h="2718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CREATE TABLE</a:t>
                      </a:r>
                      <a:r>
                        <a:rPr lang="fr" sz="1100"/>
                        <a:t> PopStats (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    CountryCode 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varchar</a:t>
                      </a:r>
                      <a:r>
                        <a:rPr lang="fr" sz="1100"/>
                        <a:t>(</a:t>
                      </a:r>
                      <a:r>
                        <a:rPr lang="fr" sz="1100">
                          <a:solidFill>
                            <a:srgbClr val="FF9900"/>
                          </a:solidFill>
                        </a:rPr>
                        <a:t>5</a:t>
                      </a:r>
                      <a:r>
                        <a:rPr lang="fr" sz="1100"/>
                        <a:t>),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    CountryName 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varchar</a:t>
                      </a:r>
                      <a:r>
                        <a:rPr lang="fr" sz="1100"/>
                        <a:t>(</a:t>
                      </a:r>
                      <a:r>
                        <a:rPr lang="fr" sz="1100">
                          <a:solidFill>
                            <a:srgbClr val="FF9900"/>
                          </a:solidFill>
                        </a:rPr>
                        <a:t>50</a:t>
                      </a:r>
                      <a:r>
                        <a:rPr lang="fr" sz="1100"/>
                        <a:t>),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    Population i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nteger</a:t>
                      </a:r>
                      <a:r>
                        <a:rPr lang="fr" sz="1100"/>
                        <a:t>,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    AverageIncome 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double</a:t>
                      </a:r>
                      <a:r>
                        <a:rPr lang="fr" sz="1100"/>
                        <a:t>,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    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CONSTRAINT</a:t>
                      </a:r>
                      <a:r>
                        <a:rPr lang="fr" sz="1100"/>
                        <a:t> popstats_pk 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PRIMARY KEY</a:t>
                      </a:r>
                      <a:r>
                        <a:rPr lang="fr" sz="1100"/>
                        <a:t> (CountryCode)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);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CREATE TABLE</a:t>
                      </a:r>
                      <a:r>
                        <a:rPr lang="fr" sz="1100"/>
                        <a:t> GlobalPage (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    CalendarDate 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date</a:t>
                      </a:r>
                      <a:r>
                        <a:rPr lang="fr" sz="1100"/>
                        <a:t>,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    CountryCode 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varchar</a:t>
                      </a:r>
                      <a:r>
                        <a:rPr lang="fr" sz="1100"/>
                        <a:t>(</a:t>
                      </a:r>
                      <a:r>
                        <a:rPr lang="fr" sz="1100">
                          <a:solidFill>
                            <a:srgbClr val="FF9900"/>
                          </a:solidFill>
                        </a:rPr>
                        <a:t>5</a:t>
                      </a:r>
                      <a:r>
                        <a:rPr lang="fr" sz="1100"/>
                        <a:t>),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    NewLikes 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integer</a:t>
                      </a:r>
                      <a:r>
                        <a:rPr lang="fr" sz="1100"/>
                        <a:t>,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    DailyPostReach 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integer</a:t>
                      </a:r>
                      <a:r>
                        <a:rPr lang="fr" sz="1100"/>
                        <a:t>,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    DailyPostShares 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integer</a:t>
                      </a:r>
                      <a:r>
                        <a:rPr lang="fr" sz="1100"/>
                        <a:t>,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    DailyPostActions 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integer</a:t>
                      </a:r>
                      <a:r>
                        <a:rPr lang="fr" sz="1100"/>
                        <a:t>,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    DailyPostImpressions 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integer</a:t>
                      </a:r>
                      <a:r>
                        <a:rPr lang="fr" sz="1100"/>
                        <a:t>,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    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FOREIGN KEY</a:t>
                      </a:r>
                      <a:r>
                        <a:rPr lang="fr" sz="1100"/>
                        <a:t> (CountryCode) 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REFERENCES</a:t>
                      </a:r>
                      <a:r>
                        <a:rPr lang="fr" sz="1100"/>
                        <a:t> PopStats(CountryCode)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);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7" name="Google Shape;87;p16"/>
          <p:cNvSpPr txBox="1"/>
          <p:nvPr/>
        </p:nvSpPr>
        <p:spPr>
          <a:xfrm>
            <a:off x="311700" y="1109375"/>
            <a:ext cx="8520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Please write SQL statements using which you created tables in your database along with the data type of the columns in each table. Feel free to add a slide just below this one, if needed.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336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>
                <a:solidFill>
                  <a:srgbClr val="274E13"/>
                </a:solidFill>
              </a:rPr>
              <a:t>Creating Tables in the Database</a:t>
            </a:r>
            <a:endParaRPr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</p:txBody>
      </p:sp>
      <p:graphicFrame>
        <p:nvGraphicFramePr>
          <p:cNvPr id="93" name="Google Shape;93;p17"/>
          <p:cNvGraphicFramePr/>
          <p:nvPr/>
        </p:nvGraphicFramePr>
        <p:xfrm>
          <a:off x="412125" y="156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{86B32952-A221-4BA7-88B9-2D57DCA07F7D}</a:tableStyleId>
              </a:tblPr>
              <a:tblGrid>
                <a:gridCol w="7248150"/>
              </a:tblGrid>
              <a:tr h="2718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CREATE TABLE</a:t>
                      </a:r>
                      <a:r>
                        <a:rPr lang="fr" sz="1100"/>
                        <a:t> FansPerCountry (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	CalendarDate 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date</a:t>
                      </a:r>
                      <a:r>
                        <a:rPr lang="fr" sz="1100"/>
                        <a:t>,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	CountryCode 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varchar</a:t>
                      </a:r>
                      <a:r>
                        <a:rPr lang="fr" sz="1100"/>
                        <a:t>(</a:t>
                      </a:r>
                      <a:r>
                        <a:rPr lang="fr" sz="1100">
                          <a:solidFill>
                            <a:srgbClr val="FF9900"/>
                          </a:solidFill>
                        </a:rPr>
                        <a:t>5</a:t>
                      </a:r>
                      <a:r>
                        <a:rPr lang="fr" sz="1100"/>
                        <a:t>),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	NumberOfFans 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integer</a:t>
                      </a:r>
                      <a:r>
                        <a:rPr lang="fr" sz="1100"/>
                        <a:t>,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	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FOREIGN KEY</a:t>
                      </a:r>
                      <a:r>
                        <a:rPr lang="fr" sz="1100"/>
                        <a:t> (CountryCode) 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REFERENCES</a:t>
                      </a:r>
                      <a:r>
                        <a:rPr lang="fr" sz="1100"/>
                        <a:t> PopStats(CountryCode)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);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CREATE TABLE</a:t>
                      </a:r>
                      <a:r>
                        <a:rPr lang="fr" sz="1100"/>
                        <a:t> FansPerCity (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	CalendarDate 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date</a:t>
                      </a:r>
                      <a:r>
                        <a:rPr lang="fr" sz="1100"/>
                        <a:t>,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	City 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varchar</a:t>
                      </a:r>
                      <a:r>
                        <a:rPr lang="fr" sz="1100"/>
                        <a:t>(</a:t>
                      </a:r>
                      <a:r>
                        <a:rPr lang="fr" sz="1100">
                          <a:solidFill>
                            <a:srgbClr val="FF9900"/>
                          </a:solidFill>
                        </a:rPr>
                        <a:t>50</a:t>
                      </a:r>
                      <a:r>
                        <a:rPr lang="fr" sz="1100"/>
                        <a:t>),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	CountryCode 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varchar</a:t>
                      </a:r>
                      <a:r>
                        <a:rPr lang="fr" sz="1100"/>
                        <a:t>(</a:t>
                      </a:r>
                      <a:r>
                        <a:rPr lang="fr" sz="1100">
                          <a:solidFill>
                            <a:srgbClr val="FF9900"/>
                          </a:solidFill>
                        </a:rPr>
                        <a:t>5</a:t>
                      </a:r>
                      <a:r>
                        <a:rPr lang="fr" sz="1100"/>
                        <a:t>),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	NumberOfFans 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integer</a:t>
                      </a:r>
                      <a:r>
                        <a:rPr lang="fr" sz="1100"/>
                        <a:t>,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	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CONSTRAINT</a:t>
                      </a:r>
                      <a:r>
                        <a:rPr lang="fr" sz="1100"/>
                        <a:t> fk_popstats_fpci 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FOREIGN KEY</a:t>
                      </a:r>
                      <a:r>
                        <a:rPr lang="fr" sz="1100"/>
                        <a:t> (CountryCode) 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REFERENCES</a:t>
                      </a:r>
                      <a:r>
                        <a:rPr lang="fr" sz="1100"/>
                        <a:t> PopStats(CountryCode)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);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4" name="Google Shape;94;p17"/>
          <p:cNvSpPr txBox="1"/>
          <p:nvPr/>
        </p:nvSpPr>
        <p:spPr>
          <a:xfrm>
            <a:off x="311700" y="1109375"/>
            <a:ext cx="8520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Please write SQL statements using which you created tables in your database along with the data type of the columns in each table. Feel free to add a slide just below this one, if needed.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336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>
                <a:solidFill>
                  <a:srgbClr val="274E13"/>
                </a:solidFill>
              </a:rPr>
              <a:t>Creating Tables in the Database</a:t>
            </a:r>
            <a:endParaRPr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</p:txBody>
      </p:sp>
      <p:graphicFrame>
        <p:nvGraphicFramePr>
          <p:cNvPr id="100" name="Google Shape;100;p18"/>
          <p:cNvGraphicFramePr/>
          <p:nvPr/>
        </p:nvGraphicFramePr>
        <p:xfrm>
          <a:off x="412125" y="156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{86B32952-A221-4BA7-88B9-2D57DCA07F7D}</a:tableStyleId>
              </a:tblPr>
              <a:tblGrid>
                <a:gridCol w="7248150"/>
              </a:tblGrid>
              <a:tr h="2718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CREATE TABLE</a:t>
                      </a:r>
                      <a:r>
                        <a:rPr lang="fr" sz="1100"/>
                        <a:t> FansPerLanguage (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	CalendarDate 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date</a:t>
                      </a:r>
                      <a:r>
                        <a:rPr lang="fr" sz="1100"/>
                        <a:t>,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	language 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varchar</a:t>
                      </a:r>
                      <a:r>
                        <a:rPr lang="fr" sz="1100"/>
                        <a:t>(</a:t>
                      </a:r>
                      <a:r>
                        <a:rPr lang="fr" sz="1100">
                          <a:solidFill>
                            <a:srgbClr val="FF9900"/>
                          </a:solidFill>
                        </a:rPr>
                        <a:t>50</a:t>
                      </a:r>
                      <a:r>
                        <a:rPr lang="fr" sz="1100"/>
                        <a:t>),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	CountryCode 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varchar</a:t>
                      </a:r>
                      <a:r>
                        <a:rPr lang="fr" sz="1100"/>
                        <a:t>(</a:t>
                      </a:r>
                      <a:r>
                        <a:rPr lang="fr" sz="1100">
                          <a:solidFill>
                            <a:srgbClr val="FF9900"/>
                          </a:solidFill>
                        </a:rPr>
                        <a:t>5</a:t>
                      </a:r>
                      <a:r>
                        <a:rPr lang="fr" sz="1100"/>
                        <a:t>),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	NumberOfFans 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integer</a:t>
                      </a:r>
                      <a:r>
                        <a:rPr lang="fr" sz="1100"/>
                        <a:t>,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	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CONSTRAINT</a:t>
                      </a:r>
                      <a:r>
                        <a:rPr lang="fr" sz="1100"/>
                        <a:t> fk_popstats_fpl 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FOREIGN KEY</a:t>
                      </a:r>
                      <a:r>
                        <a:rPr lang="fr" sz="1100"/>
                        <a:t> (CountryCode) 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REFERENCES</a:t>
                      </a:r>
                      <a:r>
                        <a:rPr lang="fr" sz="1100"/>
                        <a:t> PopStats(CountryCode)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);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CREATE TABLE</a:t>
                      </a:r>
                      <a:r>
                        <a:rPr lang="fr" sz="1100"/>
                        <a:t> FansPerGenderAge (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	CalendarDate 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date</a:t>
                      </a:r>
                      <a:r>
                        <a:rPr lang="fr" sz="1100"/>
                        <a:t>,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	Gender 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varchar</a:t>
                      </a:r>
                      <a:r>
                        <a:rPr lang="fr" sz="1100"/>
                        <a:t>(</a:t>
                      </a:r>
                      <a:r>
                        <a:rPr lang="fr" sz="1100">
                          <a:solidFill>
                            <a:srgbClr val="FF9900"/>
                          </a:solidFill>
                        </a:rPr>
                        <a:t>1</a:t>
                      </a:r>
                      <a:r>
                        <a:rPr lang="fr" sz="1100"/>
                        <a:t>),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	AgeGroup 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varchar</a:t>
                      </a:r>
                      <a:r>
                        <a:rPr lang="fr" sz="1100"/>
                        <a:t>(</a:t>
                      </a:r>
                      <a:r>
                        <a:rPr lang="fr" sz="1100">
                          <a:solidFill>
                            <a:srgbClr val="FF9900"/>
                          </a:solidFill>
                        </a:rPr>
                        <a:t>50</a:t>
                      </a:r>
                      <a:r>
                        <a:rPr lang="fr" sz="1100"/>
                        <a:t>),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	NumberOfFans 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integer</a:t>
                      </a:r>
                      <a:endParaRPr sz="1100">
                        <a:solidFill>
                          <a:srgbClr val="4A86E8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);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1" name="Google Shape;101;p18"/>
          <p:cNvSpPr txBox="1"/>
          <p:nvPr/>
        </p:nvSpPr>
        <p:spPr>
          <a:xfrm>
            <a:off x="311700" y="1109375"/>
            <a:ext cx="8520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Please write SQL statements using which you created tables in your database along with the data type of the columns in each table. Feel free to add a slide just below this one, if needed.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3336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>
                <a:solidFill>
                  <a:srgbClr val="274E13"/>
                </a:solidFill>
              </a:rPr>
              <a:t>Creating Tables in the Database</a:t>
            </a:r>
            <a:endParaRPr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</p:txBody>
      </p:sp>
      <p:graphicFrame>
        <p:nvGraphicFramePr>
          <p:cNvPr id="107" name="Google Shape;107;p19"/>
          <p:cNvGraphicFramePr/>
          <p:nvPr/>
        </p:nvGraphicFramePr>
        <p:xfrm>
          <a:off x="412125" y="156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{86B32952-A221-4BA7-88B9-2D57DCA07F7D}</a:tableStyleId>
              </a:tblPr>
              <a:tblGrid>
                <a:gridCol w="7248150"/>
              </a:tblGrid>
              <a:tr h="31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CREATE TABLE</a:t>
                      </a:r>
                      <a:r>
                        <a:rPr lang="fr" sz="1100"/>
                        <a:t> PostInsights (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	CreatedTime 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datetime</a:t>
                      </a:r>
                      <a:r>
                        <a:rPr lang="fr" sz="1100"/>
                        <a:t>,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	EngagedFans 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integer</a:t>
                      </a:r>
                      <a:r>
                        <a:rPr lang="fr" sz="1100"/>
                        <a:t>,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	EngagedUsers 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integer</a:t>
                      </a:r>
                      <a:r>
                        <a:rPr lang="fr" sz="1100"/>
                        <a:t>,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	Impressions 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integer</a:t>
                      </a:r>
                      <a:r>
                        <a:rPr lang="fr" sz="1100"/>
                        <a:t>,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	NegativeFeedback 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integer</a:t>
                      </a:r>
                      <a:r>
                        <a:rPr lang="fr" sz="1100"/>
                        <a:t>,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	NonViralImpressions 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integer</a:t>
                      </a:r>
                      <a:r>
                        <a:rPr lang="fr" sz="1100"/>
                        <a:t>,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	NonViralReach 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integer</a:t>
                      </a:r>
                      <a:r>
                        <a:rPr lang="fr" sz="1100"/>
                        <a:t>,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	PostActivity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 integer</a:t>
                      </a:r>
                      <a:r>
                        <a:rPr lang="fr" sz="1100"/>
                        <a:t>,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	PostActivityUnique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 integer</a:t>
                      </a:r>
                      <a:r>
                        <a:rPr lang="fr" sz="1100"/>
                        <a:t>,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	PostClicks 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integer</a:t>
                      </a:r>
                      <a:r>
                        <a:rPr lang="fr" sz="1100"/>
                        <a:t>,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	UniquePostClicks 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integer</a:t>
                      </a:r>
                      <a:r>
                        <a:rPr lang="fr" sz="1100"/>
                        <a:t>,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	PostReactionsAnger 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integer</a:t>
                      </a:r>
                      <a:r>
                        <a:rPr lang="fr" sz="1100"/>
                        <a:t>,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	PostReactionsHaha 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integer</a:t>
                      </a:r>
                      <a:r>
                        <a:rPr lang="fr" sz="1100"/>
                        <a:t>,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	PostReactionsLike 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integer</a:t>
                      </a:r>
                      <a:r>
                        <a:rPr lang="fr" sz="1100"/>
                        <a:t>,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	PostReactionsLove 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integer</a:t>
                      </a:r>
                      <a:r>
                        <a:rPr lang="fr" sz="1100"/>
                        <a:t>,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	PostReactionsSorry 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integer</a:t>
                      </a:r>
                      <a:r>
                        <a:rPr lang="fr" sz="1100"/>
                        <a:t>,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	PostReactionsWow 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integer</a:t>
                      </a:r>
                      <a:r>
                        <a:rPr lang="fr" sz="1100"/>
                        <a:t>,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	Reach </a:t>
                      </a:r>
                      <a:r>
                        <a:rPr lang="fr" sz="1100">
                          <a:solidFill>
                            <a:srgbClr val="4A86E8"/>
                          </a:solidFill>
                        </a:rPr>
                        <a:t>integer</a:t>
                      </a:r>
                      <a:endParaRPr sz="1100">
                        <a:solidFill>
                          <a:srgbClr val="4A86E8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);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8" name="Google Shape;108;p19"/>
          <p:cNvSpPr txBox="1"/>
          <p:nvPr/>
        </p:nvSpPr>
        <p:spPr>
          <a:xfrm>
            <a:off x="311700" y="1109375"/>
            <a:ext cx="8520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Please write SQL statements using which you created tables in your database along with the data type of the columns in each table. Feel free to add a slide just below this one, if needed.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>
                <a:solidFill>
                  <a:srgbClr val="274E13"/>
                </a:solidFill>
              </a:rPr>
              <a:t>Page Statistics - Global 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311700" y="756551"/>
            <a:ext cx="8520600" cy="11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Please write SQL statements to answer the following questions and put the results in the table below: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daily average reach of the posts on the page over the period?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daily average engagement rate (i.e. likes) on the page over the period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5" name="Google Shape;115;p20"/>
          <p:cNvGraphicFramePr/>
          <p:nvPr/>
        </p:nvGraphicFramePr>
        <p:xfrm>
          <a:off x="311695" y="24758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{86B32952-A221-4BA7-88B9-2D57DCA07F7D}</a:tableStyleId>
              </a:tblPr>
              <a:tblGrid>
                <a:gridCol w="4748000"/>
              </a:tblGrid>
              <a:tr h="777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200">
                          <a:solidFill>
                            <a:srgbClr val="4A86E8"/>
                          </a:solidFill>
                        </a:rPr>
                        <a:t>SELECT </a:t>
                      </a:r>
                      <a:r>
                        <a:rPr lang="fr" sz="1200">
                          <a:solidFill>
                            <a:srgbClr val="999999"/>
                          </a:solidFill>
                        </a:rPr>
                        <a:t>ROUND</a:t>
                      </a:r>
                      <a:r>
                        <a:rPr lang="fr" sz="1200"/>
                        <a:t>(</a:t>
                      </a:r>
                      <a:r>
                        <a:rPr lang="fr" sz="1200">
                          <a:solidFill>
                            <a:srgbClr val="4A86E8"/>
                          </a:solidFill>
                        </a:rPr>
                        <a:t>AVG</a:t>
                      </a:r>
                      <a:r>
                        <a:rPr lang="fr" sz="1200"/>
                        <a:t>(DailyPostReach), 2) </a:t>
                      </a:r>
                      <a:r>
                        <a:rPr lang="fr" sz="1200">
                          <a:solidFill>
                            <a:srgbClr val="FF9900"/>
                          </a:solidFill>
                        </a:rPr>
                        <a:t>“Daily average reach”</a:t>
                      </a:r>
                      <a:endParaRPr sz="1200">
                        <a:solidFill>
                          <a:srgbClr val="FF99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200">
                          <a:solidFill>
                            <a:srgbClr val="4A86E8"/>
                          </a:solidFill>
                        </a:rPr>
                        <a:t>FROM</a:t>
                      </a:r>
                      <a:r>
                        <a:rPr lang="fr" sz="1200"/>
                        <a:t> globalpage;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6" name="Google Shape;116;p20"/>
          <p:cNvSpPr txBox="1"/>
          <p:nvPr/>
        </p:nvSpPr>
        <p:spPr>
          <a:xfrm>
            <a:off x="926270" y="2086745"/>
            <a:ext cx="25386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Statements 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5059698" y="2523607"/>
            <a:ext cx="3000000" cy="1869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Daily average reach of the posts on the Global Page over the period?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chemeClr val="accent6"/>
                </a:highlight>
              </a:rPr>
              <a:t>1862816.03</a:t>
            </a:r>
            <a:endParaRPr>
              <a:highlight>
                <a:schemeClr val="accent6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Daily average NewLikes rate on the page over the period?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chemeClr val="accent6"/>
                </a:highlight>
              </a:rPr>
              <a:t>8942.56</a:t>
            </a:r>
            <a:endParaRPr>
              <a:highlight>
                <a:schemeClr val="accent6"/>
              </a:highlight>
            </a:endParaRPr>
          </a:p>
        </p:txBody>
      </p:sp>
      <p:graphicFrame>
        <p:nvGraphicFramePr>
          <p:cNvPr id="118" name="Google Shape;118;p20"/>
          <p:cNvGraphicFramePr/>
          <p:nvPr/>
        </p:nvGraphicFramePr>
        <p:xfrm>
          <a:off x="311695" y="34634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{86B32952-A221-4BA7-88B9-2D57DCA07F7D}</a:tableStyleId>
              </a:tblPr>
              <a:tblGrid>
                <a:gridCol w="4748000"/>
              </a:tblGrid>
              <a:tr h="777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200">
                          <a:solidFill>
                            <a:srgbClr val="4A86E8"/>
                          </a:solidFill>
                        </a:rPr>
                        <a:t>SELECT </a:t>
                      </a:r>
                      <a:r>
                        <a:rPr lang="fr" sz="1200">
                          <a:solidFill>
                            <a:srgbClr val="999999"/>
                          </a:solidFill>
                        </a:rPr>
                        <a:t>ROUND</a:t>
                      </a:r>
                      <a:r>
                        <a:rPr lang="fr" sz="1200"/>
                        <a:t>(</a:t>
                      </a:r>
                      <a:r>
                        <a:rPr lang="fr" sz="1200">
                          <a:solidFill>
                            <a:srgbClr val="4A86E8"/>
                          </a:solidFill>
                        </a:rPr>
                        <a:t>AVG</a:t>
                      </a:r>
                      <a:r>
                        <a:rPr lang="fr" sz="1200"/>
                        <a:t>(NewLikes), 2) </a:t>
                      </a:r>
                      <a:r>
                        <a:rPr lang="fr" sz="1200">
                          <a:solidFill>
                            <a:srgbClr val="FF9900"/>
                          </a:solidFill>
                        </a:rPr>
                        <a:t>“Daily average NewLikes”</a:t>
                      </a:r>
                      <a:endParaRPr sz="1200">
                        <a:solidFill>
                          <a:srgbClr val="FF99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200">
                          <a:solidFill>
                            <a:srgbClr val="4A86E8"/>
                          </a:solidFill>
                        </a:rPr>
                        <a:t>FROM</a:t>
                      </a:r>
                      <a:r>
                        <a:rPr lang="fr" sz="1200"/>
                        <a:t> globalpage;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440025" y="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>
                <a:solidFill>
                  <a:srgbClr val="274E13"/>
                </a:solidFill>
              </a:rPr>
              <a:t>Page Statistics - Top 10 countries (</a:t>
            </a:r>
            <a:r>
              <a:rPr lang="fr" sz="3000">
                <a:solidFill>
                  <a:srgbClr val="274E13"/>
                </a:solidFill>
              </a:rPr>
              <a:t># fans</a:t>
            </a:r>
            <a:r>
              <a:rPr lang="fr">
                <a:solidFill>
                  <a:srgbClr val="274E13"/>
                </a:solidFill>
              </a:rPr>
              <a:t>)</a:t>
            </a:r>
            <a:endParaRPr>
              <a:solidFill>
                <a:srgbClr val="274E13"/>
              </a:solidFill>
            </a:endParaRPr>
          </a:p>
        </p:txBody>
      </p:sp>
      <p:graphicFrame>
        <p:nvGraphicFramePr>
          <p:cNvPr id="124" name="Google Shape;124;p21"/>
          <p:cNvGraphicFramePr/>
          <p:nvPr/>
        </p:nvGraphicFramePr>
        <p:xfrm>
          <a:off x="4358225" y="121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{86B32952-A221-4BA7-88B9-2D57DCA07F7D}</a:tableStyleId>
              </a:tblPr>
              <a:tblGrid>
                <a:gridCol w="2658675"/>
                <a:gridCol w="1837550"/>
              </a:tblGrid>
              <a:tr h="36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fr" sz="1200" u="none" cap="none" strike="noStrike"/>
                        <a:t>Country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fr" sz="1200" u="none" cap="none" strike="noStrike"/>
                        <a:t>Number of fans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Ivory Coast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112160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Cameroon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102211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Senegal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83561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France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73252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Madagascar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72956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Democratic Republic of the Congo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50705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Burkino Faso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43500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Mali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40578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Algeria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39093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Guinea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" sz="1000"/>
                        <a:t>36821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5" name="Google Shape;125;p21"/>
          <p:cNvSpPr txBox="1"/>
          <p:nvPr/>
        </p:nvSpPr>
        <p:spPr>
          <a:xfrm>
            <a:off x="497850" y="585975"/>
            <a:ext cx="81483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the top 10 countries (considering the number of fans)?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311550" y="964075"/>
            <a:ext cx="25386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Statement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4358225" y="964075"/>
            <a:ext cx="44961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Expected table (results)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8" name="Google Shape;128;p21"/>
          <p:cNvGraphicFramePr/>
          <p:nvPr/>
        </p:nvGraphicFramePr>
        <p:xfrm>
          <a:off x="311700" y="121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{86B32952-A221-4BA7-88B9-2D57DCA07F7D}</a:tableStyleId>
              </a:tblPr>
              <a:tblGrid>
                <a:gridCol w="3896525"/>
              </a:tblGrid>
              <a:tr h="371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4A86E8"/>
                          </a:solidFill>
                        </a:rPr>
                        <a:t>SELECT</a:t>
                      </a:r>
                      <a:r>
                        <a:rPr lang="fr"/>
                        <a:t> CountryName, NumberOfFans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4A86E8"/>
                          </a:solidFill>
                        </a:rPr>
                        <a:t>FROM</a:t>
                      </a:r>
                      <a:r>
                        <a:rPr lang="fr"/>
                        <a:t> fanspercountry f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4A86E8"/>
                          </a:solidFill>
                        </a:rPr>
                        <a:t>JOIN</a:t>
                      </a:r>
                      <a:r>
                        <a:rPr lang="fr"/>
                        <a:t> p</a:t>
                      </a:r>
                      <a:r>
                        <a:rPr lang="fr"/>
                        <a:t>opstats</a:t>
                      </a:r>
                      <a:r>
                        <a:rPr lang="fr"/>
                        <a:t> p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4A86E8"/>
                          </a:solidFill>
                        </a:rPr>
                        <a:t>ON</a:t>
                      </a:r>
                      <a:r>
                        <a:rPr lang="fr"/>
                        <a:t> f.countrycode = p.countrycode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4A86E8"/>
                          </a:solidFill>
                        </a:rPr>
                        <a:t>WHERE</a:t>
                      </a:r>
                      <a:r>
                        <a:rPr lang="fr"/>
                        <a:t> CalendarDate = (</a:t>
                      </a:r>
                      <a:r>
                        <a:rPr lang="fr">
                          <a:solidFill>
                            <a:srgbClr val="4A86E8"/>
                          </a:solidFill>
                        </a:rPr>
                        <a:t>SELECT</a:t>
                      </a:r>
                      <a:r>
                        <a:rPr lang="fr"/>
                        <a:t> </a:t>
                      </a:r>
                      <a:r>
                        <a:rPr lang="fr">
                          <a:solidFill>
                            <a:srgbClr val="999999"/>
                          </a:solidFill>
                        </a:rPr>
                        <a:t>MAX</a:t>
                      </a:r>
                      <a:r>
                        <a:rPr lang="fr"/>
                        <a:t>(CalendarDate) </a:t>
                      </a:r>
                      <a:r>
                        <a:rPr lang="fr">
                          <a:solidFill>
                            <a:srgbClr val="4A86E8"/>
                          </a:solidFill>
                        </a:rPr>
                        <a:t>FROM</a:t>
                      </a:r>
                      <a:r>
                        <a:rPr lang="fr"/>
                        <a:t> fanspercountry)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4A86E8"/>
                          </a:solidFill>
                        </a:rPr>
                        <a:t>GROUP BY</a:t>
                      </a:r>
                      <a:r>
                        <a:rPr lang="fr"/>
                        <a:t> f.countrycode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4A86E8"/>
                          </a:solidFill>
                        </a:rPr>
                        <a:t>ORDER BY</a:t>
                      </a:r>
                      <a:r>
                        <a:rPr lang="fr"/>
                        <a:t> NumberOfFans </a:t>
                      </a:r>
                      <a:r>
                        <a:rPr lang="fr">
                          <a:solidFill>
                            <a:srgbClr val="4A86E8"/>
                          </a:solidFill>
                        </a:rPr>
                        <a:t>DESC</a:t>
                      </a:r>
                      <a:endParaRPr>
                        <a:solidFill>
                          <a:srgbClr val="4A86E8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4A86E8"/>
                          </a:solidFill>
                        </a:rPr>
                        <a:t>LIMIT</a:t>
                      </a:r>
                      <a:r>
                        <a:rPr lang="fr"/>
                        <a:t> </a:t>
                      </a:r>
                      <a:r>
                        <a:rPr lang="fr">
                          <a:solidFill>
                            <a:srgbClr val="FF9900"/>
                          </a:solidFill>
                        </a:rPr>
                        <a:t>10</a:t>
                      </a:r>
                      <a:r>
                        <a:rPr lang="fr"/>
                        <a:t>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