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2" r:id="rId3"/>
  </p:sldMasterIdLst>
  <p:sldIdLst>
    <p:sldId id="256" r:id="rId4"/>
    <p:sldId id="257" r:id="rId5"/>
    <p:sldId id="258" r:id="rId6"/>
    <p:sldId id="272" r:id="rId7"/>
    <p:sldId id="271" r:id="rId8"/>
    <p:sldId id="276" r:id="rId9"/>
    <p:sldId id="275" r:id="rId10"/>
    <p:sldId id="277" r:id="rId11"/>
    <p:sldId id="278" r:id="rId12"/>
    <p:sldId id="279" r:id="rId13"/>
    <p:sldId id="280" r:id="rId14"/>
    <p:sldId id="287" r:id="rId15"/>
    <p:sldId id="281" r:id="rId16"/>
    <p:sldId id="282" r:id="rId17"/>
    <p:sldId id="284" r:id="rId18"/>
    <p:sldId id="283" r:id="rId19"/>
    <p:sldId id="285" r:id="rId20"/>
    <p:sldId id="286" r:id="rId21"/>
    <p:sldId id="274"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51"/>
    <p:restoredTop sz="94687"/>
  </p:normalViewPr>
  <p:slideViewPr>
    <p:cSldViewPr snapToGrid="0" snapToObjects="1">
      <p:cViewPr>
        <p:scale>
          <a:sx n="92" d="100"/>
          <a:sy n="92" d="100"/>
        </p:scale>
        <p:origin x="42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25322"/>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169769"/>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18331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14533F-11DD-674B-869F-613E5EE2ABC6}"/>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00158875"/>
      </p:ext>
    </p:extLst>
  </p:cSld>
  <p:clrMap bg1="lt1" tx1="dk1" bg2="lt2" tx2="dk2" accent1="accent1" accent2="accent2" accent3="accent3" accent4="accent4" accent5="accent5" accent6="accent6" hlink="hlink" folHlink="folHlink"/>
  <p:sldLayoutIdLst>
    <p:sldLayoutId id="2147483649" r:id="rId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6153CC-6D2B-6B4F-A778-44A6DF06AC2C}"/>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01320117"/>
      </p:ext>
    </p:extLst>
  </p:cSld>
  <p:clrMap bg1="lt1" tx1="dk1" bg2="lt2" tx2="dk2" accent1="accent1" accent2="accent2" accent3="accent3" accent4="accent4" accent5="accent5" accent6="accent6" hlink="hlink" folHlink="folHlink"/>
  <p:sldLayoutIdLst>
    <p:sldLayoutId id="2147483651" r:id="rId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994330"/>
      </p:ext>
    </p:extLst>
  </p:cSld>
  <p:clrMap bg1="lt1" tx1="dk1" bg2="lt2" tx2="dk2" accent1="accent1" accent2="accent2" accent3="accent3" accent4="accent4" accent5="accent5" accent6="accent6" hlink="hlink" folHlink="folHlink"/>
  <p:sldLayoutIdLst>
    <p:sldLayoutId id="2147483653" r:id="rId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dc.noaa.gov/cdo-web/customop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2751" y="3428998"/>
            <a:ext cx="7819053" cy="2308324"/>
          </a:xfrm>
          <a:prstGeom prst="rect">
            <a:avLst/>
          </a:prstGeom>
          <a:noFill/>
        </p:spPr>
        <p:txBody>
          <a:bodyPr wrap="square" rtlCol="0">
            <a:spAutoFit/>
          </a:bodyPr>
          <a:lstStyle/>
          <a:p>
            <a:r>
              <a:rPr lang="en-US" sz="2400" dirty="0">
                <a:solidFill>
                  <a:schemeClr val="bg1"/>
                </a:solidFill>
                <a:latin typeface="Open Sans" charset="0"/>
                <a:ea typeface="Open Sans" charset="0"/>
                <a:cs typeface="Open Sans" charset="0"/>
              </a:rPr>
              <a:t>ANALYSIS OF CLIMATE DATA ACROSS 50 WEATHER STATIONS IN MINNESOTA</a:t>
            </a:r>
          </a:p>
          <a:p>
            <a:endParaRPr lang="en-US" sz="2400" dirty="0">
              <a:solidFill>
                <a:schemeClr val="bg1"/>
              </a:solidFill>
              <a:latin typeface="Open Sans" charset="0"/>
              <a:ea typeface="Open Sans" charset="0"/>
              <a:cs typeface="Open Sans" charset="0"/>
            </a:endParaRPr>
          </a:p>
          <a:p>
            <a:r>
              <a:rPr lang="en-US" sz="2400" dirty="0">
                <a:solidFill>
                  <a:schemeClr val="bg1"/>
                </a:solidFill>
                <a:latin typeface="Open Sans" charset="0"/>
                <a:ea typeface="Open Sans" charset="0"/>
                <a:cs typeface="Open Sans" charset="0"/>
              </a:rPr>
              <a:t>                                      BY</a:t>
            </a:r>
          </a:p>
          <a:p>
            <a:endParaRPr lang="en-US" sz="2400" dirty="0">
              <a:solidFill>
                <a:schemeClr val="bg1"/>
              </a:solidFill>
              <a:latin typeface="Open Sans" charset="0"/>
              <a:ea typeface="Open Sans" charset="0"/>
              <a:cs typeface="Open Sans" charset="0"/>
            </a:endParaRPr>
          </a:p>
          <a:p>
            <a:r>
              <a:rPr lang="en-US" sz="2400" dirty="0">
                <a:solidFill>
                  <a:schemeClr val="bg1"/>
                </a:solidFill>
                <a:latin typeface="Open Sans" charset="0"/>
                <a:ea typeface="Open Sans" charset="0"/>
                <a:cs typeface="Open Sans" charset="0"/>
              </a:rPr>
              <a:t>            ISAIAH T. OCANSEY &amp; IRENE ODOI</a:t>
            </a:r>
          </a:p>
        </p:txBody>
      </p:sp>
    </p:spTree>
    <p:extLst>
      <p:ext uri="{BB962C8B-B14F-4D97-AF65-F5344CB8AC3E}">
        <p14:creationId xmlns:p14="http://schemas.microsoft.com/office/powerpoint/2010/main" val="8718906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662180" y="2862471"/>
            <a:ext cx="3041803" cy="29078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None/>
            </a:pPr>
            <a:r>
              <a:rPr lang="en-US" altLang="en-US" sz="4000" b="1" u="sng">
                <a:solidFill>
                  <a:srgbClr val="FFFFFF"/>
                </a:solidFill>
                <a:latin typeface="+mj-lt"/>
                <a:ea typeface="+mj-ea"/>
                <a:cs typeface="+mj-cs"/>
              </a:rPr>
              <a:t>Normality Test</a:t>
            </a:r>
          </a:p>
        </p:txBody>
      </p:sp>
      <p:pic>
        <p:nvPicPr>
          <p:cNvPr id="6" name="Picture 5" descr="A green line with white text&#10;&#10;Description automatically generated">
            <a:extLst>
              <a:ext uri="{FF2B5EF4-FFF2-40B4-BE49-F238E27FC236}">
                <a16:creationId xmlns:a16="http://schemas.microsoft.com/office/drawing/2014/main" id="{BE3A9B95-62D9-5934-7C19-753F8D7C66B7}"/>
              </a:ext>
            </a:extLst>
          </p:cNvPr>
          <p:cNvPicPr>
            <a:picLocks noChangeAspect="1"/>
          </p:cNvPicPr>
          <p:nvPr/>
        </p:nvPicPr>
        <p:blipFill>
          <a:blip r:embed="rId2"/>
          <a:stretch>
            <a:fillRect/>
          </a:stretch>
        </p:blipFill>
        <p:spPr>
          <a:xfrm>
            <a:off x="4601040" y="1183635"/>
            <a:ext cx="3387578" cy="1990201"/>
          </a:xfrm>
          <a:prstGeom prst="rect">
            <a:avLst/>
          </a:prstGeom>
        </p:spPr>
      </p:pic>
      <p:pic>
        <p:nvPicPr>
          <p:cNvPr id="9" name="Picture 8" descr="A graph with a red line&#10;&#10;Description automatically generated">
            <a:extLst>
              <a:ext uri="{FF2B5EF4-FFF2-40B4-BE49-F238E27FC236}">
                <a16:creationId xmlns:a16="http://schemas.microsoft.com/office/drawing/2014/main" id="{3955FB17-1AE1-A513-4257-8B4B7EC8C935}"/>
              </a:ext>
            </a:extLst>
          </p:cNvPr>
          <p:cNvPicPr>
            <a:picLocks noChangeAspect="1"/>
          </p:cNvPicPr>
          <p:nvPr/>
        </p:nvPicPr>
        <p:blipFill>
          <a:blip r:embed="rId3"/>
          <a:stretch>
            <a:fillRect/>
          </a:stretch>
        </p:blipFill>
        <p:spPr>
          <a:xfrm>
            <a:off x="8293930" y="1233250"/>
            <a:ext cx="3419533" cy="1940585"/>
          </a:xfrm>
          <a:prstGeom prst="rect">
            <a:avLst/>
          </a:prstGeom>
        </p:spPr>
      </p:pic>
      <p:pic>
        <p:nvPicPr>
          <p:cNvPr id="3" name="Picture 2" descr="A graph of a number of objects&#10;&#10;Description automatically generated with medium confidence">
            <a:extLst>
              <a:ext uri="{FF2B5EF4-FFF2-40B4-BE49-F238E27FC236}">
                <a16:creationId xmlns:a16="http://schemas.microsoft.com/office/drawing/2014/main" id="{6C1F260A-1EDB-9C89-7BC3-732674D4D408}"/>
              </a:ext>
            </a:extLst>
          </p:cNvPr>
          <p:cNvPicPr>
            <a:picLocks noChangeAspect="1"/>
          </p:cNvPicPr>
          <p:nvPr/>
        </p:nvPicPr>
        <p:blipFill>
          <a:blip r:embed="rId4"/>
          <a:stretch>
            <a:fillRect/>
          </a:stretch>
        </p:blipFill>
        <p:spPr>
          <a:xfrm>
            <a:off x="5312458" y="3429000"/>
            <a:ext cx="5689586" cy="2887465"/>
          </a:xfrm>
          <a:prstGeom prst="rect">
            <a:avLst/>
          </a:prstGeom>
        </p:spPr>
      </p:pic>
    </p:spTree>
    <p:extLst>
      <p:ext uri="{BB962C8B-B14F-4D97-AF65-F5344CB8AC3E}">
        <p14:creationId xmlns:p14="http://schemas.microsoft.com/office/powerpoint/2010/main" val="356278659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0" y="415677"/>
            <a:ext cx="107617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4000" b="1" dirty="0">
                <a:ea typeface="Calibri" panose="020F0502020204030204" pitchFamily="34" charset="0"/>
                <a:cs typeface="Calibri" panose="020F0502020204030204" pitchFamily="34" charset="0"/>
              </a:rPr>
              <a:t>       </a:t>
            </a:r>
            <a:r>
              <a:rPr lang="en-US" altLang="en-US" sz="1600" dirty="0">
                <a:solidFill>
                  <a:srgbClr val="C00000"/>
                </a:solidFill>
                <a:ea typeface="Calibri" panose="020F0502020204030204" pitchFamily="34" charset="0"/>
                <a:cs typeface="Calibri" panose="020F0502020204030204" pitchFamily="34" charset="0"/>
              </a:rPr>
              <a:t>HYPOTHESIS TESTING</a:t>
            </a:r>
          </a:p>
        </p:txBody>
      </p:sp>
      <p:sp>
        <p:nvSpPr>
          <p:cNvPr id="8" name="TextBox 7">
            <a:extLst>
              <a:ext uri="{FF2B5EF4-FFF2-40B4-BE49-F238E27FC236}">
                <a16:creationId xmlns:a16="http://schemas.microsoft.com/office/drawing/2014/main" id="{F12A9D80-42A2-D041-94A1-AA7C27420C04}"/>
              </a:ext>
            </a:extLst>
          </p:cNvPr>
          <p:cNvSpPr txBox="1"/>
          <p:nvPr/>
        </p:nvSpPr>
        <p:spPr>
          <a:xfrm>
            <a:off x="1266091" y="1503485"/>
            <a:ext cx="5200024" cy="4493538"/>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it-IT" b="1" dirty="0"/>
          </a:p>
          <a:p>
            <a:r>
              <a:rPr lang="it-IT" sz="1600" b="1" dirty="0">
                <a:latin typeface="Times New Roman" panose="02020603050405020304" pitchFamily="18" charset="0"/>
                <a:cs typeface="Times New Roman" panose="02020603050405020304" pitchFamily="18" charset="0"/>
              </a:rPr>
              <a:t>Group 1: mean vector of </a:t>
            </a:r>
            <a:r>
              <a:rPr lang="en-US" sz="1600" dirty="0">
                <a:latin typeface="Times New Roman" panose="02020603050405020304" pitchFamily="18" charset="0"/>
                <a:cs typeface="Times New Roman" panose="02020603050405020304" pitchFamily="18" charset="0"/>
              </a:rPr>
              <a:t>October-March </a:t>
            </a:r>
            <a:endParaRPr lang="it-IT" sz="1600" b="1" dirty="0">
              <a:latin typeface="Times New Roman" panose="02020603050405020304" pitchFamily="18" charset="0"/>
              <a:cs typeface="Times New Roman" panose="02020603050405020304" pitchFamily="18" charset="0"/>
            </a:endParaRPr>
          </a:p>
          <a:p>
            <a:r>
              <a:rPr lang="it-IT" sz="1600" b="1" dirty="0">
                <a:latin typeface="Times New Roman" panose="02020603050405020304" pitchFamily="18" charset="0"/>
                <a:cs typeface="Times New Roman" panose="02020603050405020304" pitchFamily="18" charset="0"/>
              </a:rPr>
              <a:t>Group 2: mean vector of </a:t>
            </a:r>
            <a:r>
              <a:rPr lang="en-US" sz="1600" dirty="0">
                <a:latin typeface="Times New Roman" panose="02020603050405020304" pitchFamily="18" charset="0"/>
                <a:cs typeface="Times New Roman" panose="02020603050405020304" pitchFamily="18" charset="0"/>
              </a:rPr>
              <a:t>April- September</a:t>
            </a:r>
            <a:r>
              <a:rPr lang="en-US" dirty="0"/>
              <a:t>.</a:t>
            </a:r>
          </a:p>
          <a:p>
            <a:endParaRPr lang="en-US" b="1" dirty="0"/>
          </a:p>
          <a:p>
            <a:endParaRPr lang="it-IT" b="1" dirty="0"/>
          </a:p>
          <a:p>
            <a:r>
              <a:rPr lang="it-IT" dirty="0"/>
              <a:t>     </a:t>
            </a:r>
            <a:r>
              <a:rPr lang="it-IT" dirty="0">
                <a:latin typeface="Times New Roman" panose="02020603050405020304" pitchFamily="18" charset="0"/>
                <a:cs typeface="Times New Roman" panose="02020603050405020304" pitchFamily="18" charset="0"/>
              </a:rPr>
              <a:t>Ho: group 1 = group 2</a:t>
            </a:r>
          </a:p>
          <a:p>
            <a:r>
              <a:rPr lang="it-IT" dirty="0">
                <a:latin typeface="Times New Roman" panose="02020603050405020304" pitchFamily="18" charset="0"/>
                <a:cs typeface="Times New Roman" panose="02020603050405020304" pitchFamily="18" charset="0"/>
              </a:rPr>
              <a:t>      H1: group 1 </a:t>
            </a:r>
            <a:r>
              <a:rPr lang="en-US" b="0" i="0" dirty="0">
                <a:effectLst/>
                <a:latin typeface="Times New Roman" panose="02020603050405020304" pitchFamily="18" charset="0"/>
                <a:cs typeface="Times New Roman" panose="02020603050405020304" pitchFamily="18" charset="0"/>
              </a:rPr>
              <a:t>≠</a:t>
            </a:r>
            <a:r>
              <a:rPr lang="it-IT" b="0" i="0" dirty="0">
                <a:effectLst/>
                <a:latin typeface="Times New Roman" panose="02020603050405020304" pitchFamily="18" charset="0"/>
                <a:cs typeface="Times New Roman" panose="02020603050405020304" pitchFamily="18" charset="0"/>
              </a:rPr>
              <a:t> group 2</a:t>
            </a:r>
            <a:endParaRPr lang="it-IT" dirty="0">
              <a:latin typeface="Times New Roman" panose="02020603050405020304" pitchFamily="18" charset="0"/>
              <a:cs typeface="Times New Roman" panose="02020603050405020304" pitchFamily="18" charset="0"/>
            </a:endParaRP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Test Statistic: 6325.4</a:t>
            </a:r>
          </a:p>
          <a:p>
            <a:r>
              <a:rPr lang="it-IT" dirty="0">
                <a:latin typeface="Times New Roman" panose="02020603050405020304" pitchFamily="18" charset="0"/>
                <a:cs typeface="Times New Roman" panose="02020603050405020304" pitchFamily="18" charset="0"/>
              </a:rPr>
              <a:t>Degrees of freedom: 3</a:t>
            </a:r>
          </a:p>
          <a:p>
            <a:r>
              <a:rPr lang="it-IT" dirty="0">
                <a:latin typeface="Times New Roman" panose="02020603050405020304" pitchFamily="18" charset="0"/>
                <a:cs typeface="Times New Roman" panose="02020603050405020304" pitchFamily="18" charset="0"/>
              </a:rPr>
              <a:t>n: 4227</a:t>
            </a:r>
          </a:p>
          <a:p>
            <a:r>
              <a:rPr lang="it-IT" dirty="0">
                <a:latin typeface="Times New Roman" panose="02020603050405020304" pitchFamily="18" charset="0"/>
                <a:cs typeface="Times New Roman" panose="02020603050405020304" pitchFamily="18" charset="0"/>
              </a:rPr>
              <a:t>P-Value: 0</a:t>
            </a: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44F2A1F-CEB7-D098-5CE2-E4A7D8AFFAA6}"/>
              </a:ext>
            </a:extLst>
          </p:cNvPr>
          <p:cNvSpPr>
            <a:spLocks noChangeArrowheads="1"/>
          </p:cNvSpPr>
          <p:nvPr/>
        </p:nvSpPr>
        <p:spPr bwMode="auto">
          <a:xfrm flipV="1">
            <a:off x="1266091" y="5354514"/>
            <a:ext cx="4602865" cy="172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93FD29B-8917-D2C2-A632-13407F64F532}"/>
              </a:ext>
            </a:extLst>
          </p:cNvPr>
          <p:cNvPicPr>
            <a:picLocks noChangeAspect="1"/>
          </p:cNvPicPr>
          <p:nvPr/>
        </p:nvPicPr>
        <p:blipFill>
          <a:blip r:embed="rId2"/>
          <a:stretch>
            <a:fillRect/>
          </a:stretch>
        </p:blipFill>
        <p:spPr>
          <a:xfrm>
            <a:off x="6926424" y="2100666"/>
            <a:ext cx="3635829" cy="1603586"/>
          </a:xfrm>
          <a:prstGeom prst="rect">
            <a:avLst/>
          </a:prstGeom>
        </p:spPr>
      </p:pic>
    </p:spTree>
    <p:extLst>
      <p:ext uri="{BB962C8B-B14F-4D97-AF65-F5344CB8AC3E}">
        <p14:creationId xmlns:p14="http://schemas.microsoft.com/office/powerpoint/2010/main" val="221952478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1" y="354913"/>
            <a:ext cx="107617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4000" b="1" dirty="0">
                <a:ea typeface="Calibri" panose="020F0502020204030204" pitchFamily="34" charset="0"/>
                <a:cs typeface="Calibri" panose="020F0502020204030204" pitchFamily="34" charset="0"/>
              </a:rPr>
              <a:t>       </a:t>
            </a:r>
            <a:r>
              <a:rPr lang="en-US" altLang="en-US" sz="1600" b="1" dirty="0">
                <a:solidFill>
                  <a:srgbClr val="C00000"/>
                </a:solidFill>
                <a:ea typeface="Calibri" panose="020F0502020204030204" pitchFamily="34" charset="0"/>
                <a:cs typeface="Calibri" panose="020F0502020204030204" pitchFamily="34" charset="0"/>
              </a:rPr>
              <a:t>Original Distribution </a:t>
            </a:r>
            <a:r>
              <a:rPr lang="en-US" altLang="en-US" sz="1600" b="1" dirty="0" err="1">
                <a:solidFill>
                  <a:srgbClr val="C00000"/>
                </a:solidFill>
                <a:ea typeface="Calibri" panose="020F0502020204030204" pitchFamily="34" charset="0"/>
                <a:cs typeface="Calibri" panose="020F0502020204030204" pitchFamily="34" charset="0"/>
              </a:rPr>
              <a:t>vrs</a:t>
            </a:r>
            <a:r>
              <a:rPr lang="en-US" altLang="en-US" sz="1600" b="1" dirty="0">
                <a:solidFill>
                  <a:srgbClr val="C00000"/>
                </a:solidFill>
                <a:ea typeface="Calibri" panose="020F0502020204030204" pitchFamily="34" charset="0"/>
                <a:cs typeface="Calibri" panose="020F0502020204030204" pitchFamily="34" charset="0"/>
              </a:rPr>
              <a:t> Distribution after Standardization</a:t>
            </a:r>
            <a:endParaRPr lang="en-US" altLang="en-US" sz="1600" dirty="0">
              <a:solidFill>
                <a:srgbClr val="C00000"/>
              </a:solidFill>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12A9D80-42A2-D041-94A1-AA7C27420C04}"/>
              </a:ext>
            </a:extLst>
          </p:cNvPr>
          <p:cNvSpPr txBox="1"/>
          <p:nvPr/>
        </p:nvSpPr>
        <p:spPr>
          <a:xfrm>
            <a:off x="967511" y="1761710"/>
            <a:ext cx="5200024" cy="1477328"/>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it-IT" b="1" dirty="0"/>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44F2A1F-CEB7-D098-5CE2-E4A7D8AFFAA6}"/>
              </a:ext>
            </a:extLst>
          </p:cNvPr>
          <p:cNvSpPr>
            <a:spLocks noChangeArrowheads="1"/>
          </p:cNvSpPr>
          <p:nvPr/>
        </p:nvSpPr>
        <p:spPr bwMode="auto">
          <a:xfrm flipV="1">
            <a:off x="1266091" y="5354514"/>
            <a:ext cx="4602865" cy="172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ECA69DB-BBA5-F65F-AAD8-5A7E8583C48F}"/>
              </a:ext>
            </a:extLst>
          </p:cNvPr>
          <p:cNvPicPr>
            <a:picLocks noChangeAspect="1"/>
          </p:cNvPicPr>
          <p:nvPr/>
        </p:nvPicPr>
        <p:blipFill>
          <a:blip r:embed="rId2"/>
          <a:stretch>
            <a:fillRect/>
          </a:stretch>
        </p:blipFill>
        <p:spPr>
          <a:xfrm>
            <a:off x="1194319" y="1295769"/>
            <a:ext cx="5128727" cy="3886537"/>
          </a:xfrm>
          <a:prstGeom prst="rect">
            <a:avLst/>
          </a:prstGeom>
        </p:spPr>
      </p:pic>
      <p:pic>
        <p:nvPicPr>
          <p:cNvPr id="9" name="Picture 8" descr="A graph showing the distribution of numerical variables">
            <a:extLst>
              <a:ext uri="{FF2B5EF4-FFF2-40B4-BE49-F238E27FC236}">
                <a16:creationId xmlns:a16="http://schemas.microsoft.com/office/drawing/2014/main" id="{EA9111FD-D979-20AF-A3EE-3256809E1BE3}"/>
              </a:ext>
            </a:extLst>
          </p:cNvPr>
          <p:cNvPicPr>
            <a:picLocks noChangeAspect="1"/>
          </p:cNvPicPr>
          <p:nvPr/>
        </p:nvPicPr>
        <p:blipFill>
          <a:blip r:embed="rId3"/>
          <a:stretch>
            <a:fillRect/>
          </a:stretch>
        </p:blipFill>
        <p:spPr>
          <a:xfrm>
            <a:off x="6969966" y="1067011"/>
            <a:ext cx="4907903" cy="4460032"/>
          </a:xfrm>
          <a:prstGeom prst="rect">
            <a:avLst/>
          </a:prstGeom>
        </p:spPr>
      </p:pic>
    </p:spTree>
    <p:extLst>
      <p:ext uri="{BB962C8B-B14F-4D97-AF65-F5344CB8AC3E}">
        <p14:creationId xmlns:p14="http://schemas.microsoft.com/office/powerpoint/2010/main" val="4230197981"/>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0" y="415677"/>
            <a:ext cx="10761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16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PRINCIPAL COMPONENT ANALYSIS  (PCA)</a:t>
            </a:r>
            <a:endParaRPr lang="en-US" altLang="en-US" sz="16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12A9D80-42A2-D041-94A1-AA7C27420C04}"/>
              </a:ext>
            </a:extLst>
          </p:cNvPr>
          <p:cNvSpPr txBox="1"/>
          <p:nvPr/>
        </p:nvSpPr>
        <p:spPr>
          <a:xfrm>
            <a:off x="1266091" y="1503485"/>
            <a:ext cx="5200024" cy="1477328"/>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it-IT" b="1" dirty="0"/>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44F2A1F-CEB7-D098-5CE2-E4A7D8AFFAA6}"/>
              </a:ext>
            </a:extLst>
          </p:cNvPr>
          <p:cNvSpPr>
            <a:spLocks noChangeArrowheads="1"/>
          </p:cNvSpPr>
          <p:nvPr/>
        </p:nvSpPr>
        <p:spPr bwMode="auto">
          <a:xfrm flipV="1">
            <a:off x="1266090" y="5354514"/>
            <a:ext cx="4602865" cy="172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06E3E2E-BA0C-848D-631D-3E4B72E49278}"/>
              </a:ext>
            </a:extLst>
          </p:cNvPr>
          <p:cNvPicPr>
            <a:picLocks noChangeAspect="1"/>
          </p:cNvPicPr>
          <p:nvPr/>
        </p:nvPicPr>
        <p:blipFill>
          <a:blip r:embed="rId2"/>
          <a:stretch>
            <a:fillRect/>
          </a:stretch>
        </p:blipFill>
        <p:spPr>
          <a:xfrm>
            <a:off x="1091892" y="1330957"/>
            <a:ext cx="5448868" cy="4533572"/>
          </a:xfrm>
          <a:prstGeom prst="rect">
            <a:avLst/>
          </a:prstGeom>
        </p:spPr>
      </p:pic>
      <p:pic>
        <p:nvPicPr>
          <p:cNvPr id="12" name="Picture 11">
            <a:extLst>
              <a:ext uri="{FF2B5EF4-FFF2-40B4-BE49-F238E27FC236}">
                <a16:creationId xmlns:a16="http://schemas.microsoft.com/office/drawing/2014/main" id="{413C9E1C-8BB3-2051-9434-164510AB4A31}"/>
              </a:ext>
            </a:extLst>
          </p:cNvPr>
          <p:cNvPicPr>
            <a:picLocks noChangeAspect="1"/>
          </p:cNvPicPr>
          <p:nvPr/>
        </p:nvPicPr>
        <p:blipFill>
          <a:blip r:embed="rId3"/>
          <a:stretch>
            <a:fillRect/>
          </a:stretch>
        </p:blipFill>
        <p:spPr>
          <a:xfrm>
            <a:off x="5523722" y="1884783"/>
            <a:ext cx="6736702" cy="3602883"/>
          </a:xfrm>
          <a:prstGeom prst="rect">
            <a:avLst/>
          </a:prstGeom>
        </p:spPr>
      </p:pic>
    </p:spTree>
    <p:extLst>
      <p:ext uri="{BB962C8B-B14F-4D97-AF65-F5344CB8AC3E}">
        <p14:creationId xmlns:p14="http://schemas.microsoft.com/office/powerpoint/2010/main" val="164142477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0" y="415677"/>
            <a:ext cx="107617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4000" b="1" dirty="0">
                <a:ea typeface="Calibri" panose="020F0502020204030204" pitchFamily="34" charset="0"/>
                <a:cs typeface="Calibri" panose="020F0502020204030204" pitchFamily="34" charset="0"/>
              </a:rPr>
              <a:t>       </a:t>
            </a:r>
            <a:r>
              <a:rPr lang="en-US" altLang="en-US" sz="1600" b="1" dirty="0">
                <a:solidFill>
                  <a:srgbClr val="FF8300"/>
                </a:solidFill>
                <a:latin typeface="Times New Roman" panose="02020603050405020304" pitchFamily="18" charset="0"/>
                <a:ea typeface="Calibri" panose="020F0502020204030204" pitchFamily="34" charset="0"/>
                <a:cs typeface="Times New Roman" panose="02020603050405020304" pitchFamily="18" charset="0"/>
              </a:rPr>
              <a:t>K-MEANS CLUSTERING </a:t>
            </a:r>
            <a:endParaRPr lang="en-US" altLang="en-US" sz="1600" dirty="0">
              <a:solidFill>
                <a:srgbClr val="FF83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12A9D80-42A2-D041-94A1-AA7C27420C04}"/>
              </a:ext>
            </a:extLst>
          </p:cNvPr>
          <p:cNvSpPr txBox="1"/>
          <p:nvPr/>
        </p:nvSpPr>
        <p:spPr>
          <a:xfrm flipV="1">
            <a:off x="1266091" y="5997022"/>
            <a:ext cx="4444244"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US" sz="2400" dirty="0">
              <a:solidFill>
                <a:schemeClr val="accent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44F2A1F-CEB7-D098-5CE2-E4A7D8AFFAA6}"/>
              </a:ext>
            </a:extLst>
          </p:cNvPr>
          <p:cNvSpPr>
            <a:spLocks noChangeArrowheads="1"/>
          </p:cNvSpPr>
          <p:nvPr/>
        </p:nvSpPr>
        <p:spPr bwMode="auto">
          <a:xfrm flipV="1">
            <a:off x="1266090" y="5354514"/>
            <a:ext cx="4602865" cy="172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3F6BA57-8B06-F583-702C-9C4BC8FF4B5F}"/>
              </a:ext>
            </a:extLst>
          </p:cNvPr>
          <p:cNvPicPr>
            <a:picLocks noChangeAspect="1"/>
          </p:cNvPicPr>
          <p:nvPr/>
        </p:nvPicPr>
        <p:blipFill>
          <a:blip r:embed="rId2"/>
          <a:stretch>
            <a:fillRect/>
          </a:stretch>
        </p:blipFill>
        <p:spPr>
          <a:xfrm>
            <a:off x="1266090" y="1593542"/>
            <a:ext cx="9044236" cy="4741944"/>
          </a:xfrm>
          <a:prstGeom prst="rect">
            <a:avLst/>
          </a:prstGeom>
        </p:spPr>
      </p:pic>
    </p:spTree>
    <p:extLst>
      <p:ext uri="{BB962C8B-B14F-4D97-AF65-F5344CB8AC3E}">
        <p14:creationId xmlns:p14="http://schemas.microsoft.com/office/powerpoint/2010/main" val="180344637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0" y="415677"/>
            <a:ext cx="107617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4000" b="1" dirty="0">
                <a:ea typeface="Calibri" panose="020F0502020204030204" pitchFamily="34" charset="0"/>
                <a:cs typeface="Calibri" panose="020F0502020204030204" pitchFamily="34" charset="0"/>
              </a:rPr>
              <a:t>       </a:t>
            </a:r>
            <a:r>
              <a:rPr lang="en-US" altLang="en-US" sz="1600" b="1" dirty="0">
                <a:solidFill>
                  <a:srgbClr val="C00000"/>
                </a:solidFill>
                <a:ea typeface="Calibri" panose="020F0502020204030204" pitchFamily="34" charset="0"/>
                <a:cs typeface="Calibri" panose="020F0502020204030204" pitchFamily="34" charset="0"/>
              </a:rPr>
              <a:t>K-MEANS CLUSTERING BASED ON PCA</a:t>
            </a:r>
            <a:endParaRPr lang="en-US" altLang="en-US" sz="1600" dirty="0">
              <a:solidFill>
                <a:srgbClr val="C00000"/>
              </a:solidFill>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644F2A1F-CEB7-D098-5CE2-E4A7D8AFFAA6}"/>
              </a:ext>
            </a:extLst>
          </p:cNvPr>
          <p:cNvSpPr>
            <a:spLocks noChangeArrowheads="1"/>
          </p:cNvSpPr>
          <p:nvPr/>
        </p:nvSpPr>
        <p:spPr bwMode="auto">
          <a:xfrm flipV="1">
            <a:off x="1266090" y="5354514"/>
            <a:ext cx="4602865" cy="172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F209DF17-F1A3-5F4E-0486-4B7BF0F03194}"/>
              </a:ext>
            </a:extLst>
          </p:cNvPr>
          <p:cNvPicPr>
            <a:picLocks noChangeAspect="1"/>
          </p:cNvPicPr>
          <p:nvPr/>
        </p:nvPicPr>
        <p:blipFill>
          <a:blip r:embed="rId2"/>
          <a:stretch>
            <a:fillRect/>
          </a:stretch>
        </p:blipFill>
        <p:spPr>
          <a:xfrm>
            <a:off x="1455576" y="1424766"/>
            <a:ext cx="8593493" cy="4780091"/>
          </a:xfrm>
          <a:prstGeom prst="rect">
            <a:avLst/>
          </a:prstGeom>
        </p:spPr>
      </p:pic>
    </p:spTree>
    <p:extLst>
      <p:ext uri="{BB962C8B-B14F-4D97-AF65-F5344CB8AC3E}">
        <p14:creationId xmlns:p14="http://schemas.microsoft.com/office/powerpoint/2010/main" val="2843986101"/>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1" y="415677"/>
            <a:ext cx="107617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4000" b="1" dirty="0">
                <a:ea typeface="Calibri" panose="020F0502020204030204" pitchFamily="34" charset="0"/>
                <a:cs typeface="Calibri" panose="020F0502020204030204" pitchFamily="34" charset="0"/>
              </a:rPr>
              <a:t> </a:t>
            </a:r>
            <a:r>
              <a:rPr lang="en-US" altLang="en-US" sz="1600" b="1" dirty="0">
                <a:solidFill>
                  <a:srgbClr val="C00000"/>
                </a:solidFill>
                <a:ea typeface="Calibri" panose="020F0502020204030204" pitchFamily="34" charset="0"/>
                <a:cs typeface="Calibri" panose="020F0502020204030204" pitchFamily="34" charset="0"/>
              </a:rPr>
              <a:t>K-MEANS</a:t>
            </a:r>
            <a:r>
              <a:rPr lang="en-US" altLang="en-US" sz="4000" b="1" dirty="0">
                <a:solidFill>
                  <a:srgbClr val="C00000"/>
                </a:solidFill>
                <a:ea typeface="Calibri" panose="020F0502020204030204" pitchFamily="34" charset="0"/>
                <a:cs typeface="Calibri" panose="020F0502020204030204" pitchFamily="34" charset="0"/>
              </a:rPr>
              <a:t> </a:t>
            </a:r>
            <a:r>
              <a:rPr lang="en-US" altLang="en-US" sz="1600" b="1" dirty="0">
                <a:solidFill>
                  <a:srgbClr val="C00000"/>
                </a:solidFill>
                <a:ea typeface="Calibri" panose="020F0502020204030204" pitchFamily="34" charset="0"/>
                <a:cs typeface="Calibri" panose="020F0502020204030204" pitchFamily="34" charset="0"/>
              </a:rPr>
              <a:t>CLUSTERING BASED ON PCA</a:t>
            </a:r>
            <a:endParaRPr lang="en-US" altLang="en-US" sz="1600" dirty="0">
              <a:solidFill>
                <a:srgbClr val="C00000"/>
              </a:solidFill>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12A9D80-42A2-D041-94A1-AA7C27420C04}"/>
              </a:ext>
            </a:extLst>
          </p:cNvPr>
          <p:cNvSpPr txBox="1"/>
          <p:nvPr/>
        </p:nvSpPr>
        <p:spPr>
          <a:xfrm>
            <a:off x="6096000" y="3494212"/>
            <a:ext cx="5200024" cy="1107996"/>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it-IT" b="1" dirty="0"/>
          </a:p>
          <a:p>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44F2A1F-CEB7-D098-5CE2-E4A7D8AFFAA6}"/>
              </a:ext>
            </a:extLst>
          </p:cNvPr>
          <p:cNvSpPr>
            <a:spLocks noChangeArrowheads="1"/>
          </p:cNvSpPr>
          <p:nvPr/>
        </p:nvSpPr>
        <p:spPr bwMode="auto">
          <a:xfrm flipV="1">
            <a:off x="1266090" y="5354514"/>
            <a:ext cx="4602865" cy="172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D04618DD-85D2-326B-230E-237E383BE27A}"/>
              </a:ext>
            </a:extLst>
          </p:cNvPr>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1266090" y="1124236"/>
            <a:ext cx="9799114" cy="4739951"/>
          </a:xfrm>
          <a:prstGeom prst="rect">
            <a:avLst/>
          </a:prstGeom>
        </p:spPr>
      </p:pic>
    </p:spTree>
    <p:extLst>
      <p:ext uri="{BB962C8B-B14F-4D97-AF65-F5344CB8AC3E}">
        <p14:creationId xmlns:p14="http://schemas.microsoft.com/office/powerpoint/2010/main" val="2404700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0" y="415677"/>
            <a:ext cx="107617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4000" b="1" dirty="0">
                <a:ea typeface="Calibri" panose="020F0502020204030204" pitchFamily="34" charset="0"/>
                <a:cs typeface="Calibri" panose="020F0502020204030204" pitchFamily="34" charset="0"/>
              </a:rPr>
              <a:t>       </a:t>
            </a:r>
            <a:r>
              <a:rPr lang="en-US" altLang="en-US" sz="1600" b="1" dirty="0">
                <a:solidFill>
                  <a:srgbClr val="C00000"/>
                </a:solidFill>
                <a:ea typeface="Calibri" panose="020F0502020204030204" pitchFamily="34" charset="0"/>
                <a:cs typeface="Calibri" panose="020F0502020204030204" pitchFamily="34" charset="0"/>
              </a:rPr>
              <a:t>K-MEANS CLUSTERING FOR MORE THAN 3 CLUSTERS</a:t>
            </a:r>
            <a:endParaRPr lang="en-US" altLang="en-US" sz="1600" dirty="0">
              <a:solidFill>
                <a:srgbClr val="C00000"/>
              </a:solidFill>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644F2A1F-CEB7-D098-5CE2-E4A7D8AFFAA6}"/>
              </a:ext>
            </a:extLst>
          </p:cNvPr>
          <p:cNvSpPr>
            <a:spLocks noChangeArrowheads="1"/>
          </p:cNvSpPr>
          <p:nvPr/>
        </p:nvSpPr>
        <p:spPr bwMode="auto">
          <a:xfrm flipV="1">
            <a:off x="1266090" y="5354514"/>
            <a:ext cx="4602865" cy="172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75FD51B-9B3F-A0F6-3DE4-BCBEB138768B}"/>
              </a:ext>
            </a:extLst>
          </p:cNvPr>
          <p:cNvPicPr>
            <a:picLocks noChangeAspect="1"/>
          </p:cNvPicPr>
          <p:nvPr/>
        </p:nvPicPr>
        <p:blipFill>
          <a:blip r:embed="rId2"/>
          <a:stretch>
            <a:fillRect/>
          </a:stretch>
        </p:blipFill>
        <p:spPr>
          <a:xfrm>
            <a:off x="1266090" y="1420956"/>
            <a:ext cx="9846669" cy="4436868"/>
          </a:xfrm>
          <a:prstGeom prst="rect">
            <a:avLst/>
          </a:prstGeom>
        </p:spPr>
      </p:pic>
    </p:spTree>
    <p:extLst>
      <p:ext uri="{BB962C8B-B14F-4D97-AF65-F5344CB8AC3E}">
        <p14:creationId xmlns:p14="http://schemas.microsoft.com/office/powerpoint/2010/main" val="24821699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424710" y="180951"/>
            <a:ext cx="38377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1800" b="1" dirty="0">
                <a:ea typeface="Calibri" panose="020F0502020204030204" pitchFamily="34" charset="0"/>
                <a:cs typeface="Calibri" panose="020F0502020204030204" pitchFamily="34" charset="0"/>
              </a:rPr>
              <a:t>HEATMAPS FOR SELECTED VARIABLE</a:t>
            </a:r>
            <a:endParaRPr lang="en-US" altLang="en-US" sz="1800" dirty="0">
              <a:solidFill>
                <a:srgbClr val="C00000"/>
              </a:solidFill>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12A9D80-42A2-D041-94A1-AA7C27420C04}"/>
              </a:ext>
            </a:extLst>
          </p:cNvPr>
          <p:cNvSpPr txBox="1"/>
          <p:nvPr/>
        </p:nvSpPr>
        <p:spPr>
          <a:xfrm>
            <a:off x="1266091" y="1503485"/>
            <a:ext cx="5200024" cy="830997"/>
          </a:xfrm>
          <a:prstGeom prst="rect">
            <a:avLst/>
          </a:prstGeom>
          <a:noFill/>
        </p:spPr>
        <p:txBody>
          <a:bodyPr wrap="square" rtlCol="0">
            <a:spAutoFit/>
          </a:bodyPr>
          <a:lstStyle/>
          <a:p>
            <a:pPr algn="ctr"/>
            <a:endParaRPr lang="en-US" sz="2400" dirty="0">
              <a:solidFill>
                <a:schemeClr val="accent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44F2A1F-CEB7-D098-5CE2-E4A7D8AFFAA6}"/>
              </a:ext>
            </a:extLst>
          </p:cNvPr>
          <p:cNvSpPr>
            <a:spLocks noChangeArrowheads="1"/>
          </p:cNvSpPr>
          <p:nvPr/>
        </p:nvSpPr>
        <p:spPr bwMode="auto">
          <a:xfrm flipV="1">
            <a:off x="1266090" y="5354514"/>
            <a:ext cx="4602865" cy="172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61FC7CC-D641-26D6-D479-892A5C9F81F0}"/>
              </a:ext>
            </a:extLst>
          </p:cNvPr>
          <p:cNvPicPr>
            <a:picLocks noChangeAspect="1"/>
          </p:cNvPicPr>
          <p:nvPr/>
        </p:nvPicPr>
        <p:blipFill>
          <a:blip r:embed="rId2"/>
          <a:stretch>
            <a:fillRect/>
          </a:stretch>
        </p:blipFill>
        <p:spPr>
          <a:xfrm>
            <a:off x="1399829" y="705668"/>
            <a:ext cx="4696171" cy="2828581"/>
          </a:xfrm>
          <a:prstGeom prst="rect">
            <a:avLst/>
          </a:prstGeom>
        </p:spPr>
      </p:pic>
      <p:pic>
        <p:nvPicPr>
          <p:cNvPr id="9" name="Picture 8">
            <a:extLst>
              <a:ext uri="{FF2B5EF4-FFF2-40B4-BE49-F238E27FC236}">
                <a16:creationId xmlns:a16="http://schemas.microsoft.com/office/drawing/2014/main" id="{C808110A-043C-7E9F-322E-2AA9FB4476A2}"/>
              </a:ext>
            </a:extLst>
          </p:cNvPr>
          <p:cNvPicPr>
            <a:picLocks noChangeAspect="1"/>
          </p:cNvPicPr>
          <p:nvPr/>
        </p:nvPicPr>
        <p:blipFill>
          <a:blip r:embed="rId3"/>
          <a:stretch>
            <a:fillRect/>
          </a:stretch>
        </p:blipFill>
        <p:spPr>
          <a:xfrm>
            <a:off x="6354148" y="327657"/>
            <a:ext cx="4935893" cy="3101343"/>
          </a:xfrm>
          <a:prstGeom prst="rect">
            <a:avLst/>
          </a:prstGeom>
        </p:spPr>
      </p:pic>
      <p:pic>
        <p:nvPicPr>
          <p:cNvPr id="11" name="Picture 10">
            <a:extLst>
              <a:ext uri="{FF2B5EF4-FFF2-40B4-BE49-F238E27FC236}">
                <a16:creationId xmlns:a16="http://schemas.microsoft.com/office/drawing/2014/main" id="{FEF638A5-3A1F-C7EB-63AD-3F1D33699480}"/>
              </a:ext>
            </a:extLst>
          </p:cNvPr>
          <p:cNvPicPr>
            <a:picLocks noChangeAspect="1"/>
          </p:cNvPicPr>
          <p:nvPr/>
        </p:nvPicPr>
        <p:blipFill>
          <a:blip r:embed="rId4"/>
          <a:stretch>
            <a:fillRect/>
          </a:stretch>
        </p:blipFill>
        <p:spPr>
          <a:xfrm>
            <a:off x="1399829" y="3656137"/>
            <a:ext cx="4500230" cy="2987415"/>
          </a:xfrm>
          <a:prstGeom prst="rect">
            <a:avLst/>
          </a:prstGeom>
        </p:spPr>
      </p:pic>
      <p:pic>
        <p:nvPicPr>
          <p:cNvPr id="13" name="Picture 12">
            <a:extLst>
              <a:ext uri="{FF2B5EF4-FFF2-40B4-BE49-F238E27FC236}">
                <a16:creationId xmlns:a16="http://schemas.microsoft.com/office/drawing/2014/main" id="{ACE6E5FF-CDC6-923C-C379-5EE9E75033CE}"/>
              </a:ext>
            </a:extLst>
          </p:cNvPr>
          <p:cNvPicPr>
            <a:picLocks noChangeAspect="1"/>
          </p:cNvPicPr>
          <p:nvPr/>
        </p:nvPicPr>
        <p:blipFill>
          <a:blip r:embed="rId5"/>
          <a:stretch>
            <a:fillRect/>
          </a:stretch>
        </p:blipFill>
        <p:spPr>
          <a:xfrm>
            <a:off x="6096000" y="3775587"/>
            <a:ext cx="4867037" cy="2941368"/>
          </a:xfrm>
          <a:prstGeom prst="rect">
            <a:avLst/>
          </a:prstGeom>
        </p:spPr>
      </p:pic>
    </p:spTree>
    <p:extLst>
      <p:ext uri="{BB962C8B-B14F-4D97-AF65-F5344CB8AC3E}">
        <p14:creationId xmlns:p14="http://schemas.microsoft.com/office/powerpoint/2010/main" val="380156384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C67977-4E07-966C-46E2-6A572577CB24}"/>
              </a:ext>
            </a:extLst>
          </p:cNvPr>
          <p:cNvPicPr>
            <a:picLocks noChangeAspect="1"/>
          </p:cNvPicPr>
          <p:nvPr/>
        </p:nvPicPr>
        <p:blipFill rotWithShape="1">
          <a:blip r:embed="rId2"/>
          <a:srcRect b="10359"/>
          <a:stretch/>
        </p:blipFill>
        <p:spPr>
          <a:xfrm>
            <a:off x="20" y="1"/>
            <a:ext cx="12191980" cy="5831632"/>
          </a:xfrm>
          <a:prstGeom prst="rect">
            <a:avLst/>
          </a:prstGeom>
        </p:spPr>
      </p:pic>
    </p:spTree>
    <p:extLst>
      <p:ext uri="{BB962C8B-B14F-4D97-AF65-F5344CB8AC3E}">
        <p14:creationId xmlns:p14="http://schemas.microsoft.com/office/powerpoint/2010/main" val="337956550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0" y="333934"/>
            <a:ext cx="1076178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3500" b="1" dirty="0">
                <a:solidFill>
                  <a:schemeClr val="tx1">
                    <a:lumMod val="75000"/>
                    <a:lumOff val="25000"/>
                  </a:schemeClr>
                </a:solidFill>
                <a:ea typeface="Open Sans Semibold" panose="020B0706030804020204" pitchFamily="34" charset="0"/>
                <a:cs typeface="Calibri" panose="020F0502020204030204" pitchFamily="34" charset="0"/>
              </a:rPr>
              <a:t>                             </a:t>
            </a:r>
            <a:r>
              <a:rPr lang="en-US" altLang="en-US" sz="3500" b="1" dirty="0">
                <a:solidFill>
                  <a:schemeClr val="accent2"/>
                </a:solidFill>
                <a:latin typeface="Cambria" panose="02040503050406030204" pitchFamily="18" charset="0"/>
                <a:ea typeface="Cambria" panose="02040503050406030204" pitchFamily="18" charset="0"/>
                <a:cs typeface="Calibri" panose="020F0502020204030204" pitchFamily="34" charset="0"/>
              </a:rPr>
              <a:t>INTRODUCTION</a:t>
            </a:r>
          </a:p>
        </p:txBody>
      </p:sp>
      <p:sp>
        <p:nvSpPr>
          <p:cNvPr id="8" name="TextBox 7">
            <a:extLst>
              <a:ext uri="{FF2B5EF4-FFF2-40B4-BE49-F238E27FC236}">
                <a16:creationId xmlns:a16="http://schemas.microsoft.com/office/drawing/2014/main" id="{F12A9D80-42A2-D041-94A1-AA7C27420C04}"/>
              </a:ext>
            </a:extLst>
          </p:cNvPr>
          <p:cNvSpPr txBox="1"/>
          <p:nvPr/>
        </p:nvSpPr>
        <p:spPr>
          <a:xfrm>
            <a:off x="1266090" y="1503485"/>
            <a:ext cx="9038495" cy="2369880"/>
          </a:xfrm>
          <a:prstGeom prst="rect">
            <a:avLst/>
          </a:prstGeom>
          <a:noFill/>
        </p:spPr>
        <p:txBody>
          <a:bodyPr wrap="square" rtlCol="0">
            <a:spAutoFit/>
          </a:bodyPr>
          <a:lstStyle/>
          <a:p>
            <a:endParaRPr lang="en-US" sz="2000" dirty="0">
              <a:solidFill>
                <a:srgbClr val="0D0D0D"/>
              </a:solidFill>
              <a:latin typeface="Söhne"/>
            </a:endParaRPr>
          </a:p>
          <a:p>
            <a:r>
              <a:rPr lang="en-US" sz="2000" dirty="0">
                <a:solidFill>
                  <a:srgbClr val="0D0D0D"/>
                </a:solidFill>
                <a:latin typeface="Söhne"/>
              </a:rPr>
              <a:t>C</a:t>
            </a:r>
            <a:r>
              <a:rPr lang="en-US" sz="2000" b="0" i="0" dirty="0">
                <a:solidFill>
                  <a:srgbClr val="0D0D0D"/>
                </a:solidFill>
                <a:effectLst/>
                <a:latin typeface="Söhne"/>
              </a:rPr>
              <a:t>limate data collected by weather stations in Minnesota provides valuable information for a wide range of applications, including agriculture, urban planning, disaster preparedness, and environmental research. Understanding Minnesota's climate is essential for residents, policymakers, and industries to adapt to changing weather patterns and mitigate the impacts of climate-related risks and hazards.</a:t>
            </a:r>
            <a:endParaRPr lang="en-US" sz="2000" b="1" dirty="0"/>
          </a:p>
          <a:p>
            <a:endParaRPr lang="en-US" sz="2800" dirty="0"/>
          </a:p>
        </p:txBody>
      </p:sp>
    </p:spTree>
    <p:extLst>
      <p:ext uri="{BB962C8B-B14F-4D97-AF65-F5344CB8AC3E}">
        <p14:creationId xmlns:p14="http://schemas.microsoft.com/office/powerpoint/2010/main" val="557985826"/>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F5820DC-6CA5-1056-2DAC-29A57D0CA5F1}"/>
              </a:ext>
            </a:extLst>
          </p:cNvPr>
          <p:cNvPicPr>
            <a:picLocks noChangeAspect="1"/>
          </p:cNvPicPr>
          <p:nvPr/>
        </p:nvPicPr>
        <p:blipFill rotWithShape="1">
          <a:blip r:embed="rId2"/>
          <a:srcRect l="1558" t="27722" r="7533"/>
          <a:stretch/>
        </p:blipFill>
        <p:spPr>
          <a:xfrm>
            <a:off x="20" y="10"/>
            <a:ext cx="12191981" cy="6857990"/>
          </a:xfrm>
          <a:prstGeom prst="rect">
            <a:avLst/>
          </a:prstGeom>
        </p:spPr>
      </p:pic>
      <p:sp>
        <p:nvSpPr>
          <p:cNvPr id="21" name="Rectangle 2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D0FEB6A-FDBD-F446-8C06-30692BB31BBA}"/>
              </a:ext>
            </a:extLst>
          </p:cNvPr>
          <p:cNvSpPr txBox="1"/>
          <p:nvPr/>
        </p:nvSpPr>
        <p:spPr>
          <a:xfrm>
            <a:off x="404553" y="3091928"/>
            <a:ext cx="9078562"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dirty="0">
                <a:solidFill>
                  <a:schemeClr val="bg1"/>
                </a:solidFill>
                <a:latin typeface="+mj-lt"/>
                <a:ea typeface="+mj-ea"/>
                <a:cs typeface="+mj-cs"/>
              </a:rPr>
              <a:t>                 THANK    YOU!!!</a:t>
            </a:r>
          </a:p>
        </p:txBody>
      </p:sp>
      <p:sp>
        <p:nvSpPr>
          <p:cNvPr id="23" name="Rectangle: Rounded Corners 2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8404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0" y="415677"/>
            <a:ext cx="107617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4000" b="1" u="sng" dirty="0">
                <a:solidFill>
                  <a:schemeClr val="accent2">
                    <a:lumMod val="75000"/>
                  </a:schemeClr>
                </a:solidFill>
                <a:latin typeface="Franklin Gothic Demi Cond" panose="020B0706030402020204" pitchFamily="34" charset="0"/>
                <a:ea typeface="Open Sans Semibold" panose="020B0706030804020204" pitchFamily="34" charset="0"/>
                <a:cs typeface="Calibri" panose="020F0502020204030204" pitchFamily="34" charset="0"/>
              </a:rPr>
              <a:t>        Objective of the Study</a:t>
            </a:r>
          </a:p>
        </p:txBody>
      </p:sp>
      <p:sp>
        <p:nvSpPr>
          <p:cNvPr id="8" name="TextBox 7">
            <a:extLst>
              <a:ext uri="{FF2B5EF4-FFF2-40B4-BE49-F238E27FC236}">
                <a16:creationId xmlns:a16="http://schemas.microsoft.com/office/drawing/2014/main" id="{F12A9D80-42A2-D041-94A1-AA7C27420C04}"/>
              </a:ext>
            </a:extLst>
          </p:cNvPr>
          <p:cNvSpPr txBox="1"/>
          <p:nvPr/>
        </p:nvSpPr>
        <p:spPr>
          <a:xfrm>
            <a:off x="1266090" y="1503485"/>
            <a:ext cx="9038495" cy="3416320"/>
          </a:xfrm>
          <a:prstGeom prst="rect">
            <a:avLst/>
          </a:prstGeom>
          <a:noFill/>
        </p:spPr>
        <p:txBody>
          <a:bodyPr wrap="square" rtlCol="0">
            <a:spAutoFit/>
          </a:bodyPr>
          <a:lstStyle/>
          <a:p>
            <a:pPr marL="457200"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Analyze historical weather data, including Average monthly temperature, Snow precipitation and Evaporation  from the selected weather stations.</a:t>
            </a:r>
          </a:p>
          <a:p>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Identify trends and patterns in weather variables across different geographical locations within Minnesota.</a:t>
            </a:r>
          </a:p>
          <a:p>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Assess the variability and distribution of weather phenomena, such as extreme weather events and seasonal changes</a:t>
            </a:r>
          </a:p>
        </p:txBody>
      </p:sp>
    </p:spTree>
    <p:extLst>
      <p:ext uri="{BB962C8B-B14F-4D97-AF65-F5344CB8AC3E}">
        <p14:creationId xmlns:p14="http://schemas.microsoft.com/office/powerpoint/2010/main" val="157549279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0" y="415677"/>
            <a:ext cx="107617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4000" b="1" dirty="0">
                <a:ea typeface="Calibri" panose="020F0502020204030204" pitchFamily="34" charset="0"/>
                <a:cs typeface="Calibri" panose="020F0502020204030204" pitchFamily="34" charset="0"/>
              </a:rPr>
              <a:t>       DESCRIPTIVE ANALYSIS</a:t>
            </a:r>
          </a:p>
        </p:txBody>
      </p:sp>
      <p:sp>
        <p:nvSpPr>
          <p:cNvPr id="8" name="TextBox 7">
            <a:extLst>
              <a:ext uri="{FF2B5EF4-FFF2-40B4-BE49-F238E27FC236}">
                <a16:creationId xmlns:a16="http://schemas.microsoft.com/office/drawing/2014/main" id="{F12A9D80-42A2-D041-94A1-AA7C27420C04}"/>
              </a:ext>
            </a:extLst>
          </p:cNvPr>
          <p:cNvSpPr txBox="1"/>
          <p:nvPr/>
        </p:nvSpPr>
        <p:spPr>
          <a:xfrm>
            <a:off x="1266090" y="1503485"/>
            <a:ext cx="9038495" cy="477053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source</a:t>
            </a:r>
            <a:r>
              <a:rPr lang="it-IT" sz="2400" dirty="0"/>
              <a:t>:   </a:t>
            </a:r>
            <a:r>
              <a:rPr lang="it-IT" dirty="0">
                <a:solidFill>
                  <a:schemeClr val="accent1"/>
                </a:solidFill>
              </a:rPr>
              <a:t>https://www.ncdc.noaa.gov/cdoweb/search?datasetid=PRECIP_HLY# </a:t>
            </a:r>
            <a:r>
              <a:rPr lang="it-IT" dirty="0">
                <a:solidFill>
                  <a:schemeClr val="accent1"/>
                </a:solidFill>
                <a:hlinkClick r:id="rId2"/>
              </a:rPr>
              <a:t>https://www.ncdc.noaa.gov/cdo-web/customoptions</a:t>
            </a:r>
            <a:endParaRPr lang="it-IT" dirty="0">
              <a:solidFill>
                <a:schemeClr val="accent1"/>
              </a:solidFill>
            </a:endParaRPr>
          </a:p>
          <a:p>
            <a:pPr marL="342900" indent="-342900">
              <a:buFont typeface="Wingdings" panose="05000000000000000000" pitchFamily="2" charset="2"/>
              <a:buChar char="§"/>
            </a:pPr>
            <a:endParaRPr lang="it-IT" dirty="0">
              <a:solidFill>
                <a:schemeClr val="accent1"/>
              </a:solidFill>
            </a:endParaRPr>
          </a:p>
          <a:p>
            <a:pPr marL="342900" indent="-342900">
              <a:buFont typeface="Wingdings" panose="05000000000000000000" pitchFamily="2" charset="2"/>
              <a:buChar char="§"/>
            </a:pPr>
            <a:r>
              <a:rPr lang="it-IT" dirty="0"/>
              <a:t>Selected data contains 10 year climate historic data from July 1, 2013 to July 31, 2023 across 50 weather stations in Minnesota.</a:t>
            </a:r>
          </a:p>
          <a:p>
            <a:pPr marL="342900" indent="-342900">
              <a:buFont typeface="Wingdings" panose="05000000000000000000" pitchFamily="2" charset="2"/>
              <a:buChar char="§"/>
            </a:pPr>
            <a:endParaRPr lang="it-IT" dirty="0"/>
          </a:p>
          <a:p>
            <a:pPr marL="342900" indent="-342900">
              <a:buFont typeface="Wingdings" panose="05000000000000000000" pitchFamily="2" charset="2"/>
              <a:buChar char="§"/>
            </a:pPr>
            <a:endParaRPr lang="it-IT" dirty="0"/>
          </a:p>
          <a:p>
            <a:pPr marL="342900" indent="-342900">
              <a:buFont typeface="Wingdings" panose="05000000000000000000" pitchFamily="2" charset="2"/>
              <a:buChar char="§"/>
            </a:pPr>
            <a:endParaRPr lang="it-IT" dirty="0"/>
          </a:p>
          <a:p>
            <a:pPr marL="342900" indent="-342900">
              <a:buFont typeface="Wingdings" panose="05000000000000000000" pitchFamily="2" charset="2"/>
              <a:buChar char="§"/>
            </a:pPr>
            <a:r>
              <a:rPr lang="it-IT" sz="2800" dirty="0"/>
              <a:t>Dimension:</a:t>
            </a:r>
            <a:r>
              <a:rPr lang="it-IT" dirty="0"/>
              <a:t>  The data has 4231  observations  150 variables (i.e . including variables and their attributes)</a:t>
            </a:r>
          </a:p>
          <a:p>
            <a:pPr marL="342900" indent="-342900">
              <a:buFont typeface="Wingdings" panose="05000000000000000000" pitchFamily="2" charset="2"/>
              <a:buChar char="§"/>
            </a:pPr>
            <a:endParaRPr lang="it-IT" dirty="0">
              <a:solidFill>
                <a:schemeClr val="accent1"/>
              </a:solidFill>
            </a:endParaRPr>
          </a:p>
          <a:p>
            <a:pPr marL="342900" indent="-342900">
              <a:buFont typeface="Wingdings" panose="05000000000000000000" pitchFamily="2" charset="2"/>
              <a:buChar char="§"/>
            </a:pPr>
            <a:endParaRPr lang="it-IT" dirty="0">
              <a:solidFill>
                <a:schemeClr val="accent1"/>
              </a:solidFill>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53887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lowchart: Document 3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A27F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2A9D80-42A2-D041-94A1-AA7C27420C04}"/>
              </a:ext>
            </a:extLst>
          </p:cNvPr>
          <p:cNvSpPr txBox="1"/>
          <p:nvPr/>
        </p:nvSpPr>
        <p:spPr>
          <a:xfrm>
            <a:off x="838200" y="96517"/>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rgbClr val="FFFFFF"/>
                </a:solidFill>
                <a:latin typeface="+mj-lt"/>
                <a:ea typeface="+mj-ea"/>
                <a:cs typeface="+mj-cs"/>
              </a:rPr>
              <a:t>   Weather Stations in Minnesota                      </a:t>
            </a:r>
          </a:p>
        </p:txBody>
      </p:sp>
      <p:pic>
        <p:nvPicPr>
          <p:cNvPr id="3" name="Picture 2" descr="A map of the world with orange dots&#10;&#10;Description automatically generated">
            <a:extLst>
              <a:ext uri="{FF2B5EF4-FFF2-40B4-BE49-F238E27FC236}">
                <a16:creationId xmlns:a16="http://schemas.microsoft.com/office/drawing/2014/main" id="{D870EFFF-0298-2DF7-35B4-84BCDFAC20E1}"/>
              </a:ext>
            </a:extLst>
          </p:cNvPr>
          <p:cNvPicPr>
            <a:picLocks noChangeAspect="1"/>
          </p:cNvPicPr>
          <p:nvPr/>
        </p:nvPicPr>
        <p:blipFill rotWithShape="1">
          <a:blip r:embed="rId2"/>
          <a:srcRect b="4223"/>
          <a:stretch/>
        </p:blipFill>
        <p:spPr>
          <a:xfrm>
            <a:off x="3886200" y="790519"/>
            <a:ext cx="7326594" cy="5031783"/>
          </a:xfrm>
          <a:prstGeom prst="rect">
            <a:avLst/>
          </a:prstGeom>
        </p:spPr>
      </p:pic>
    </p:spTree>
    <p:extLst>
      <p:ext uri="{BB962C8B-B14F-4D97-AF65-F5344CB8AC3E}">
        <p14:creationId xmlns:p14="http://schemas.microsoft.com/office/powerpoint/2010/main" val="21876555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1A4873-64D0-418B-BA9D-D99C52A5F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7" name="Rectangle 16">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D12128B6-ED88-4712-866F-66C86EE34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198182" y="2395630"/>
            <a:ext cx="3795840" cy="37334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None/>
            </a:pPr>
            <a:r>
              <a:rPr lang="en-US" altLang="en-US" sz="4800" b="1" u="sng">
                <a:latin typeface="+mj-lt"/>
                <a:ea typeface="+mj-ea"/>
                <a:cs typeface="+mj-cs"/>
              </a:rPr>
              <a:t>        </a:t>
            </a:r>
            <a:r>
              <a:rPr lang="en-US" altLang="en-US" sz="4800" u="sng">
                <a:latin typeface="+mj-lt"/>
                <a:ea typeface="+mj-ea"/>
                <a:cs typeface="+mj-cs"/>
              </a:rPr>
              <a:t>MISSING VALUES</a:t>
            </a:r>
          </a:p>
        </p:txBody>
      </p:sp>
      <p:pic>
        <p:nvPicPr>
          <p:cNvPr id="6" name="Picture 5" descr="A graph with text and numbers&#10;&#10;Description automatically generated with medium confidence">
            <a:extLst>
              <a:ext uri="{FF2B5EF4-FFF2-40B4-BE49-F238E27FC236}">
                <a16:creationId xmlns:a16="http://schemas.microsoft.com/office/drawing/2014/main" id="{D667D4E6-0492-C253-653E-5699718043F9}"/>
              </a:ext>
            </a:extLst>
          </p:cNvPr>
          <p:cNvPicPr>
            <a:picLocks noChangeAspect="1"/>
          </p:cNvPicPr>
          <p:nvPr/>
        </p:nvPicPr>
        <p:blipFill>
          <a:blip r:embed="rId3"/>
          <a:stretch>
            <a:fillRect/>
          </a:stretch>
        </p:blipFill>
        <p:spPr>
          <a:xfrm>
            <a:off x="5186548" y="341281"/>
            <a:ext cx="6320441" cy="2997478"/>
          </a:xfrm>
          <a:prstGeom prst="rect">
            <a:avLst/>
          </a:prstGeom>
        </p:spPr>
      </p:pic>
      <p:pic>
        <p:nvPicPr>
          <p:cNvPr id="3" name="Picture 2" descr="A barcode with a bar and a few black text&#10;&#10;Description automatically generated with medium confidence">
            <a:extLst>
              <a:ext uri="{FF2B5EF4-FFF2-40B4-BE49-F238E27FC236}">
                <a16:creationId xmlns:a16="http://schemas.microsoft.com/office/drawing/2014/main" id="{00D3C529-CD8D-5E3A-C64F-8DC1D4FB174B}"/>
              </a:ext>
            </a:extLst>
          </p:cNvPr>
          <p:cNvPicPr>
            <a:picLocks noChangeAspect="1"/>
          </p:cNvPicPr>
          <p:nvPr/>
        </p:nvPicPr>
        <p:blipFill>
          <a:blip r:embed="rId4"/>
          <a:stretch>
            <a:fillRect/>
          </a:stretch>
        </p:blipFill>
        <p:spPr>
          <a:xfrm>
            <a:off x="5178119" y="3664119"/>
            <a:ext cx="6320441" cy="2464971"/>
          </a:xfrm>
          <a:prstGeom prst="rect">
            <a:avLst/>
          </a:prstGeom>
        </p:spPr>
      </p:pic>
    </p:spTree>
    <p:extLst>
      <p:ext uri="{BB962C8B-B14F-4D97-AF65-F5344CB8AC3E}">
        <p14:creationId xmlns:p14="http://schemas.microsoft.com/office/powerpoint/2010/main" val="29510001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8D25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838200" y="171162"/>
            <a:ext cx="2840182" cy="237114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None/>
            </a:pPr>
            <a:r>
              <a:rPr lang="en-US" altLang="en-US" sz="3200" b="1" u="sng" kern="1200">
                <a:solidFill>
                  <a:srgbClr val="FFFFFF"/>
                </a:solidFill>
                <a:latin typeface="+mj-lt"/>
                <a:ea typeface="+mj-ea"/>
                <a:cs typeface="+mj-cs"/>
              </a:rPr>
              <a:t>       </a:t>
            </a:r>
            <a:r>
              <a:rPr lang="en-US" altLang="en-US" sz="3200" u="sng" kern="1200">
                <a:solidFill>
                  <a:srgbClr val="FFFFFF"/>
                </a:solidFill>
                <a:latin typeface="+mj-lt"/>
                <a:ea typeface="+mj-ea"/>
                <a:cs typeface="+mj-cs"/>
              </a:rPr>
              <a:t>BIVARIATE ANALYSIS</a:t>
            </a:r>
          </a:p>
        </p:txBody>
      </p:sp>
      <p:pic>
        <p:nvPicPr>
          <p:cNvPr id="3" name="Picture 2" descr="A graph showing the temperature and precipitation&#10;&#10;Description automatically generated">
            <a:extLst>
              <a:ext uri="{FF2B5EF4-FFF2-40B4-BE49-F238E27FC236}">
                <a16:creationId xmlns:a16="http://schemas.microsoft.com/office/drawing/2014/main" id="{4936709F-F8EF-EDEC-7189-BF6FC8B282B9}"/>
              </a:ext>
            </a:extLst>
          </p:cNvPr>
          <p:cNvPicPr>
            <a:picLocks noChangeAspect="1"/>
          </p:cNvPicPr>
          <p:nvPr/>
        </p:nvPicPr>
        <p:blipFill>
          <a:blip r:embed="rId2"/>
          <a:stretch>
            <a:fillRect/>
          </a:stretch>
        </p:blipFill>
        <p:spPr>
          <a:xfrm>
            <a:off x="3886200" y="640080"/>
            <a:ext cx="6784909" cy="5578816"/>
          </a:xfrm>
          <a:prstGeom prst="rect">
            <a:avLst/>
          </a:prstGeom>
        </p:spPr>
      </p:pic>
    </p:spTree>
    <p:extLst>
      <p:ext uri="{BB962C8B-B14F-4D97-AF65-F5344CB8AC3E}">
        <p14:creationId xmlns:p14="http://schemas.microsoft.com/office/powerpoint/2010/main" val="202095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699713" y="248038"/>
            <a:ext cx="7063721" cy="1159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None/>
            </a:pPr>
            <a:r>
              <a:rPr lang="en-US" altLang="en-US" sz="4000" u="sng" kern="1200">
                <a:solidFill>
                  <a:srgbClr val="FFFFFF"/>
                </a:solidFill>
                <a:latin typeface="+mj-lt"/>
                <a:ea typeface="+mj-ea"/>
                <a:cs typeface="+mj-cs"/>
              </a:rPr>
              <a:t>        Multivariate analysis</a:t>
            </a:r>
          </a:p>
        </p:txBody>
      </p:sp>
      <p:pic>
        <p:nvPicPr>
          <p:cNvPr id="3" name="Picture 2" descr="A graph with different colored lines&#10;&#10;Description automatically generated">
            <a:extLst>
              <a:ext uri="{FF2B5EF4-FFF2-40B4-BE49-F238E27FC236}">
                <a16:creationId xmlns:a16="http://schemas.microsoft.com/office/drawing/2014/main" id="{722CAEB4-6EEC-5431-B232-31B3DA297DD3}"/>
              </a:ext>
            </a:extLst>
          </p:cNvPr>
          <p:cNvPicPr>
            <a:picLocks noChangeAspect="1"/>
          </p:cNvPicPr>
          <p:nvPr/>
        </p:nvPicPr>
        <p:blipFill>
          <a:blip r:embed="rId2"/>
          <a:stretch>
            <a:fillRect/>
          </a:stretch>
        </p:blipFill>
        <p:spPr>
          <a:xfrm>
            <a:off x="432225" y="1948536"/>
            <a:ext cx="11327549" cy="4406394"/>
          </a:xfrm>
          <a:prstGeom prst="rect">
            <a:avLst/>
          </a:prstGeom>
        </p:spPr>
      </p:pic>
    </p:spTree>
    <p:extLst>
      <p:ext uri="{BB962C8B-B14F-4D97-AF65-F5344CB8AC3E}">
        <p14:creationId xmlns:p14="http://schemas.microsoft.com/office/powerpoint/2010/main" val="101155791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8325D573-4A45-AD4E-B89B-F7DB008D47C5}"/>
              </a:ext>
            </a:extLst>
          </p:cNvPr>
          <p:cNvSpPr txBox="1">
            <a:spLocks noChangeArrowheads="1"/>
          </p:cNvSpPr>
          <p:nvPr/>
        </p:nvSpPr>
        <p:spPr bwMode="auto">
          <a:xfrm>
            <a:off x="1266090" y="415677"/>
            <a:ext cx="10761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1800" u="sng" dirty="0">
                <a:solidFill>
                  <a:schemeClr val="accent2">
                    <a:lumMod val="75000"/>
                  </a:schemeClr>
                </a:solidFill>
                <a:latin typeface="Franklin Gothic Demi Cond" panose="020B0706030402020204" pitchFamily="34" charset="0"/>
                <a:ea typeface="Open Sans Semibold" panose="020B0706030804020204" pitchFamily="34" charset="0"/>
                <a:cs typeface="Calibri" panose="020F0502020204030204" pitchFamily="34" charset="0"/>
              </a:rPr>
              <a:t>Time Series plot</a:t>
            </a:r>
          </a:p>
        </p:txBody>
      </p:sp>
      <p:pic>
        <p:nvPicPr>
          <p:cNvPr id="3" name="Picture 2" descr="A graph of a graph&#10;&#10;Description automatically generated with medium confidence">
            <a:extLst>
              <a:ext uri="{FF2B5EF4-FFF2-40B4-BE49-F238E27FC236}">
                <a16:creationId xmlns:a16="http://schemas.microsoft.com/office/drawing/2014/main" id="{72761192-3E42-7F7A-D5A5-530D90C5183A}"/>
              </a:ext>
            </a:extLst>
          </p:cNvPr>
          <p:cNvPicPr>
            <a:picLocks noChangeAspect="1"/>
          </p:cNvPicPr>
          <p:nvPr/>
        </p:nvPicPr>
        <p:blipFill>
          <a:blip r:embed="rId2"/>
          <a:stretch>
            <a:fillRect/>
          </a:stretch>
        </p:blipFill>
        <p:spPr>
          <a:xfrm>
            <a:off x="1156996" y="951722"/>
            <a:ext cx="11035004" cy="5906278"/>
          </a:xfrm>
          <a:prstGeom prst="rect">
            <a:avLst/>
          </a:prstGeom>
        </p:spPr>
      </p:pic>
    </p:spTree>
    <p:extLst>
      <p:ext uri="{BB962C8B-B14F-4D97-AF65-F5344CB8AC3E}">
        <p14:creationId xmlns:p14="http://schemas.microsoft.com/office/powerpoint/2010/main" val="161133043"/>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sid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10460</TotalTime>
  <Words>342</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Arial</vt:lpstr>
      <vt:lpstr>Calibri</vt:lpstr>
      <vt:lpstr>Cambria</vt:lpstr>
      <vt:lpstr>Franklin Gothic Demi Cond</vt:lpstr>
      <vt:lpstr>Open Sans</vt:lpstr>
      <vt:lpstr>Open Sans SemiBold</vt:lpstr>
      <vt:lpstr>Söhne</vt:lpstr>
      <vt:lpstr>Times New Roman</vt:lpstr>
      <vt:lpstr>Wingdings</vt:lpstr>
      <vt:lpstr>Office Theme</vt:lpstr>
      <vt:lpstr>Inside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Ocansey</cp:lastModifiedBy>
  <cp:revision>32</cp:revision>
  <dcterms:created xsi:type="dcterms:W3CDTF">2017-04-10T20:48:15Z</dcterms:created>
  <dcterms:modified xsi:type="dcterms:W3CDTF">2024-04-24T21:00:19Z</dcterms:modified>
</cp:coreProperties>
</file>