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1" r:id="rId7"/>
    <p:sldId id="258" r:id="rId8"/>
    <p:sldId id="259" r:id="rId9"/>
    <p:sldId id="262" r:id="rId10"/>
    <p:sldId id="263" r:id="rId11"/>
    <p:sldId id="264" r:id="rId12"/>
    <p:sldId id="265" r:id="rId13"/>
    <p:sldId id="271" r:id="rId14"/>
    <p:sldId id="272" r:id="rId15"/>
    <p:sldId id="266" r:id="rId16"/>
    <p:sldId id="267" r:id="rId17"/>
    <p:sldId id="269" r:id="rId18"/>
    <p:sldId id="275" r:id="rId19"/>
    <p:sldId id="270" r:id="rId20"/>
    <p:sldId id="27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3" autoAdjust="0"/>
  </p:normalViewPr>
  <p:slideViewPr>
    <p:cSldViewPr snapToGrid="0">
      <p:cViewPr varScale="1">
        <p:scale>
          <a:sx n="84" d="100"/>
          <a:sy n="84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862D69C-C385-4C1B-902B-7FFFCC2BFFB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0701CCF-B7ED-487C-99E8-B09E0B1F5A6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218" y="202011"/>
            <a:ext cx="8655953" cy="60107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37021" y="6494335"/>
            <a:ext cx="2743200" cy="341761"/>
          </a:xfrm>
          <a:prstGeom prst="rect">
            <a:avLst/>
          </a:prstGeom>
        </p:spPr>
        <p:txBody>
          <a:bodyPr/>
          <a:lstStyle>
            <a:lvl1pPr algn="r">
              <a:defRPr sz="1100" b="1" i="0">
                <a:solidFill>
                  <a:schemeClr val="accent1"/>
                </a:solidFill>
              </a:defRPr>
            </a:lvl1pPr>
          </a:lstStyle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Group 74"/>
          <p:cNvGrpSpPr>
            <a:grpSpLocks noChangeAspect="1"/>
          </p:cNvGrpSpPr>
          <p:nvPr userDrawn="1"/>
        </p:nvGrpSpPr>
        <p:grpSpPr bwMode="auto">
          <a:xfrm>
            <a:off x="9961824" y="317195"/>
            <a:ext cx="1557337" cy="433207"/>
            <a:chOff x="954" y="660"/>
            <a:chExt cx="1269" cy="353"/>
          </a:xfrm>
        </p:grpSpPr>
        <p:sp>
          <p:nvSpPr>
            <p:cNvPr id="7" name="Freeform 75"/>
            <p:cNvSpPr/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6"/>
            <p:cNvSpPr/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7"/>
            <p:cNvSpPr/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78"/>
            <p:cNvSpPr/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79"/>
            <p:cNvSpPr/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80"/>
            <p:cNvSpPr/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81"/>
            <p:cNvSpPr/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82"/>
            <p:cNvSpPr/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83"/>
            <p:cNvSpPr/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84"/>
            <p:cNvSpPr/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 85"/>
            <p:cNvSpPr/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86"/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87"/>
            <p:cNvSpPr/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88"/>
            <p:cNvSpPr/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89"/>
            <p:cNvSpPr/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90"/>
            <p:cNvSpPr/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91"/>
            <p:cNvSpPr/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92"/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93"/>
            <p:cNvSpPr/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94"/>
            <p:cNvSpPr/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95"/>
            <p:cNvSpPr/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96"/>
            <p:cNvSpPr/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97"/>
            <p:cNvSpPr/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98"/>
            <p:cNvSpPr/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Freeform 99"/>
            <p:cNvSpPr/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Freeform 100"/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Freeform 101"/>
            <p:cNvSpPr/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Freeform 102"/>
            <p:cNvSpPr/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Freeform 103"/>
            <p:cNvSpPr/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Freeform 104"/>
            <p:cNvSpPr/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Freeform 105"/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106"/>
            <p:cNvSpPr/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107"/>
            <p:cNvSpPr/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108"/>
            <p:cNvSpPr/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09"/>
            <p:cNvSpPr/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110"/>
            <p:cNvSpPr/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Freeform 111"/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Freeform 112"/>
            <p:cNvSpPr/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13"/>
            <p:cNvSpPr/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114"/>
            <p:cNvSpPr/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7" name="Freeform 115"/>
            <p:cNvSpPr/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Freeform 116"/>
            <p:cNvSpPr/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Freeform 117"/>
            <p:cNvSpPr/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Freeform 118"/>
            <p:cNvSpPr/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Freeform 119"/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Freeform 120"/>
            <p:cNvSpPr/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Freeform 121"/>
            <p:cNvSpPr/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122"/>
            <p:cNvSpPr/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123"/>
            <p:cNvSpPr/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124"/>
            <p:cNvSpPr/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7" name="Freeform 125"/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8" name="Freeform 126"/>
            <p:cNvSpPr/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" name="Freeform 127"/>
            <p:cNvSpPr/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" name="Freeform 128"/>
            <p:cNvSpPr/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" name="Freeform 129"/>
            <p:cNvSpPr/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130"/>
            <p:cNvSpPr/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" name="Freeform 131"/>
            <p:cNvSpPr/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Freeform 132"/>
            <p:cNvSpPr/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133"/>
            <p:cNvSpPr/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134"/>
            <p:cNvSpPr/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" name="Freeform 135"/>
            <p:cNvSpPr/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Freeform 136"/>
            <p:cNvSpPr/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" name="Freeform 137"/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" name="Freeform 138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" name="Freeform 139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Freeform 140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141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76" name="直接连接符 75"/>
          <p:cNvCxnSpPr/>
          <p:nvPr userDrawn="1"/>
        </p:nvCxnSpPr>
        <p:spPr>
          <a:xfrm>
            <a:off x="719833" y="803088"/>
            <a:ext cx="10790378" cy="0"/>
          </a:xfrm>
          <a:prstGeom prst="line">
            <a:avLst/>
          </a:prstGeom>
          <a:ln w="38100">
            <a:solidFill>
              <a:srgbClr val="0442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 userDrawn="1"/>
        </p:nvSpPr>
        <p:spPr>
          <a:xfrm>
            <a:off x="304647" y="-5194"/>
            <a:ext cx="236852" cy="808281"/>
          </a:xfrm>
          <a:prstGeom prst="rect">
            <a:avLst/>
          </a:prstGeom>
          <a:solidFill>
            <a:srgbClr val="04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353" y="6468880"/>
            <a:ext cx="1865182" cy="392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2929-4E05-4C79-B721-8288DE3F3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64CC-3CEC-46B6-8BFE-B98655974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6832929-4E05-4C79-B721-8288DE3F38E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00364CC-3CEC-46B6-8BFE-B986559747B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3" Type="http://schemas.openxmlformats.org/officeDocument/2006/relationships/image" Target="../media/image7.jpeg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6194" y="1036905"/>
            <a:ext cx="12630684" cy="2387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Pricing Strategy of O2O Takeaway Food Industry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34669" y="4294247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——Using </a:t>
            </a:r>
            <a:r>
              <a:rPr lang="en-US" altLang="zh-CN" dirty="0" err="1" smtClean="0"/>
              <a:t>Hotelling</a:t>
            </a:r>
            <a:r>
              <a:rPr lang="en-US" altLang="zh-CN" dirty="0" smtClean="0"/>
              <a:t> Model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60419" y="5424256"/>
            <a:ext cx="1666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Speaker: Li, Yijia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20"/>
    </mc:Choice>
    <mc:Fallback>
      <p:transition spd="slow" advTm="97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0964" y="186598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Model-Calculations and Conclusion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-604888" y="1717123"/>
                <a:ext cx="5176890" cy="364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)+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zh-CN" dirty="0"/>
              </a:p>
              <a:p>
                <a:endParaRPr lang="zh-CN" altLang="zh-CN" dirty="0"/>
              </a:p>
              <a:p>
                <a:endParaRPr lang="en-US" altLang="zh-CN" i="1" dirty="0" smtClean="0"/>
              </a:p>
              <a:p>
                <a:endParaRPr lang="zh-CN" altLang="zh-CN" dirty="0"/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4888" y="1717123"/>
                <a:ext cx="5176890" cy="3649332"/>
              </a:xfrm>
              <a:prstGeom prst="rect">
                <a:avLst/>
              </a:prstGeom>
              <a:blipFill rotWithShape="1">
                <a:blip r:embed="rId1"/>
                <a:stretch>
                  <a:fillRect l="7" t="-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461706" y="1739948"/>
                <a:ext cx="2848472" cy="2009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06" y="1739948"/>
                <a:ext cx="2848472" cy="2009012"/>
              </a:xfrm>
              <a:prstGeom prst="rect">
                <a:avLst/>
              </a:prstGeom>
              <a:blipFill rotWithShape="1">
                <a:blip r:embed="rId2"/>
                <a:stretch>
                  <a:fillRect l="-7" t="-2" r="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58009" y="4779091"/>
            <a:ext cx="6137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of the shops choose platform 1 (or platform2) respectively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009" y="5280384"/>
            <a:ext cx="4239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consumers, platforms set the price at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041" y="5785468"/>
            <a:ext cx="5458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want to attract as more consumers as possible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009" y="41717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041" y="1332653"/>
            <a:ext cx="88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61706" y="1308528"/>
            <a:ext cx="119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8" grpId="0"/>
      <p:bldP spid="9" grpId="0"/>
      <p:bldP spid="2" grpId="0"/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0964" y="186598"/>
            <a:ext cx="21189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Model-Image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10964" y="1741130"/>
                <a:ext cx="29777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0.2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4" y="1741130"/>
                <a:ext cx="2977738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3" t="-114" r="11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77" y="1660365"/>
            <a:ext cx="6590802" cy="44163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964" y="2691677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increases by t. (t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991" y="1374426"/>
            <a:ext cx="5509549" cy="48404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64" y="186598"/>
            <a:ext cx="21189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Model-Image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10964" y="1732587"/>
                <a:ext cx="6054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4" y="1732587"/>
                <a:ext cx="605456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" t="-59" r="9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10964" y="2887787"/>
                <a:ext cx="32319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Profit increases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4" y="2887787"/>
                <a:ext cx="323197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" t="-84" r="17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Model-Extension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883752" y="1526027"/>
                <a:ext cx="7107555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shops and consumers have two-sided members.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Loyalty?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kern="10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400" b="0" i="0" kern="10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discount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kern="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rate</m:t>
                    </m:r>
                    <m:r>
                      <m:rPr>
                        <m:nor/>
                      </m:rPr>
                      <a:rPr lang="en-US" altLang="zh-CN" sz="2000" b="0" i="0" kern="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representing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consumers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’ 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loyalty</m:t>
                    </m:r>
                    <m:r>
                      <m:rPr>
                        <m:nor/>
                      </m:rPr>
                      <a:rPr lang="en-US" altLang="zh-CN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zh-CN" sz="2000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52" y="1526027"/>
                <a:ext cx="7107555" cy="768350"/>
              </a:xfrm>
              <a:prstGeom prst="rect">
                <a:avLst/>
              </a:prstGeom>
              <a:blipFill rotWithShape="1">
                <a:blip r:embed="rId1"/>
                <a:stretch>
                  <a:fillRect l="-3" t="-16" r="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2633545" y="2391756"/>
            <a:ext cx="7117519" cy="3963257"/>
            <a:chOff x="2633545" y="2391756"/>
            <a:chExt cx="7117519" cy="3963257"/>
          </a:xfrm>
        </p:grpSpPr>
        <p:grpSp>
          <p:nvGrpSpPr>
            <p:cNvPr id="11" name="组合 10"/>
            <p:cNvGrpSpPr/>
            <p:nvPr/>
          </p:nvGrpSpPr>
          <p:grpSpPr>
            <a:xfrm>
              <a:off x="2633545" y="2391756"/>
              <a:ext cx="7117519" cy="3963257"/>
              <a:chOff x="2633545" y="2391756"/>
              <a:chExt cx="7117519" cy="3963257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3545" y="2391756"/>
                <a:ext cx="7117519" cy="3963257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82" t="32425" r="48165" b="29648"/>
              <a:stretch>
                <a:fillRect/>
              </a:stretch>
            </p:blipFill>
            <p:spPr>
              <a:xfrm>
                <a:off x="3013601" y="4013604"/>
                <a:ext cx="381449" cy="37332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8250" y="5612473"/>
                <a:ext cx="351008" cy="349581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8250" y="3944679"/>
                <a:ext cx="351008" cy="349581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82" t="32425" r="48165" b="29648"/>
              <a:stretch>
                <a:fillRect/>
              </a:stretch>
            </p:blipFill>
            <p:spPr>
              <a:xfrm>
                <a:off x="3067330" y="5588732"/>
                <a:ext cx="381449" cy="37332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685577" y="3268301"/>
                  <a:ext cx="470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577" y="3268301"/>
                  <a:ext cx="470450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685577" y="5041637"/>
                  <a:ext cx="470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kern="1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577" y="5041637"/>
                  <a:ext cx="470450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/>
          <p:cNvSpPr txBox="1"/>
          <p:nvPr/>
        </p:nvSpPr>
        <p:spPr>
          <a:xfrm>
            <a:off x="1263629" y="158381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Model-Extension-Calculation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38277" y="2232380"/>
                <a:ext cx="6096000" cy="31954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6670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𝑡𝑥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 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（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𝑡𝑚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eqAr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eqAr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77" y="2232380"/>
                <a:ext cx="6096000" cy="3195490"/>
              </a:xfrm>
              <a:prstGeom prst="rect">
                <a:avLst/>
              </a:prstGeom>
              <a:blipFill rotWithShape="1">
                <a:blip r:embed="rId1"/>
                <a:stretch>
                  <a:fillRect l="-2" t="-11" r="2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714099" y="1795868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1775" y="1795868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Expression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968679" y="2885320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679" y="2885320"/>
                <a:ext cx="6096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" t="-43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589362" y="2255368"/>
                <a:ext cx="6096000" cy="13880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0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0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62" y="2255368"/>
                <a:ext cx="6096000" cy="1388072"/>
              </a:xfrm>
              <a:prstGeom prst="rect">
                <a:avLst/>
              </a:prstGeom>
              <a:blipFill rotWithShape="1">
                <a:blip r:embed="rId1"/>
                <a:stretch>
                  <a:fillRect l="-6" t="-35" r="6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8218" y="202011"/>
            <a:ext cx="8655953" cy="601075"/>
          </a:xfrm>
        </p:spPr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Model-Extension-Calculation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-419478" y="1649618"/>
                <a:ext cx="6096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0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478" y="1649618"/>
                <a:ext cx="6096000" cy="1631216"/>
              </a:xfrm>
              <a:prstGeom prst="rect">
                <a:avLst/>
              </a:prstGeom>
              <a:blipFill rotWithShape="1">
                <a:blip r:embed="rId2"/>
                <a:stretch>
                  <a:fillRect l="6" t="-32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55980" y="1607820"/>
            <a:ext cx="319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of the Two Companies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4940" y="1565275"/>
            <a:ext cx="339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FOC(First Order Condition)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5639" y="3176547"/>
                <a:ext cx="11557075" cy="719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9" y="3176547"/>
                <a:ext cx="11557075" cy="719171"/>
              </a:xfrm>
              <a:prstGeom prst="rect">
                <a:avLst/>
              </a:prstGeom>
              <a:blipFill rotWithShape="1">
                <a:blip r:embed="rId1"/>
                <a:stretch>
                  <a:fillRect l="-3" t="-39" r="4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/>
          <p:nvPr/>
        </p:nvSpPr>
        <p:spPr>
          <a:xfrm>
            <a:off x="763486" y="162586"/>
            <a:ext cx="8655953" cy="60107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3486" y="2091035"/>
                <a:ext cx="3209918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86" y="2091035"/>
                <a:ext cx="3209918" cy="560090"/>
              </a:xfrm>
              <a:prstGeom prst="rect">
                <a:avLst/>
              </a:prstGeom>
              <a:blipFill rotWithShape="1">
                <a:blip r:embed="rId2"/>
                <a:stretch>
                  <a:fillRect l="-7" t="-110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000828" y="4641567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 = 0?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571348" y="4641567"/>
                <a:ext cx="742722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Set all the prices at 0 &amp;</a:t>
                </a:r>
                <a:r>
                  <a:rPr lang="zh-CN" altLang="zh-CN" sz="2800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en-US" altLang="zh-CN" sz="2800" dirty="0"/>
                  <a:t> ½</a:t>
                </a:r>
                <a:endParaRPr lang="en-US" altLang="zh-CN" sz="2800" dirty="0"/>
              </a:p>
              <a:p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48" y="4641567"/>
                <a:ext cx="7427226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3" t="-37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63486" y="4156476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6057" y="1607838"/>
            <a:ext cx="171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-521859" y="1736554"/>
                <a:ext cx="9896030" cy="64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𝐴𝑟𝑚𝑠𝑡𝑟𝑜𝑛𝑔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..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𝐶𝑜𝑚𝑝𝑒𝑡𝑖𝑡𝑖𝑜𝑛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𝑇𝑤𝑜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𝑠𝑖𝑑𝑒𝑑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𝑀𝑎𝑟𝑘𝑒𝑡𝑠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].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𝑅𝐴𝑁𝐷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𝐽𝑜𝑢𝑟𝑛𝑎𝑙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𝐸𝑐𝑜𝑛𝑜𝑚𝑖𝑐𝑠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2006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37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):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668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zh-CN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1859" y="1736554"/>
                <a:ext cx="9896030" cy="640303"/>
              </a:xfrm>
              <a:prstGeom prst="rect">
                <a:avLst/>
              </a:prstGeom>
              <a:blipFill rotWithShape="1">
                <a:blip r:embed="rId1"/>
                <a:stretch>
                  <a:fillRect l="5" t="-72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8218" y="202011"/>
            <a:ext cx="8655953" cy="601075"/>
          </a:xfrm>
        </p:spPr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790" y="2522802"/>
            <a:ext cx="1112459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高予倩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双边市场理论视角下我国外卖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平台定价策略研究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[D].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四川省社会科学院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,2020.DOI:10.27346/d.cnki.gssky.2020.000008.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90557" y="1293279"/>
            <a:ext cx="12630684" cy="2387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5745" t="-1" r="5102" b="1754"/>
          <a:stretch>
            <a:fillRect/>
          </a:stretch>
        </p:blipFill>
        <p:spPr>
          <a:xfrm>
            <a:off x="3995515" y="1602708"/>
            <a:ext cx="4074059" cy="30426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49906" y="5030061"/>
            <a:ext cx="4785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Duopoly &amp; Two-sided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8235" y="239873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Observation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55"/>
    </mc:Choice>
    <mc:Fallback>
      <p:transition spd="slow" advTm="3155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4489" y="2069267"/>
            <a:ext cx="4108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More consumers-&gt;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2793" y="2069267"/>
            <a:ext cx="6373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More orders -&gt; More revenue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4489" y="3777003"/>
            <a:ext cx="4108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More consumers-&gt;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2793" y="3777003"/>
            <a:ext cx="6128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More comments and reviews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235" y="239873"/>
            <a:ext cx="4840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The effect of “more consumers”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4720" y="1449070"/>
            <a:ext cx="37198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</a:rPr>
              <a:t>Cross-side effect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𝜆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&gt; 0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58603" y="3103676"/>
                <a:ext cx="34691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</a:rPr>
                  <a:t>Same-side effect</a:t>
                </a:r>
                <a:r>
                  <a:rPr lang="zh-CN" altLang="en-US" sz="2400" dirty="0" smtClean="0">
                    <a:latin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zh-CN" sz="2400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03" y="3103676"/>
                <a:ext cx="3469146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2" t="-52" r="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795"/>
    </mc:Choice>
    <mc:Fallback>
      <p:transition spd="slow" advTm="4679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4489" y="2069267"/>
            <a:ext cx="36087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More restaurants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0123" y="2069267"/>
            <a:ext cx="394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More competitors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4489" y="3913735"/>
            <a:ext cx="36087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</a:rPr>
              <a:t>More restaurants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0017" y="3914370"/>
            <a:ext cx="6016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More choices for consumers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235" y="239873"/>
            <a:ext cx="4906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The effect </a:t>
            </a:r>
            <a:r>
              <a:rPr lang="en-US" altLang="zh-CN" sz="2800" dirty="0">
                <a:latin typeface="Times New Roman" panose="02020603050405020304" pitchFamily="18" charset="0"/>
              </a:rPr>
              <a:t>of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“more restaurants</a:t>
            </a:r>
            <a:r>
              <a:rPr lang="en-US" altLang="zh-CN" sz="2800" dirty="0">
                <a:latin typeface="Times New Roman" panose="02020603050405020304" pitchFamily="18" charset="0"/>
              </a:rPr>
              <a:t>”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34488" y="1448775"/>
                <a:ext cx="38145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</a:rPr>
                  <a:t>Same-side effect</a:t>
                </a:r>
                <a:r>
                  <a:rPr lang="zh-CN" altLang="en-US" sz="2400" dirty="0" smtClean="0">
                    <a:latin typeface="Times New Roman" panose="02020603050405020304" pitchFamily="18" charset="0"/>
                  </a:rPr>
                  <a:t>：</a:t>
                </a:r>
                <a:r>
                  <a:rPr lang="en-US" altLang="zh-CN" sz="2400" dirty="0" smtClean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zh-CN" sz="2400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88" y="1448775"/>
                <a:ext cx="3814524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11" t="-41" r="1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58602" y="3103676"/>
                <a:ext cx="42785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</a:rPr>
                  <a:t>Cross-side effect</a:t>
                </a:r>
                <a:r>
                  <a:rPr lang="zh-CN" altLang="en-US" sz="2400" dirty="0" smtClean="0">
                    <a:latin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</a:rPr>
                      <m:t> &gt;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02" y="3103676"/>
                <a:ext cx="4278575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2" t="-52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4626610" y="2348865"/>
            <a:ext cx="391795" cy="1917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highlight>
                <a:srgbClr val="000000"/>
              </a:highlight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636770" y="4171950"/>
            <a:ext cx="391795" cy="1917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highlight>
                <a:srgbClr val="00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36"/>
    </mc:Choice>
    <mc:Fallback>
      <p:transition spd="slow" advTm="455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7" b="27217"/>
          <a:stretch>
            <a:fillRect/>
          </a:stretch>
        </p:blipFill>
        <p:spPr bwMode="auto">
          <a:xfrm>
            <a:off x="1508967" y="1202303"/>
            <a:ext cx="9395466" cy="3788441"/>
          </a:xfrm>
          <a:prstGeom prst="rect">
            <a:avLst/>
          </a:prstGeom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68235" y="239873"/>
            <a:ext cx="3028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Model-Descriptions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9354" y="5439855"/>
            <a:ext cx="5942437" cy="951144"/>
            <a:chOff x="2689343" y="5429689"/>
            <a:chExt cx="6012859" cy="95114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991029" y="5776958"/>
              <a:ext cx="5357375" cy="444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689343" y="54425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00516" y="54296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34936" y="6011501"/>
              <a:ext cx="2121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Uniform Distribution</a:t>
              </a:r>
              <a:endParaRPr lang="zh-CN" altLang="en-US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t="32425" r="48165" b="29648"/>
          <a:stretch>
            <a:fillRect/>
          </a:stretch>
        </p:blipFill>
        <p:spPr>
          <a:xfrm>
            <a:off x="2759765" y="2746119"/>
            <a:ext cx="462528" cy="4526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t="32425" r="48165" b="29648"/>
          <a:stretch>
            <a:fillRect/>
          </a:stretch>
        </p:blipFill>
        <p:spPr>
          <a:xfrm>
            <a:off x="2759765" y="4478747"/>
            <a:ext cx="462528" cy="4526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79" y="2654049"/>
            <a:ext cx="444280" cy="4424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79" y="4444305"/>
            <a:ext cx="444280" cy="44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871162" y="943899"/>
              <a:ext cx="10800361" cy="43312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35829"/>
                    <a:gridCol w="7364532"/>
                  </a:tblGrid>
                  <a:tr h="51683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Cross-network externality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77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Same-side externality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04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transportation cost, </a:t>
                          </a:r>
                          <a:r>
                            <a:rPr lang="en-US" altLang="zh-CN" sz="1800" kern="1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actually </a:t>
                          </a:r>
                          <a:r>
                            <a:rPr lang="en-US" sz="1800" kern="1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representing </a:t>
                          </a:r>
                          <a:r>
                            <a:rPr lang="en-US" sz="1800" kern="1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en-US" sz="1800" kern="1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abstract cost.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937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consumers who only belongs to platform 1.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937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consumers who only belongs to platform 2.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00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consumers who register both platform1 and platform 2.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937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shops who only belongs to platform 1.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937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shops who only belongs to platform 2.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395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The fee</a:t>
                          </a:r>
                          <a:r>
                            <a:rPr lang="en-US" altLang="zh-CN" sz="1800" kern="100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that a shop pays to the </a:t>
                          </a:r>
                          <a:r>
                            <a:rPr lang="en-US" altLang="zh-CN" sz="1800" kern="100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platform1.</a:t>
                          </a:r>
                          <a:endParaRPr lang="zh-CN" sz="1800" kern="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871162" y="943899"/>
              <a:ext cx="10800361" cy="43312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35829"/>
                    <a:gridCol w="7364532"/>
                  </a:tblGrid>
                  <a:tr h="5168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Cross-network externality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Same-side externality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04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transportation cost, </a:t>
                          </a:r>
                          <a:r>
                            <a:rPr lang="en-US" altLang="zh-CN" sz="1800" kern="1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actually </a:t>
                          </a:r>
                          <a:r>
                            <a:rPr lang="en-US" sz="1800" kern="1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representing </a:t>
                          </a:r>
                          <a:r>
                            <a:rPr lang="en-US" sz="1800" kern="1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en-US" sz="1800" kern="1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abstract cost.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89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consumers who only belongs to platform 1.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9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consumers who only belongs to platform 2.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0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consumers who register both platform1 and platform 2.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9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shops who only belongs to platform 1.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89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shops who only belongs to platform 2.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00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The fee</a:t>
                          </a:r>
                          <a:r>
                            <a:rPr lang="en-US" altLang="zh-CN" sz="1800" kern="100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that a shop pays to the </a:t>
                          </a:r>
                          <a:r>
                            <a:rPr lang="en-US" altLang="zh-CN" sz="1800" kern="100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platform1.</a:t>
                          </a:r>
                          <a:endParaRPr lang="zh-CN" sz="1800" kern="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640934" y="188006"/>
            <a:ext cx="29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Model-Variables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871541" y="5260064"/>
              <a:ext cx="10800361" cy="5146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35829"/>
                    <a:gridCol w="7364532"/>
                  </a:tblGrid>
                  <a:tr h="5146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8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800" b="0" kern="10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The fee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that a consumer pays to the 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platform1.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871541" y="5260064"/>
              <a:ext cx="10800361" cy="5146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35829"/>
                    <a:gridCol w="7364532"/>
                  </a:tblGrid>
                  <a:tr h="5143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800" b="0" kern="10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The fee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that a consumer pays to the 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platform1.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871540" y="5712737"/>
              <a:ext cx="10800361" cy="4737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35829"/>
                    <a:gridCol w="7364532"/>
                  </a:tblGrid>
                  <a:tr h="4737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CN" sz="18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800" b="0" kern="10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The fee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that a shop pays to the 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platform2.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871540" y="5712737"/>
              <a:ext cx="10800361" cy="4737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35829"/>
                    <a:gridCol w="7364532"/>
                  </a:tblGrid>
                  <a:tr h="4737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800" b="0" kern="10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The fee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that a shop pays to the 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platform2.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/>
            </p:nvGraphicFramePr>
            <p:xfrm>
              <a:off x="874414" y="6147832"/>
              <a:ext cx="10800361" cy="4395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35829"/>
                    <a:gridCol w="7364532"/>
                  </a:tblGrid>
                  <a:tr h="4395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sub>
                                  <m:sup>
                                    <m:r>
                                      <a:rPr lang="en-US" altLang="zh-CN" sz="18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800" b="0" kern="10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The fee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that a consumer pays to the 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platform1.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/>
            </p:nvGraphicFramePr>
            <p:xfrm>
              <a:off x="874414" y="6147832"/>
              <a:ext cx="10800361" cy="4395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35829"/>
                    <a:gridCol w="7364532"/>
                  </a:tblGrid>
                  <a:tr h="4394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800" b="0" kern="10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The fee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that a consumer pays to the </a:t>
                          </a:r>
                          <a:r>
                            <a:rPr lang="en-US" altLang="zh-CN" sz="1800" b="0" kern="100" baseline="0" dirty="0" smtClean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platform1.</a:t>
                          </a:r>
                          <a:endParaRPr lang="zh-CN" sz="1800" b="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7" r="9600" b="27217"/>
          <a:stretch>
            <a:fillRect/>
          </a:stretch>
        </p:blipFill>
        <p:spPr bwMode="auto">
          <a:xfrm>
            <a:off x="3475176" y="2389023"/>
            <a:ext cx="8493505" cy="3788441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-786944" y="2293931"/>
                <a:ext cx="6096000" cy="15820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𝑡𝑥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𝑡𝑧</m:t>
                          </m:r>
                        </m:e>
                        <m:e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6944" y="2293931"/>
                <a:ext cx="6096000" cy="1582036"/>
              </a:xfrm>
              <a:prstGeom prst="rect">
                <a:avLst/>
              </a:prstGeom>
              <a:blipFill rotWithShape="1">
                <a:blip r:embed="rId2"/>
                <a:stretch>
                  <a:fillRect l="3" t="-20" r="7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10964" y="186598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Model-Calculations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t="32425" r="48165" b="29648"/>
          <a:stretch>
            <a:fillRect/>
          </a:stretch>
        </p:blipFill>
        <p:spPr>
          <a:xfrm>
            <a:off x="4742813" y="3924551"/>
            <a:ext cx="462528" cy="4526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t="32425" r="48165" b="29648"/>
          <a:stretch>
            <a:fillRect/>
          </a:stretch>
        </p:blipFill>
        <p:spPr>
          <a:xfrm>
            <a:off x="4742813" y="5614242"/>
            <a:ext cx="462528" cy="4526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73" y="3858938"/>
            <a:ext cx="444280" cy="4424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73" y="5624441"/>
            <a:ext cx="444280" cy="442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574518" y="4458705"/>
                <a:ext cx="271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18" y="4458705"/>
                <a:ext cx="271029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" t="-100" r="18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706950" y="2252588"/>
            <a:ext cx="6015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 consumers and  shops share different access to the platform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10964" y="1459429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0964" y="186598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Model-Calculations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56242" y="1766902"/>
                <a:ext cx="4136557" cy="2650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endParaRPr lang="en-US" altLang="zh-CN" kern="100" dirty="0" smtClean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get 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bSup>
                                <m:sSubSup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bSup>
                                <m:sSubSup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2" y="1766902"/>
                <a:ext cx="4136557" cy="2650469"/>
              </a:xfrm>
              <a:prstGeom prst="rect">
                <a:avLst/>
              </a:prstGeom>
              <a:blipFill rotWithShape="1">
                <a:blip r:embed="rId1"/>
                <a:stretch>
                  <a:fillRect l="-14" t="-13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551122" y="1766902"/>
                <a:ext cx="6096000" cy="21194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kern="100" dirty="0" smtClea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kern="100" dirty="0" smtClean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get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×[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)−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)−(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</m:eqAr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122" y="1766902"/>
                <a:ext cx="6096000" cy="2119426"/>
              </a:xfrm>
              <a:prstGeom prst="rect">
                <a:avLst/>
              </a:prstGeom>
              <a:blipFill rotWithShape="1">
                <a:blip r:embed="rId2"/>
                <a:stretch>
                  <a:fillRect l="-10" t="-16" r="1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0964" y="186598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Model-Calculations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506191" y="2320100"/>
                <a:ext cx="9332235" cy="1755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eqArr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eqArr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191" y="2320100"/>
                <a:ext cx="9332235" cy="1755930"/>
              </a:xfrm>
              <a:prstGeom prst="rect">
                <a:avLst/>
              </a:prstGeom>
              <a:blipFill rotWithShape="1">
                <a:blip r:embed="rId1"/>
                <a:stretch>
                  <a:fillRect l="-6" t="-25" r="3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506191" y="4270556"/>
                <a:ext cx="4961936" cy="1342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)×(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)×(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191" y="4270556"/>
                <a:ext cx="4961936" cy="1342099"/>
              </a:xfrm>
              <a:prstGeom prst="rect">
                <a:avLst/>
              </a:prstGeom>
              <a:blipFill rotWithShape="1">
                <a:blip r:embed="rId2"/>
                <a:stretch>
                  <a:fillRect l="-12" t="-1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506191" y="159002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members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tags/tag1.xml><?xml version="1.0" encoding="utf-8"?>
<p:tagLst xmlns:p="http://schemas.openxmlformats.org/presentationml/2006/main">
  <p:tag name="TIMING" val="|21.2|1.3"/>
</p:tagLst>
</file>

<file path=ppt/tags/tag2.xml><?xml version="1.0" encoding="utf-8"?>
<p:tagLst xmlns:p="http://schemas.openxmlformats.org/presentationml/2006/main">
  <p:tag name="KSO_WPP_MARK_KEY" val="44788585-8415-46d6-935c-458b0b489efb"/>
  <p:tag name="COMMONDATA" val="eyJoZGlkIjoiYzRjN2RhNzYyMTU1OTMxMmQ1ZGMyYzZlMGQyYTUwZ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4852</Words>
  <Application>WPS 演示</Application>
  <PresentationFormat>宽屏</PresentationFormat>
  <Paragraphs>259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Cambria Math</vt:lpstr>
      <vt:lpstr>等线</vt:lpstr>
      <vt:lpstr>Calibri</vt:lpstr>
      <vt:lpstr>Arial Unicode MS</vt:lpstr>
      <vt:lpstr>BatangChe</vt:lpstr>
      <vt:lpstr>Segoe Print</vt:lpstr>
      <vt:lpstr>Script MT Bold</vt:lpstr>
      <vt:lpstr>Office 主题</vt:lpstr>
      <vt:lpstr>The Pricing Strategy of O2O Takeaway Food Industry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Model-Extension</vt:lpstr>
      <vt:lpstr>Model-Extension-Calculation</vt:lpstr>
      <vt:lpstr>Model-Extension-Calculation</vt:lpstr>
      <vt:lpstr>PowerPoint 演示文稿</vt:lpstr>
      <vt:lpstr>References</vt:lpstr>
      <vt:lpstr>Thanks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</dc:title>
  <dc:creator>Microsoft 帐户</dc:creator>
  <cp:lastModifiedBy>文档存本地丢失不负责</cp:lastModifiedBy>
  <cp:revision>92</cp:revision>
  <dcterms:created xsi:type="dcterms:W3CDTF">2022-05-30T03:11:00Z</dcterms:created>
  <dcterms:modified xsi:type="dcterms:W3CDTF">2022-12-04T08:12:21Z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A4BCCAB464AD42FEA164863208ACF792</vt:lpwstr>
  </property>
  <property fmtid="{D5CDD505-2E9C-101B-9397-08002B2CF9AE}" pid="3" name="KSOProductBuildVer">
    <vt:lpwstr>2052-11.1.0.12763</vt:lpwstr>
  </property>
</Properties>
</file>