
<file path=[Content_Types].xml><?xml version="1.0" encoding="utf-8"?>
<Types xmlns="http://schemas.openxmlformats.org/package/2006/content-types">
  <Override PartName="/_rels/.rels" ContentType="application/vnd.openxmlformats-package.relationships+xml"/>
  <Override PartName="/ppt/slides/slide9.xml" ContentType="application/vnd.openxmlformats-officedocument.presentationml.slide+xml"/>
  <Override PartName="/ppt/slides/slide8.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9.png" ContentType="image/png"/>
  <Override PartName="/ppt/media/image8.png" ContentType="image/png"/>
  <Override PartName="/ppt/media/image7.png" ContentType="image/png"/>
  <Override PartName="/ppt/media/image6.png" ContentType="image/png"/>
  <Override PartName="/ppt/media/image10.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7.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38400" y="1917000"/>
            <a:ext cx="8649000" cy="82692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457200" y="1203480"/>
            <a:ext cx="822924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457200" y="2761920"/>
            <a:ext cx="822924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38400" y="1917000"/>
            <a:ext cx="8649000" cy="82692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457200" y="120348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31" name="PlaceHolder 3"/>
          <p:cNvSpPr>
            <a:spLocks noGrp="1"/>
          </p:cNvSpPr>
          <p:nvPr>
            <p:ph type="body"/>
          </p:nvPr>
        </p:nvSpPr>
        <p:spPr>
          <a:xfrm>
            <a:off x="4674240" y="120348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32" name="PlaceHolder 4"/>
          <p:cNvSpPr>
            <a:spLocks noGrp="1"/>
          </p:cNvSpPr>
          <p:nvPr>
            <p:ph type="body"/>
          </p:nvPr>
        </p:nvSpPr>
        <p:spPr>
          <a:xfrm>
            <a:off x="4674240" y="276192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33" name="PlaceHolder 5"/>
          <p:cNvSpPr>
            <a:spLocks noGrp="1"/>
          </p:cNvSpPr>
          <p:nvPr>
            <p:ph type="body"/>
          </p:nvPr>
        </p:nvSpPr>
        <p:spPr>
          <a:xfrm>
            <a:off x="457200" y="276192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338400" y="1917000"/>
            <a:ext cx="8649000" cy="82692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35" name="PlaceHolder 2"/>
          <p:cNvSpPr>
            <a:spLocks noGrp="1"/>
          </p:cNvSpPr>
          <p:nvPr>
            <p:ph type="body"/>
          </p:nvPr>
        </p:nvSpPr>
        <p:spPr>
          <a:xfrm>
            <a:off x="457200" y="1203480"/>
            <a:ext cx="8229240" cy="29829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36" name="PlaceHolder 3"/>
          <p:cNvSpPr>
            <a:spLocks noGrp="1"/>
          </p:cNvSpPr>
          <p:nvPr>
            <p:ph type="body"/>
          </p:nvPr>
        </p:nvSpPr>
        <p:spPr>
          <a:xfrm>
            <a:off x="457200" y="1203480"/>
            <a:ext cx="8229240" cy="29829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pic>
        <p:nvPicPr>
          <p:cNvPr id="37" name="" descr=""/>
          <p:cNvPicPr/>
          <p:nvPr/>
        </p:nvPicPr>
        <p:blipFill>
          <a:blip r:embed="rId2"/>
          <a:stretch/>
        </p:blipFill>
        <p:spPr>
          <a:xfrm>
            <a:off x="2702160" y="1203480"/>
            <a:ext cx="3738600" cy="2982960"/>
          </a:xfrm>
          <a:prstGeom prst="rect">
            <a:avLst/>
          </a:prstGeom>
          <a:ln>
            <a:noFill/>
          </a:ln>
        </p:spPr>
      </p:pic>
      <p:pic>
        <p:nvPicPr>
          <p:cNvPr id="38" name="" descr=""/>
          <p:cNvPicPr/>
          <p:nvPr/>
        </p:nvPicPr>
        <p:blipFill>
          <a:blip r:embed="rId3"/>
          <a:stretch/>
        </p:blipFill>
        <p:spPr>
          <a:xfrm>
            <a:off x="2702160" y="1203480"/>
            <a:ext cx="3738600" cy="29829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38400" y="1917000"/>
            <a:ext cx="8649000" cy="82692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43"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38400" y="1917000"/>
            <a:ext cx="8649000" cy="82692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45" name="PlaceHolder 2"/>
          <p:cNvSpPr>
            <a:spLocks noGrp="1"/>
          </p:cNvSpPr>
          <p:nvPr>
            <p:ph type="body"/>
          </p:nvPr>
        </p:nvSpPr>
        <p:spPr>
          <a:xfrm>
            <a:off x="457200" y="1203480"/>
            <a:ext cx="8229240" cy="29829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38400" y="1917000"/>
            <a:ext cx="8649000" cy="82692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47" name="PlaceHolder 2"/>
          <p:cNvSpPr>
            <a:spLocks noGrp="1"/>
          </p:cNvSpPr>
          <p:nvPr>
            <p:ph type="body"/>
          </p:nvPr>
        </p:nvSpPr>
        <p:spPr>
          <a:xfrm>
            <a:off x="457200" y="1203480"/>
            <a:ext cx="4015800" cy="29829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48" name="PlaceHolder 3"/>
          <p:cNvSpPr>
            <a:spLocks noGrp="1"/>
          </p:cNvSpPr>
          <p:nvPr>
            <p:ph type="body"/>
          </p:nvPr>
        </p:nvSpPr>
        <p:spPr>
          <a:xfrm>
            <a:off x="4674240" y="1203480"/>
            <a:ext cx="4015800" cy="29829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38400" y="1917000"/>
            <a:ext cx="8649000" cy="82692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38400" y="1917000"/>
            <a:ext cx="8649000" cy="383436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38400" y="1917000"/>
            <a:ext cx="8649000" cy="82692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457200" y="120348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457200" y="276192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4674240" y="1203480"/>
            <a:ext cx="4015800" cy="29829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338400" y="1917000"/>
            <a:ext cx="8649000" cy="82692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6"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38400" y="1917000"/>
            <a:ext cx="8649000" cy="82692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457200" y="1203480"/>
            <a:ext cx="4015800" cy="29829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4674240" y="120348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4674240" y="276192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38400" y="1917000"/>
            <a:ext cx="8649000" cy="82692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457200" y="120348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4674240" y="120348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62" name="PlaceHolder 4"/>
          <p:cNvSpPr>
            <a:spLocks noGrp="1"/>
          </p:cNvSpPr>
          <p:nvPr>
            <p:ph type="body"/>
          </p:nvPr>
        </p:nvSpPr>
        <p:spPr>
          <a:xfrm>
            <a:off x="457200" y="2761920"/>
            <a:ext cx="822924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38400" y="1917000"/>
            <a:ext cx="8649000" cy="82692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64" name="PlaceHolder 2"/>
          <p:cNvSpPr>
            <a:spLocks noGrp="1"/>
          </p:cNvSpPr>
          <p:nvPr>
            <p:ph type="body"/>
          </p:nvPr>
        </p:nvSpPr>
        <p:spPr>
          <a:xfrm>
            <a:off x="457200" y="1203480"/>
            <a:ext cx="822924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65" name="PlaceHolder 3"/>
          <p:cNvSpPr>
            <a:spLocks noGrp="1"/>
          </p:cNvSpPr>
          <p:nvPr>
            <p:ph type="body"/>
          </p:nvPr>
        </p:nvSpPr>
        <p:spPr>
          <a:xfrm>
            <a:off x="457200" y="2761920"/>
            <a:ext cx="822924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38400" y="1917000"/>
            <a:ext cx="8649000" cy="82692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67" name="PlaceHolder 2"/>
          <p:cNvSpPr>
            <a:spLocks noGrp="1"/>
          </p:cNvSpPr>
          <p:nvPr>
            <p:ph type="body"/>
          </p:nvPr>
        </p:nvSpPr>
        <p:spPr>
          <a:xfrm>
            <a:off x="457200" y="120348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68" name="PlaceHolder 3"/>
          <p:cNvSpPr>
            <a:spLocks noGrp="1"/>
          </p:cNvSpPr>
          <p:nvPr>
            <p:ph type="body"/>
          </p:nvPr>
        </p:nvSpPr>
        <p:spPr>
          <a:xfrm>
            <a:off x="4674240" y="120348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69" name="PlaceHolder 4"/>
          <p:cNvSpPr>
            <a:spLocks noGrp="1"/>
          </p:cNvSpPr>
          <p:nvPr>
            <p:ph type="body"/>
          </p:nvPr>
        </p:nvSpPr>
        <p:spPr>
          <a:xfrm>
            <a:off x="4674240" y="276192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70" name="PlaceHolder 5"/>
          <p:cNvSpPr>
            <a:spLocks noGrp="1"/>
          </p:cNvSpPr>
          <p:nvPr>
            <p:ph type="body"/>
          </p:nvPr>
        </p:nvSpPr>
        <p:spPr>
          <a:xfrm>
            <a:off x="457200" y="276192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38400" y="1917000"/>
            <a:ext cx="8649000" cy="82692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72" name="PlaceHolder 2"/>
          <p:cNvSpPr>
            <a:spLocks noGrp="1"/>
          </p:cNvSpPr>
          <p:nvPr>
            <p:ph type="body"/>
          </p:nvPr>
        </p:nvSpPr>
        <p:spPr>
          <a:xfrm>
            <a:off x="457200" y="1203480"/>
            <a:ext cx="8229240" cy="29829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73" name="PlaceHolder 3"/>
          <p:cNvSpPr>
            <a:spLocks noGrp="1"/>
          </p:cNvSpPr>
          <p:nvPr>
            <p:ph type="body"/>
          </p:nvPr>
        </p:nvSpPr>
        <p:spPr>
          <a:xfrm>
            <a:off x="457200" y="1203480"/>
            <a:ext cx="8229240" cy="29829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pic>
        <p:nvPicPr>
          <p:cNvPr id="74" name="" descr=""/>
          <p:cNvPicPr/>
          <p:nvPr/>
        </p:nvPicPr>
        <p:blipFill>
          <a:blip r:embed="rId2"/>
          <a:stretch/>
        </p:blipFill>
        <p:spPr>
          <a:xfrm>
            <a:off x="2702160" y="1203480"/>
            <a:ext cx="3738600" cy="2982960"/>
          </a:xfrm>
          <a:prstGeom prst="rect">
            <a:avLst/>
          </a:prstGeom>
          <a:ln>
            <a:noFill/>
          </a:ln>
        </p:spPr>
      </p:pic>
      <p:pic>
        <p:nvPicPr>
          <p:cNvPr id="75" name="" descr=""/>
          <p:cNvPicPr/>
          <p:nvPr/>
        </p:nvPicPr>
        <p:blipFill>
          <a:blip r:embed="rId3"/>
          <a:stretch/>
        </p:blipFill>
        <p:spPr>
          <a:xfrm>
            <a:off x="2702160" y="1203480"/>
            <a:ext cx="3738600" cy="298296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38400" y="1917000"/>
            <a:ext cx="8649000" cy="82692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457200" y="1203480"/>
            <a:ext cx="8229240" cy="29829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338400" y="1917000"/>
            <a:ext cx="8649000" cy="82692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457200" y="1203480"/>
            <a:ext cx="4015800" cy="29829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1" name="PlaceHolder 3"/>
          <p:cNvSpPr>
            <a:spLocks noGrp="1"/>
          </p:cNvSpPr>
          <p:nvPr>
            <p:ph type="body"/>
          </p:nvPr>
        </p:nvSpPr>
        <p:spPr>
          <a:xfrm>
            <a:off x="4674240" y="1203480"/>
            <a:ext cx="4015800" cy="29829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338400" y="1917000"/>
            <a:ext cx="8649000" cy="82692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338400" y="1917000"/>
            <a:ext cx="8649000" cy="38343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338400" y="1917000"/>
            <a:ext cx="8649000" cy="82692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5" name="PlaceHolder 2"/>
          <p:cNvSpPr>
            <a:spLocks noGrp="1"/>
          </p:cNvSpPr>
          <p:nvPr>
            <p:ph type="body"/>
          </p:nvPr>
        </p:nvSpPr>
        <p:spPr>
          <a:xfrm>
            <a:off x="457200" y="120348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6" name="PlaceHolder 3"/>
          <p:cNvSpPr>
            <a:spLocks noGrp="1"/>
          </p:cNvSpPr>
          <p:nvPr>
            <p:ph type="body"/>
          </p:nvPr>
        </p:nvSpPr>
        <p:spPr>
          <a:xfrm>
            <a:off x="457200" y="276192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7" name="PlaceHolder 4"/>
          <p:cNvSpPr>
            <a:spLocks noGrp="1"/>
          </p:cNvSpPr>
          <p:nvPr>
            <p:ph type="body"/>
          </p:nvPr>
        </p:nvSpPr>
        <p:spPr>
          <a:xfrm>
            <a:off x="4674240" y="1203480"/>
            <a:ext cx="4015800" cy="29829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38400" y="1917000"/>
            <a:ext cx="8649000" cy="82692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457200" y="1203480"/>
            <a:ext cx="4015800" cy="29829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0" name="PlaceHolder 3"/>
          <p:cNvSpPr>
            <a:spLocks noGrp="1"/>
          </p:cNvSpPr>
          <p:nvPr>
            <p:ph type="body"/>
          </p:nvPr>
        </p:nvSpPr>
        <p:spPr>
          <a:xfrm>
            <a:off x="4674240" y="120348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1" name="PlaceHolder 4"/>
          <p:cNvSpPr>
            <a:spLocks noGrp="1"/>
          </p:cNvSpPr>
          <p:nvPr>
            <p:ph type="body"/>
          </p:nvPr>
        </p:nvSpPr>
        <p:spPr>
          <a:xfrm>
            <a:off x="4674240" y="276192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38400" y="1917000"/>
            <a:ext cx="8649000" cy="82692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457200" y="120348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4" name="PlaceHolder 3"/>
          <p:cNvSpPr>
            <a:spLocks noGrp="1"/>
          </p:cNvSpPr>
          <p:nvPr>
            <p:ph type="body"/>
          </p:nvPr>
        </p:nvSpPr>
        <p:spPr>
          <a:xfrm>
            <a:off x="4674240" y="120348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5" name="PlaceHolder 4"/>
          <p:cNvSpPr>
            <a:spLocks noGrp="1"/>
          </p:cNvSpPr>
          <p:nvPr>
            <p:ph type="body"/>
          </p:nvPr>
        </p:nvSpPr>
        <p:spPr>
          <a:xfrm>
            <a:off x="457200" y="2761920"/>
            <a:ext cx="822924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94640" y="229680"/>
            <a:ext cx="5647320" cy="575640"/>
          </a:xfrm>
          <a:prstGeom prst="rect">
            <a:avLst/>
          </a:prstGeom>
        </p:spPr>
        <p:txBody>
          <a:bodyPr tIns="91440" bIns="91440"/>
          <a:p>
            <a:endParaRPr b="0" lang="en-US" sz="1400" spc="-1" strike="noStrike">
              <a:solidFill>
                <a:srgbClr val="000000"/>
              </a:solidFill>
              <a:uFill>
                <a:solidFill>
                  <a:srgbClr val="ffffff"/>
                </a:solidFill>
              </a:uFill>
              <a:latin typeface="Arial"/>
            </a:endParaRPr>
          </a:p>
        </p:txBody>
      </p:sp>
      <p:pic>
        <p:nvPicPr>
          <p:cNvPr id="1" name="Google Shape;10;p11" descr=""/>
          <p:cNvPicPr/>
          <p:nvPr/>
        </p:nvPicPr>
        <p:blipFill>
          <a:blip r:embed="rId2"/>
          <a:stretch/>
        </p:blipFill>
        <p:spPr>
          <a:xfrm>
            <a:off x="53280" y="4989240"/>
            <a:ext cx="946080" cy="109440"/>
          </a:xfrm>
          <a:prstGeom prst="rect">
            <a:avLst/>
          </a:prstGeom>
          <a:ln>
            <a:noFill/>
          </a:ln>
        </p:spPr>
      </p:pic>
      <p:sp>
        <p:nvSpPr>
          <p:cNvPr id="2" name="CustomShape 2"/>
          <p:cNvSpPr/>
          <p:nvPr/>
        </p:nvSpPr>
        <p:spPr>
          <a:xfrm>
            <a:off x="4338720" y="4899960"/>
            <a:ext cx="466560" cy="198720"/>
          </a:xfrm>
          <a:prstGeom prst="rect">
            <a:avLst/>
          </a:prstGeom>
          <a:noFill/>
          <a:ln>
            <a:noFill/>
          </a:ln>
        </p:spPr>
        <p:style>
          <a:lnRef idx="0"/>
          <a:fillRef idx="0"/>
          <a:effectRef idx="0"/>
          <a:fontRef idx="minor"/>
        </p:style>
        <p:txBody>
          <a:bodyPr tIns="91440" bIns="91440"/>
          <a:p>
            <a:pPr>
              <a:lnSpc>
                <a:spcPct val="100000"/>
              </a:lnSpc>
            </a:pPr>
            <a:r>
              <a:rPr b="0" lang="en-US" sz="900" spc="-1" strike="noStrike">
                <a:solidFill>
                  <a:srgbClr val="ffffff"/>
                </a:solidFill>
                <a:uFill>
                  <a:solidFill>
                    <a:srgbClr val="ffffff"/>
                  </a:solidFill>
                </a:uFill>
                <a:latin typeface="Lato"/>
                <a:ea typeface="Lato"/>
              </a:rPr>
              <a:t>//01</a:t>
            </a:r>
            <a:endParaRPr b="0" lang="en-US" sz="1800" spc="-1" strike="noStrike">
              <a:solidFill>
                <a:srgbClr val="000000"/>
              </a:solidFill>
              <a:uFill>
                <a:solidFill>
                  <a:srgbClr val="ffffff"/>
                </a:solidFill>
              </a:uFill>
              <a:latin typeface="Arial"/>
            </a:endParaRPr>
          </a:p>
        </p:txBody>
      </p:sp>
      <p:sp>
        <p:nvSpPr>
          <p:cNvPr id="3" name="CustomShape 3"/>
          <p:cNvSpPr/>
          <p:nvPr/>
        </p:nvSpPr>
        <p:spPr>
          <a:xfrm>
            <a:off x="4268880" y="4859280"/>
            <a:ext cx="548280" cy="393120"/>
          </a:xfrm>
          <a:prstGeom prst="rect">
            <a:avLst/>
          </a:prstGeom>
          <a:noFill/>
          <a:ln>
            <a:noFill/>
          </a:ln>
        </p:spPr>
        <p:style>
          <a:lnRef idx="0"/>
          <a:fillRef idx="0"/>
          <a:effectRef idx="0"/>
          <a:fontRef idx="minor"/>
        </p:style>
        <p:txBody>
          <a:bodyPr tIns="91440" bIns="91440" anchor="ctr"/>
          <a:p>
            <a:pPr algn="ctr">
              <a:lnSpc>
                <a:spcPct val="100000"/>
              </a:lnSpc>
            </a:pPr>
            <a:r>
              <a:rPr b="0" lang="en-US" sz="900" spc="-1" strike="noStrike">
                <a:solidFill>
                  <a:srgbClr val="ffffff"/>
                </a:solidFill>
                <a:uFill>
                  <a:solidFill>
                    <a:srgbClr val="ffffff"/>
                  </a:solidFill>
                </a:uFill>
                <a:latin typeface="Lato"/>
                <a:ea typeface="Lato"/>
              </a:rPr>
              <a:t>// </a:t>
            </a:r>
            <a:fld id="{EFDF711B-BA1A-45D1-A4D9-63177340CB1F}" type="slidenum">
              <a:rPr b="0" lang="en-US" sz="900" spc="-1" strike="noStrike">
                <a:solidFill>
                  <a:srgbClr val="ffffff"/>
                </a:solidFill>
                <a:uFill>
                  <a:solidFill>
                    <a:srgbClr val="ffffff"/>
                  </a:solidFill>
                </a:uFill>
                <a:latin typeface="Lato"/>
                <a:ea typeface="Lato"/>
              </a:rPr>
              <a:t>&lt;number&gt;</a:t>
            </a:fld>
            <a:endParaRPr b="0" lang="en-US" sz="1800" spc="-1" strike="noStrike">
              <a:solidFill>
                <a:srgbClr val="000000"/>
              </a:solidFill>
              <a:uFill>
                <a:solidFill>
                  <a:srgbClr val="ffffff"/>
                </a:solidFill>
              </a:uFill>
              <a:latin typeface="Arial"/>
            </a:endParaRPr>
          </a:p>
        </p:txBody>
      </p:sp>
      <p:sp>
        <p:nvSpPr>
          <p:cNvPr id="4" name="PlaceHolder 4"/>
          <p:cNvSpPr>
            <a:spLocks noGrp="1"/>
          </p:cNvSpPr>
          <p:nvPr>
            <p:ph type="body"/>
          </p:nvPr>
        </p:nvSpPr>
        <p:spPr>
          <a:xfrm>
            <a:off x="457200" y="1203480"/>
            <a:ext cx="8229240" cy="2982960"/>
          </a:xfrm>
          <a:prstGeom prst="rect">
            <a:avLst/>
          </a:prstGeom>
        </p:spPr>
        <p:txBody>
          <a:bodyPr lIns="0" rIns="0" tIns="0" bIns="0"/>
          <a:p>
            <a:pPr marL="432000" indent="-324000">
              <a:buClr>
                <a:srgbClr val="000000"/>
              </a:buClr>
              <a:buSzPct val="45000"/>
              <a:buFont typeface="Wingdings" charset="2"/>
              <a:buChar char=""/>
            </a:pPr>
            <a:r>
              <a:rPr b="0" lang="en-US" sz="1400" spc="-1" strike="noStrike">
                <a:solidFill>
                  <a:srgbClr val="000000"/>
                </a:solidFill>
                <a:uFill>
                  <a:solidFill>
                    <a:srgbClr val="ffffff"/>
                  </a:solidFill>
                </a:uFill>
                <a:latin typeface="Arial"/>
              </a:rPr>
              <a:t>Click to edit the outline text format</a:t>
            </a:r>
            <a:endParaRPr b="0" lang="en-US" sz="14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400" spc="-1" strike="noStrike">
                <a:solidFill>
                  <a:srgbClr val="000000"/>
                </a:solidFill>
                <a:uFill>
                  <a:solidFill>
                    <a:srgbClr val="ffffff"/>
                  </a:solidFill>
                </a:uFill>
                <a:latin typeface="Arial"/>
              </a:rPr>
              <a:t>Second Outline Level</a:t>
            </a:r>
            <a:endParaRPr b="0" lang="en-US" sz="1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400" spc="-1" strike="noStrike">
                <a:solidFill>
                  <a:srgbClr val="000000"/>
                </a:solidFill>
                <a:uFill>
                  <a:solidFill>
                    <a:srgbClr val="ffffff"/>
                  </a:solidFill>
                </a:uFill>
                <a:latin typeface="Arial"/>
              </a:rPr>
              <a:t>Third Outline Level</a:t>
            </a:r>
            <a:endParaRPr b="0" lang="en-US" sz="1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400" spc="-1" strike="noStrike">
                <a:solidFill>
                  <a:srgbClr val="000000"/>
                </a:solidFill>
                <a:uFill>
                  <a:solidFill>
                    <a:srgbClr val="ffffff"/>
                  </a:solidFill>
                </a:uFill>
                <a:latin typeface="Arial"/>
              </a:rPr>
              <a:t>Fourth Outline Level</a:t>
            </a:r>
            <a:endParaRPr b="0" lang="en-US" sz="14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38400" y="1917000"/>
            <a:ext cx="8649000" cy="826920"/>
          </a:xfrm>
          <a:prstGeom prst="rect">
            <a:avLst/>
          </a:prstGeom>
        </p:spPr>
        <p:txBody>
          <a:bodyPr tIns="91440" bIns="91440"/>
          <a:p>
            <a:endParaRPr b="0" lang="en-US" sz="1400" spc="-1" strike="noStrike">
              <a:solidFill>
                <a:srgbClr val="000000"/>
              </a:solidFill>
              <a:uFill>
                <a:solidFill>
                  <a:srgbClr val="ffffff"/>
                </a:solidFill>
              </a:uFill>
              <a:latin typeface="Arial"/>
            </a:endParaRPr>
          </a:p>
        </p:txBody>
      </p:sp>
      <p:pic>
        <p:nvPicPr>
          <p:cNvPr id="40" name="Google Shape;167;p13" descr=""/>
          <p:cNvPicPr/>
          <p:nvPr/>
        </p:nvPicPr>
        <p:blipFill>
          <a:blip r:embed="rId3"/>
          <a:stretch/>
        </p:blipFill>
        <p:spPr>
          <a:xfrm>
            <a:off x="551520" y="509760"/>
            <a:ext cx="1356480" cy="338760"/>
          </a:xfrm>
          <a:prstGeom prst="rect">
            <a:avLst/>
          </a:prstGeom>
          <a:ln>
            <a:noFill/>
          </a:ln>
        </p:spPr>
      </p:pic>
      <p:sp>
        <p:nvSpPr>
          <p:cNvPr id="41" name="PlaceHolder 2"/>
          <p:cNvSpPr>
            <a:spLocks noGrp="1"/>
          </p:cNvSpPr>
          <p:nvPr>
            <p:ph type="body"/>
          </p:nvPr>
        </p:nvSpPr>
        <p:spPr>
          <a:xfrm>
            <a:off x="457200" y="1203480"/>
            <a:ext cx="8229240" cy="2982960"/>
          </a:xfrm>
          <a:prstGeom prst="rect">
            <a:avLst/>
          </a:prstGeom>
        </p:spPr>
        <p:txBody>
          <a:bodyPr lIns="0" rIns="0" tIns="0" bIns="0"/>
          <a:p>
            <a:pPr marL="432000" indent="-324000">
              <a:buClr>
                <a:srgbClr val="ffffff"/>
              </a:buClr>
              <a:buSzPct val="45000"/>
              <a:buFont typeface="Wingdings" charset="2"/>
              <a:buChar char=""/>
            </a:pPr>
            <a:r>
              <a:rPr b="0" lang="en-US" sz="1400" spc="-1" strike="noStrike">
                <a:solidFill>
                  <a:srgbClr val="000000"/>
                </a:solidFill>
                <a:uFill>
                  <a:solidFill>
                    <a:srgbClr val="ffffff"/>
                  </a:solidFill>
                </a:uFill>
                <a:latin typeface="Arial"/>
              </a:rPr>
              <a:t>Click to edit the outline text format</a:t>
            </a:r>
            <a:endParaRPr b="0" lang="en-US" sz="1400" spc="-1" strike="noStrike">
              <a:solidFill>
                <a:srgbClr val="000000"/>
              </a:solidFill>
              <a:uFill>
                <a:solidFill>
                  <a:srgbClr val="ffffff"/>
                </a:solidFill>
              </a:uFill>
              <a:latin typeface="Arial"/>
            </a:endParaRPr>
          </a:p>
          <a:p>
            <a:pPr lvl="1" marL="864000" indent="-324000">
              <a:buClr>
                <a:srgbClr val="ffffff"/>
              </a:buClr>
              <a:buSzPct val="75000"/>
              <a:buFont typeface="Symbol" charset="2"/>
              <a:buChar char=""/>
            </a:pPr>
            <a:r>
              <a:rPr b="0" lang="en-US" sz="1400" spc="-1" strike="noStrike">
                <a:solidFill>
                  <a:srgbClr val="000000"/>
                </a:solidFill>
                <a:uFill>
                  <a:solidFill>
                    <a:srgbClr val="ffffff"/>
                  </a:solidFill>
                </a:uFill>
                <a:latin typeface="Arial"/>
              </a:rPr>
              <a:t>Second Outline Level</a:t>
            </a:r>
            <a:endParaRPr b="0" lang="en-US" sz="1400" spc="-1" strike="noStrike">
              <a:solidFill>
                <a:srgbClr val="000000"/>
              </a:solidFill>
              <a:uFill>
                <a:solidFill>
                  <a:srgbClr val="ffffff"/>
                </a:solidFill>
              </a:uFill>
              <a:latin typeface="Arial"/>
            </a:endParaRPr>
          </a:p>
          <a:p>
            <a:pPr lvl="2" marL="1296000" indent="-288000">
              <a:buClr>
                <a:srgbClr val="ffffff"/>
              </a:buClr>
              <a:buSzPct val="45000"/>
              <a:buFont typeface="Wingdings" charset="2"/>
              <a:buChar char=""/>
            </a:pPr>
            <a:r>
              <a:rPr b="0" lang="en-US" sz="1400" spc="-1" strike="noStrike">
                <a:solidFill>
                  <a:srgbClr val="000000"/>
                </a:solidFill>
                <a:uFill>
                  <a:solidFill>
                    <a:srgbClr val="ffffff"/>
                  </a:solidFill>
                </a:uFill>
                <a:latin typeface="Arial"/>
              </a:rPr>
              <a:t>Third Outline Level</a:t>
            </a:r>
            <a:endParaRPr b="0" lang="en-US" sz="1400" spc="-1" strike="noStrike">
              <a:solidFill>
                <a:srgbClr val="000000"/>
              </a:solidFill>
              <a:uFill>
                <a:solidFill>
                  <a:srgbClr val="ffffff"/>
                </a:solidFill>
              </a:uFill>
              <a:latin typeface="Arial"/>
            </a:endParaRPr>
          </a:p>
          <a:p>
            <a:pPr lvl="3" marL="1728000" indent="-216000">
              <a:buClr>
                <a:srgbClr val="ffffff"/>
              </a:buClr>
              <a:buSzPct val="75000"/>
              <a:buFont typeface="Symbol" charset="2"/>
              <a:buChar char=""/>
            </a:pPr>
            <a:r>
              <a:rPr b="0" lang="en-US" sz="1400" spc="-1" strike="noStrike">
                <a:solidFill>
                  <a:srgbClr val="000000"/>
                </a:solidFill>
                <a:uFill>
                  <a:solidFill>
                    <a:srgbClr val="ffffff"/>
                  </a:solidFill>
                </a:uFill>
                <a:latin typeface="Arial"/>
              </a:rPr>
              <a:t>Fourth Outline Level</a:t>
            </a:r>
            <a:endParaRPr b="0" lang="en-US" sz="1400" spc="-1" strike="noStrike">
              <a:solidFill>
                <a:srgbClr val="000000"/>
              </a:solidFill>
              <a:uFill>
                <a:solidFill>
                  <a:srgbClr val="ffffff"/>
                </a:solidFill>
              </a:uFill>
              <a:latin typeface="Arial"/>
            </a:endParaRPr>
          </a:p>
          <a:p>
            <a:pPr lvl="4" marL="2160000" indent="-216000">
              <a:buClr>
                <a:srgbClr val="ffffff"/>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ffffff"/>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ffffff"/>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76" name="TextShape 1"/>
          <p:cNvSpPr txBox="1"/>
          <p:nvPr/>
        </p:nvSpPr>
        <p:spPr>
          <a:xfrm>
            <a:off x="0" y="1371600"/>
            <a:ext cx="9143640" cy="575640"/>
          </a:xfrm>
          <a:prstGeom prst="rect">
            <a:avLst/>
          </a:prstGeom>
          <a:noFill/>
          <a:ln>
            <a:noFill/>
          </a:ln>
        </p:spPr>
        <p:txBody>
          <a:bodyPr tIns="91440" bIns="91440"/>
          <a:p>
            <a:pPr>
              <a:lnSpc>
                <a:spcPct val="100000"/>
              </a:lnSpc>
            </a:pPr>
            <a:r>
              <a:rPr b="1" lang="en-US" sz="2900" spc="-1" strike="noStrike" u="sng">
                <a:solidFill>
                  <a:srgbClr val="ffffff"/>
                </a:solidFill>
                <a:uFill>
                  <a:solidFill>
                    <a:srgbClr val="ffffff"/>
                  </a:solidFill>
                </a:uFill>
                <a:latin typeface="Trebuchet MS"/>
                <a:ea typeface="Trebuchet MS"/>
              </a:rPr>
              <a:t>Bank of Baroda Hackathon - 2022                       </a:t>
            </a:r>
            <a:endParaRPr b="0" lang="en-US" sz="1400" spc="-1" strike="noStrike">
              <a:solidFill>
                <a:srgbClr val="000000"/>
              </a:solidFill>
              <a:uFill>
                <a:solidFill>
                  <a:srgbClr val="ffffff"/>
                </a:solidFill>
              </a:uFill>
              <a:latin typeface="Arial"/>
            </a:endParaRPr>
          </a:p>
        </p:txBody>
      </p:sp>
      <p:sp>
        <p:nvSpPr>
          <p:cNvPr id="77" name="CustomShape 2"/>
          <p:cNvSpPr/>
          <p:nvPr/>
        </p:nvSpPr>
        <p:spPr>
          <a:xfrm>
            <a:off x="0" y="2161440"/>
            <a:ext cx="6192000" cy="624960"/>
          </a:xfrm>
          <a:prstGeom prst="rect">
            <a:avLst/>
          </a:prstGeom>
          <a:noFill/>
          <a:ln>
            <a:noFill/>
          </a:ln>
        </p:spPr>
        <p:style>
          <a:lnRef idx="0"/>
          <a:fillRef idx="0"/>
          <a:effectRef idx="0"/>
          <a:fontRef idx="minor"/>
        </p:style>
        <p:txBody>
          <a:bodyPr tIns="91440" bIns="91440"/>
          <a:p>
            <a:pPr>
              <a:lnSpc>
                <a:spcPct val="100000"/>
              </a:lnSpc>
            </a:pPr>
            <a:r>
              <a:rPr b="1" lang="en-US" sz="2900" spc="-1" strike="noStrike">
                <a:solidFill>
                  <a:srgbClr val="ffffff"/>
                </a:solidFill>
                <a:uFill>
                  <a:solidFill>
                    <a:srgbClr val="ffffff"/>
                  </a:solidFill>
                </a:uFill>
                <a:latin typeface="Trebuchet MS"/>
                <a:ea typeface="Trebuchet MS"/>
              </a:rPr>
              <a:t>Your Team Name : </a:t>
            </a:r>
            <a:endParaRPr b="0" lang="en-US" sz="1800" spc="-1" strike="noStrike">
              <a:solidFill>
                <a:srgbClr val="000000"/>
              </a:solidFill>
              <a:uFill>
                <a:solidFill>
                  <a:srgbClr val="ffffff"/>
                </a:solidFill>
              </a:uFill>
              <a:latin typeface="Arial"/>
            </a:endParaRPr>
          </a:p>
        </p:txBody>
      </p:sp>
      <p:sp>
        <p:nvSpPr>
          <p:cNvPr id="78" name="CustomShape 3"/>
          <p:cNvSpPr/>
          <p:nvPr/>
        </p:nvSpPr>
        <p:spPr>
          <a:xfrm>
            <a:off x="158400" y="2992680"/>
            <a:ext cx="4558680" cy="377280"/>
          </a:xfrm>
          <a:prstGeom prst="rect">
            <a:avLst/>
          </a:prstGeom>
          <a:noFill/>
          <a:ln>
            <a:noFill/>
          </a:ln>
        </p:spPr>
        <p:style>
          <a:lnRef idx="0"/>
          <a:fillRef idx="0"/>
          <a:effectRef idx="0"/>
          <a:fontRef idx="minor"/>
        </p:style>
        <p:txBody>
          <a:bodyPr tIns="91440" bIns="91440"/>
          <a:p>
            <a:pPr>
              <a:lnSpc>
                <a:spcPct val="150000"/>
              </a:lnSpc>
            </a:pPr>
            <a:r>
              <a:rPr b="0" lang="en-US" sz="1700" spc="-1" strike="noStrike">
                <a:solidFill>
                  <a:srgbClr val="ffffff"/>
                </a:solidFill>
                <a:uFill>
                  <a:solidFill>
                    <a:srgbClr val="ffffff"/>
                  </a:solidFill>
                </a:uFill>
                <a:latin typeface="Trebuchet MS"/>
                <a:ea typeface="Trebuchet MS"/>
              </a:rPr>
              <a:t>Your team bio :</a:t>
            </a:r>
            <a:endParaRPr b="0" lang="en-US" sz="1800" spc="-1" strike="noStrike">
              <a:solidFill>
                <a:srgbClr val="000000"/>
              </a:solidFill>
              <a:uFill>
                <a:solidFill>
                  <a:srgbClr val="ffffff"/>
                </a:solidFill>
              </a:uFill>
              <a:latin typeface="Arial"/>
            </a:endParaRPr>
          </a:p>
          <a:p>
            <a:pPr>
              <a:lnSpc>
                <a:spcPct val="150000"/>
              </a:lnSpc>
            </a:pPr>
            <a:r>
              <a:rPr b="0" lang="en-US" sz="1200" spc="-1" strike="noStrike">
                <a:solidFill>
                  <a:srgbClr val="ffffff"/>
                </a:solidFill>
                <a:uFill>
                  <a:solidFill>
                    <a:srgbClr val="ffffff"/>
                  </a:solidFill>
                </a:uFill>
                <a:latin typeface="Trebuchet MS"/>
                <a:ea typeface="Trebuchet MS"/>
              </a:rPr>
              <a:t>Date :</a:t>
            </a:r>
            <a:endParaRPr b="0" lang="en-US" sz="1800" spc="-1" strike="noStrike">
              <a:solidFill>
                <a:srgbClr val="000000"/>
              </a:solidFill>
              <a:uFill>
                <a:solidFill>
                  <a:srgbClr val="ffffff"/>
                </a:solidFill>
              </a:uFill>
              <a:latin typeface="Arial"/>
            </a:endParaRPr>
          </a:p>
        </p:txBody>
      </p:sp>
      <p:pic>
        <p:nvPicPr>
          <p:cNvPr id="79" name="Google Shape;341;p1" descr=""/>
          <p:cNvPicPr/>
          <p:nvPr/>
        </p:nvPicPr>
        <p:blipFill>
          <a:blip r:embed="rId2"/>
          <a:stretch/>
        </p:blipFill>
        <p:spPr>
          <a:xfrm>
            <a:off x="6807600" y="270360"/>
            <a:ext cx="2234880" cy="738720"/>
          </a:xfrm>
          <a:prstGeom prst="rect">
            <a:avLst/>
          </a:prstGeom>
          <a:ln>
            <a:noFill/>
          </a:ln>
        </p:spPr>
      </p:pic>
      <p:sp>
        <p:nvSpPr>
          <p:cNvPr id="80" name="CustomShape 4"/>
          <p:cNvSpPr/>
          <p:nvPr/>
        </p:nvSpPr>
        <p:spPr>
          <a:xfrm>
            <a:off x="6807600" y="117720"/>
            <a:ext cx="2385720" cy="396360"/>
          </a:xfrm>
          <a:prstGeom prst="rect">
            <a:avLst/>
          </a:prstGeom>
          <a:noFill/>
          <a:ln>
            <a:noFill/>
          </a:ln>
        </p:spPr>
        <p:style>
          <a:lnRef idx="0"/>
          <a:fillRef idx="0"/>
          <a:effectRef idx="0"/>
          <a:fontRef idx="minor"/>
        </p:style>
        <p:txBody>
          <a:bodyPr tIns="91440" bIns="91440"/>
          <a:p>
            <a:pPr algn="ctr">
              <a:lnSpc>
                <a:spcPct val="150000"/>
              </a:lnSpc>
            </a:pPr>
            <a:r>
              <a:rPr b="0" lang="en-US" sz="1400" spc="-1" strike="noStrike">
                <a:solidFill>
                  <a:srgbClr val="141414"/>
                </a:solidFill>
                <a:uFill>
                  <a:solidFill>
                    <a:srgbClr val="ffffff"/>
                  </a:solidFill>
                </a:uFill>
                <a:latin typeface="Lato"/>
                <a:ea typeface="Lato"/>
              </a:rPr>
              <a:t>Technology Partner</a:t>
            </a:r>
            <a:endParaRPr b="0" lang="en-US" sz="1800" spc="-1" strike="noStrike">
              <a:solidFill>
                <a:srgbClr val="000000"/>
              </a:solidFill>
              <a:uFill>
                <a:solidFill>
                  <a:srgbClr val="ffffff"/>
                </a:solidFill>
              </a:uFill>
              <a:latin typeface="Arial"/>
            </a:endParaRPr>
          </a:p>
        </p:txBody>
      </p:sp>
      <p:sp>
        <p:nvSpPr>
          <p:cNvPr id="81" name="TextShape 5"/>
          <p:cNvSpPr txBox="1"/>
          <p:nvPr/>
        </p:nvSpPr>
        <p:spPr>
          <a:xfrm>
            <a:off x="3931920" y="2377440"/>
            <a:ext cx="2260080" cy="34632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cairos</a:t>
            </a:r>
            <a:endParaRPr b="0" lang="en-US" sz="1800" spc="-1" strike="noStrike">
              <a:solidFill>
                <a:srgbClr val="000000"/>
              </a:solidFill>
              <a:uFill>
                <a:solidFill>
                  <a:srgbClr val="ffffff"/>
                </a:solidFill>
              </a:uFill>
              <a:latin typeface="Arial"/>
            </a:endParaRPr>
          </a:p>
        </p:txBody>
      </p:sp>
      <p:sp>
        <p:nvSpPr>
          <p:cNvPr id="82" name="TextShape 6"/>
          <p:cNvSpPr txBox="1"/>
          <p:nvPr/>
        </p:nvSpPr>
        <p:spPr>
          <a:xfrm>
            <a:off x="2011680" y="2799360"/>
            <a:ext cx="3474720" cy="85824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Cairos  team is   azure solving team with a niche for programming </a:t>
            </a:r>
            <a:endParaRPr b="0" lang="en-US" sz="1800" spc="-1" strike="noStrike">
              <a:solidFill>
                <a:srgbClr val="000000"/>
              </a:solidFill>
              <a:uFill>
                <a:solidFill>
                  <a:srgbClr val="ffffff"/>
                </a:solidFill>
              </a:uFill>
              <a:latin typeface="Arial"/>
            </a:endParaRPr>
          </a:p>
        </p:txBody>
      </p:sp>
      <p:sp>
        <p:nvSpPr>
          <p:cNvPr id="83" name="TextShape 7"/>
          <p:cNvSpPr txBox="1"/>
          <p:nvPr/>
        </p:nvSpPr>
        <p:spPr>
          <a:xfrm>
            <a:off x="914400" y="3657600"/>
            <a:ext cx="2377440" cy="34632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23-august -2022 </a:t>
            </a:r>
            <a:endParaRPr b="0" lang="en-US"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494640" y="229680"/>
            <a:ext cx="8279640" cy="575640"/>
          </a:xfrm>
          <a:prstGeom prst="rect">
            <a:avLst/>
          </a:prstGeom>
          <a:noFill/>
          <a:ln>
            <a:noFill/>
          </a:ln>
        </p:spPr>
        <p:txBody>
          <a:bodyPr tIns="91440" bIns="91440"/>
          <a:p>
            <a:pPr>
              <a:lnSpc>
                <a:spcPct val="100000"/>
              </a:lnSpc>
            </a:pPr>
            <a:r>
              <a:rPr b="1" lang="en-US" sz="2000" spc="-1" strike="noStrike">
                <a:solidFill>
                  <a:srgbClr val="1f1f50"/>
                </a:solidFill>
                <a:uFill>
                  <a:solidFill>
                    <a:srgbClr val="ffffff"/>
                  </a:solidFill>
                </a:uFill>
                <a:latin typeface="Lato"/>
                <a:ea typeface="Lato"/>
              </a:rPr>
              <a:t>Problem Statement?</a:t>
            </a:r>
            <a:endParaRPr b="0" lang="en-US" sz="1400" spc="-1" strike="noStrike">
              <a:solidFill>
                <a:srgbClr val="000000"/>
              </a:solidFill>
              <a:uFill>
                <a:solidFill>
                  <a:srgbClr val="ffffff"/>
                </a:solidFill>
              </a:uFill>
              <a:latin typeface="Arial"/>
            </a:endParaRPr>
          </a:p>
        </p:txBody>
      </p:sp>
      <p:sp>
        <p:nvSpPr>
          <p:cNvPr id="85" name="CustomShape 2"/>
          <p:cNvSpPr/>
          <p:nvPr/>
        </p:nvSpPr>
        <p:spPr>
          <a:xfrm>
            <a:off x="512280" y="640080"/>
            <a:ext cx="8238240" cy="3925080"/>
          </a:xfrm>
          <a:prstGeom prst="rect">
            <a:avLst/>
          </a:prstGeom>
          <a:noFill/>
          <a:ln>
            <a:noFill/>
          </a:ln>
        </p:spPr>
        <p:style>
          <a:lnRef idx="0"/>
          <a:fillRef idx="0"/>
          <a:effectRef idx="0"/>
          <a:fontRef idx="minor"/>
        </p:style>
        <p:txBody>
          <a:bodyPr tIns="91440" bIns="91440"/>
          <a:p>
            <a:pPr>
              <a:lnSpc>
                <a:spcPct val="100000"/>
              </a:lnSpc>
            </a:pPr>
            <a:r>
              <a:rPr b="0" lang="en-US" sz="1400" spc="-1" strike="noStrike">
                <a:solidFill>
                  <a:srgbClr val="222222"/>
                </a:solidFill>
                <a:uFill>
                  <a:solidFill>
                    <a:srgbClr val="ffffff"/>
                  </a:solidFill>
                </a:uFill>
                <a:latin typeface="Lato"/>
                <a:ea typeface="Lato"/>
              </a:rPr>
              <a:t>Why did you decide to solve this Problem statement?</a:t>
            </a:r>
            <a:endParaRPr b="0" lang="en-US" sz="1800" spc="-1" strike="noStrike">
              <a:solidFill>
                <a:srgbClr val="000000"/>
              </a:solidFill>
              <a:uFill>
                <a:solidFill>
                  <a:srgbClr val="ffffff"/>
                </a:solidFill>
              </a:uFill>
              <a:latin typeface="Arial"/>
            </a:endParaRPr>
          </a:p>
        </p:txBody>
      </p:sp>
      <p:sp>
        <p:nvSpPr>
          <p:cNvPr id="86" name="TextShape 3"/>
          <p:cNvSpPr txBox="1"/>
          <p:nvPr/>
        </p:nvSpPr>
        <p:spPr>
          <a:xfrm>
            <a:off x="393120" y="971280"/>
            <a:ext cx="8357400" cy="171144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I</a:t>
            </a:r>
            <a:r>
              <a:rPr b="0" lang="en-US" sz="1200" spc="-1" strike="noStrike">
                <a:solidFill>
                  <a:srgbClr val="000000"/>
                </a:solidFill>
                <a:uFill>
                  <a:solidFill>
                    <a:srgbClr val="ffffff"/>
                  </a:solidFill>
                </a:uFill>
                <a:latin typeface="Arial"/>
              </a:rPr>
              <a:t>n the complex customer authentication methods there is a need to balance effort for authenticating customer with impact on overall customers transaction experience . Electronic authentication methods include : passwords, KBA , Site keys, security tokens , online key , biometrics . Biometric authentication uses one or more of a person’s physical attributes to validate the</a:t>
            </a:r>
            <a:endParaRPr b="0" lang="en-US" sz="18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Arial"/>
              </a:rPr>
              <a:t>person’s identity. The controlled and validated enrollment of the individual and that individual’s biometrics is absolutely essential. Biometric identification systems can be divided into two types: positive identification and</a:t>
            </a:r>
            <a:endParaRPr b="0" lang="en-US" sz="18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Arial"/>
              </a:rPr>
              <a:t>negative identification. The positive identification system verifies that the biometrics are from an</a:t>
            </a:r>
            <a:endParaRPr b="0" lang="en-US" sz="18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Arial"/>
              </a:rPr>
              <a:t>individual known to the system, preventing multiple users of a single identity. An example of this</a:t>
            </a:r>
            <a:endParaRPr b="0" lang="en-US" sz="18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Arial"/>
              </a:rPr>
              <a:t>positive identification system would be a biometric fingerprint system</a:t>
            </a:r>
            <a:endParaRPr b="0" lang="en-US" sz="1800" spc="-1" strike="noStrike">
              <a:solidFill>
                <a:srgbClr val="000000"/>
              </a:solidFill>
              <a:uFill>
                <a:solidFill>
                  <a:srgbClr val="ffffff"/>
                </a:solidFill>
              </a:uFill>
              <a:latin typeface="Arial"/>
            </a:endParaRPr>
          </a:p>
        </p:txBody>
      </p:sp>
      <p:sp>
        <p:nvSpPr>
          <p:cNvPr id="87" name="TextShape 4"/>
          <p:cNvSpPr txBox="1"/>
          <p:nvPr/>
        </p:nvSpPr>
        <p:spPr>
          <a:xfrm>
            <a:off x="0" y="2651760"/>
            <a:ext cx="9236160" cy="943560"/>
          </a:xfrm>
          <a:prstGeom prst="rect">
            <a:avLst/>
          </a:prstGeom>
          <a:noFill/>
          <a:ln>
            <a:noFill/>
          </a:ln>
        </p:spPr>
        <p:txBody>
          <a:bodyPr lIns="90000" rIns="90000" tIns="45000" bIns="45000"/>
          <a:p>
            <a:r>
              <a:rPr b="0" lang="en-US" sz="1200" spc="-1" strike="noStrike">
                <a:solidFill>
                  <a:srgbClr val="000000"/>
                </a:solidFill>
                <a:uFill>
                  <a:solidFill>
                    <a:srgbClr val="ffffff"/>
                  </a:solidFill>
                </a:uFill>
                <a:latin typeface="Arial"/>
              </a:rPr>
              <a:t>The fingerprint template captured at enrollment may be stored in a central database or may reside as a mathematical value on the card. In the central database configuration, the reader must have a connection to the database to match the “live” fingerprint template with the one in the database. But if the enrolled fingerprint template value is stored on the card, there is no need for online access. In this case, there would have to be data storage capability within the reader device to record the entry attempts. Financial institutions use positive identification systems for authenticating users conducting banking transactions.</a:t>
            </a:r>
            <a:endParaRPr b="0" lang="en-US" sz="1200" spc="-1" strike="noStrike">
              <a:solidFill>
                <a:srgbClr val="000000"/>
              </a:solidFill>
              <a:uFill>
                <a:solidFill>
                  <a:srgbClr val="ffffff"/>
                </a:solidFill>
              </a:uFill>
              <a:latin typeface="Arial"/>
            </a:endParaRPr>
          </a:p>
        </p:txBody>
      </p:sp>
      <p:sp>
        <p:nvSpPr>
          <p:cNvPr id="88" name="TextShape 5"/>
          <p:cNvSpPr txBox="1"/>
          <p:nvPr/>
        </p:nvSpPr>
        <p:spPr>
          <a:xfrm>
            <a:off x="-91440" y="3595320"/>
            <a:ext cx="9253080" cy="431640"/>
          </a:xfrm>
          <a:prstGeom prst="rect">
            <a:avLst/>
          </a:prstGeom>
          <a:noFill/>
          <a:ln>
            <a:noFill/>
          </a:ln>
        </p:spPr>
        <p:txBody>
          <a:bodyPr lIns="90000" rIns="90000" tIns="45000" bIns="45000"/>
          <a:p>
            <a:r>
              <a:rPr b="0" lang="en-US" sz="1200" spc="-1" strike="noStrike">
                <a:solidFill>
                  <a:srgbClr val="000000"/>
                </a:solidFill>
                <a:uFill>
                  <a:solidFill>
                    <a:srgbClr val="ffffff"/>
                  </a:solidFill>
                </a:uFill>
                <a:latin typeface="Arial"/>
              </a:rPr>
              <a:t>A negative identification system is intended to prevent an individual from creating multiple identities by ensuring that the person’s biometrics don’t match an identity already enrolled in the system.</a:t>
            </a:r>
            <a:endParaRPr b="0" lang="en-US" sz="1200" spc="-1" strike="noStrike">
              <a:solidFill>
                <a:srgbClr val="000000"/>
              </a:solidFill>
              <a:uFill>
                <a:solidFill>
                  <a:srgbClr val="ffffff"/>
                </a:solidFill>
              </a:uFill>
              <a:latin typeface="Arial"/>
            </a:endParaRPr>
          </a:p>
        </p:txBody>
      </p:sp>
      <p:sp>
        <p:nvSpPr>
          <p:cNvPr id="89" name="TextShape 6"/>
          <p:cNvSpPr txBox="1"/>
          <p:nvPr/>
        </p:nvSpPr>
        <p:spPr>
          <a:xfrm>
            <a:off x="4402080" y="3794400"/>
            <a:ext cx="1724400" cy="232560"/>
          </a:xfrm>
          <a:prstGeom prst="rect">
            <a:avLst/>
          </a:prstGeom>
          <a:noFill/>
          <a:ln>
            <a:noFill/>
          </a:ln>
        </p:spPr>
        <p:txBody>
          <a:bodyPr lIns="90000" rIns="90000" tIns="45000" bIns="45000"/>
          <a:p>
            <a:r>
              <a:rPr b="0" lang="en-US" sz="1000" spc="-1" strike="noStrike">
                <a:solidFill>
                  <a:srgbClr val="000000"/>
                </a:solidFill>
                <a:uFill>
                  <a:solidFill>
                    <a:srgbClr val="ffffff"/>
                  </a:solidFill>
                </a:uFill>
                <a:latin typeface="Arial"/>
              </a:rPr>
              <a:t>Biometric System Elements</a:t>
            </a:r>
            <a:endParaRPr b="0" lang="en-US" sz="1000" spc="-1" strike="noStrike">
              <a:solidFill>
                <a:srgbClr val="000000"/>
              </a:solidFill>
              <a:uFill>
                <a:solidFill>
                  <a:srgbClr val="ffffff"/>
                </a:solidFill>
              </a:uFill>
              <a:latin typeface="Arial"/>
            </a:endParaRPr>
          </a:p>
        </p:txBody>
      </p:sp>
      <p:sp>
        <p:nvSpPr>
          <p:cNvPr id="90" name="TextShape 7"/>
          <p:cNvSpPr txBox="1"/>
          <p:nvPr/>
        </p:nvSpPr>
        <p:spPr>
          <a:xfrm>
            <a:off x="0" y="4026960"/>
            <a:ext cx="9052560" cy="401400"/>
          </a:xfrm>
          <a:prstGeom prst="rect">
            <a:avLst/>
          </a:prstGeom>
          <a:noFill/>
          <a:ln>
            <a:noFill/>
          </a:ln>
        </p:spPr>
        <p:txBody>
          <a:bodyPr lIns="90000" rIns="90000" tIns="45000" bIns="45000"/>
          <a:p>
            <a:r>
              <a:rPr b="0" lang="en-US" sz="1100" spc="-1" strike="noStrike">
                <a:solidFill>
                  <a:srgbClr val="000000"/>
                </a:solidFill>
                <a:uFill>
                  <a:solidFill>
                    <a:srgbClr val="ffffff"/>
                  </a:solidFill>
                </a:uFill>
                <a:latin typeface="Arial"/>
              </a:rPr>
              <a:t>Overt vs covert , public vs private , template vs image, open vs closed , supervised vs unsupervised etc . Biometric method characteristics : robust , distinctiveness , accessibility , availability, acceptibility, financial </a:t>
            </a:r>
            <a:endParaRPr b="0" lang="en-US" sz="11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494640" y="229680"/>
            <a:ext cx="8279640" cy="575640"/>
          </a:xfrm>
          <a:prstGeom prst="rect">
            <a:avLst/>
          </a:prstGeom>
          <a:noFill/>
          <a:ln>
            <a:noFill/>
          </a:ln>
        </p:spPr>
        <p:txBody>
          <a:bodyPr tIns="91440" bIns="91440"/>
          <a:p>
            <a:pPr>
              <a:lnSpc>
                <a:spcPct val="100000"/>
              </a:lnSpc>
            </a:pPr>
            <a:r>
              <a:rPr b="1" lang="en-US" sz="2000" spc="-1" strike="noStrike">
                <a:solidFill>
                  <a:srgbClr val="222222"/>
                </a:solidFill>
                <a:uFill>
                  <a:solidFill>
                    <a:srgbClr val="ffffff"/>
                  </a:solidFill>
                </a:uFill>
                <a:latin typeface="Lato"/>
                <a:ea typeface="Lato"/>
              </a:rPr>
              <a:t>User Segment &amp; Pain Points</a:t>
            </a:r>
            <a:endParaRPr b="0" lang="en-US" sz="1400" spc="-1" strike="noStrike">
              <a:solidFill>
                <a:srgbClr val="000000"/>
              </a:solidFill>
              <a:uFill>
                <a:solidFill>
                  <a:srgbClr val="ffffff"/>
                </a:solidFill>
              </a:uFill>
              <a:latin typeface="Arial"/>
            </a:endParaRPr>
          </a:p>
        </p:txBody>
      </p:sp>
      <p:sp>
        <p:nvSpPr>
          <p:cNvPr id="92" name="CustomShape 2"/>
          <p:cNvSpPr/>
          <p:nvPr/>
        </p:nvSpPr>
        <p:spPr>
          <a:xfrm>
            <a:off x="512280" y="640080"/>
            <a:ext cx="8238240" cy="640080"/>
          </a:xfrm>
          <a:prstGeom prst="rect">
            <a:avLst/>
          </a:prstGeom>
          <a:noFill/>
          <a:ln>
            <a:noFill/>
          </a:ln>
        </p:spPr>
        <p:style>
          <a:lnRef idx="0"/>
          <a:fillRef idx="0"/>
          <a:effectRef idx="0"/>
          <a:fontRef idx="minor"/>
        </p:style>
        <p:txBody>
          <a:bodyPr tIns="91440" bIns="91440"/>
          <a:p>
            <a:pPr>
              <a:lnSpc>
                <a:spcPct val="115000"/>
              </a:lnSpc>
            </a:pPr>
            <a:r>
              <a:rPr b="0" lang="en-US" sz="1400" spc="-1" strike="noStrike">
                <a:solidFill>
                  <a:srgbClr val="222222"/>
                </a:solidFill>
                <a:uFill>
                  <a:solidFill>
                    <a:srgbClr val="ffffff"/>
                  </a:solidFill>
                </a:uFill>
                <a:latin typeface="Lato"/>
                <a:ea typeface="Lato"/>
              </a:rPr>
              <a:t>Which user /advertiser segment would be early adopter of your product &amp; why?</a:t>
            </a:r>
            <a:endParaRPr b="0" lang="en-US" sz="1800" spc="-1" strike="noStrike">
              <a:solidFill>
                <a:srgbClr val="000000"/>
              </a:solidFill>
              <a:uFill>
                <a:solidFill>
                  <a:srgbClr val="ffffff"/>
                </a:solidFill>
              </a:uFill>
              <a:latin typeface="Arial"/>
            </a:endParaRPr>
          </a:p>
          <a:p>
            <a:pPr>
              <a:lnSpc>
                <a:spcPct val="115000"/>
              </a:lnSpc>
            </a:pPr>
            <a:endParaRPr b="0" lang="en-US" sz="1800" spc="-1" strike="noStrike">
              <a:solidFill>
                <a:srgbClr val="000000"/>
              </a:solidFill>
              <a:uFill>
                <a:solidFill>
                  <a:srgbClr val="ffffff"/>
                </a:solidFill>
              </a:uFill>
              <a:latin typeface="Arial"/>
            </a:endParaRPr>
          </a:p>
        </p:txBody>
      </p:sp>
      <p:sp>
        <p:nvSpPr>
          <p:cNvPr id="93" name="TextShape 3"/>
          <p:cNvSpPr txBox="1"/>
          <p:nvPr/>
        </p:nvSpPr>
        <p:spPr>
          <a:xfrm>
            <a:off x="0" y="1023480"/>
            <a:ext cx="8961120" cy="3822840"/>
          </a:xfrm>
          <a:prstGeom prst="rect">
            <a:avLst/>
          </a:prstGeom>
          <a:noFill/>
          <a:ln>
            <a:noFill/>
          </a:ln>
        </p:spPr>
        <p:txBody>
          <a:bodyPr lIns="90000" rIns="90000" tIns="45000" bIns="45000"/>
          <a:p>
            <a:r>
              <a:rPr b="0" lang="en-US" sz="1100" spc="-1" strike="noStrike">
                <a:solidFill>
                  <a:srgbClr val="000000"/>
                </a:solidFill>
                <a:uFill>
                  <a:solidFill>
                    <a:srgbClr val="ffffff"/>
                  </a:solidFill>
                </a:uFill>
                <a:latin typeface="Arial"/>
              </a:rPr>
              <a:t>I     feel   that Bank of Baroda  or any competent industry  or bank would be early   adopter of my product in voice biometrics azure applications . </a:t>
            </a:r>
            <a:endParaRPr b="0" lang="en-US" sz="11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 </a:t>
            </a:r>
            <a:r>
              <a:rPr b="0" lang="en-US" sz="1100" spc="-1" strike="noStrike">
                <a:solidFill>
                  <a:srgbClr val="000000"/>
                </a:solidFill>
                <a:uFill>
                  <a:solidFill>
                    <a:srgbClr val="ffffff"/>
                  </a:solidFill>
                </a:uFill>
                <a:latin typeface="Arial"/>
              </a:rPr>
              <a:t>a voice recognition</a:t>
            </a:r>
            <a:endParaRPr b="0" lang="en-US" sz="11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system provides a way to overtly or covertly authenticate the</a:t>
            </a:r>
            <a:endParaRPr b="0" lang="en-US" sz="11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identity of an individual. While sometimes the terms are</a:t>
            </a:r>
            <a:endParaRPr b="0" lang="en-US" sz="11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incorrectly used interchangeably, a speech recognition system is</a:t>
            </a:r>
            <a:endParaRPr b="0" lang="en-US" sz="11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one that recognizes spoken words and converts them into digital</a:t>
            </a:r>
            <a:endParaRPr b="0" lang="en-US" sz="11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data for executing programmed instructions. Voice response</a:t>
            </a:r>
            <a:endParaRPr b="0" lang="en-US" sz="11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units (VRUs) were the most common form of speech recognition</a:t>
            </a:r>
            <a:endParaRPr b="0" lang="en-US" sz="11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hardware for consumers; the customer speaks a number or a</a:t>
            </a:r>
            <a:endParaRPr b="0" lang="en-US" sz="11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keyword instead of pressing the number on the phone’s keypad.</a:t>
            </a:r>
            <a:endParaRPr b="0" lang="en-US" sz="11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Apple’s Siri application is another form of speech recognition</a:t>
            </a:r>
            <a:endParaRPr b="0" lang="en-US" sz="11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software, and voice-to-text applications are now common on laptops and smartphones. The</a:t>
            </a:r>
            <a:endParaRPr b="0" lang="en-US" sz="11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technology for speech recognition systems has improved greatly over the last several years and</a:t>
            </a:r>
            <a:endParaRPr b="0" lang="en-US" sz="11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reached acceptable levels for information applications.</a:t>
            </a:r>
            <a:endParaRPr b="0" lang="en-US" sz="11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Voice recognition systems operate like other biometric systems. The individual’s identity is</a:t>
            </a:r>
            <a:endParaRPr b="0" lang="en-US" sz="11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enrolled and authenticated when the person speaks scripted phrases, numbers, or free text. The</a:t>
            </a:r>
            <a:endParaRPr b="0" lang="en-US" sz="11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resulting audio file is used to create a voice template, or “voiceprint.” The template is then</a:t>
            </a:r>
            <a:endParaRPr b="0" lang="en-US" sz="11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digitized and stored in a database. When the individual tries to access the system the next time,</a:t>
            </a:r>
            <a:endParaRPr b="0" lang="en-US" sz="11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the voiceprint of the current connection is compared to the template on file. There remain</a:t>
            </a:r>
            <a:endParaRPr b="0" lang="en-US" sz="11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concerns about the accuracy rate of this biometric outside of controlled audio environments</a:t>
            </a:r>
            <a:endParaRPr b="0" lang="en-US" sz="11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since there are a number of ways to disguise or alter one’s real voice with software or hardware</a:t>
            </a:r>
            <a:endParaRPr b="0" lang="en-US" sz="11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technology. The accuracy can also be affected by the quality of the connection—background</a:t>
            </a:r>
            <a:endParaRPr b="0" lang="en-US" sz="11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noise, a poor telephone carrier connection, or a low-quality microphone can alter the voice.</a:t>
            </a:r>
            <a:endParaRPr b="0" lang="en-US" sz="11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436320" y="805320"/>
            <a:ext cx="8238240" cy="383400"/>
          </a:xfrm>
          <a:prstGeom prst="rect">
            <a:avLst/>
          </a:prstGeom>
          <a:noFill/>
          <a:ln>
            <a:noFill/>
          </a:ln>
        </p:spPr>
        <p:style>
          <a:lnRef idx="0"/>
          <a:fillRef idx="0"/>
          <a:effectRef idx="0"/>
          <a:fontRef idx="minor"/>
        </p:style>
        <p:txBody>
          <a:bodyPr tIns="91440" bIns="91440"/>
          <a:p>
            <a:pPr>
              <a:lnSpc>
                <a:spcPct val="115000"/>
              </a:lnSpc>
            </a:pPr>
            <a:r>
              <a:rPr b="0" lang="en-US" sz="1400" spc="-1" strike="noStrike">
                <a:solidFill>
                  <a:srgbClr val="222222"/>
                </a:solidFill>
                <a:uFill>
                  <a:solidFill>
                    <a:srgbClr val="ffffff"/>
                  </a:solidFill>
                </a:uFill>
                <a:latin typeface="Lato"/>
                <a:ea typeface="Lato"/>
              </a:rPr>
              <a:t>What are the alternatives/competitive products for the problem you are solving?</a:t>
            </a:r>
            <a:endParaRPr b="0" lang="en-US" sz="1800" spc="-1" strike="noStrike">
              <a:solidFill>
                <a:srgbClr val="000000"/>
              </a:solidFill>
              <a:uFill>
                <a:solidFill>
                  <a:srgbClr val="ffffff"/>
                </a:solidFill>
              </a:uFill>
              <a:latin typeface="Arial"/>
            </a:endParaRPr>
          </a:p>
        </p:txBody>
      </p:sp>
      <p:sp>
        <p:nvSpPr>
          <p:cNvPr id="95" name="TextShape 2"/>
          <p:cNvSpPr txBox="1"/>
          <p:nvPr/>
        </p:nvSpPr>
        <p:spPr>
          <a:xfrm>
            <a:off x="342360" y="229680"/>
            <a:ext cx="8279640" cy="575640"/>
          </a:xfrm>
          <a:prstGeom prst="rect">
            <a:avLst/>
          </a:prstGeom>
          <a:noFill/>
          <a:ln>
            <a:noFill/>
          </a:ln>
        </p:spPr>
        <p:txBody>
          <a:bodyPr tIns="91440" bIns="91440"/>
          <a:p>
            <a:pPr>
              <a:lnSpc>
                <a:spcPct val="100000"/>
              </a:lnSpc>
            </a:pPr>
            <a:r>
              <a:rPr b="1" lang="en-US" sz="2000" spc="-1" strike="noStrike">
                <a:solidFill>
                  <a:srgbClr val="1f1f50"/>
                </a:solidFill>
                <a:uFill>
                  <a:solidFill>
                    <a:srgbClr val="ffffff"/>
                  </a:solidFill>
                </a:uFill>
                <a:latin typeface="Lato"/>
                <a:ea typeface="Lato"/>
              </a:rPr>
              <a:t>Pre-Requisite</a:t>
            </a:r>
            <a:endParaRPr b="0" lang="en-US" sz="1400" spc="-1" strike="noStrike">
              <a:solidFill>
                <a:srgbClr val="000000"/>
              </a:solidFill>
              <a:uFill>
                <a:solidFill>
                  <a:srgbClr val="ffffff"/>
                </a:solidFill>
              </a:uFill>
              <a:latin typeface="Arial"/>
            </a:endParaRPr>
          </a:p>
        </p:txBody>
      </p:sp>
      <p:sp>
        <p:nvSpPr>
          <p:cNvPr id="96" name="TextShape 3"/>
          <p:cNvSpPr txBox="1"/>
          <p:nvPr/>
        </p:nvSpPr>
        <p:spPr>
          <a:xfrm>
            <a:off x="221760" y="1264680"/>
            <a:ext cx="8778240" cy="1334520"/>
          </a:xfrm>
          <a:prstGeom prst="rect">
            <a:avLst/>
          </a:prstGeom>
          <a:noFill/>
          <a:ln>
            <a:noFill/>
          </a:ln>
        </p:spPr>
        <p:txBody>
          <a:bodyPr lIns="90000" rIns="90000" tIns="45000" bIns="45000"/>
          <a:p>
            <a:r>
              <a:rPr b="0" lang="en-US" sz="1100" spc="-1" strike="noStrike">
                <a:solidFill>
                  <a:srgbClr val="000000"/>
                </a:solidFill>
                <a:uFill>
                  <a:solidFill>
                    <a:srgbClr val="ffffff"/>
                  </a:solidFill>
                </a:uFill>
                <a:latin typeface="Arial"/>
              </a:rPr>
              <a:t>Due to the accuracy limitations, voice recognition systems are often coupled with other</a:t>
            </a:r>
            <a:endParaRPr b="0" lang="en-US" sz="11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authentication methods. In the case of mobile phones, this could be the phone’s device</a:t>
            </a:r>
            <a:endParaRPr b="0" lang="en-US" sz="11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information as well as geolocation data. In the case of land lines, subscriber information can be</a:t>
            </a:r>
            <a:endParaRPr b="0" lang="en-US" sz="11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used to determine if the number being used could reasonably be tied to the legitimate account</a:t>
            </a:r>
            <a:endParaRPr b="0" lang="en-US" sz="11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holder. As mentioned earlier, USAA announced in January 2015 that it was supporting voice</a:t>
            </a:r>
            <a:endParaRPr b="0" lang="en-US" sz="11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recognition as a way for members to access their mobile banking application. Call centers at</a:t>
            </a:r>
            <a:endParaRPr b="0" lang="en-US" sz="11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banks and other financial services companies have used voice recognition systems, usually</a:t>
            </a:r>
            <a:endParaRPr b="0" lang="en-US" sz="11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covertly, to help authenticate customers.</a:t>
            </a:r>
            <a:endParaRPr b="0" lang="en-US" sz="11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0" y="818640"/>
            <a:ext cx="8279640" cy="575640"/>
          </a:xfrm>
          <a:prstGeom prst="rect">
            <a:avLst/>
          </a:prstGeom>
          <a:noFill/>
          <a:ln>
            <a:noFill/>
          </a:ln>
        </p:spPr>
        <p:txBody>
          <a:bodyPr tIns="91440" bIns="91440"/>
          <a:p>
            <a:pPr>
              <a:lnSpc>
                <a:spcPct val="100000"/>
              </a:lnSpc>
            </a:pPr>
            <a:r>
              <a:rPr b="1" lang="en-US" sz="2000" spc="-1" strike="noStrike">
                <a:solidFill>
                  <a:srgbClr val="4a4548"/>
                </a:solidFill>
                <a:uFill>
                  <a:solidFill>
                    <a:srgbClr val="ffffff"/>
                  </a:solidFill>
                </a:uFill>
                <a:latin typeface="Lato"/>
                <a:ea typeface="Lato"/>
              </a:rPr>
              <a:t>Azure tools or resources</a:t>
            </a:r>
            <a:endParaRPr b="0" lang="en-US" sz="1400" spc="-1" strike="noStrike">
              <a:solidFill>
                <a:srgbClr val="000000"/>
              </a:solidFill>
              <a:uFill>
                <a:solidFill>
                  <a:srgbClr val="ffffff"/>
                </a:solidFill>
              </a:uFill>
              <a:latin typeface="Arial"/>
            </a:endParaRPr>
          </a:p>
        </p:txBody>
      </p:sp>
      <p:sp>
        <p:nvSpPr>
          <p:cNvPr id="98" name="TextShape 2"/>
          <p:cNvSpPr txBox="1"/>
          <p:nvPr/>
        </p:nvSpPr>
        <p:spPr>
          <a:xfrm>
            <a:off x="41400" y="1253160"/>
            <a:ext cx="8279640" cy="575640"/>
          </a:xfrm>
          <a:prstGeom prst="rect">
            <a:avLst/>
          </a:prstGeom>
          <a:noFill/>
          <a:ln>
            <a:noFill/>
          </a:ln>
        </p:spPr>
        <p:txBody>
          <a:bodyPr tIns="91440" bIns="91440"/>
          <a:p>
            <a:pPr>
              <a:lnSpc>
                <a:spcPct val="100000"/>
              </a:lnSpc>
            </a:pPr>
            <a:r>
              <a:rPr b="0" lang="en-US" sz="1400" spc="-1" strike="noStrike">
                <a:solidFill>
                  <a:srgbClr val="4a4548"/>
                </a:solidFill>
                <a:uFill>
                  <a:solidFill>
                    <a:srgbClr val="ffffff"/>
                  </a:solidFill>
                </a:uFill>
                <a:latin typeface="Lato"/>
                <a:ea typeface="Lato"/>
              </a:rPr>
              <a:t>Azure tools or resources which are likely to be used by you for the prototype, if your idea gets selected</a:t>
            </a:r>
            <a:endParaRPr b="0" lang="en-US" sz="1400" spc="-1" strike="noStrike">
              <a:solidFill>
                <a:srgbClr val="000000"/>
              </a:solidFill>
              <a:uFill>
                <a:solidFill>
                  <a:srgbClr val="ffffff"/>
                </a:solidFill>
              </a:uFill>
              <a:latin typeface="Arial"/>
            </a:endParaRPr>
          </a:p>
        </p:txBody>
      </p:sp>
      <p:graphicFrame>
        <p:nvGraphicFramePr>
          <p:cNvPr id="99" name="Table 3"/>
          <p:cNvGraphicFramePr/>
          <p:nvPr/>
        </p:nvGraphicFramePr>
        <p:xfrm>
          <a:off x="182880" y="1847880"/>
          <a:ext cx="6595560" cy="1439280"/>
        </p:xfrm>
        <a:graphic>
          <a:graphicData uri="http://schemas.openxmlformats.org/drawingml/2006/table">
            <a:tbl>
              <a:tblPr/>
              <a:tblGrid>
                <a:gridCol w="942120"/>
                <a:gridCol w="942120"/>
                <a:gridCol w="942120"/>
                <a:gridCol w="942120"/>
                <a:gridCol w="942120"/>
                <a:gridCol w="942120"/>
                <a:gridCol w="942840"/>
              </a:tblGrid>
              <a:tr h="719640">
                <a:tc>
                  <a:txBody>
                    <a:bodyPr lIns="90000" rIns="90000" tIns="46800" bIns="46800"/>
                    <a:p>
                      <a:r>
                        <a:rPr b="0" lang="en-US" sz="1300" spc="-1" strike="noStrike">
                          <a:solidFill>
                            <a:srgbClr val="000000"/>
                          </a:solidFill>
                          <a:uFill>
                            <a:solidFill>
                              <a:srgbClr val="ffffff"/>
                            </a:solidFill>
                          </a:uFill>
                          <a:latin typeface="Arial"/>
                        </a:rPr>
                        <a:t>Biomet</a:t>
                      </a:r>
                      <a:r>
                        <a:rPr b="0" lang="en-US" sz="1300" spc="-1" strike="noStrike">
                          <a:solidFill>
                            <a:srgbClr val="000000"/>
                          </a:solidFill>
                          <a:uFill>
                            <a:solidFill>
                              <a:srgbClr val="ffffff"/>
                            </a:solidFill>
                          </a:uFill>
                          <a:latin typeface="Arial"/>
                        </a:rPr>
                        <a:t>ric </a:t>
                      </a:r>
                      <a:r>
                        <a:rPr b="0" lang="en-US" sz="1300" spc="-1" strike="noStrike">
                          <a:solidFill>
                            <a:srgbClr val="000000"/>
                          </a:solidFill>
                          <a:uFill>
                            <a:solidFill>
                              <a:srgbClr val="ffffff"/>
                            </a:solidFill>
                          </a:uFill>
                          <a:latin typeface="Arial"/>
                        </a:rPr>
                        <a:t>method </a:t>
                      </a:r>
                      <a:endParaRPr b="0" lang="en-US" sz="13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0" lang="en-US" sz="1300" spc="-1" strike="noStrike">
                          <a:solidFill>
                            <a:srgbClr val="000000"/>
                          </a:solidFill>
                          <a:uFill>
                            <a:solidFill>
                              <a:srgbClr val="ffffff"/>
                            </a:solidFill>
                          </a:uFill>
                          <a:latin typeface="Arial"/>
                        </a:rPr>
                        <a:t>Availab</a:t>
                      </a:r>
                      <a:r>
                        <a:rPr b="0" lang="en-US" sz="1300" spc="-1" strike="noStrike">
                          <a:solidFill>
                            <a:srgbClr val="000000"/>
                          </a:solidFill>
                          <a:uFill>
                            <a:solidFill>
                              <a:srgbClr val="ffffff"/>
                            </a:solidFill>
                          </a:uFill>
                          <a:latin typeface="Arial"/>
                        </a:rPr>
                        <a:t>ility </a:t>
                      </a:r>
                      <a:endParaRPr b="0" lang="en-US" sz="13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0" lang="en-US" sz="1300" spc="-1" strike="noStrike">
                          <a:solidFill>
                            <a:srgbClr val="000000"/>
                          </a:solidFill>
                          <a:uFill>
                            <a:solidFill>
                              <a:srgbClr val="ffffff"/>
                            </a:solidFill>
                          </a:uFill>
                          <a:latin typeface="Arial"/>
                        </a:rPr>
                        <a:t>Distinct</a:t>
                      </a:r>
                      <a:r>
                        <a:rPr b="0" lang="en-US" sz="1300" spc="-1" strike="noStrike">
                          <a:solidFill>
                            <a:srgbClr val="000000"/>
                          </a:solidFill>
                          <a:uFill>
                            <a:solidFill>
                              <a:srgbClr val="ffffff"/>
                            </a:solidFill>
                          </a:uFill>
                          <a:latin typeface="Arial"/>
                        </a:rPr>
                        <a:t>ivenes</a:t>
                      </a:r>
                      <a:r>
                        <a:rPr b="0" lang="en-US" sz="1300" spc="-1" strike="noStrike">
                          <a:solidFill>
                            <a:srgbClr val="000000"/>
                          </a:solidFill>
                          <a:uFill>
                            <a:solidFill>
                              <a:srgbClr val="ffffff"/>
                            </a:solidFill>
                          </a:uFill>
                          <a:latin typeface="Arial"/>
                        </a:rPr>
                        <a:t>s </a:t>
                      </a:r>
                      <a:endParaRPr b="0" lang="en-US" sz="13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0" lang="en-US" sz="1300" spc="-1" strike="noStrike">
                          <a:solidFill>
                            <a:srgbClr val="000000"/>
                          </a:solidFill>
                          <a:uFill>
                            <a:solidFill>
                              <a:srgbClr val="ffffff"/>
                            </a:solidFill>
                          </a:uFill>
                          <a:latin typeface="Arial"/>
                        </a:rPr>
                        <a:t>Access</a:t>
                      </a:r>
                      <a:r>
                        <a:rPr b="0" lang="en-US" sz="1300" spc="-1" strike="noStrike">
                          <a:solidFill>
                            <a:srgbClr val="000000"/>
                          </a:solidFill>
                          <a:uFill>
                            <a:solidFill>
                              <a:srgbClr val="ffffff"/>
                            </a:solidFill>
                          </a:uFill>
                          <a:latin typeface="Arial"/>
                        </a:rPr>
                        <a:t>ibility </a:t>
                      </a:r>
                      <a:endParaRPr b="0" lang="en-US" sz="13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0" lang="en-US" sz="1300" spc="-1" strike="noStrike">
                          <a:solidFill>
                            <a:srgbClr val="000000"/>
                          </a:solidFill>
                          <a:uFill>
                            <a:solidFill>
                              <a:srgbClr val="ffffff"/>
                            </a:solidFill>
                          </a:uFill>
                          <a:latin typeface="Arial"/>
                        </a:rPr>
                        <a:t>robustn</a:t>
                      </a:r>
                      <a:r>
                        <a:rPr b="0" lang="en-US" sz="1300" spc="-1" strike="noStrike">
                          <a:solidFill>
                            <a:srgbClr val="000000"/>
                          </a:solidFill>
                          <a:uFill>
                            <a:solidFill>
                              <a:srgbClr val="ffffff"/>
                            </a:solidFill>
                          </a:uFill>
                          <a:latin typeface="Arial"/>
                        </a:rPr>
                        <a:t>ess</a:t>
                      </a:r>
                      <a:endParaRPr b="0" lang="en-US" sz="13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0" lang="en-US" sz="1300" spc="-1" strike="noStrike">
                          <a:solidFill>
                            <a:srgbClr val="000000"/>
                          </a:solidFill>
                          <a:uFill>
                            <a:solidFill>
                              <a:srgbClr val="ffffff"/>
                            </a:solidFill>
                          </a:uFill>
                          <a:latin typeface="Arial"/>
                        </a:rPr>
                        <a:t>Accept</a:t>
                      </a:r>
                      <a:r>
                        <a:rPr b="0" lang="en-US" sz="1300" spc="-1" strike="noStrike">
                          <a:solidFill>
                            <a:srgbClr val="000000"/>
                          </a:solidFill>
                          <a:uFill>
                            <a:solidFill>
                              <a:srgbClr val="ffffff"/>
                            </a:solidFill>
                          </a:uFill>
                          <a:latin typeface="Arial"/>
                        </a:rPr>
                        <a:t>ability </a:t>
                      </a:r>
                      <a:endParaRPr b="0" lang="en-US" sz="13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0" lang="en-US" sz="1300" spc="-1" strike="noStrike">
                          <a:solidFill>
                            <a:srgbClr val="000000"/>
                          </a:solidFill>
                          <a:uFill>
                            <a:solidFill>
                              <a:srgbClr val="ffffff"/>
                            </a:solidFill>
                          </a:uFill>
                          <a:latin typeface="Arial"/>
                        </a:rPr>
                        <a:t>Financi</a:t>
                      </a:r>
                      <a:r>
                        <a:rPr b="0" lang="en-US" sz="1300" spc="-1" strike="noStrike">
                          <a:solidFill>
                            <a:srgbClr val="000000"/>
                          </a:solidFill>
                          <a:uFill>
                            <a:solidFill>
                              <a:srgbClr val="ffffff"/>
                            </a:solidFill>
                          </a:uFill>
                          <a:latin typeface="Arial"/>
                        </a:rPr>
                        <a:t>al </a:t>
                      </a:r>
                      <a:endParaRPr b="0" lang="en-US" sz="13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720000">
                <a:tc>
                  <a:txBody>
                    <a:bodyPr lIns="90000" rIns="90000" tIns="46800" bIns="46800"/>
                    <a:p>
                      <a:r>
                        <a:rPr b="0" lang="en-US" sz="1300" spc="-1" strike="noStrike">
                          <a:solidFill>
                            <a:srgbClr val="000000"/>
                          </a:solidFill>
                          <a:uFill>
                            <a:solidFill>
                              <a:srgbClr val="ffffff"/>
                            </a:solidFill>
                          </a:uFill>
                          <a:latin typeface="Arial"/>
                        </a:rPr>
                        <a:t>Voice </a:t>
                      </a:r>
                      <a:r>
                        <a:rPr b="0" lang="en-US" sz="1300" spc="-1" strike="noStrike">
                          <a:solidFill>
                            <a:srgbClr val="000000"/>
                          </a:solidFill>
                          <a:uFill>
                            <a:solidFill>
                              <a:srgbClr val="ffffff"/>
                            </a:solidFill>
                          </a:uFill>
                          <a:latin typeface="Arial"/>
                        </a:rPr>
                        <a:t>recogni</a:t>
                      </a:r>
                      <a:r>
                        <a:rPr b="0" lang="en-US" sz="1300" spc="-1" strike="noStrike">
                          <a:solidFill>
                            <a:srgbClr val="000000"/>
                          </a:solidFill>
                          <a:uFill>
                            <a:solidFill>
                              <a:srgbClr val="ffffff"/>
                            </a:solidFill>
                          </a:uFill>
                          <a:latin typeface="Arial"/>
                        </a:rPr>
                        <a:t>tion </a:t>
                      </a:r>
                      <a:endParaRPr b="0" lang="en-US" sz="13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300" spc="-1" strike="noStrike">
                          <a:solidFill>
                            <a:srgbClr val="000000"/>
                          </a:solidFill>
                          <a:uFill>
                            <a:solidFill>
                              <a:srgbClr val="ffffff"/>
                            </a:solidFill>
                          </a:uFill>
                          <a:latin typeface="Arial"/>
                        </a:rPr>
                        <a:t>High </a:t>
                      </a:r>
                      <a:endParaRPr b="0" lang="en-US" sz="13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300" spc="-1" strike="noStrike">
                          <a:solidFill>
                            <a:srgbClr val="000000"/>
                          </a:solidFill>
                          <a:uFill>
                            <a:solidFill>
                              <a:srgbClr val="ffffff"/>
                            </a:solidFill>
                          </a:uFill>
                          <a:latin typeface="Arial"/>
                        </a:rPr>
                        <a:t>Modera</a:t>
                      </a:r>
                      <a:r>
                        <a:rPr b="0" lang="en-US" sz="1300" spc="-1" strike="noStrike">
                          <a:solidFill>
                            <a:srgbClr val="000000"/>
                          </a:solidFill>
                          <a:uFill>
                            <a:solidFill>
                              <a:srgbClr val="ffffff"/>
                            </a:solidFill>
                          </a:uFill>
                          <a:latin typeface="Arial"/>
                        </a:rPr>
                        <a:t>te </a:t>
                      </a:r>
                      <a:endParaRPr b="0" lang="en-US" sz="13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300" spc="-1" strike="noStrike">
                          <a:solidFill>
                            <a:srgbClr val="000000"/>
                          </a:solidFill>
                          <a:uFill>
                            <a:solidFill>
                              <a:srgbClr val="ffffff"/>
                            </a:solidFill>
                          </a:uFill>
                          <a:latin typeface="Arial"/>
                        </a:rPr>
                        <a:t>High </a:t>
                      </a:r>
                      <a:endParaRPr b="0" lang="en-US" sz="13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300" spc="-1" strike="noStrike">
                          <a:solidFill>
                            <a:srgbClr val="000000"/>
                          </a:solidFill>
                          <a:uFill>
                            <a:solidFill>
                              <a:srgbClr val="ffffff"/>
                            </a:solidFill>
                          </a:uFill>
                          <a:latin typeface="Arial"/>
                        </a:rPr>
                        <a:t>Modera</a:t>
                      </a:r>
                      <a:r>
                        <a:rPr b="0" lang="en-US" sz="1300" spc="-1" strike="noStrike">
                          <a:solidFill>
                            <a:srgbClr val="000000"/>
                          </a:solidFill>
                          <a:uFill>
                            <a:solidFill>
                              <a:srgbClr val="ffffff"/>
                            </a:solidFill>
                          </a:uFill>
                          <a:latin typeface="Arial"/>
                        </a:rPr>
                        <a:t>te </a:t>
                      </a:r>
                      <a:endParaRPr b="0" lang="en-US" sz="13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300" spc="-1" strike="noStrike">
                          <a:solidFill>
                            <a:srgbClr val="000000"/>
                          </a:solidFill>
                          <a:uFill>
                            <a:solidFill>
                              <a:srgbClr val="ffffff"/>
                            </a:solidFill>
                          </a:uFill>
                          <a:latin typeface="Arial"/>
                        </a:rPr>
                        <a:t>Modera</a:t>
                      </a:r>
                      <a:r>
                        <a:rPr b="0" lang="en-US" sz="1300" spc="-1" strike="noStrike">
                          <a:solidFill>
                            <a:srgbClr val="000000"/>
                          </a:solidFill>
                          <a:uFill>
                            <a:solidFill>
                              <a:srgbClr val="ffffff"/>
                            </a:solidFill>
                          </a:uFill>
                          <a:latin typeface="Arial"/>
                        </a:rPr>
                        <a:t>te </a:t>
                      </a:r>
                      <a:endParaRPr b="0" lang="en-US" sz="13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300" spc="-1" strike="noStrike">
                          <a:solidFill>
                            <a:srgbClr val="000000"/>
                          </a:solidFill>
                          <a:uFill>
                            <a:solidFill>
                              <a:srgbClr val="ffffff"/>
                            </a:solidFill>
                          </a:uFill>
                          <a:latin typeface="Arial"/>
                        </a:rPr>
                        <a:t>Moderate -high </a:t>
                      </a:r>
                      <a:endParaRPr b="0" lang="en-US" sz="13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
        <p:nvSpPr>
          <p:cNvPr id="100" name="TextShape 4"/>
          <p:cNvSpPr txBox="1"/>
          <p:nvPr/>
        </p:nvSpPr>
        <p:spPr>
          <a:xfrm>
            <a:off x="731520" y="3474720"/>
            <a:ext cx="8229600" cy="1717920"/>
          </a:xfrm>
          <a:prstGeom prst="rect">
            <a:avLst/>
          </a:prstGeom>
          <a:noFill/>
          <a:ln>
            <a:noFill/>
          </a:ln>
        </p:spPr>
        <p:txBody>
          <a:bodyPr lIns="90000" rIns="90000" tIns="45000" bIns="45000"/>
          <a:p>
            <a:r>
              <a:rPr b="0" lang="en-US" sz="1050" spc="-1" strike="noStrike">
                <a:solidFill>
                  <a:srgbClr val="000000"/>
                </a:solidFill>
                <a:uFill>
                  <a:solidFill>
                    <a:srgbClr val="ffffff"/>
                  </a:solidFill>
                </a:uFill>
                <a:latin typeface="Arial"/>
              </a:rPr>
              <a:t>Out-of-Band Authentication</a:t>
            </a:r>
            <a:endParaRPr b="0" lang="en-US" sz="1050" spc="-1" strike="noStrike">
              <a:solidFill>
                <a:srgbClr val="000000"/>
              </a:solidFill>
              <a:uFill>
                <a:solidFill>
                  <a:srgbClr val="ffffff"/>
                </a:solidFill>
              </a:uFill>
              <a:latin typeface="Arial"/>
            </a:endParaRPr>
          </a:p>
          <a:p>
            <a:r>
              <a:rPr b="0" lang="en-US" sz="1050" spc="-1" strike="noStrike">
                <a:solidFill>
                  <a:srgbClr val="000000"/>
                </a:solidFill>
                <a:uFill>
                  <a:solidFill>
                    <a:srgbClr val="ffffff"/>
                  </a:solidFill>
                </a:uFill>
                <a:latin typeface="Arial"/>
              </a:rPr>
              <a:t>A recent development tied to the widespread deployment of mobile phones in increasing the</a:t>
            </a:r>
            <a:endParaRPr b="0" lang="en-US" sz="1050" spc="-1" strike="noStrike">
              <a:solidFill>
                <a:srgbClr val="000000"/>
              </a:solidFill>
              <a:uFill>
                <a:solidFill>
                  <a:srgbClr val="ffffff"/>
                </a:solidFill>
              </a:uFill>
              <a:latin typeface="Arial"/>
            </a:endParaRPr>
          </a:p>
          <a:p>
            <a:r>
              <a:rPr b="0" lang="en-US" sz="1050" spc="-1" strike="noStrike">
                <a:solidFill>
                  <a:srgbClr val="000000"/>
                </a:solidFill>
                <a:uFill>
                  <a:solidFill>
                    <a:srgbClr val="ffffff"/>
                  </a:solidFill>
                </a:uFill>
                <a:latin typeface="Arial"/>
              </a:rPr>
              <a:t>confidence level that a company is dealing with the authentic customer is the use of out-of-band</a:t>
            </a:r>
            <a:endParaRPr b="0" lang="en-US" sz="1050" spc="-1" strike="noStrike">
              <a:solidFill>
                <a:srgbClr val="000000"/>
              </a:solidFill>
              <a:uFill>
                <a:solidFill>
                  <a:srgbClr val="ffffff"/>
                </a:solidFill>
              </a:uFill>
              <a:latin typeface="Arial"/>
            </a:endParaRPr>
          </a:p>
          <a:p>
            <a:r>
              <a:rPr b="0" lang="en-US" sz="1050" spc="-1" strike="noStrike">
                <a:solidFill>
                  <a:srgbClr val="000000"/>
                </a:solidFill>
                <a:uFill>
                  <a:solidFill>
                    <a:srgbClr val="ffffff"/>
                  </a:solidFill>
                </a:uFill>
                <a:latin typeface="Arial"/>
              </a:rPr>
              <a:t>authentication (OOBA). In such a scheme, the customer is required to have enrolled an e-mail</a:t>
            </a:r>
            <a:endParaRPr b="0" lang="en-US" sz="1050" spc="-1" strike="noStrike">
              <a:solidFill>
                <a:srgbClr val="000000"/>
              </a:solidFill>
              <a:uFill>
                <a:solidFill>
                  <a:srgbClr val="ffffff"/>
                </a:solidFill>
              </a:uFill>
              <a:latin typeface="Arial"/>
            </a:endParaRPr>
          </a:p>
          <a:p>
            <a:r>
              <a:rPr b="0" lang="en-US" sz="1050" spc="-1" strike="noStrike">
                <a:solidFill>
                  <a:srgbClr val="000000"/>
                </a:solidFill>
                <a:uFill>
                  <a:solidFill>
                    <a:srgbClr val="ffffff"/>
                  </a:solidFill>
                </a:uFill>
                <a:latin typeface="Arial"/>
              </a:rPr>
              <a:t>address or a telephone number with the company, information that the company has verified in</a:t>
            </a:r>
            <a:endParaRPr b="0" lang="en-US" sz="1050" spc="-1" strike="noStrike">
              <a:solidFill>
                <a:srgbClr val="000000"/>
              </a:solidFill>
              <a:uFill>
                <a:solidFill>
                  <a:srgbClr val="ffffff"/>
                </a:solidFill>
              </a:uFill>
              <a:latin typeface="Arial"/>
            </a:endParaRPr>
          </a:p>
          <a:p>
            <a:r>
              <a:rPr b="0" lang="en-US" sz="1050" spc="-1" strike="noStrike">
                <a:solidFill>
                  <a:srgbClr val="000000"/>
                </a:solidFill>
                <a:uFill>
                  <a:solidFill>
                    <a:srgbClr val="ffffff"/>
                  </a:solidFill>
                </a:uFill>
                <a:latin typeface="Arial"/>
              </a:rPr>
              <a:t>advance of the transaction. Before a transaction is finalized, the company receiving the</a:t>
            </a:r>
            <a:endParaRPr b="0" lang="en-US" sz="1050" spc="-1" strike="noStrike">
              <a:solidFill>
                <a:srgbClr val="000000"/>
              </a:solidFill>
              <a:uFill>
                <a:solidFill>
                  <a:srgbClr val="ffffff"/>
                </a:solidFill>
              </a:uFill>
              <a:latin typeface="Arial"/>
            </a:endParaRPr>
          </a:p>
          <a:p>
            <a:r>
              <a:rPr b="0" lang="en-US" sz="1050" spc="-1" strike="noStrike">
                <a:solidFill>
                  <a:srgbClr val="000000"/>
                </a:solidFill>
                <a:uFill>
                  <a:solidFill>
                    <a:srgbClr val="ffffff"/>
                  </a:solidFill>
                </a:uFill>
                <a:latin typeface="Arial"/>
              </a:rPr>
              <a:t>transaction request will send a message to the customer through a communications channel</a:t>
            </a:r>
            <a:endParaRPr b="0" lang="en-US" sz="1050" spc="-1" strike="noStrike">
              <a:solidFill>
                <a:srgbClr val="000000"/>
              </a:solidFill>
              <a:uFill>
                <a:solidFill>
                  <a:srgbClr val="ffffff"/>
                </a:solidFill>
              </a:uFill>
              <a:latin typeface="Arial"/>
            </a:endParaRPr>
          </a:p>
          <a:p>
            <a:r>
              <a:rPr b="0" lang="en-US" sz="1050" spc="-1" strike="noStrike">
                <a:solidFill>
                  <a:srgbClr val="000000"/>
                </a:solidFill>
                <a:uFill>
                  <a:solidFill>
                    <a:srgbClr val="ffffff"/>
                  </a:solidFill>
                </a:uFill>
                <a:latin typeface="Arial"/>
              </a:rPr>
              <a:t>different from the one used to initiate the transaction. For example, if the customer is conducting</a:t>
            </a:r>
            <a:endParaRPr b="0" lang="en-US" sz="1050" spc="-1" strike="noStrike">
              <a:solidFill>
                <a:srgbClr val="000000"/>
              </a:solidFill>
              <a:uFill>
                <a:solidFill>
                  <a:srgbClr val="ffffff"/>
                </a:solidFill>
              </a:uFill>
              <a:latin typeface="Arial"/>
            </a:endParaRPr>
          </a:p>
          <a:p>
            <a:r>
              <a:rPr b="0" lang="en-US" sz="1050" spc="-1" strike="noStrike">
                <a:solidFill>
                  <a:srgbClr val="000000"/>
                </a:solidFill>
                <a:uFill>
                  <a:solidFill>
                    <a:srgbClr val="ffffff"/>
                  </a:solidFill>
                </a:uFill>
                <a:latin typeface="Arial"/>
              </a:rPr>
              <a:t>business through an online banking site and wishes to initiate a wire transfer, the bank sends a</a:t>
            </a:r>
            <a:endParaRPr b="0" lang="en-US" sz="1050" spc="-1" strike="noStrike">
              <a:solidFill>
                <a:srgbClr val="000000"/>
              </a:solidFill>
              <a:uFill>
                <a:solidFill>
                  <a:srgbClr val="ffffff"/>
                </a:solidFill>
              </a:uFill>
              <a:latin typeface="Arial"/>
            </a:endParaRPr>
          </a:p>
          <a:p>
            <a:r>
              <a:rPr b="0" lang="en-US" sz="1050" spc="-1" strike="noStrike">
                <a:solidFill>
                  <a:srgbClr val="000000"/>
                </a:solidFill>
                <a:uFill>
                  <a:solidFill>
                    <a:srgbClr val="ffffff"/>
                  </a:solidFill>
                </a:uFill>
                <a:latin typeface="Arial"/>
              </a:rPr>
              <a:t>code through a text message or e-mail that the customer must enter before the transaction is</a:t>
            </a:r>
            <a:endParaRPr b="0" lang="en-US" sz="1050" spc="-1" strike="noStrike">
              <a:solidFill>
                <a:srgbClr val="000000"/>
              </a:solidFill>
              <a:uFill>
                <a:solidFill>
                  <a:srgbClr val="ffffff"/>
                </a:solidFill>
              </a:uFill>
              <a:latin typeface="Arial"/>
            </a:endParaRPr>
          </a:p>
          <a:p>
            <a:r>
              <a:rPr b="0" lang="en-US" sz="1050" spc="-1" strike="noStrike">
                <a:solidFill>
                  <a:srgbClr val="000000"/>
                </a:solidFill>
                <a:uFill>
                  <a:solidFill>
                    <a:srgbClr val="ffffff"/>
                  </a:solidFill>
                </a:uFill>
                <a:latin typeface="Arial"/>
              </a:rPr>
              <a:t>finalized.</a:t>
            </a:r>
            <a:endParaRPr b="0" lang="en-US" sz="105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494640" y="229680"/>
            <a:ext cx="8279640" cy="575640"/>
          </a:xfrm>
          <a:prstGeom prst="rect">
            <a:avLst/>
          </a:prstGeom>
          <a:noFill/>
          <a:ln>
            <a:noFill/>
          </a:ln>
        </p:spPr>
        <p:txBody>
          <a:bodyPr tIns="91440" bIns="91440"/>
          <a:p>
            <a:pPr>
              <a:lnSpc>
                <a:spcPct val="100000"/>
              </a:lnSpc>
            </a:pPr>
            <a:r>
              <a:rPr b="1" lang="en-US" sz="2000" spc="-1" strike="noStrike">
                <a:solidFill>
                  <a:srgbClr val="1f1f50"/>
                </a:solidFill>
                <a:uFill>
                  <a:solidFill>
                    <a:srgbClr val="ffffff"/>
                  </a:solidFill>
                </a:uFill>
                <a:latin typeface="Lato"/>
                <a:ea typeface="Lato"/>
              </a:rPr>
              <a:t>Any Supporting Functional Documents</a:t>
            </a:r>
            <a:endParaRPr b="0" lang="en-US" sz="1400" spc="-1" strike="noStrike">
              <a:solidFill>
                <a:srgbClr val="000000"/>
              </a:solidFill>
              <a:uFill>
                <a:solidFill>
                  <a:srgbClr val="ffffff"/>
                </a:solidFill>
              </a:uFill>
              <a:latin typeface="Arial"/>
            </a:endParaRPr>
          </a:p>
        </p:txBody>
      </p:sp>
      <p:sp>
        <p:nvSpPr>
          <p:cNvPr id="102" name="CustomShape 2"/>
          <p:cNvSpPr/>
          <p:nvPr/>
        </p:nvSpPr>
        <p:spPr>
          <a:xfrm>
            <a:off x="512280" y="640080"/>
            <a:ext cx="8238240" cy="457200"/>
          </a:xfrm>
          <a:prstGeom prst="rect">
            <a:avLst/>
          </a:prstGeom>
          <a:noFill/>
          <a:ln>
            <a:noFill/>
          </a:ln>
        </p:spPr>
        <p:style>
          <a:lnRef idx="0"/>
          <a:fillRef idx="0"/>
          <a:effectRef idx="0"/>
          <a:fontRef idx="minor"/>
        </p:style>
        <p:txBody>
          <a:bodyPr tIns="91440" bIns="91440"/>
          <a:p>
            <a:pPr>
              <a:lnSpc>
                <a:spcPct val="100000"/>
              </a:lnSpc>
            </a:pPr>
            <a:r>
              <a:rPr b="0" lang="en-US" sz="1400" spc="-1" strike="noStrike">
                <a:solidFill>
                  <a:srgbClr val="222222"/>
                </a:solidFill>
                <a:uFill>
                  <a:solidFill>
                    <a:srgbClr val="ffffff"/>
                  </a:solidFill>
                </a:uFill>
                <a:latin typeface="Lato"/>
                <a:ea typeface="Lato"/>
              </a:rPr>
              <a:t>Present your solution, talk about methodology, architecture &amp; scalability</a:t>
            </a:r>
            <a:endParaRPr b="0" lang="en-US" sz="1800" spc="-1" strike="noStrike">
              <a:solidFill>
                <a:srgbClr val="000000"/>
              </a:solidFill>
              <a:uFill>
                <a:solidFill>
                  <a:srgbClr val="ffffff"/>
                </a:solidFill>
              </a:uFill>
              <a:latin typeface="Arial"/>
            </a:endParaRPr>
          </a:p>
          <a:p>
            <a:pPr marL="914400">
              <a:lnSpc>
                <a:spcPct val="100000"/>
              </a:lnSpc>
            </a:pPr>
            <a:endParaRPr b="0" lang="en-US" sz="1800" spc="-1" strike="noStrike">
              <a:solidFill>
                <a:srgbClr val="000000"/>
              </a:solidFill>
              <a:uFill>
                <a:solidFill>
                  <a:srgbClr val="ffffff"/>
                </a:solidFill>
              </a:uFill>
              <a:latin typeface="Arial"/>
            </a:endParaRPr>
          </a:p>
        </p:txBody>
      </p:sp>
      <p:pic>
        <p:nvPicPr>
          <p:cNvPr id="103" name="" descr=""/>
          <p:cNvPicPr/>
          <p:nvPr/>
        </p:nvPicPr>
        <p:blipFill>
          <a:blip r:embed="rId1"/>
          <a:stretch/>
        </p:blipFill>
        <p:spPr>
          <a:xfrm>
            <a:off x="861120" y="1097280"/>
            <a:ext cx="3162240" cy="1737360"/>
          </a:xfrm>
          <a:prstGeom prst="rect">
            <a:avLst/>
          </a:prstGeom>
          <a:ln>
            <a:noFill/>
          </a:ln>
        </p:spPr>
      </p:pic>
      <p:sp>
        <p:nvSpPr>
          <p:cNvPr id="104" name="TextShape 3"/>
          <p:cNvSpPr txBox="1"/>
          <p:nvPr/>
        </p:nvSpPr>
        <p:spPr>
          <a:xfrm>
            <a:off x="4206240" y="1005840"/>
            <a:ext cx="4572000" cy="2013840"/>
          </a:xfrm>
          <a:prstGeom prst="rect">
            <a:avLst/>
          </a:prstGeom>
          <a:noFill/>
          <a:ln>
            <a:noFill/>
          </a:ln>
        </p:spPr>
        <p:txBody>
          <a:bodyPr lIns="90000" rIns="90000" tIns="45000" bIns="45000"/>
          <a:p>
            <a:r>
              <a:rPr b="0" lang="en-US" sz="1050" spc="-1" strike="noStrike">
                <a:solidFill>
                  <a:srgbClr val="000000"/>
                </a:solidFill>
                <a:uFill>
                  <a:solidFill>
                    <a:srgbClr val="ffffff"/>
                  </a:solidFill>
                </a:uFill>
                <a:latin typeface="Arial"/>
              </a:rPr>
              <a:t>The company used Speech to Text (STT) service offered by Microsoft Azure Cognitive Services to come up with a speaker verification system instead of speaker identification, which transformed the registration process. The new solution used 140 voice features to match the registered profile and supported multiple voice diction and tones, including those not used during registration.</a:t>
            </a:r>
            <a:endParaRPr b="0" lang="en-US" sz="1050" spc="-1" strike="noStrike">
              <a:solidFill>
                <a:srgbClr val="000000"/>
              </a:solidFill>
              <a:uFill>
                <a:solidFill>
                  <a:srgbClr val="ffffff"/>
                </a:solidFill>
              </a:uFill>
              <a:latin typeface="Arial"/>
            </a:endParaRPr>
          </a:p>
          <a:p>
            <a:endParaRPr b="0" lang="en-US" sz="1050" spc="-1" strike="noStrike">
              <a:solidFill>
                <a:srgbClr val="000000"/>
              </a:solidFill>
              <a:uFill>
                <a:solidFill>
                  <a:srgbClr val="ffffff"/>
                </a:solidFill>
              </a:uFill>
              <a:latin typeface="Arial"/>
            </a:endParaRPr>
          </a:p>
          <a:p>
            <a:r>
              <a:rPr b="0" lang="en-US" sz="1050" spc="-1" strike="noStrike">
                <a:solidFill>
                  <a:srgbClr val="000000"/>
                </a:solidFill>
                <a:uFill>
                  <a:solidFill>
                    <a:srgbClr val="ffffff"/>
                  </a:solidFill>
                </a:uFill>
                <a:latin typeface="Arial"/>
              </a:rPr>
              <a:t>• </a:t>
            </a:r>
            <a:r>
              <a:rPr b="0" lang="en-US" sz="1050" spc="-1" strike="noStrike">
                <a:solidFill>
                  <a:srgbClr val="000000"/>
                </a:solidFill>
                <a:uFill>
                  <a:solidFill>
                    <a:srgbClr val="ffffff"/>
                  </a:solidFill>
                </a:uFill>
                <a:latin typeface="Arial"/>
              </a:rPr>
              <a:t>The voice-based system made use of employee ID (short unique codes) to reduce validation time to 2 seconds, resulting in quick onboarding of users.</a:t>
            </a:r>
            <a:endParaRPr b="0" lang="en-US" sz="1050" spc="-1" strike="noStrike">
              <a:solidFill>
                <a:srgbClr val="000000"/>
              </a:solidFill>
              <a:uFill>
                <a:solidFill>
                  <a:srgbClr val="ffffff"/>
                </a:solidFill>
              </a:uFill>
              <a:latin typeface="Arial"/>
            </a:endParaRPr>
          </a:p>
          <a:p>
            <a:r>
              <a:rPr b="0" lang="en-US" sz="1050" spc="-1" strike="noStrike">
                <a:solidFill>
                  <a:srgbClr val="000000"/>
                </a:solidFill>
                <a:uFill>
                  <a:solidFill>
                    <a:srgbClr val="ffffff"/>
                  </a:solidFill>
                </a:uFill>
                <a:latin typeface="Arial"/>
              </a:rPr>
              <a:t>• </a:t>
            </a:r>
            <a:r>
              <a:rPr b="0" lang="en-US" sz="1050" spc="-1" strike="noStrike">
                <a:solidFill>
                  <a:srgbClr val="000000"/>
                </a:solidFill>
                <a:uFill>
                  <a:solidFill>
                    <a:srgbClr val="ffffff"/>
                  </a:solidFill>
                </a:uFill>
                <a:latin typeface="Arial"/>
              </a:rPr>
              <a:t>Use of STT to identify users, voice profile to verify users, thus overcoming limit of 50 users</a:t>
            </a:r>
            <a:endParaRPr b="0" lang="en-US" sz="1050" spc="-1" strike="noStrike">
              <a:solidFill>
                <a:srgbClr val="000000"/>
              </a:solidFill>
              <a:uFill>
                <a:solidFill>
                  <a:srgbClr val="ffffff"/>
                </a:solidFill>
              </a:uFill>
              <a:latin typeface="Arial"/>
            </a:endParaRPr>
          </a:p>
          <a:p>
            <a:endParaRPr b="0" lang="en-US" sz="1050" spc="-1" strike="noStrike">
              <a:solidFill>
                <a:srgbClr val="000000"/>
              </a:solidFill>
              <a:uFill>
                <a:solidFill>
                  <a:srgbClr val="ffffff"/>
                </a:solidFill>
              </a:uFill>
              <a:latin typeface="Arial"/>
            </a:endParaRPr>
          </a:p>
        </p:txBody>
      </p:sp>
      <p:sp>
        <p:nvSpPr>
          <p:cNvPr id="105" name="TextShape 4"/>
          <p:cNvSpPr txBox="1"/>
          <p:nvPr/>
        </p:nvSpPr>
        <p:spPr>
          <a:xfrm>
            <a:off x="91440" y="2816280"/>
            <a:ext cx="9052560" cy="2327400"/>
          </a:xfrm>
          <a:prstGeom prst="rect">
            <a:avLst/>
          </a:prstGeom>
          <a:noFill/>
          <a:ln>
            <a:noFill/>
          </a:ln>
        </p:spPr>
        <p:txBody>
          <a:bodyPr lIns="90000" rIns="90000" tIns="45000" bIns="45000"/>
          <a:p>
            <a:r>
              <a:rPr b="0" lang="en-US" sz="1000" spc="-1" strike="noStrike">
                <a:solidFill>
                  <a:srgbClr val="000000"/>
                </a:solidFill>
                <a:uFill>
                  <a:solidFill>
                    <a:srgbClr val="ffffff"/>
                  </a:solidFill>
                </a:uFill>
                <a:latin typeface="Arial"/>
              </a:rPr>
              <a:t>Step 1: Thermal sensor detects human presence</a:t>
            </a:r>
            <a:endParaRPr b="0" lang="en-US" sz="1000" spc="-1" strike="noStrike">
              <a:solidFill>
                <a:srgbClr val="000000"/>
              </a:solidFill>
              <a:uFill>
                <a:solidFill>
                  <a:srgbClr val="ffffff"/>
                </a:solidFill>
              </a:uFill>
              <a:latin typeface="Arial"/>
            </a:endParaRPr>
          </a:p>
          <a:p>
            <a:r>
              <a:rPr b="0" lang="en-US" sz="1000" spc="-1" strike="noStrike">
                <a:solidFill>
                  <a:srgbClr val="000000"/>
                </a:solidFill>
                <a:uFill>
                  <a:solidFill>
                    <a:srgbClr val="ffffff"/>
                  </a:solidFill>
                </a:uFill>
                <a:latin typeface="Arial"/>
              </a:rPr>
              <a:t>Step 2: User dictates the employee ID in front of a microphone</a:t>
            </a:r>
            <a:endParaRPr b="0" lang="en-US" sz="1000" spc="-1" strike="noStrike">
              <a:solidFill>
                <a:srgbClr val="000000"/>
              </a:solidFill>
              <a:uFill>
                <a:solidFill>
                  <a:srgbClr val="ffffff"/>
                </a:solidFill>
              </a:uFill>
              <a:latin typeface="Arial"/>
            </a:endParaRPr>
          </a:p>
          <a:p>
            <a:r>
              <a:rPr b="0" lang="en-US" sz="1000" spc="-1" strike="noStrike">
                <a:solidFill>
                  <a:srgbClr val="000000"/>
                </a:solidFill>
                <a:uFill>
                  <a:solidFill>
                    <a:srgbClr val="ffffff"/>
                  </a:solidFill>
                </a:uFill>
                <a:latin typeface="Arial"/>
              </a:rPr>
              <a:t>Step 3: Audio sample is sent to Speech to Text service to get employee ID</a:t>
            </a:r>
            <a:endParaRPr b="0" lang="en-US" sz="1000" spc="-1" strike="noStrike">
              <a:solidFill>
                <a:srgbClr val="000000"/>
              </a:solidFill>
              <a:uFill>
                <a:solidFill>
                  <a:srgbClr val="ffffff"/>
                </a:solidFill>
              </a:uFill>
              <a:latin typeface="Arial"/>
            </a:endParaRPr>
          </a:p>
          <a:p>
            <a:r>
              <a:rPr b="0" lang="en-US" sz="1000" spc="-1" strike="noStrike">
                <a:solidFill>
                  <a:srgbClr val="000000"/>
                </a:solidFill>
                <a:uFill>
                  <a:solidFill>
                    <a:srgbClr val="ffffff"/>
                  </a:solidFill>
                </a:uFill>
                <a:latin typeface="Arial"/>
              </a:rPr>
              <a:t>Step 4: App records user’s audio and buffers it</a:t>
            </a:r>
            <a:endParaRPr b="0" lang="en-US" sz="1000" spc="-1" strike="noStrike">
              <a:solidFill>
                <a:srgbClr val="000000"/>
              </a:solidFill>
              <a:uFill>
                <a:solidFill>
                  <a:srgbClr val="ffffff"/>
                </a:solidFill>
              </a:uFill>
              <a:latin typeface="Arial"/>
            </a:endParaRPr>
          </a:p>
          <a:p>
            <a:r>
              <a:rPr b="0" lang="en-US" sz="1000" spc="-1" strike="noStrike">
                <a:solidFill>
                  <a:srgbClr val="000000"/>
                </a:solidFill>
                <a:uFill>
                  <a:solidFill>
                    <a:srgbClr val="ffffff"/>
                  </a:solidFill>
                </a:uFill>
                <a:latin typeface="Arial"/>
              </a:rPr>
              <a:t>Step 5: Employee voice profile is loaded, and audio sample is sent to “Speech Recognition” service for verification</a:t>
            </a:r>
            <a:endParaRPr b="0" lang="en-US" sz="1000" spc="-1" strike="noStrike">
              <a:solidFill>
                <a:srgbClr val="000000"/>
              </a:solidFill>
              <a:uFill>
                <a:solidFill>
                  <a:srgbClr val="ffffff"/>
                </a:solidFill>
              </a:uFill>
              <a:latin typeface="Arial"/>
            </a:endParaRPr>
          </a:p>
          <a:p>
            <a:r>
              <a:rPr b="0" lang="en-US" sz="1000" spc="-1" strike="noStrike">
                <a:solidFill>
                  <a:srgbClr val="000000"/>
                </a:solidFill>
                <a:uFill>
                  <a:solidFill>
                    <a:srgbClr val="ffffff"/>
                  </a:solidFill>
                </a:uFill>
                <a:latin typeface="Arial"/>
              </a:rPr>
              <a:t>Step 6: Attendance system is updated upon successful verification</a:t>
            </a:r>
            <a:endParaRPr b="0" lang="en-US" sz="10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494640" y="229680"/>
            <a:ext cx="8279640" cy="575640"/>
          </a:xfrm>
          <a:prstGeom prst="rect">
            <a:avLst/>
          </a:prstGeom>
          <a:noFill/>
          <a:ln>
            <a:noFill/>
          </a:ln>
        </p:spPr>
        <p:txBody>
          <a:bodyPr tIns="91440" bIns="91440"/>
          <a:p>
            <a:pPr>
              <a:lnSpc>
                <a:spcPct val="100000"/>
              </a:lnSpc>
            </a:pPr>
            <a:r>
              <a:rPr b="1" lang="en-US" sz="2000" spc="-1" strike="noStrike">
                <a:solidFill>
                  <a:srgbClr val="222222"/>
                </a:solidFill>
                <a:uFill>
                  <a:solidFill>
                    <a:srgbClr val="ffffff"/>
                  </a:solidFill>
                </a:uFill>
                <a:latin typeface="Lato"/>
                <a:ea typeface="Lato"/>
              </a:rPr>
              <a:t>Key Differentiators &amp; Adoption Plan</a:t>
            </a:r>
            <a:endParaRPr b="0" lang="en-US" sz="1400" spc="-1" strike="noStrike">
              <a:solidFill>
                <a:srgbClr val="000000"/>
              </a:solidFill>
              <a:uFill>
                <a:solidFill>
                  <a:srgbClr val="ffffff"/>
                </a:solidFill>
              </a:uFill>
              <a:latin typeface="Arial"/>
            </a:endParaRPr>
          </a:p>
        </p:txBody>
      </p:sp>
      <p:sp>
        <p:nvSpPr>
          <p:cNvPr id="107" name="CustomShape 2"/>
          <p:cNvSpPr/>
          <p:nvPr/>
        </p:nvSpPr>
        <p:spPr>
          <a:xfrm>
            <a:off x="512280" y="731520"/>
            <a:ext cx="8238240" cy="457200"/>
          </a:xfrm>
          <a:prstGeom prst="rect">
            <a:avLst/>
          </a:prstGeom>
          <a:noFill/>
          <a:ln>
            <a:noFill/>
          </a:ln>
        </p:spPr>
        <p:style>
          <a:lnRef idx="0"/>
          <a:fillRef idx="0"/>
          <a:effectRef idx="0"/>
          <a:fontRef idx="minor"/>
        </p:style>
        <p:txBody>
          <a:bodyPr tIns="91440" bIns="91440"/>
          <a:p>
            <a:pPr>
              <a:lnSpc>
                <a:spcPct val="100000"/>
              </a:lnSpc>
            </a:pPr>
            <a:r>
              <a:rPr b="0" lang="en-US" sz="1400" spc="-1" strike="noStrike">
                <a:solidFill>
                  <a:srgbClr val="222222"/>
                </a:solidFill>
                <a:uFill>
                  <a:solidFill>
                    <a:srgbClr val="ffffff"/>
                  </a:solidFill>
                </a:uFill>
                <a:latin typeface="Lato"/>
                <a:ea typeface="Lato"/>
              </a:rPr>
              <a:t>How is your solution better than alternatives and how do you plan to build adoption?</a:t>
            </a:r>
            <a:endParaRPr b="0" lang="en-US" sz="1800" spc="-1" strike="noStrike">
              <a:solidFill>
                <a:srgbClr val="000000"/>
              </a:solidFill>
              <a:uFill>
                <a:solidFill>
                  <a:srgbClr val="ffffff"/>
                </a:solidFill>
              </a:uFill>
              <a:latin typeface="Arial"/>
            </a:endParaRPr>
          </a:p>
        </p:txBody>
      </p:sp>
      <p:sp>
        <p:nvSpPr>
          <p:cNvPr id="108" name="TextShape 3"/>
          <p:cNvSpPr txBox="1"/>
          <p:nvPr/>
        </p:nvSpPr>
        <p:spPr>
          <a:xfrm>
            <a:off x="640080" y="1280160"/>
            <a:ext cx="8321040" cy="2734200"/>
          </a:xfrm>
          <a:prstGeom prst="rect">
            <a:avLst/>
          </a:prstGeom>
          <a:noFill/>
          <a:ln>
            <a:noFill/>
          </a:ln>
        </p:spPr>
        <p:txBody>
          <a:bodyPr lIns="90000" rIns="90000" tIns="45000" bIns="45000"/>
          <a:p>
            <a:r>
              <a:rPr b="0" lang="en-US" sz="1100" spc="-1" strike="noStrike">
                <a:solidFill>
                  <a:srgbClr val="000000"/>
                </a:solidFill>
                <a:uFill>
                  <a:solidFill>
                    <a:srgbClr val="ffffff"/>
                  </a:solidFill>
                </a:uFill>
                <a:latin typeface="Arial"/>
              </a:rPr>
              <a:t>Benefits of the solution</a:t>
            </a:r>
            <a:endParaRPr b="0" lang="en-US" sz="11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Alleviated employee privacy concerns around facial recognition systems by giving companies complete control over data stored in a secure system.</a:t>
            </a:r>
            <a:endParaRPr b="0" lang="en-US" sz="11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Safe and secure employee return to workplace amid rising Covid-19 fears and strict safety protocols.</a:t>
            </a:r>
            <a:endParaRPr b="0" lang="en-US" sz="11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Accurately identification of speakers, effectively filtering ambient noise. Azure Voice biometric solution has proven to be a secure, robust alternative. Since the solution is scalable, we are focusing on integrating it with other product features and enhancing employee experience.active implementations are:</a:t>
            </a:r>
            <a:endParaRPr b="0" lang="en-US" sz="1100" spc="-1" strike="noStrike">
              <a:solidFill>
                <a:srgbClr val="000000"/>
              </a:solidFill>
              <a:uFill>
                <a:solidFill>
                  <a:srgbClr val="ffffff"/>
                </a:solidFill>
              </a:uFill>
              <a:latin typeface="Arial"/>
            </a:endParaRPr>
          </a:p>
          <a:p>
            <a:endParaRPr b="0" lang="en-US" sz="11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1. Enhanced interaction experience with mobile applications with functionality like login screen authentication and navigation through voice-based instructions within the Ramco Unify mobile app</a:t>
            </a:r>
            <a:endParaRPr b="0" lang="en-US" sz="1100" spc="-1" strike="noStrike">
              <a:solidFill>
                <a:srgbClr val="000000"/>
              </a:solidFill>
              <a:uFill>
                <a:solidFill>
                  <a:srgbClr val="ffffff"/>
                </a:solidFill>
              </a:uFill>
              <a:latin typeface="Arial"/>
            </a:endParaRPr>
          </a:p>
          <a:p>
            <a:endParaRPr b="0" lang="en-US" sz="11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2. Ease of interaction with systems, automated through voice with functions like reaching out to customer support, raising a support ticket, etc.</a:t>
            </a:r>
            <a:endParaRPr b="0" lang="en-US" sz="1100" spc="-1" strike="noStrike">
              <a:solidFill>
                <a:srgbClr val="000000"/>
              </a:solidFill>
              <a:uFill>
                <a:solidFill>
                  <a:srgbClr val="ffffff"/>
                </a:solidFill>
              </a:uFill>
              <a:latin typeface="Arial"/>
            </a:endParaRPr>
          </a:p>
          <a:p>
            <a:endParaRPr b="0" lang="en-US" sz="11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3. Multi-user device authentication, aiding in role-based access for shared systems</a:t>
            </a:r>
            <a:endParaRPr b="0" lang="en-US" sz="1100" spc="-1" strike="noStrike">
              <a:solidFill>
                <a:srgbClr val="000000"/>
              </a:solidFill>
              <a:uFill>
                <a:solidFill>
                  <a:srgbClr val="ffffff"/>
                </a:solidFill>
              </a:uFill>
              <a:latin typeface="Arial"/>
            </a:endParaRPr>
          </a:p>
          <a:p>
            <a:endParaRPr b="0" lang="en-US" sz="11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4. Improved employee experience through voice-based attendance, leave requests, etc. with a secure voice verification algorithm.</a:t>
            </a:r>
            <a:endParaRPr b="0" lang="en-US" sz="11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0" y="0"/>
            <a:ext cx="9209160" cy="792360"/>
          </a:xfrm>
          <a:prstGeom prst="rect">
            <a:avLst/>
          </a:prstGeom>
          <a:noFill/>
          <a:ln>
            <a:noFill/>
          </a:ln>
        </p:spPr>
        <p:style>
          <a:lnRef idx="0"/>
          <a:fillRef idx="0"/>
          <a:effectRef idx="0"/>
          <a:fontRef idx="minor"/>
        </p:style>
        <p:txBody>
          <a:bodyPr tIns="91440" bIns="91440"/>
          <a:p>
            <a:pPr>
              <a:lnSpc>
                <a:spcPct val="100000"/>
              </a:lnSpc>
            </a:pPr>
            <a:r>
              <a:rPr b="1" lang="en-US" sz="2000" spc="-1" strike="noStrike">
                <a:solidFill>
                  <a:srgbClr val="1f1f50"/>
                </a:solidFill>
                <a:uFill>
                  <a:solidFill>
                    <a:srgbClr val="ffffff"/>
                  </a:solidFill>
                </a:uFill>
                <a:latin typeface="Lato"/>
                <a:ea typeface="Lato"/>
              </a:rPr>
              <a:t>GitHub Repository Link &amp; </a:t>
            </a:r>
            <a:r>
              <a:rPr b="1" lang="en-US" sz="2000" spc="-1" strike="noStrike">
                <a:solidFill>
                  <a:srgbClr val="4a4548"/>
                </a:solidFill>
                <a:uFill>
                  <a:solidFill>
                    <a:srgbClr val="ffffff"/>
                  </a:solidFill>
                </a:uFill>
                <a:latin typeface="Lato"/>
                <a:ea typeface="Lato"/>
              </a:rPr>
              <a:t>supporting diagrams, screenshots, if any</a:t>
            </a:r>
            <a:endParaRPr b="0" lang="en-US" sz="1800" spc="-1" strike="noStrike">
              <a:solidFill>
                <a:srgbClr val="000000"/>
              </a:solidFill>
              <a:uFill>
                <a:solidFill>
                  <a:srgbClr val="ffffff"/>
                </a:solidFill>
              </a:uFill>
              <a:latin typeface="Arial"/>
            </a:endParaRPr>
          </a:p>
        </p:txBody>
      </p:sp>
      <p:sp>
        <p:nvSpPr>
          <p:cNvPr id="110" name="CustomShape 2"/>
          <p:cNvSpPr/>
          <p:nvPr/>
        </p:nvSpPr>
        <p:spPr>
          <a:xfrm>
            <a:off x="0" y="1044000"/>
            <a:ext cx="8385840" cy="396360"/>
          </a:xfrm>
          <a:prstGeom prst="rect">
            <a:avLst/>
          </a:prstGeom>
          <a:noFill/>
          <a:ln>
            <a:noFill/>
          </a:ln>
        </p:spPr>
        <p:style>
          <a:lnRef idx="0"/>
          <a:fillRef idx="0"/>
          <a:effectRef idx="0"/>
          <a:fontRef idx="minor"/>
        </p:style>
        <p:txBody>
          <a:bodyPr tIns="91440" bIns="91440"/>
          <a:p>
            <a:pPr>
              <a:lnSpc>
                <a:spcPct val="100000"/>
              </a:lnSpc>
            </a:pPr>
            <a:r>
              <a:rPr b="0" lang="en-US" sz="1400" spc="-1" strike="noStrike">
                <a:solidFill>
                  <a:srgbClr val="222222"/>
                </a:solidFill>
                <a:uFill>
                  <a:solidFill>
                    <a:srgbClr val="ffffff"/>
                  </a:solidFill>
                </a:uFill>
                <a:latin typeface="Lato"/>
                <a:ea typeface="Lato"/>
              </a:rPr>
              <a:t>How far it can go?</a:t>
            </a:r>
            <a:endParaRPr b="0" lang="en-US"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338400" y="1917000"/>
            <a:ext cx="8649000" cy="826920"/>
          </a:xfrm>
          <a:prstGeom prst="rect">
            <a:avLst/>
          </a:prstGeom>
          <a:noFill/>
          <a:ln>
            <a:noFill/>
          </a:ln>
        </p:spPr>
        <p:txBody>
          <a:bodyPr tIns="91440" bIns="91440"/>
          <a:p>
            <a:pPr>
              <a:lnSpc>
                <a:spcPct val="100000"/>
              </a:lnSpc>
            </a:pPr>
            <a:r>
              <a:rPr b="0" lang="en-US" sz="3600" spc="-1" strike="noStrike">
                <a:solidFill>
                  <a:srgbClr val="ffffff"/>
                </a:solidFill>
                <a:uFill>
                  <a:solidFill>
                    <a:srgbClr val="ffffff"/>
                  </a:solidFill>
                </a:uFill>
                <a:latin typeface="Lato Black"/>
                <a:ea typeface="Lato Black"/>
              </a:rPr>
              <a:t>Thank You</a:t>
            </a:r>
            <a:endParaRPr b="0" lang="en-US" sz="1400" spc="-1" strike="noStrike">
              <a:solidFill>
                <a:srgbClr val="000000"/>
              </a:solidFill>
              <a:uFill>
                <a:solidFill>
                  <a:srgbClr val="ffffff"/>
                </a:solidFill>
              </a:uFill>
              <a:latin typeface="Arial"/>
            </a:endParaRPr>
          </a:p>
        </p:txBody>
      </p:sp>
      <p:sp>
        <p:nvSpPr>
          <p:cNvPr id="112" name="TextShape 2"/>
          <p:cNvSpPr txBox="1"/>
          <p:nvPr/>
        </p:nvSpPr>
        <p:spPr>
          <a:xfrm>
            <a:off x="339840" y="2750760"/>
            <a:ext cx="4558680" cy="377280"/>
          </a:xfrm>
          <a:prstGeom prst="rect">
            <a:avLst/>
          </a:prstGeom>
          <a:noFill/>
          <a:ln>
            <a:noFill/>
          </a:ln>
        </p:spPr>
        <p:txBody>
          <a:bodyPr tIns="91440" bIns="91440"/>
          <a:p>
            <a:pPr>
              <a:lnSpc>
                <a:spcPct val="150000"/>
              </a:lnSpc>
            </a:pPr>
            <a:r>
              <a:rPr b="0" lang="en-US" sz="1500" spc="-1" strike="noStrike">
                <a:solidFill>
                  <a:srgbClr val="ffffff"/>
                </a:solidFill>
                <a:uFill>
                  <a:solidFill>
                    <a:srgbClr val="ffffff"/>
                  </a:solidFill>
                </a:uFill>
                <a:latin typeface="Lato"/>
                <a:ea typeface="Lato"/>
              </a:rPr>
              <a:t>Ratul banerjee </a:t>
            </a:r>
            <a:endParaRPr b="0" lang="en-US" sz="3200" spc="-1" strike="noStrike">
              <a:solidFill>
                <a:srgbClr val="ffffff"/>
              </a:solidFill>
              <a:uFill>
                <a:solidFill>
                  <a:srgbClr val="ffffff"/>
                </a:solidFill>
              </a:uFill>
              <a:latin typeface="Arial"/>
            </a:endParaRPr>
          </a:p>
          <a:p>
            <a:pPr>
              <a:lnSpc>
                <a:spcPct val="150000"/>
              </a:lnSpc>
            </a:pPr>
            <a:endParaRPr b="0" lang="en-US" sz="3200" spc="-1" strike="noStrike">
              <a:solidFill>
                <a:srgbClr val="ffffff"/>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2022-08-23T16:06:25Z</dcterms:modified>
  <cp:revision>1</cp:revision>
  <dc:subject/>
  <dc:title/>
</cp:coreProperties>
</file>