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61FE1-A157-4E2A-9D65-18E837BBFF08}" v="22" dt="2022-06-15T09:18:03.651"/>
    <p1510:client id="{C6EBC0AB-E23A-4F78-9CAA-C1A2DF3EB74D}" v="334" dt="2022-06-15T09:09:19.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tulxx@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in/azure/cognitive-services/computer-vision/quickstarts-sdk/client-library" TargetMode="External"/><Relationship Id="rId7" Type="http://schemas.openxmlformats.org/officeDocument/2006/relationships/hyperlink" Target="https://docs.microsoft.com/en-in/azure/cognitive-services/face/quickstarts/client-libraries" TargetMode="External"/><Relationship Id="rId2" Type="http://schemas.openxmlformats.org/officeDocument/2006/relationships/hyperlink" Target="https://docs.microsoft.com/en-in/azure/cognitive-services/computer-vision/" TargetMode="External"/><Relationship Id="rId1" Type="http://schemas.openxmlformats.org/officeDocument/2006/relationships/slideLayout" Target="../slideLayouts/slideLayout2.xml"/><Relationship Id="rId6" Type="http://schemas.openxmlformats.org/officeDocument/2006/relationships/hyperlink" Target="https://docs.microsoft.com/en-in/azure/cognitive-services/computer-vision/index-identity" TargetMode="External"/><Relationship Id="rId5" Type="http://schemas.openxmlformats.org/officeDocument/2006/relationships/hyperlink" Target="https://docs.microsoft.com/en-in/azure/cognitive-services/custom-vision-service/getting-started-build-a-classifier" TargetMode="External"/><Relationship Id="rId4" Type="http://schemas.openxmlformats.org/officeDocument/2006/relationships/hyperlink" Target="https://docs.microsoft.com/en-in/azure/cognitive-services/custom-vision-servic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in/azure/cognitive-services/speech-serv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in/azure/cognitive-services/qnamaker/quickstarts/create-publish-knowledge-base" TargetMode="External"/><Relationship Id="rId3" Type="http://schemas.openxmlformats.org/officeDocument/2006/relationships/hyperlink" Target="https://docs.microsoft.com/en-in/azure/cognitive-services/translator/" TargetMode="External"/><Relationship Id="rId7" Type="http://schemas.openxmlformats.org/officeDocument/2006/relationships/hyperlink" Target="https://docs.microsoft.com/en-in/azure/cognitive-services/qnamaker/" TargetMode="External"/><Relationship Id="rId2" Type="http://schemas.openxmlformats.org/officeDocument/2006/relationships/hyperlink" Target="https://docs.microsoft.com/en-in/azure/cognitive-services/language-service/" TargetMode="External"/><Relationship Id="rId1" Type="http://schemas.openxmlformats.org/officeDocument/2006/relationships/slideLayout" Target="../slideLayouts/slideLayout2.xml"/><Relationship Id="rId6" Type="http://schemas.openxmlformats.org/officeDocument/2006/relationships/hyperlink" Target="https://docs.microsoft.com/en-in/azure/cognitive-services/luis/luis-get-started-create-app" TargetMode="External"/><Relationship Id="rId5" Type="http://schemas.openxmlformats.org/officeDocument/2006/relationships/hyperlink" Target="https://docs.microsoft.com/en-in/azure/cognitive-services/luis/" TargetMode="External"/><Relationship Id="rId4" Type="http://schemas.openxmlformats.org/officeDocument/2006/relationships/hyperlink" Target="https://docs.microsoft.com/en-in/azure/cognitive-services/translator/quickstart-translato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in/azure/cognitive-services/cognitive-services-apis-create-account-cli?tabs=windows" TargetMode="External"/><Relationship Id="rId2" Type="http://schemas.openxmlformats.org/officeDocument/2006/relationships/hyperlink" Target="https://docs.microsoft.com/en-in/azure/cognitive-services/cognitive-services-apis-create-account?tabs=multiservice,windows"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docs.microsoft.com/en-in/azure/cognitive-services/create-account-resource-manager-template?tabs=port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ortal.azure.com/#create/Microsoft.CognitiveServicesTextAnalytics" TargetMode="External"/><Relationship Id="rId2" Type="http://schemas.openxmlformats.org/officeDocument/2006/relationships/hyperlink" Target="https://portal.azure.com/#create/Microsoft.CognitiveServicesFace"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docs.microsoft.com/en-in/azure/azure-resource-manager/templates/overview" TargetMode="External"/><Relationship Id="rId4" Type="http://schemas.openxmlformats.org/officeDocument/2006/relationships/hyperlink" Target="https://portal.azure.com/#create/Microsoft.CognitiveServicesComputerVisio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chema.management.azure.com/schemas/2019-04-01/deploymentTemplate.j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TECH-BASED SOLUTIONS TO MAKE EDUCATION ACCESSIBLE TO WOMEN OF INDIA , ALL CORNERS </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WRITTEN BY RATUL BANERJEE </a:t>
            </a:r>
          </a:p>
          <a:p>
            <a:r>
              <a:rPr lang="en-US" dirty="0">
                <a:cs typeface="Calibri"/>
              </a:rPr>
              <a:t>EMAIL :  </a:t>
            </a:r>
            <a:r>
              <a:rPr lang="en-US" dirty="0">
                <a:cs typeface="Calibri"/>
                <a:hlinkClick r:id="rId2"/>
              </a:rPr>
              <a:t>ratulxx@gmail.com</a:t>
            </a:r>
            <a:r>
              <a:rPr lang="en-US" dirty="0">
                <a:cs typeface="Calibri"/>
              </a:rPr>
              <a:t> </a:t>
            </a:r>
          </a:p>
          <a:p>
            <a:r>
              <a:rPr lang="en-US" dirty="0">
                <a:cs typeface="Calibri"/>
              </a:rPr>
              <a:t>Mobile : 9830880419 </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6227-2553-91EB-AD97-560985B5153B}"/>
              </a:ext>
            </a:extLst>
          </p:cNvPr>
          <p:cNvSpPr>
            <a:spLocks noGrp="1"/>
          </p:cNvSpPr>
          <p:nvPr>
            <p:ph type="title"/>
          </p:nvPr>
        </p:nvSpPr>
        <p:spPr>
          <a:xfrm>
            <a:off x="4965430" y="629268"/>
            <a:ext cx="6586491" cy="1286160"/>
          </a:xfrm>
        </p:spPr>
        <p:txBody>
          <a:bodyPr anchor="b">
            <a:normAutofit/>
          </a:bodyPr>
          <a:lstStyle/>
          <a:p>
            <a:r>
              <a:rPr lang="en-US" sz="4100">
                <a:cs typeface="Calibri Light"/>
              </a:rPr>
              <a:t>AZURE COGNITIVE SERVICES FIND USE </a:t>
            </a:r>
          </a:p>
        </p:txBody>
      </p:sp>
      <p:sp>
        <p:nvSpPr>
          <p:cNvPr id="3" name="Content Placeholder 2">
            <a:extLst>
              <a:ext uri="{FF2B5EF4-FFF2-40B4-BE49-F238E27FC236}">
                <a16:creationId xmlns:a16="http://schemas.microsoft.com/office/drawing/2014/main" id="{88CC0D15-0134-7926-10B5-DDFEFFD8E692}"/>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1600">
                <a:ea typeface="+mn-lt"/>
                <a:cs typeface="+mn-lt"/>
              </a:rPr>
              <a:t>Azure Cognitive Services are cloud-based artificial intelligence (AI) services that help you build cognitive intelligence into your applications. They are available as REST APIs, client library SDKs, and user interfaces. You can add cognitive features to your applications without having AI or data science skills. Cognitive Services enable you to build cognitive solutions that can see, hear, speak, understand, and even make decisions.</a:t>
            </a:r>
            <a:endParaRPr lang="en-US" sz="1600">
              <a:cs typeface="Calibri" panose="020F0502020204030204"/>
            </a:endParaRPr>
          </a:p>
          <a:p>
            <a:r>
              <a:rPr lang="en-US" sz="1600" b="1"/>
              <a:t>Categories of Cognitive Services</a:t>
            </a:r>
            <a:endParaRPr lang="en-US" sz="1600"/>
          </a:p>
          <a:p>
            <a:r>
              <a:rPr lang="en-US" sz="1600">
                <a:ea typeface="+mn-lt"/>
                <a:cs typeface="+mn-lt"/>
              </a:rPr>
              <a:t>Cognitive Services can be categorized into four main pillars:</a:t>
            </a:r>
            <a:endParaRPr lang="en-US" sz="1600"/>
          </a:p>
          <a:p>
            <a:r>
              <a:rPr lang="en-US" sz="1600">
                <a:ea typeface="+mn-lt"/>
                <a:cs typeface="+mn-lt"/>
              </a:rPr>
              <a:t>Vision</a:t>
            </a:r>
            <a:endParaRPr lang="en-US" sz="1600"/>
          </a:p>
          <a:p>
            <a:r>
              <a:rPr lang="en-US" sz="1600">
                <a:ea typeface="+mn-lt"/>
                <a:cs typeface="+mn-lt"/>
              </a:rPr>
              <a:t>Speech</a:t>
            </a:r>
            <a:endParaRPr lang="en-US" sz="1600"/>
          </a:p>
          <a:p>
            <a:r>
              <a:rPr lang="en-US" sz="1600">
                <a:ea typeface="+mn-lt"/>
                <a:cs typeface="+mn-lt"/>
              </a:rPr>
              <a:t>Language</a:t>
            </a:r>
            <a:endParaRPr lang="en-US" sz="1600"/>
          </a:p>
          <a:p>
            <a:r>
              <a:rPr lang="en-US" sz="1600">
                <a:ea typeface="+mn-lt"/>
                <a:cs typeface="+mn-lt"/>
              </a:rPr>
              <a:t>Decision</a:t>
            </a:r>
            <a:endParaRPr lang="en-US" sz="1600"/>
          </a:p>
          <a:p>
            <a:endParaRPr lang="en-US" sz="1600">
              <a:cs typeface="Calibri"/>
            </a:endParaRPr>
          </a:p>
        </p:txBody>
      </p:sp>
      <p:pic>
        <p:nvPicPr>
          <p:cNvPr id="5" name="Picture 4" descr="Light blue 3D cubes suspended on the air with a dark blue 3D cube on the surface">
            <a:extLst>
              <a:ext uri="{FF2B5EF4-FFF2-40B4-BE49-F238E27FC236}">
                <a16:creationId xmlns:a16="http://schemas.microsoft.com/office/drawing/2014/main" id="{DFF3F013-DF8F-6DC0-5D5E-DEF700BCA1D6}"/>
              </a:ext>
            </a:extLst>
          </p:cNvPr>
          <p:cNvPicPr>
            <a:picLocks noChangeAspect="1"/>
          </p:cNvPicPr>
          <p:nvPr/>
        </p:nvPicPr>
        <p:blipFill rotWithShape="1">
          <a:blip r:embed="rId2"/>
          <a:srcRect l="5837" r="56141"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8E9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24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FF0BBE4-EB9E-4B57-55F7-6A4016856E25}"/>
              </a:ext>
            </a:extLst>
          </p:cNvPr>
          <p:cNvSpPr txBox="1">
            <a:spLocks/>
          </p:cNvSpPr>
          <p:nvPr/>
        </p:nvSpPr>
        <p:spPr>
          <a:xfrm>
            <a:off x="1008184" y="174032"/>
            <a:ext cx="10175631" cy="1111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kern="1200">
                <a:solidFill>
                  <a:schemeClr val="tx1"/>
                </a:solidFill>
                <a:latin typeface="+mj-lt"/>
                <a:ea typeface="+mj-ea"/>
                <a:cs typeface="+mj-cs"/>
              </a:rPr>
              <a:t>AZURE COGNITIVE SERVICES FIND USE </a:t>
            </a:r>
          </a:p>
        </p:txBody>
      </p:sp>
      <p:sp>
        <p:nvSpPr>
          <p:cNvPr id="10" name="TextBox 9">
            <a:extLst>
              <a:ext uri="{FF2B5EF4-FFF2-40B4-BE49-F238E27FC236}">
                <a16:creationId xmlns:a16="http://schemas.microsoft.com/office/drawing/2014/main" id="{0A63BA06-FA94-0175-E172-68DB320C81E9}"/>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b="1"/>
              <a:t>Vision APIs</a:t>
            </a:r>
          </a:p>
          <a:p>
            <a:pPr indent="-228600" algn="ctr">
              <a:lnSpc>
                <a:spcPct val="90000"/>
              </a:lnSpc>
              <a:spcAft>
                <a:spcPts val="600"/>
              </a:spcAft>
              <a:buFont typeface="Arial" panose="020B0604020202020204" pitchFamily="34" charset="0"/>
              <a:buChar char="•"/>
            </a:pPr>
            <a:endParaRPr lang="en-US" sz="2000"/>
          </a:p>
        </p:txBody>
      </p:sp>
      <p:graphicFrame>
        <p:nvGraphicFramePr>
          <p:cNvPr id="9" name="Content Placeholder 8">
            <a:extLst>
              <a:ext uri="{FF2B5EF4-FFF2-40B4-BE49-F238E27FC236}">
                <a16:creationId xmlns:a16="http://schemas.microsoft.com/office/drawing/2014/main" id="{66631A79-CC01-9E17-D052-C54B668C3A6E}"/>
              </a:ext>
            </a:extLst>
          </p:cNvPr>
          <p:cNvGraphicFramePr>
            <a:graphicFrameLocks noGrp="1"/>
          </p:cNvGraphicFramePr>
          <p:nvPr>
            <p:ph idx="1"/>
          </p:nvPr>
        </p:nvGraphicFramePr>
        <p:xfrm>
          <a:off x="835154" y="2801281"/>
          <a:ext cx="10515596" cy="3107131"/>
        </p:xfrm>
        <a:graphic>
          <a:graphicData uri="http://schemas.openxmlformats.org/drawingml/2006/table">
            <a:tbl>
              <a:tblPr firstRow="1" bandRow="1">
                <a:tableStyleId>{5C22544A-7EE6-4342-B048-85BDC9FD1C3A}</a:tableStyleId>
              </a:tblPr>
              <a:tblGrid>
                <a:gridCol w="3143490">
                  <a:extLst>
                    <a:ext uri="{9D8B030D-6E8A-4147-A177-3AD203B41FA5}">
                      <a16:colId xmlns:a16="http://schemas.microsoft.com/office/drawing/2014/main" val="3673641439"/>
                    </a:ext>
                  </a:extLst>
                </a:gridCol>
                <a:gridCol w="3725353">
                  <a:extLst>
                    <a:ext uri="{9D8B030D-6E8A-4147-A177-3AD203B41FA5}">
                      <a16:colId xmlns:a16="http://schemas.microsoft.com/office/drawing/2014/main" val="391705837"/>
                    </a:ext>
                  </a:extLst>
                </a:gridCol>
                <a:gridCol w="3646753">
                  <a:extLst>
                    <a:ext uri="{9D8B030D-6E8A-4147-A177-3AD203B41FA5}">
                      <a16:colId xmlns:a16="http://schemas.microsoft.com/office/drawing/2014/main" val="185818136"/>
                    </a:ext>
                  </a:extLst>
                </a:gridCol>
              </a:tblGrid>
              <a:tr h="306533">
                <a:tc>
                  <a:txBody>
                    <a:bodyPr/>
                    <a:lstStyle/>
                    <a:p>
                      <a:pPr algn="l" fontAlgn="t"/>
                      <a:r>
                        <a:rPr lang="en-US" sz="1400">
                          <a:effectLst/>
                        </a:rPr>
                        <a:t>Service Name</a:t>
                      </a:r>
                    </a:p>
                  </a:txBody>
                  <a:tcPr marL="69667" marR="69667" marT="34833" marB="34833"/>
                </a:tc>
                <a:tc>
                  <a:txBody>
                    <a:bodyPr/>
                    <a:lstStyle/>
                    <a:p>
                      <a:pPr algn="l" fontAlgn="t"/>
                      <a:r>
                        <a:rPr lang="en-US" sz="1400">
                          <a:effectLst/>
                        </a:rPr>
                        <a:t>Service Description</a:t>
                      </a:r>
                    </a:p>
                  </a:txBody>
                  <a:tcPr marL="69667" marR="69667" marT="34833" marB="34833"/>
                </a:tc>
                <a:tc>
                  <a:txBody>
                    <a:bodyPr/>
                    <a:lstStyle/>
                    <a:p>
                      <a:pPr algn="l" fontAlgn="t"/>
                      <a:r>
                        <a:rPr lang="en-US" sz="1400">
                          <a:effectLst/>
                        </a:rPr>
                        <a:t>Quickstart</a:t>
                      </a:r>
                    </a:p>
                  </a:txBody>
                  <a:tcPr marL="69667" marR="69667" marT="34833" marB="34833"/>
                </a:tc>
                <a:extLst>
                  <a:ext uri="{0D108BD9-81ED-4DB2-BD59-A6C34878D82A}">
                    <a16:rowId xmlns:a16="http://schemas.microsoft.com/office/drawing/2014/main" val="4289900956"/>
                  </a:ext>
                </a:extLst>
              </a:tr>
              <a:tr h="933533">
                <a:tc>
                  <a:txBody>
                    <a:bodyPr/>
                    <a:lstStyle/>
                    <a:p>
                      <a:pPr algn="l" fontAlgn="t"/>
                      <a:r>
                        <a:rPr lang="en-US" sz="1400" u="none" strike="noStrike">
                          <a:effectLst/>
                          <a:hlinkClick r:id="rId2" tooltip="Computer Vision"/>
                        </a:rPr>
                        <a:t>Computer Vision</a:t>
                      </a:r>
                      <a:endParaRPr lang="en-US" sz="1400">
                        <a:effectLst/>
                      </a:endParaRPr>
                    </a:p>
                  </a:txBody>
                  <a:tcPr marL="69667" marR="69667" marT="34833" marB="34833"/>
                </a:tc>
                <a:tc>
                  <a:txBody>
                    <a:bodyPr/>
                    <a:lstStyle/>
                    <a:p>
                      <a:pPr algn="l" fontAlgn="t"/>
                      <a:r>
                        <a:rPr lang="en-US" sz="1400">
                          <a:effectLst/>
                        </a:rPr>
                        <a:t>The Computer Vision service provides you with access to advanced cognitive algorithms for processing images and returning information.</a:t>
                      </a:r>
                    </a:p>
                  </a:txBody>
                  <a:tcPr marL="69667" marR="69667" marT="34833" marB="34833"/>
                </a:tc>
                <a:tc>
                  <a:txBody>
                    <a:bodyPr/>
                    <a:lstStyle/>
                    <a:p>
                      <a:pPr algn="l" fontAlgn="t"/>
                      <a:r>
                        <a:rPr lang="en-US" sz="1400" u="none" strike="noStrike">
                          <a:effectLst/>
                          <a:hlinkClick r:id="rId3"/>
                        </a:rPr>
                        <a:t>Computer Vision quickstart</a:t>
                      </a:r>
                      <a:endParaRPr lang="en-US" sz="1400">
                        <a:effectLst/>
                      </a:endParaRPr>
                    </a:p>
                  </a:txBody>
                  <a:tcPr marL="69667" marR="69667" marT="34833" marB="34833"/>
                </a:tc>
                <a:extLst>
                  <a:ext uri="{0D108BD9-81ED-4DB2-BD59-A6C34878D82A}">
                    <a16:rowId xmlns:a16="http://schemas.microsoft.com/office/drawing/2014/main" val="2824830038"/>
                  </a:ext>
                </a:extLst>
              </a:tr>
              <a:tr h="1142532">
                <a:tc>
                  <a:txBody>
                    <a:bodyPr/>
                    <a:lstStyle/>
                    <a:p>
                      <a:pPr algn="l" fontAlgn="t"/>
                      <a:r>
                        <a:rPr lang="en-US" sz="1400" u="none" strike="noStrike">
                          <a:effectLst/>
                          <a:hlinkClick r:id="rId4" tooltip="Custom Vision Service"/>
                        </a:rPr>
                        <a:t>Custom Vision</a:t>
                      </a:r>
                      <a:endParaRPr lang="en-US" sz="1400">
                        <a:effectLst/>
                      </a:endParaRPr>
                    </a:p>
                  </a:txBody>
                  <a:tcPr marL="69667" marR="69667" marT="34833" marB="34833"/>
                </a:tc>
                <a:tc>
                  <a:txBody>
                    <a:bodyPr/>
                    <a:lstStyle/>
                    <a:p>
                      <a:pPr algn="l" fontAlgn="t"/>
                      <a:r>
                        <a:rPr lang="en-US" sz="1400">
                          <a:effectLst/>
                        </a:rPr>
                        <a:t>The Custom Vision Service lets you build, deploy, and improve your own image classifiers. An image classifier is an AI service that applies labels to images, based on their visual characteristics.</a:t>
                      </a:r>
                    </a:p>
                  </a:txBody>
                  <a:tcPr marL="69667" marR="69667" marT="34833" marB="34833"/>
                </a:tc>
                <a:tc>
                  <a:txBody>
                    <a:bodyPr/>
                    <a:lstStyle/>
                    <a:p>
                      <a:pPr algn="l" fontAlgn="t"/>
                      <a:r>
                        <a:rPr lang="en-US" sz="1400" u="none" strike="noStrike">
                          <a:effectLst/>
                          <a:hlinkClick r:id="rId5"/>
                        </a:rPr>
                        <a:t>Custom Vision quickstart</a:t>
                      </a:r>
                      <a:endParaRPr lang="en-US" sz="1400">
                        <a:effectLst/>
                      </a:endParaRPr>
                    </a:p>
                  </a:txBody>
                  <a:tcPr marL="69667" marR="69667" marT="34833" marB="34833"/>
                </a:tc>
                <a:extLst>
                  <a:ext uri="{0D108BD9-81ED-4DB2-BD59-A6C34878D82A}">
                    <a16:rowId xmlns:a16="http://schemas.microsoft.com/office/drawing/2014/main" val="408212508"/>
                  </a:ext>
                </a:extLst>
              </a:tr>
              <a:tr h="724533">
                <a:tc>
                  <a:txBody>
                    <a:bodyPr/>
                    <a:lstStyle/>
                    <a:p>
                      <a:pPr algn="l" fontAlgn="t"/>
                      <a:r>
                        <a:rPr lang="en-US" sz="1400" u="none" strike="noStrike">
                          <a:effectLst/>
                          <a:hlinkClick r:id="rId6" tooltip="Face"/>
                        </a:rPr>
                        <a:t>Face</a:t>
                      </a:r>
                      <a:endParaRPr lang="en-US" sz="1400">
                        <a:effectLst/>
                      </a:endParaRPr>
                    </a:p>
                  </a:txBody>
                  <a:tcPr marL="69667" marR="69667" marT="34833" marB="34833"/>
                </a:tc>
                <a:tc>
                  <a:txBody>
                    <a:bodyPr/>
                    <a:lstStyle/>
                    <a:p>
                      <a:pPr algn="l" fontAlgn="t"/>
                      <a:r>
                        <a:rPr lang="en-US" sz="1400">
                          <a:effectLst/>
                        </a:rPr>
                        <a:t>The Face service provides access to advanced face algorithms, enabling face attribute detection and recognition.</a:t>
                      </a:r>
                    </a:p>
                  </a:txBody>
                  <a:tcPr marL="69667" marR="69667" marT="34833" marB="34833"/>
                </a:tc>
                <a:tc>
                  <a:txBody>
                    <a:bodyPr/>
                    <a:lstStyle/>
                    <a:p>
                      <a:pPr algn="l" fontAlgn="t"/>
                      <a:r>
                        <a:rPr lang="en-US" sz="1400" u="none" strike="noStrike">
                          <a:effectLst/>
                          <a:hlinkClick r:id="rId7"/>
                        </a:rPr>
                        <a:t>Face quickstart</a:t>
                      </a:r>
                      <a:endParaRPr lang="en-US" sz="1400">
                        <a:effectLst/>
                      </a:endParaRPr>
                    </a:p>
                  </a:txBody>
                  <a:tcPr marL="69667" marR="69667" marT="34833" marB="34833"/>
                </a:tc>
                <a:extLst>
                  <a:ext uri="{0D108BD9-81ED-4DB2-BD59-A6C34878D82A}">
                    <a16:rowId xmlns:a16="http://schemas.microsoft.com/office/drawing/2014/main" val="943767676"/>
                  </a:ext>
                </a:extLst>
              </a:tr>
            </a:tbl>
          </a:graphicData>
        </a:graphic>
      </p:graphicFrame>
    </p:spTree>
    <p:extLst>
      <p:ext uri="{BB962C8B-B14F-4D97-AF65-F5344CB8AC3E}">
        <p14:creationId xmlns:p14="http://schemas.microsoft.com/office/powerpoint/2010/main" val="193525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A2DC56-3215-EF26-6DA1-039269C1BC70}"/>
              </a:ext>
            </a:extLst>
          </p:cNvPr>
          <p:cNvSpPr>
            <a:spLocks noGrp="1"/>
          </p:cNvSpPr>
          <p:nvPr>
            <p:ph type="title"/>
          </p:nvPr>
        </p:nvSpPr>
        <p:spPr>
          <a:xfrm>
            <a:off x="643467" y="321734"/>
            <a:ext cx="10905066" cy="1135737"/>
          </a:xfrm>
        </p:spPr>
        <p:txBody>
          <a:bodyPr>
            <a:normAutofit/>
          </a:bodyPr>
          <a:lstStyle/>
          <a:p>
            <a:r>
              <a:rPr lang="en-US" sz="3600">
                <a:cs typeface="Calibri Light"/>
              </a:rPr>
              <a:t>AZURE COGNITIVE SERVICES FIND USE </a:t>
            </a:r>
            <a:endParaRPr lang="en-US" sz="3600"/>
          </a:p>
        </p:txBody>
      </p:sp>
      <p:sp>
        <p:nvSpPr>
          <p:cNvPr id="3" name="Content Placeholder 2">
            <a:extLst>
              <a:ext uri="{FF2B5EF4-FFF2-40B4-BE49-F238E27FC236}">
                <a16:creationId xmlns:a16="http://schemas.microsoft.com/office/drawing/2014/main" id="{C67FB792-5926-2FF5-A68E-71B8B7F60248}"/>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cs typeface="Calibri"/>
              </a:rPr>
              <a:t>SPEECH API'S </a:t>
            </a:r>
          </a:p>
          <a:p>
            <a:endParaRPr lang="en-US" sz="2000">
              <a:cs typeface="Calibri"/>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28586D3C-D44F-B17B-B62D-F62BC5462ED6}"/>
              </a:ext>
            </a:extLst>
          </p:cNvPr>
          <p:cNvGraphicFramePr>
            <a:graphicFrameLocks noGrp="1"/>
          </p:cNvGraphicFramePr>
          <p:nvPr>
            <p:extLst>
              <p:ext uri="{D42A27DB-BD31-4B8C-83A1-F6EECF244321}">
                <p14:modId xmlns:p14="http://schemas.microsoft.com/office/powerpoint/2010/main" val="688719331"/>
              </p:ext>
            </p:extLst>
          </p:nvPr>
        </p:nvGraphicFramePr>
        <p:xfrm>
          <a:off x="5295320" y="1824517"/>
          <a:ext cx="6253213" cy="4278822"/>
        </p:xfrm>
        <a:graphic>
          <a:graphicData uri="http://schemas.openxmlformats.org/drawingml/2006/table">
            <a:tbl>
              <a:tblPr firstRow="1" bandRow="1">
                <a:tableStyleId>{5C22544A-7EE6-4342-B048-85BDC9FD1C3A}</a:tableStyleId>
              </a:tblPr>
              <a:tblGrid>
                <a:gridCol w="1960596">
                  <a:extLst>
                    <a:ext uri="{9D8B030D-6E8A-4147-A177-3AD203B41FA5}">
                      <a16:colId xmlns:a16="http://schemas.microsoft.com/office/drawing/2014/main" val="3065650392"/>
                    </a:ext>
                  </a:extLst>
                </a:gridCol>
                <a:gridCol w="2106513">
                  <a:extLst>
                    <a:ext uri="{9D8B030D-6E8A-4147-A177-3AD203B41FA5}">
                      <a16:colId xmlns:a16="http://schemas.microsoft.com/office/drawing/2014/main" val="2250177980"/>
                    </a:ext>
                  </a:extLst>
                </a:gridCol>
                <a:gridCol w="2186104">
                  <a:extLst>
                    <a:ext uri="{9D8B030D-6E8A-4147-A177-3AD203B41FA5}">
                      <a16:colId xmlns:a16="http://schemas.microsoft.com/office/drawing/2014/main" val="3736940228"/>
                    </a:ext>
                  </a:extLst>
                </a:gridCol>
              </a:tblGrid>
              <a:tr h="706770">
                <a:tc>
                  <a:txBody>
                    <a:bodyPr/>
                    <a:lstStyle/>
                    <a:p>
                      <a:pPr algn="l" fontAlgn="t"/>
                      <a:r>
                        <a:rPr lang="en-US" sz="1900">
                          <a:effectLst/>
                        </a:rPr>
                        <a:t>Service Name</a:t>
                      </a:r>
                    </a:p>
                  </a:txBody>
                  <a:tcPr marL="95509" marR="95509" marT="47755" marB="47755"/>
                </a:tc>
                <a:tc>
                  <a:txBody>
                    <a:bodyPr/>
                    <a:lstStyle/>
                    <a:p>
                      <a:pPr algn="l" fontAlgn="t"/>
                      <a:r>
                        <a:rPr lang="en-US" sz="1900">
                          <a:effectLst/>
                        </a:rPr>
                        <a:t>Service Description</a:t>
                      </a:r>
                    </a:p>
                  </a:txBody>
                  <a:tcPr marL="95509" marR="95509" marT="47755" marB="47755"/>
                </a:tc>
                <a:tc>
                  <a:txBody>
                    <a:bodyPr/>
                    <a:lstStyle/>
                    <a:p>
                      <a:pPr algn="l" fontAlgn="t"/>
                      <a:r>
                        <a:rPr lang="en-US" sz="1900">
                          <a:effectLst/>
                        </a:rPr>
                        <a:t>Quickstart</a:t>
                      </a:r>
                    </a:p>
                  </a:txBody>
                  <a:tcPr marL="95509" marR="95509" marT="47755" marB="47755"/>
                </a:tc>
                <a:extLst>
                  <a:ext uri="{0D108BD9-81ED-4DB2-BD59-A6C34878D82A}">
                    <a16:rowId xmlns:a16="http://schemas.microsoft.com/office/drawing/2014/main" val="3060902382"/>
                  </a:ext>
                </a:extLst>
              </a:tr>
              <a:tr h="3572052">
                <a:tc>
                  <a:txBody>
                    <a:bodyPr/>
                    <a:lstStyle/>
                    <a:p>
                      <a:pPr algn="l" fontAlgn="t"/>
                      <a:r>
                        <a:rPr lang="en-US" sz="1900" u="none" strike="noStrike">
                          <a:effectLst/>
                          <a:hlinkClick r:id="rId2" tooltip="Speech service"/>
                        </a:rPr>
                        <a:t>Speech service</a:t>
                      </a:r>
                      <a:endParaRPr lang="en-US" sz="1900">
                        <a:effectLst/>
                      </a:endParaRPr>
                    </a:p>
                  </a:txBody>
                  <a:tcPr marL="95509" marR="95509" marT="47755" marB="47755"/>
                </a:tc>
                <a:tc>
                  <a:txBody>
                    <a:bodyPr/>
                    <a:lstStyle/>
                    <a:p>
                      <a:pPr algn="l" fontAlgn="t"/>
                      <a:r>
                        <a:rPr lang="en-US" sz="1900">
                          <a:effectLst/>
                        </a:rPr>
                        <a:t>Speech service adds speech-enabled features to applications. Speech service includes various capabilities like speech-to-text, text-to-speech, speech translation, and many more.</a:t>
                      </a:r>
                    </a:p>
                  </a:txBody>
                  <a:tcPr marL="95509" marR="95509" marT="47755" marB="47755"/>
                </a:tc>
                <a:tc>
                  <a:txBody>
                    <a:bodyPr/>
                    <a:lstStyle/>
                    <a:p>
                      <a:pPr algn="l" fontAlgn="t"/>
                      <a:r>
                        <a:rPr lang="en-US" sz="1900">
                          <a:effectLst/>
                        </a:rPr>
                        <a:t>Go to the </a:t>
                      </a:r>
                      <a:r>
                        <a:rPr lang="en-US" sz="1900" u="none" strike="noStrike">
                          <a:effectLst/>
                          <a:hlinkClick r:id="rId2"/>
                        </a:rPr>
                        <a:t>Speech documentation</a:t>
                      </a:r>
                      <a:r>
                        <a:rPr lang="en-US" sz="1900">
                          <a:effectLst/>
                        </a:rPr>
                        <a:t> to choose a subservice quickstart.</a:t>
                      </a:r>
                    </a:p>
                  </a:txBody>
                  <a:tcPr marL="95509" marR="95509" marT="47755" marB="47755"/>
                </a:tc>
                <a:extLst>
                  <a:ext uri="{0D108BD9-81ED-4DB2-BD59-A6C34878D82A}">
                    <a16:rowId xmlns:a16="http://schemas.microsoft.com/office/drawing/2014/main" val="493013876"/>
                  </a:ext>
                </a:extLst>
              </a:tr>
            </a:tbl>
          </a:graphicData>
        </a:graphic>
      </p:graphicFrame>
    </p:spTree>
    <p:extLst>
      <p:ext uri="{BB962C8B-B14F-4D97-AF65-F5344CB8AC3E}">
        <p14:creationId xmlns:p14="http://schemas.microsoft.com/office/powerpoint/2010/main" val="404457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F81277C8-AB7A-06F7-49D4-C52B7C0A24DD}"/>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a:solidFill>
                  <a:schemeClr val="tx1"/>
                </a:solidFill>
                <a:latin typeface="+mj-lt"/>
                <a:ea typeface="+mj-ea"/>
                <a:cs typeface="+mj-cs"/>
              </a:rPr>
              <a:t>AZURE COGNITIVE SERVICES FIND USE </a:t>
            </a:r>
          </a:p>
        </p:txBody>
      </p:sp>
      <p:sp>
        <p:nvSpPr>
          <p:cNvPr id="3" name="Content Placeholder 2">
            <a:extLst>
              <a:ext uri="{FF2B5EF4-FFF2-40B4-BE49-F238E27FC236}">
                <a16:creationId xmlns:a16="http://schemas.microsoft.com/office/drawing/2014/main" id="{18614132-A869-7C6E-7919-D523D519B08A}"/>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t>LANGUAGE API'S </a:t>
            </a:r>
          </a:p>
          <a:p>
            <a:endParaRPr lang="en-US"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9EB650A2-DF0B-7020-8F2A-BDAC76E39296}"/>
              </a:ext>
            </a:extLst>
          </p:cNvPr>
          <p:cNvGraphicFramePr>
            <a:graphicFrameLocks noGrp="1"/>
          </p:cNvGraphicFramePr>
          <p:nvPr/>
        </p:nvGraphicFramePr>
        <p:xfrm>
          <a:off x="5295320" y="2306415"/>
          <a:ext cx="6253214" cy="3315027"/>
        </p:xfrm>
        <a:graphic>
          <a:graphicData uri="http://schemas.openxmlformats.org/drawingml/2006/table">
            <a:tbl>
              <a:tblPr firstRow="1" bandRow="1">
                <a:solidFill>
                  <a:srgbClr val="404040"/>
                </a:solidFill>
                <a:tableStyleId>{5C22544A-7EE6-4342-B048-85BDC9FD1C3A}</a:tableStyleId>
              </a:tblPr>
              <a:tblGrid>
                <a:gridCol w="1499327">
                  <a:extLst>
                    <a:ext uri="{9D8B030D-6E8A-4147-A177-3AD203B41FA5}">
                      <a16:colId xmlns:a16="http://schemas.microsoft.com/office/drawing/2014/main" val="504400014"/>
                    </a:ext>
                  </a:extLst>
                </a:gridCol>
                <a:gridCol w="2841901">
                  <a:extLst>
                    <a:ext uri="{9D8B030D-6E8A-4147-A177-3AD203B41FA5}">
                      <a16:colId xmlns:a16="http://schemas.microsoft.com/office/drawing/2014/main" val="3405723041"/>
                    </a:ext>
                  </a:extLst>
                </a:gridCol>
                <a:gridCol w="1911986">
                  <a:extLst>
                    <a:ext uri="{9D8B030D-6E8A-4147-A177-3AD203B41FA5}">
                      <a16:colId xmlns:a16="http://schemas.microsoft.com/office/drawing/2014/main" val="3648896178"/>
                    </a:ext>
                  </a:extLst>
                </a:gridCol>
              </a:tblGrid>
              <a:tr h="376895">
                <a:tc>
                  <a:txBody>
                    <a:bodyPr/>
                    <a:lstStyle/>
                    <a:p>
                      <a:pPr algn="l" fontAlgn="t"/>
                      <a:r>
                        <a:rPr lang="en-US" sz="1400" b="0" cap="none" spc="0">
                          <a:solidFill>
                            <a:schemeClr val="bg1"/>
                          </a:solidFill>
                          <a:effectLst/>
                        </a:rPr>
                        <a:t>Service Name</a:t>
                      </a:r>
                    </a:p>
                  </a:txBody>
                  <a:tcPr marL="82532" marR="82532" marT="82532" marB="4126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US" sz="1400" b="0" cap="none" spc="0">
                          <a:solidFill>
                            <a:schemeClr val="bg1"/>
                          </a:solidFill>
                          <a:effectLst/>
                        </a:rPr>
                        <a:t>Service Description</a:t>
                      </a:r>
                    </a:p>
                  </a:txBody>
                  <a:tcPr marL="82532" marR="82532" marT="82532" marB="4126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US" sz="1400" b="0" cap="none" spc="0">
                          <a:solidFill>
                            <a:schemeClr val="bg1"/>
                          </a:solidFill>
                          <a:effectLst/>
                        </a:rPr>
                        <a:t>Quickstart</a:t>
                      </a:r>
                    </a:p>
                  </a:txBody>
                  <a:tcPr marL="82532" marR="82532" marT="82532" marB="4126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611022534"/>
                  </a:ext>
                </a:extLst>
              </a:tr>
              <a:tr h="652001">
                <a:tc>
                  <a:txBody>
                    <a:bodyPr/>
                    <a:lstStyle/>
                    <a:p>
                      <a:pPr algn="l" fontAlgn="t"/>
                      <a:r>
                        <a:rPr lang="en-US" sz="1100" u="none" strike="noStrike" cap="none" spc="0">
                          <a:solidFill>
                            <a:schemeClr val="bg1"/>
                          </a:solidFill>
                          <a:effectLst/>
                          <a:hlinkClick r:id="rId2" tooltip="Language service">
                            <a:extLst>
                              <a:ext uri="{A12FA001-AC4F-418D-AE19-62706E023703}">
                                <ahyp:hlinkClr xmlns:ahyp="http://schemas.microsoft.com/office/drawing/2018/hyperlinkcolor" val="tx"/>
                              </a:ext>
                            </a:extLst>
                          </a:hlinkClick>
                        </a:rPr>
                        <a:t>Language service</a:t>
                      </a:r>
                      <a:endParaRPr lang="en-US" sz="1100" cap="none" spc="0">
                        <a:solidFill>
                          <a:schemeClr val="bg1"/>
                        </a:solidFill>
                        <a:effectLst/>
                      </a:endParaRPr>
                    </a:p>
                  </a:txBody>
                  <a:tcPr marL="82532" marR="82532" marT="82532" marB="4126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l" fontAlgn="t"/>
                      <a:r>
                        <a:rPr lang="en-US" sz="1100" cap="none" spc="0">
                          <a:solidFill>
                            <a:schemeClr val="bg1"/>
                          </a:solidFill>
                          <a:effectLst/>
                        </a:rPr>
                        <a:t>Azure Language service provides several Natural Language Processing (NLP) features to understand and analyze text.</a:t>
                      </a:r>
                    </a:p>
                  </a:txBody>
                  <a:tcPr marL="82532" marR="82532" marT="82532" marB="4126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l" fontAlgn="t"/>
                      <a:r>
                        <a:rPr lang="en-US" sz="1100" cap="none" spc="0">
                          <a:solidFill>
                            <a:schemeClr val="bg1"/>
                          </a:solidFill>
                          <a:effectLst/>
                        </a:rPr>
                        <a:t>Go to the </a:t>
                      </a:r>
                      <a:r>
                        <a:rPr lang="en-US" sz="1100" u="none" strike="noStrike" cap="none" spc="0">
                          <a:solidFill>
                            <a:schemeClr val="bg1"/>
                          </a:solidFill>
                          <a:effectLst/>
                          <a:hlinkClick r:id="rId2">
                            <a:extLst>
                              <a:ext uri="{A12FA001-AC4F-418D-AE19-62706E023703}">
                                <ahyp:hlinkClr xmlns:ahyp="http://schemas.microsoft.com/office/drawing/2018/hyperlinkcolor" val="tx"/>
                              </a:ext>
                            </a:extLst>
                          </a:hlinkClick>
                        </a:rPr>
                        <a:t>Language documentation</a:t>
                      </a:r>
                      <a:r>
                        <a:rPr lang="en-US" sz="1100" cap="none" spc="0">
                          <a:solidFill>
                            <a:schemeClr val="bg1"/>
                          </a:solidFill>
                          <a:effectLst/>
                        </a:rPr>
                        <a:t> to choose a subservice quickstart.</a:t>
                      </a:r>
                    </a:p>
                  </a:txBody>
                  <a:tcPr marL="82532" marR="82532" marT="82532" marB="4126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383288897"/>
                  </a:ext>
                </a:extLst>
              </a:tr>
              <a:tr h="486938">
                <a:tc>
                  <a:txBody>
                    <a:bodyPr/>
                    <a:lstStyle/>
                    <a:p>
                      <a:pPr algn="l" fontAlgn="t"/>
                      <a:r>
                        <a:rPr lang="en-US" sz="1100" u="none" strike="noStrike" cap="none" spc="0">
                          <a:solidFill>
                            <a:schemeClr val="bg1"/>
                          </a:solidFill>
                          <a:effectLst/>
                          <a:hlinkClick r:id="rId3" tooltip="Translator">
                            <a:extLst>
                              <a:ext uri="{A12FA001-AC4F-418D-AE19-62706E023703}">
                                <ahyp:hlinkClr xmlns:ahyp="http://schemas.microsoft.com/office/drawing/2018/hyperlinkcolor" val="tx"/>
                              </a:ext>
                            </a:extLst>
                          </a:hlinkClick>
                        </a:rPr>
                        <a:t>Translator</a:t>
                      </a:r>
                      <a:endParaRPr lang="en-US" sz="1100" cap="none" spc="0">
                        <a:solidFill>
                          <a:schemeClr val="bg1"/>
                        </a:solidFill>
                        <a:effectLst/>
                      </a:endParaRPr>
                    </a:p>
                  </a:txBody>
                  <a:tcPr marL="82532" marR="82532" marT="82532" marB="4126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t"/>
                      <a:r>
                        <a:rPr lang="en-US" sz="1100" cap="none" spc="0">
                          <a:solidFill>
                            <a:schemeClr val="bg1"/>
                          </a:solidFill>
                          <a:effectLst/>
                        </a:rPr>
                        <a:t>Translator provides machine-based text translation in near real time.</a:t>
                      </a:r>
                    </a:p>
                  </a:txBody>
                  <a:tcPr marL="82532" marR="82532" marT="82532" marB="4126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t"/>
                      <a:r>
                        <a:rPr lang="en-US" sz="1100" u="none" strike="noStrike" cap="none" spc="0">
                          <a:solidFill>
                            <a:schemeClr val="bg1"/>
                          </a:solidFill>
                          <a:effectLst/>
                          <a:hlinkClick r:id="rId4">
                            <a:extLst>
                              <a:ext uri="{A12FA001-AC4F-418D-AE19-62706E023703}">
                                <ahyp:hlinkClr xmlns:ahyp="http://schemas.microsoft.com/office/drawing/2018/hyperlinkcolor" val="tx"/>
                              </a:ext>
                            </a:extLst>
                          </a:hlinkClick>
                        </a:rPr>
                        <a:t>Translator quickstart</a:t>
                      </a:r>
                      <a:endParaRPr lang="en-US" sz="1100" cap="none" spc="0">
                        <a:solidFill>
                          <a:schemeClr val="bg1"/>
                        </a:solidFill>
                        <a:effectLst/>
                      </a:endParaRPr>
                    </a:p>
                  </a:txBody>
                  <a:tcPr marL="82532" marR="82532" marT="82532" marB="4126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651934421"/>
                  </a:ext>
                </a:extLst>
              </a:tr>
              <a:tr h="1147192">
                <a:tc>
                  <a:txBody>
                    <a:bodyPr/>
                    <a:lstStyle/>
                    <a:p>
                      <a:pPr algn="l" fontAlgn="t"/>
                      <a:r>
                        <a:rPr lang="en-US" sz="1100" u="none" strike="noStrike" cap="none" spc="0">
                          <a:solidFill>
                            <a:schemeClr val="bg1"/>
                          </a:solidFill>
                          <a:effectLst/>
                          <a:hlinkClick r:id="rId5" tooltip="Language Understanding">
                            <a:extLst>
                              <a:ext uri="{A12FA001-AC4F-418D-AE19-62706E023703}">
                                <ahyp:hlinkClr xmlns:ahyp="http://schemas.microsoft.com/office/drawing/2018/hyperlinkcolor" val="tx"/>
                              </a:ext>
                            </a:extLst>
                          </a:hlinkClick>
                        </a:rPr>
                        <a:t>Language Understanding LUIS</a:t>
                      </a:r>
                      <a:endParaRPr lang="en-US" sz="1100" cap="none" spc="0">
                        <a:solidFill>
                          <a:schemeClr val="bg1"/>
                        </a:solidFill>
                        <a:effectLst/>
                      </a:endParaRPr>
                    </a:p>
                  </a:txBody>
                  <a:tcPr marL="82532" marR="82532" marT="82532" marB="4126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l" fontAlgn="t"/>
                      <a:r>
                        <a:rPr lang="en-US" sz="1100" cap="none" spc="0">
                          <a:solidFill>
                            <a:schemeClr val="bg1"/>
                          </a:solidFill>
                          <a:effectLst/>
                        </a:rPr>
                        <a:t>Language Understanding (LUIS) is a cloud-based conversational AI service that applies custom machine-learning intelligence to a user's conversational or natural language text to predict overall meaning and pull out relevant information.</a:t>
                      </a:r>
                    </a:p>
                  </a:txBody>
                  <a:tcPr marL="82532" marR="82532" marT="82532" marB="4126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l" fontAlgn="t"/>
                      <a:r>
                        <a:rPr lang="en-US" sz="1100" u="none" strike="noStrike" cap="none" spc="0">
                          <a:solidFill>
                            <a:schemeClr val="bg1"/>
                          </a:solidFill>
                          <a:effectLst/>
                          <a:hlinkClick r:id="rId6">
                            <a:extLst>
                              <a:ext uri="{A12FA001-AC4F-418D-AE19-62706E023703}">
                                <ahyp:hlinkClr xmlns:ahyp="http://schemas.microsoft.com/office/drawing/2018/hyperlinkcolor" val="tx"/>
                              </a:ext>
                            </a:extLst>
                          </a:hlinkClick>
                        </a:rPr>
                        <a:t>LUIS quickstart</a:t>
                      </a:r>
                      <a:endParaRPr lang="en-US" sz="1100" cap="none" spc="0">
                        <a:solidFill>
                          <a:schemeClr val="bg1"/>
                        </a:solidFill>
                        <a:effectLst/>
                      </a:endParaRPr>
                    </a:p>
                  </a:txBody>
                  <a:tcPr marL="82532" marR="82532" marT="82532" marB="41266">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909782560"/>
                  </a:ext>
                </a:extLst>
              </a:tr>
              <a:tr h="652001">
                <a:tc>
                  <a:txBody>
                    <a:bodyPr/>
                    <a:lstStyle/>
                    <a:p>
                      <a:pPr algn="l" fontAlgn="t"/>
                      <a:r>
                        <a:rPr lang="en-US" sz="1100" u="none" strike="noStrike" cap="none" spc="0">
                          <a:solidFill>
                            <a:schemeClr val="bg1"/>
                          </a:solidFill>
                          <a:effectLst/>
                          <a:hlinkClick r:id="rId7" tooltip="QnA Maker">
                            <a:extLst>
                              <a:ext uri="{A12FA001-AC4F-418D-AE19-62706E023703}">
                                <ahyp:hlinkClr xmlns:ahyp="http://schemas.microsoft.com/office/drawing/2018/hyperlinkcolor" val="tx"/>
                              </a:ext>
                            </a:extLst>
                          </a:hlinkClick>
                        </a:rPr>
                        <a:t>QnA Maker</a:t>
                      </a:r>
                      <a:endParaRPr lang="en-US" sz="1100" cap="none" spc="0">
                        <a:solidFill>
                          <a:schemeClr val="bg1"/>
                        </a:solidFill>
                        <a:effectLst/>
                      </a:endParaRPr>
                    </a:p>
                  </a:txBody>
                  <a:tcPr marL="82532" marR="82532" marT="82532" marB="4126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t"/>
                      <a:r>
                        <a:rPr lang="en-US" sz="1100" cap="none" spc="0">
                          <a:solidFill>
                            <a:schemeClr val="bg1"/>
                          </a:solidFill>
                          <a:effectLst/>
                        </a:rPr>
                        <a:t>QnA Maker allows you to build a question and answer service from your semi-structured content.</a:t>
                      </a:r>
                    </a:p>
                  </a:txBody>
                  <a:tcPr marL="82532" marR="82532" marT="82532" marB="4126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t"/>
                      <a:r>
                        <a:rPr lang="en-US" sz="1100" u="none" strike="noStrike" cap="none" spc="0">
                          <a:solidFill>
                            <a:schemeClr val="bg1"/>
                          </a:solidFill>
                          <a:effectLst/>
                          <a:hlinkClick r:id="rId8">
                            <a:extLst>
                              <a:ext uri="{A12FA001-AC4F-418D-AE19-62706E023703}">
                                <ahyp:hlinkClr xmlns:ahyp="http://schemas.microsoft.com/office/drawing/2018/hyperlinkcolor" val="tx"/>
                              </a:ext>
                            </a:extLst>
                          </a:hlinkClick>
                        </a:rPr>
                        <a:t>QnA Maker quickstart</a:t>
                      </a:r>
                      <a:endParaRPr lang="en-US" sz="1100" cap="none" spc="0">
                        <a:solidFill>
                          <a:schemeClr val="bg1"/>
                        </a:solidFill>
                        <a:effectLst/>
                      </a:endParaRPr>
                    </a:p>
                  </a:txBody>
                  <a:tcPr marL="82532" marR="82532" marT="82532" marB="4126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578504456"/>
                  </a:ext>
                </a:extLst>
              </a:tr>
            </a:tbl>
          </a:graphicData>
        </a:graphic>
      </p:graphicFrame>
    </p:spTree>
    <p:extLst>
      <p:ext uri="{BB962C8B-B14F-4D97-AF65-F5344CB8AC3E}">
        <p14:creationId xmlns:p14="http://schemas.microsoft.com/office/powerpoint/2010/main" val="44270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D7903-711D-5D54-0D1B-FB4C11D14AC3}"/>
              </a:ext>
            </a:extLst>
          </p:cNvPr>
          <p:cNvSpPr>
            <a:spLocks noGrp="1"/>
          </p:cNvSpPr>
          <p:nvPr>
            <p:ph type="title"/>
          </p:nvPr>
        </p:nvSpPr>
        <p:spPr>
          <a:xfrm>
            <a:off x="643466" y="321734"/>
            <a:ext cx="6891187" cy="1135737"/>
          </a:xfrm>
        </p:spPr>
        <p:txBody>
          <a:bodyPr>
            <a:normAutofit/>
          </a:bodyPr>
          <a:lstStyle/>
          <a:p>
            <a:r>
              <a:rPr lang="en-US" sz="3600">
                <a:cs typeface="Calibri Light"/>
              </a:rPr>
              <a:t>AZURE COGNITIVE SERVICES FIND USE </a:t>
            </a:r>
            <a:endParaRPr lang="en-US" sz="3600"/>
          </a:p>
        </p:txBody>
      </p:sp>
      <p:sp>
        <p:nvSpPr>
          <p:cNvPr id="3" name="Content Placeholder 2">
            <a:extLst>
              <a:ext uri="{FF2B5EF4-FFF2-40B4-BE49-F238E27FC236}">
                <a16:creationId xmlns:a16="http://schemas.microsoft.com/office/drawing/2014/main" id="{55298EA8-28F3-FC6A-35F5-E2975BB78EB1}"/>
              </a:ext>
            </a:extLst>
          </p:cNvPr>
          <p:cNvSpPr>
            <a:spLocks noGrp="1"/>
          </p:cNvSpPr>
          <p:nvPr>
            <p:ph idx="1"/>
          </p:nvPr>
        </p:nvSpPr>
        <p:spPr>
          <a:xfrm>
            <a:off x="643467" y="1782981"/>
            <a:ext cx="6891187" cy="4393982"/>
          </a:xfrm>
        </p:spPr>
        <p:txBody>
          <a:bodyPr vert="horz" lIns="91440" tIns="45720" rIns="91440" bIns="45720" rtlCol="0">
            <a:normAutofit/>
          </a:bodyPr>
          <a:lstStyle/>
          <a:p>
            <a:r>
              <a:rPr lang="en-US" sz="2000">
                <a:cs typeface="Calibri"/>
              </a:rPr>
              <a:t>DECISION API'S FIND USE </a:t>
            </a:r>
          </a:p>
          <a:p>
            <a:r>
              <a:rPr lang="en-US" sz="2000" b="1"/>
              <a:t>Create a Cognitive Services resource</a:t>
            </a:r>
            <a:endParaRPr lang="en-US" sz="2000">
              <a:cs typeface="Calibri"/>
            </a:endParaRPr>
          </a:p>
          <a:p>
            <a:r>
              <a:rPr lang="en-US" sz="2000">
                <a:ea typeface="+mn-lt"/>
                <a:cs typeface="+mn-lt"/>
              </a:rPr>
              <a:t>You can create a Cognitive Services resource with hands-on quickstarts using any of the following methods:</a:t>
            </a:r>
            <a:endParaRPr lang="en-US" sz="2000"/>
          </a:p>
          <a:p>
            <a:r>
              <a:rPr lang="en-US" sz="2000">
                <a:ea typeface="+mn-lt"/>
                <a:cs typeface="+mn-lt"/>
                <a:hlinkClick r:id="rId2"/>
              </a:rPr>
              <a:t>Azure portal</a:t>
            </a:r>
            <a:endParaRPr lang="en-US" sz="2000"/>
          </a:p>
          <a:p>
            <a:r>
              <a:rPr lang="en-US" sz="2000">
                <a:ea typeface="+mn-lt"/>
                <a:cs typeface="+mn-lt"/>
                <a:hlinkClick r:id="rId3"/>
              </a:rPr>
              <a:t>Azure CLI</a:t>
            </a:r>
            <a:endParaRPr lang="en-US" sz="2000"/>
          </a:p>
          <a:p>
            <a:r>
              <a:rPr lang="en-US" sz="2000">
                <a:ea typeface="+mn-lt"/>
                <a:cs typeface="+mn-lt"/>
                <a:hlinkClick r:id="rId3"/>
              </a:rPr>
              <a:t>Azure SDK client libraries</a:t>
            </a:r>
            <a:endParaRPr lang="en-US" sz="2000"/>
          </a:p>
          <a:p>
            <a:r>
              <a:rPr lang="en-US" sz="2000">
                <a:ea typeface="+mn-lt"/>
                <a:cs typeface="+mn-lt"/>
                <a:hlinkClick r:id="rId4"/>
              </a:rPr>
              <a:t>Azure Resource Manager (ARM template)</a:t>
            </a:r>
            <a:endParaRPr lang="en-US" sz="2000"/>
          </a:p>
          <a:p>
            <a:endParaRPr lang="en-US" sz="2000">
              <a:cs typeface="Calibri"/>
            </a:endParaRPr>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641ED1-5D32-3CFB-ABB3-456F230A8DF4}"/>
              </a:ext>
            </a:extLst>
          </p:cNvPr>
          <p:cNvPicPr>
            <a:picLocks noChangeAspect="1"/>
          </p:cNvPicPr>
          <p:nvPr/>
        </p:nvPicPr>
        <p:blipFill rotWithShape="1">
          <a:blip r:embed="rId5"/>
          <a:srcRect l="20071" r="46610" b="-2"/>
          <a:stretch/>
        </p:blipFill>
        <p:spPr>
          <a:xfrm>
            <a:off x="8129873" y="10"/>
            <a:ext cx="4062128" cy="6857990"/>
          </a:xfrm>
          <a:prstGeom prst="rect">
            <a:avLst/>
          </a:prstGeom>
        </p:spPr>
      </p:pic>
      <p:grpSp>
        <p:nvGrpSpPr>
          <p:cNvPr id="15" name="Group 1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870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D10BE6-099B-1E0B-95C6-B91919D08D75}"/>
              </a:ext>
            </a:extLst>
          </p:cNvPr>
          <p:cNvSpPr>
            <a:spLocks noGrp="1"/>
          </p:cNvSpPr>
          <p:nvPr>
            <p:ph type="title"/>
          </p:nvPr>
        </p:nvSpPr>
        <p:spPr>
          <a:xfrm>
            <a:off x="643466" y="321734"/>
            <a:ext cx="6891187" cy="1135737"/>
          </a:xfrm>
        </p:spPr>
        <p:txBody>
          <a:bodyPr>
            <a:normAutofit/>
          </a:bodyPr>
          <a:lstStyle/>
          <a:p>
            <a:r>
              <a:rPr lang="en-US" sz="3600">
                <a:cs typeface="Calibri Light"/>
              </a:rPr>
              <a:t>ARM TEMPLATE FINDS USE </a:t>
            </a:r>
            <a:endParaRPr lang="en-US" sz="3600"/>
          </a:p>
        </p:txBody>
      </p:sp>
      <p:sp>
        <p:nvSpPr>
          <p:cNvPr id="3" name="Content Placeholder 2">
            <a:extLst>
              <a:ext uri="{FF2B5EF4-FFF2-40B4-BE49-F238E27FC236}">
                <a16:creationId xmlns:a16="http://schemas.microsoft.com/office/drawing/2014/main" id="{A8DC62D0-9D4D-423E-C83C-59F571D2754D}"/>
              </a:ext>
            </a:extLst>
          </p:cNvPr>
          <p:cNvSpPr>
            <a:spLocks noGrp="1"/>
          </p:cNvSpPr>
          <p:nvPr>
            <p:ph idx="1"/>
          </p:nvPr>
        </p:nvSpPr>
        <p:spPr>
          <a:xfrm>
            <a:off x="643467" y="1782981"/>
            <a:ext cx="6891187" cy="4393982"/>
          </a:xfrm>
        </p:spPr>
        <p:txBody>
          <a:bodyPr vert="horz" lIns="91440" tIns="45720" rIns="91440" bIns="45720" rtlCol="0">
            <a:normAutofit/>
          </a:bodyPr>
          <a:lstStyle/>
          <a:p>
            <a:r>
              <a:rPr lang="en-US" sz="1100">
                <a:ea typeface="+mn-lt"/>
                <a:cs typeface="+mn-lt"/>
              </a:rPr>
              <a:t>Azure Cognitive Services are cloud-base services with REST APIs, and client library SDKs available to help developers build cognitive intelligence into applications without having direct artificial intelligence (AI) or data science skills or knowledge. Azure Cognitive Services enables developers to easily add cognitive features into their applications with cognitive solutions that can see, hear, speak, understand, and even begin to reason.</a:t>
            </a:r>
            <a:endParaRPr lang="en-US" sz="1100">
              <a:cs typeface="Calibri" panose="020F0502020204030204"/>
            </a:endParaRPr>
          </a:p>
          <a:p>
            <a:r>
              <a:rPr lang="en-US" sz="1100">
                <a:ea typeface="+mn-lt"/>
                <a:cs typeface="+mn-lt"/>
              </a:rPr>
              <a:t>Create a resource using an Azure Resource Manager template (ARM template). This multi-service resource lets you:</a:t>
            </a:r>
            <a:endParaRPr lang="en-US" sz="1100"/>
          </a:p>
          <a:p>
            <a:r>
              <a:rPr lang="en-US" sz="1100">
                <a:ea typeface="+mn-lt"/>
                <a:cs typeface="+mn-lt"/>
              </a:rPr>
              <a:t>Access multiple Azure Cognitive Services with a single key and endpoint.</a:t>
            </a:r>
            <a:endParaRPr lang="en-US" sz="1100"/>
          </a:p>
          <a:p>
            <a:r>
              <a:rPr lang="en-US" sz="1100">
                <a:ea typeface="+mn-lt"/>
                <a:cs typeface="+mn-lt"/>
              </a:rPr>
              <a:t>Consolidate billing from the services you use.</a:t>
            </a:r>
            <a:endParaRPr lang="en-US" sz="1100"/>
          </a:p>
          <a:p>
            <a:r>
              <a:rPr lang="en-US" sz="1100">
                <a:ea typeface="+mn-lt"/>
                <a:cs typeface="+mn-lt"/>
              </a:rPr>
              <a:t>You must create your first Face, Language service, or Computer Vision resources from the Azure portal to review and acknowledge the terms and conditions. You can do so here: </a:t>
            </a:r>
            <a:r>
              <a:rPr lang="en-US" sz="1100">
                <a:ea typeface="+mn-lt"/>
                <a:cs typeface="+mn-lt"/>
                <a:hlinkClick r:id="rId2"/>
              </a:rPr>
              <a:t>Face</a:t>
            </a:r>
            <a:r>
              <a:rPr lang="en-US" sz="1100">
                <a:ea typeface="+mn-lt"/>
                <a:cs typeface="+mn-lt"/>
              </a:rPr>
              <a:t>, </a:t>
            </a:r>
            <a:r>
              <a:rPr lang="en-US" sz="1100">
                <a:ea typeface="+mn-lt"/>
                <a:cs typeface="+mn-lt"/>
                <a:hlinkClick r:id="rId3"/>
              </a:rPr>
              <a:t>Language service</a:t>
            </a:r>
            <a:r>
              <a:rPr lang="en-US" sz="1100">
                <a:ea typeface="+mn-lt"/>
                <a:cs typeface="+mn-lt"/>
              </a:rPr>
              <a:t>, </a:t>
            </a:r>
            <a:r>
              <a:rPr lang="en-US" sz="1100">
                <a:ea typeface="+mn-lt"/>
                <a:cs typeface="+mn-lt"/>
                <a:hlinkClick r:id="rId4"/>
              </a:rPr>
              <a:t>Computer Vision</a:t>
            </a:r>
            <a:r>
              <a:rPr lang="en-US" sz="1100">
                <a:ea typeface="+mn-lt"/>
                <a:cs typeface="+mn-lt"/>
              </a:rPr>
              <a:t>. After that, you can create subsequent resources using any deployment tool (SDK, CLI, or ARM template, etc) under the same Azure subscription.</a:t>
            </a:r>
            <a:endParaRPr lang="en-US" sz="1100"/>
          </a:p>
          <a:p>
            <a:r>
              <a:rPr lang="en-US" sz="1100">
                <a:ea typeface="+mn-lt"/>
                <a:cs typeface="+mn-lt"/>
              </a:rPr>
              <a:t>An </a:t>
            </a:r>
            <a:r>
              <a:rPr lang="en-US" sz="1100">
                <a:ea typeface="+mn-lt"/>
                <a:cs typeface="+mn-lt"/>
                <a:hlinkClick r:id="rId5"/>
              </a:rPr>
              <a:t>ARM template</a:t>
            </a:r>
            <a:r>
              <a:rPr lang="en-US" sz="1100">
                <a:ea typeface="+mn-lt"/>
                <a:cs typeface="+mn-lt"/>
              </a:rPr>
              <a:t> is a JavaScript Object Notation (JSON) file that defines the infrastructure and configuration for your project. The template uses declarative syntax. In declarative syntax, you describe your intended deployment without writing the sequence of programming commands to create the deployment.</a:t>
            </a:r>
            <a:endParaRPr lang="en-US" sz="1100"/>
          </a:p>
          <a:p>
            <a:r>
              <a:rPr lang="en-US" sz="1100">
                <a:ea typeface="+mn-lt"/>
                <a:cs typeface="+mn-lt"/>
              </a:rPr>
              <a:t>If your environment meets the prerequisites and you're familiar with using ARM templates, select the </a:t>
            </a:r>
            <a:r>
              <a:rPr lang="en-US" sz="1100" b="1">
                <a:ea typeface="+mn-lt"/>
                <a:cs typeface="+mn-lt"/>
              </a:rPr>
              <a:t>Deploy to Azure</a:t>
            </a:r>
            <a:r>
              <a:rPr lang="en-US" sz="1100">
                <a:ea typeface="+mn-lt"/>
                <a:cs typeface="+mn-lt"/>
              </a:rPr>
              <a:t> button. The template will open in the Azure portal.</a:t>
            </a:r>
            <a:endParaRPr lang="en-US" sz="1100"/>
          </a:p>
          <a:p>
            <a:br>
              <a:rPr lang="en-US" sz="1100"/>
            </a:br>
            <a:endParaRPr lang="en-US" sz="1100"/>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71D21BC5-E68D-EB10-09FE-5F958E42219B}"/>
              </a:ext>
            </a:extLst>
          </p:cNvPr>
          <p:cNvPicPr>
            <a:picLocks noChangeAspect="1"/>
          </p:cNvPicPr>
          <p:nvPr/>
        </p:nvPicPr>
        <p:blipFill rotWithShape="1">
          <a:blip r:embed="rId6"/>
          <a:srcRect l="15925" r="50756" b="-2"/>
          <a:stretch/>
        </p:blipFill>
        <p:spPr>
          <a:xfrm>
            <a:off x="8129873" y="10"/>
            <a:ext cx="4062128" cy="6857990"/>
          </a:xfrm>
          <a:prstGeom prst="rect">
            <a:avLst/>
          </a:prstGeom>
        </p:spPr>
      </p:pic>
      <p:grpSp>
        <p:nvGrpSpPr>
          <p:cNvPr id="15" name="Group 1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850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5A619-C637-4554-758E-09DFE7FC2F4D}"/>
              </a:ext>
            </a:extLst>
          </p:cNvPr>
          <p:cNvSpPr>
            <a:spLocks noGrp="1"/>
          </p:cNvSpPr>
          <p:nvPr>
            <p:ph idx="1"/>
          </p:nvPr>
        </p:nvSpPr>
        <p:spPr>
          <a:xfrm>
            <a:off x="838200" y="230505"/>
            <a:ext cx="10515600" cy="5946458"/>
          </a:xfrm>
        </p:spPr>
        <p:txBody>
          <a:bodyPr vert="horz" lIns="91440" tIns="45720" rIns="91440" bIns="45720" rtlCol="0" anchor="t">
            <a:normAutofit fontScale="25000" lnSpcReduction="20000"/>
          </a:bodyPr>
          <a:lstStyle/>
          <a:p>
            <a:pPr>
              <a:buNone/>
            </a:pPr>
            <a:r>
              <a:rPr lang="en-US" dirty="0">
                <a:ea typeface="+mn-lt"/>
                <a:cs typeface="+mn-lt"/>
              </a:rPr>
              <a:t>{</a:t>
            </a:r>
            <a:endParaRPr lang="en-US" dirty="0"/>
          </a:p>
          <a:p>
            <a:pPr>
              <a:buNone/>
            </a:pPr>
            <a:r>
              <a:rPr lang="en-US" dirty="0">
                <a:ea typeface="+mn-lt"/>
                <a:cs typeface="+mn-lt"/>
              </a:rPr>
              <a:t>  </a:t>
            </a:r>
            <a:r>
              <a:rPr lang="en-US" sz="800" dirty="0">
                <a:ea typeface="+mn-lt"/>
                <a:cs typeface="+mn-lt"/>
              </a:rPr>
              <a:t>"$schema": "</a:t>
            </a:r>
            <a:r>
              <a:rPr lang="en-US" sz="800" dirty="0">
                <a:ea typeface="+mn-lt"/>
                <a:cs typeface="+mn-lt"/>
                <a:hlinkClick r:id="rId2"/>
              </a:rPr>
              <a:t>https://schema.management.azure.com/schemas/2019-04-01/deploymentTemplate.json</a:t>
            </a:r>
            <a:r>
              <a:rPr lang="en-US" sz="800" dirty="0">
                <a:ea typeface="+mn-lt"/>
                <a:cs typeface="+mn-lt"/>
              </a:rPr>
              <a:t>#",</a:t>
            </a:r>
            <a:endParaRPr lang="en-US" sz="800">
              <a:cs typeface="Calibri"/>
            </a:endParaRPr>
          </a:p>
          <a:p>
            <a:pPr>
              <a:buNone/>
            </a:pPr>
            <a:r>
              <a:rPr lang="en-US" sz="800" dirty="0">
                <a:ea typeface="+mn-lt"/>
                <a:cs typeface="+mn-lt"/>
              </a:rPr>
              <a:t>  "</a:t>
            </a:r>
            <a:r>
              <a:rPr lang="en-US" sz="800" dirty="0" err="1">
                <a:ea typeface="+mn-lt"/>
                <a:cs typeface="+mn-lt"/>
              </a:rPr>
              <a:t>contentVersion</a:t>
            </a:r>
            <a:r>
              <a:rPr lang="en-US" sz="800" dirty="0">
                <a:ea typeface="+mn-lt"/>
                <a:cs typeface="+mn-lt"/>
              </a:rPr>
              <a:t>": "1.0.0.0",</a:t>
            </a:r>
            <a:endParaRPr lang="en-US" sz="800">
              <a:cs typeface="Calibri"/>
            </a:endParaRPr>
          </a:p>
          <a:p>
            <a:pPr>
              <a:buNone/>
            </a:pPr>
            <a:r>
              <a:rPr lang="en-US" sz="800" dirty="0">
                <a:ea typeface="+mn-lt"/>
                <a:cs typeface="+mn-lt"/>
              </a:rPr>
              <a:t>  "metadata": {</a:t>
            </a:r>
            <a:endParaRPr lang="en-US" sz="800">
              <a:cs typeface="Calibri"/>
            </a:endParaRPr>
          </a:p>
          <a:p>
            <a:pPr>
              <a:buNone/>
            </a:pPr>
            <a:r>
              <a:rPr lang="en-US" sz="800" dirty="0">
                <a:ea typeface="+mn-lt"/>
                <a:cs typeface="+mn-lt"/>
              </a:rPr>
              <a:t>    "_generator": {</a:t>
            </a:r>
            <a:endParaRPr lang="en-US" sz="800">
              <a:cs typeface="Calibri"/>
            </a:endParaRPr>
          </a:p>
          <a:p>
            <a:pPr>
              <a:buNone/>
            </a:pPr>
            <a:r>
              <a:rPr lang="en-US" sz="800" dirty="0">
                <a:ea typeface="+mn-lt"/>
                <a:cs typeface="+mn-lt"/>
              </a:rPr>
              <a:t>      "name": "bicep",</a:t>
            </a:r>
            <a:endParaRPr lang="en-US" sz="800">
              <a:cs typeface="Calibri"/>
            </a:endParaRPr>
          </a:p>
          <a:p>
            <a:pPr>
              <a:buNone/>
            </a:pPr>
            <a:r>
              <a:rPr lang="en-US" sz="800" dirty="0">
                <a:ea typeface="+mn-lt"/>
                <a:cs typeface="+mn-lt"/>
              </a:rPr>
              <a:t>      "version": "0.5.6.12127",</a:t>
            </a:r>
            <a:endParaRPr lang="en-US" sz="800">
              <a:cs typeface="Calibri"/>
            </a:endParaRPr>
          </a:p>
          <a:p>
            <a:pPr>
              <a:buNone/>
            </a:pPr>
            <a:r>
              <a:rPr lang="en-US" sz="800" dirty="0">
                <a:ea typeface="+mn-lt"/>
                <a:cs typeface="+mn-lt"/>
              </a:rPr>
              <a:t>      "</a:t>
            </a:r>
            <a:r>
              <a:rPr lang="en-US" sz="800" dirty="0" err="1">
                <a:ea typeface="+mn-lt"/>
                <a:cs typeface="+mn-lt"/>
              </a:rPr>
              <a:t>templateHash</a:t>
            </a:r>
            <a:r>
              <a:rPr lang="en-US" sz="800" dirty="0">
                <a:ea typeface="+mn-lt"/>
                <a:cs typeface="+mn-lt"/>
              </a:rPr>
              <a:t>": "15212843909029853621"</a:t>
            </a:r>
            <a:endParaRPr lang="en-US" sz="800">
              <a:cs typeface="Calibri"/>
            </a:endParaRPr>
          </a:p>
          <a:p>
            <a:pPr>
              <a:buNone/>
            </a:pPr>
            <a:r>
              <a:rPr lang="en-US" sz="800" dirty="0">
                <a:ea typeface="+mn-lt"/>
                <a:cs typeface="+mn-lt"/>
              </a:rPr>
              <a:t>    }</a:t>
            </a:r>
            <a:endParaRPr lang="en-US" sz="800">
              <a:cs typeface="Calibri"/>
            </a:endParaRPr>
          </a:p>
          <a:p>
            <a:pPr>
              <a:buNone/>
            </a:pPr>
            <a:r>
              <a:rPr lang="en-US" sz="800" dirty="0">
                <a:ea typeface="+mn-lt"/>
                <a:cs typeface="+mn-lt"/>
              </a:rPr>
              <a:t>  },</a:t>
            </a:r>
            <a:endParaRPr lang="en-US" sz="800">
              <a:cs typeface="Calibri"/>
            </a:endParaRPr>
          </a:p>
          <a:p>
            <a:pPr>
              <a:buNone/>
            </a:pPr>
            <a:r>
              <a:rPr lang="en-US" sz="800" dirty="0">
                <a:ea typeface="+mn-lt"/>
                <a:cs typeface="+mn-lt"/>
              </a:rPr>
              <a:t>  "parameters": {</a:t>
            </a:r>
            <a:endParaRPr lang="en-US" sz="800">
              <a:cs typeface="Calibri"/>
            </a:endParaRPr>
          </a:p>
          <a:p>
            <a:pPr>
              <a:buNone/>
            </a:pPr>
            <a:r>
              <a:rPr lang="en-US" sz="800" dirty="0">
                <a:ea typeface="+mn-lt"/>
                <a:cs typeface="+mn-lt"/>
              </a:rPr>
              <a:t>    "</a:t>
            </a:r>
            <a:r>
              <a:rPr lang="en-US" sz="800" dirty="0" err="1">
                <a:ea typeface="+mn-lt"/>
                <a:cs typeface="+mn-lt"/>
              </a:rPr>
              <a:t>cognitiveServiceName</a:t>
            </a:r>
            <a:r>
              <a:rPr lang="en-US" sz="800" dirty="0">
                <a:ea typeface="+mn-lt"/>
                <a:cs typeface="+mn-lt"/>
              </a:rPr>
              <a:t>": {</a:t>
            </a:r>
            <a:endParaRPr lang="en-US" sz="800">
              <a:cs typeface="Calibri"/>
            </a:endParaRPr>
          </a:p>
          <a:p>
            <a:pPr>
              <a:buNone/>
            </a:pPr>
            <a:r>
              <a:rPr lang="en-US" sz="800" dirty="0">
                <a:ea typeface="+mn-lt"/>
                <a:cs typeface="+mn-lt"/>
              </a:rPr>
              <a:t>      "type": "string",</a:t>
            </a:r>
            <a:endParaRPr lang="en-US" sz="800">
              <a:cs typeface="Calibri"/>
            </a:endParaRPr>
          </a:p>
          <a:p>
            <a:pPr>
              <a:buNone/>
            </a:pPr>
            <a:r>
              <a:rPr lang="en-US" sz="800" dirty="0">
                <a:ea typeface="+mn-lt"/>
                <a:cs typeface="+mn-lt"/>
              </a:rPr>
              <a:t>      "</a:t>
            </a:r>
            <a:r>
              <a:rPr lang="en-US" sz="800" dirty="0" err="1">
                <a:ea typeface="+mn-lt"/>
                <a:cs typeface="+mn-lt"/>
              </a:rPr>
              <a:t>defaultValue</a:t>
            </a:r>
            <a:r>
              <a:rPr lang="en-US" sz="800" dirty="0">
                <a:ea typeface="+mn-lt"/>
                <a:cs typeface="+mn-lt"/>
              </a:rPr>
              <a:t>": "[format('</a:t>
            </a:r>
            <a:r>
              <a:rPr lang="en-US" sz="800" dirty="0" err="1">
                <a:ea typeface="+mn-lt"/>
                <a:cs typeface="+mn-lt"/>
              </a:rPr>
              <a:t>CognitiveService</a:t>
            </a:r>
            <a:r>
              <a:rPr lang="en-US" sz="800" dirty="0">
                <a:ea typeface="+mn-lt"/>
                <a:cs typeface="+mn-lt"/>
              </a:rPr>
              <a:t>-{0}', </a:t>
            </a:r>
            <a:r>
              <a:rPr lang="en-US" sz="800" dirty="0" err="1">
                <a:ea typeface="+mn-lt"/>
                <a:cs typeface="+mn-lt"/>
              </a:rPr>
              <a:t>uniqueString</a:t>
            </a:r>
            <a:r>
              <a:rPr lang="en-US" sz="800" dirty="0">
                <a:ea typeface="+mn-lt"/>
                <a:cs typeface="+mn-lt"/>
              </a:rPr>
              <a:t>(</a:t>
            </a:r>
            <a:r>
              <a:rPr lang="en-US" sz="800" dirty="0" err="1">
                <a:ea typeface="+mn-lt"/>
                <a:cs typeface="+mn-lt"/>
              </a:rPr>
              <a:t>resourceGroup</a:t>
            </a:r>
            <a:r>
              <a:rPr lang="en-US" sz="800" dirty="0">
                <a:ea typeface="+mn-lt"/>
                <a:cs typeface="+mn-lt"/>
              </a:rPr>
              <a:t>().id))]",</a:t>
            </a:r>
            <a:endParaRPr lang="en-US" sz="800" dirty="0">
              <a:cs typeface="Calibri"/>
            </a:endParaRPr>
          </a:p>
          <a:p>
            <a:pPr>
              <a:buNone/>
            </a:pPr>
            <a:r>
              <a:rPr lang="en-US" sz="800" dirty="0">
                <a:ea typeface="+mn-lt"/>
                <a:cs typeface="+mn-lt"/>
              </a:rPr>
              <a:t>      "metadata": {</a:t>
            </a:r>
            <a:endParaRPr lang="en-US" sz="800">
              <a:cs typeface="Calibri"/>
            </a:endParaRPr>
          </a:p>
          <a:p>
            <a:pPr>
              <a:buNone/>
            </a:pPr>
            <a:r>
              <a:rPr lang="en-US" sz="800" dirty="0">
                <a:ea typeface="+mn-lt"/>
                <a:cs typeface="+mn-lt"/>
              </a:rPr>
              <a:t>        "description": "That name is the name of our application. It has to be </a:t>
            </a:r>
            <a:r>
              <a:rPr lang="en-US" sz="800" dirty="0" err="1">
                <a:ea typeface="+mn-lt"/>
                <a:cs typeface="+mn-lt"/>
              </a:rPr>
              <a:t>unique.Type</a:t>
            </a:r>
            <a:r>
              <a:rPr lang="en-US" sz="800" dirty="0">
                <a:ea typeface="+mn-lt"/>
                <a:cs typeface="+mn-lt"/>
              </a:rPr>
              <a:t> a name followed by your resource group name. (&lt;name&gt;-&lt;</a:t>
            </a:r>
            <a:r>
              <a:rPr lang="en-US" sz="800" dirty="0" err="1">
                <a:ea typeface="+mn-lt"/>
                <a:cs typeface="+mn-lt"/>
              </a:rPr>
              <a:t>resourceGroupName</a:t>
            </a:r>
            <a:r>
              <a:rPr lang="en-US" sz="800" dirty="0">
                <a:ea typeface="+mn-lt"/>
                <a:cs typeface="+mn-lt"/>
              </a:rPr>
              <a:t>&gt;)"</a:t>
            </a:r>
            <a:endParaRPr lang="en-US" sz="800" dirty="0">
              <a:cs typeface="Calibri"/>
            </a:endParaRPr>
          </a:p>
          <a:p>
            <a:pPr>
              <a:buNone/>
            </a:pPr>
            <a:r>
              <a:rPr lang="en-US" sz="800" dirty="0">
                <a:ea typeface="+mn-lt"/>
                <a:cs typeface="+mn-lt"/>
              </a:rPr>
              <a:t>      }</a:t>
            </a:r>
            <a:endParaRPr lang="en-US" sz="800">
              <a:cs typeface="Calibri"/>
            </a:endParaRPr>
          </a:p>
          <a:p>
            <a:pPr>
              <a:buNone/>
            </a:pPr>
            <a:r>
              <a:rPr lang="en-US" sz="800" dirty="0">
                <a:ea typeface="+mn-lt"/>
                <a:cs typeface="+mn-lt"/>
              </a:rPr>
              <a:t>    },</a:t>
            </a:r>
            <a:endParaRPr lang="en-US" sz="800">
              <a:cs typeface="Calibri"/>
            </a:endParaRPr>
          </a:p>
          <a:p>
            <a:pPr>
              <a:buNone/>
            </a:pPr>
            <a:r>
              <a:rPr lang="en-US" sz="800" dirty="0">
                <a:ea typeface="+mn-lt"/>
                <a:cs typeface="+mn-lt"/>
              </a:rPr>
              <a:t>    "location": {</a:t>
            </a:r>
            <a:endParaRPr lang="en-US" sz="800">
              <a:cs typeface="Calibri"/>
            </a:endParaRPr>
          </a:p>
          <a:p>
            <a:pPr>
              <a:buNone/>
            </a:pPr>
            <a:r>
              <a:rPr lang="en-US" sz="800" dirty="0">
                <a:ea typeface="+mn-lt"/>
                <a:cs typeface="+mn-lt"/>
              </a:rPr>
              <a:t>      "type": "string",</a:t>
            </a:r>
            <a:endParaRPr lang="en-US" sz="800">
              <a:cs typeface="Calibri"/>
            </a:endParaRPr>
          </a:p>
          <a:p>
            <a:pPr>
              <a:buNone/>
            </a:pPr>
            <a:r>
              <a:rPr lang="en-US" sz="800" dirty="0">
                <a:ea typeface="+mn-lt"/>
                <a:cs typeface="+mn-lt"/>
              </a:rPr>
              <a:t>      "</a:t>
            </a:r>
            <a:r>
              <a:rPr lang="en-US" sz="800" dirty="0" err="1">
                <a:ea typeface="+mn-lt"/>
                <a:cs typeface="+mn-lt"/>
              </a:rPr>
              <a:t>defaultValue</a:t>
            </a:r>
            <a:r>
              <a:rPr lang="en-US" sz="800" dirty="0">
                <a:ea typeface="+mn-lt"/>
                <a:cs typeface="+mn-lt"/>
              </a:rPr>
              <a:t>": "[</a:t>
            </a:r>
            <a:r>
              <a:rPr lang="en-US" sz="800" dirty="0" err="1">
                <a:ea typeface="+mn-lt"/>
                <a:cs typeface="+mn-lt"/>
              </a:rPr>
              <a:t>resourceGroup</a:t>
            </a:r>
            <a:r>
              <a:rPr lang="en-US" sz="800" dirty="0">
                <a:ea typeface="+mn-lt"/>
                <a:cs typeface="+mn-lt"/>
              </a:rPr>
              <a:t>().location]",</a:t>
            </a:r>
            <a:endParaRPr lang="en-US" sz="800">
              <a:cs typeface="Calibri"/>
            </a:endParaRPr>
          </a:p>
          <a:p>
            <a:pPr>
              <a:buNone/>
            </a:pPr>
            <a:r>
              <a:rPr lang="en-US" sz="800" dirty="0">
                <a:ea typeface="+mn-lt"/>
                <a:cs typeface="+mn-lt"/>
              </a:rPr>
              <a:t>      "metadata": {</a:t>
            </a:r>
            <a:endParaRPr lang="en-US" sz="800">
              <a:cs typeface="Calibri"/>
            </a:endParaRPr>
          </a:p>
          <a:p>
            <a:pPr>
              <a:buNone/>
            </a:pPr>
            <a:r>
              <a:rPr lang="en-US" sz="800" dirty="0">
                <a:ea typeface="+mn-lt"/>
                <a:cs typeface="+mn-lt"/>
              </a:rPr>
              <a:t>        "description": "Location for all resources."</a:t>
            </a:r>
            <a:endParaRPr lang="en-US" sz="800" dirty="0">
              <a:cs typeface="Calibri"/>
            </a:endParaRPr>
          </a:p>
          <a:p>
            <a:pPr>
              <a:buNone/>
            </a:pPr>
            <a:r>
              <a:rPr lang="en-US" sz="800" dirty="0">
                <a:ea typeface="+mn-lt"/>
                <a:cs typeface="+mn-lt"/>
              </a:rPr>
              <a:t>      }</a:t>
            </a:r>
            <a:endParaRPr lang="en-US" sz="800">
              <a:cs typeface="Calibri"/>
            </a:endParaRPr>
          </a:p>
          <a:p>
            <a:pPr>
              <a:buNone/>
            </a:pPr>
            <a:r>
              <a:rPr lang="en-US" sz="800" dirty="0">
                <a:ea typeface="+mn-lt"/>
                <a:cs typeface="+mn-lt"/>
              </a:rPr>
              <a:t>    },</a:t>
            </a:r>
            <a:endParaRPr lang="en-US" sz="800">
              <a:cs typeface="Calibri"/>
            </a:endParaRPr>
          </a:p>
          <a:p>
            <a:pPr>
              <a:buNone/>
            </a:pPr>
            <a:r>
              <a:rPr lang="en-US" sz="800" dirty="0">
                <a:ea typeface="+mn-lt"/>
                <a:cs typeface="+mn-lt"/>
              </a:rPr>
              <a:t>    "</a:t>
            </a:r>
            <a:r>
              <a:rPr lang="en-US" sz="800" dirty="0" err="1">
                <a:ea typeface="+mn-lt"/>
                <a:cs typeface="+mn-lt"/>
              </a:rPr>
              <a:t>sku</a:t>
            </a:r>
            <a:r>
              <a:rPr lang="en-US" sz="800" dirty="0">
                <a:ea typeface="+mn-lt"/>
                <a:cs typeface="+mn-lt"/>
              </a:rPr>
              <a:t>": {</a:t>
            </a:r>
            <a:endParaRPr lang="en-US" sz="800">
              <a:cs typeface="Calibri"/>
            </a:endParaRPr>
          </a:p>
          <a:p>
            <a:pPr>
              <a:buNone/>
            </a:pPr>
            <a:r>
              <a:rPr lang="en-US" sz="800" dirty="0">
                <a:ea typeface="+mn-lt"/>
                <a:cs typeface="+mn-lt"/>
              </a:rPr>
              <a:t>      "type": "string",</a:t>
            </a:r>
            <a:endParaRPr lang="en-US" sz="800">
              <a:cs typeface="Calibri"/>
            </a:endParaRPr>
          </a:p>
          <a:p>
            <a:pPr>
              <a:buNone/>
            </a:pPr>
            <a:r>
              <a:rPr lang="en-US" dirty="0">
                <a:ea typeface="+mn-lt"/>
                <a:cs typeface="+mn-lt"/>
              </a:rPr>
              <a:t>      "</a:t>
            </a:r>
            <a:r>
              <a:rPr lang="en-US" dirty="0" err="1">
                <a:ea typeface="+mn-lt"/>
                <a:cs typeface="+mn-lt"/>
              </a:rPr>
              <a:t>defaultValue</a:t>
            </a:r>
            <a:r>
              <a:rPr lang="en-US" dirty="0">
                <a:ea typeface="+mn-lt"/>
                <a:cs typeface="+mn-lt"/>
              </a:rPr>
              <a:t>": "S0",</a:t>
            </a:r>
            <a:endParaRPr lang="en-US" dirty="0"/>
          </a:p>
          <a:p>
            <a:pPr>
              <a:buNone/>
            </a:pPr>
            <a:r>
              <a:rPr lang="en-US" dirty="0">
                <a:ea typeface="+mn-lt"/>
                <a:cs typeface="+mn-lt"/>
              </a:rPr>
              <a:t>      "</a:t>
            </a:r>
            <a:r>
              <a:rPr lang="en-US" dirty="0" err="1">
                <a:ea typeface="+mn-lt"/>
                <a:cs typeface="+mn-lt"/>
              </a:rPr>
              <a:t>allowedValues</a:t>
            </a:r>
            <a:r>
              <a:rPr lang="en-US" dirty="0">
                <a:ea typeface="+mn-lt"/>
                <a:cs typeface="+mn-lt"/>
              </a:rPr>
              <a:t>": [</a:t>
            </a:r>
            <a:endParaRPr lang="en-US" dirty="0"/>
          </a:p>
          <a:p>
            <a:pPr>
              <a:buNone/>
            </a:pPr>
            <a:r>
              <a:rPr lang="en-US" dirty="0">
                <a:ea typeface="+mn-lt"/>
                <a:cs typeface="+mn-lt"/>
              </a:rPr>
              <a:t>        "S0"</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"resources": [</a:t>
            </a:r>
            <a:endParaRPr lang="en-US" dirty="0"/>
          </a:p>
          <a:p>
            <a:pPr>
              <a:buNone/>
            </a:pPr>
            <a:r>
              <a:rPr lang="en-US" dirty="0">
                <a:ea typeface="+mn-lt"/>
                <a:cs typeface="+mn-lt"/>
              </a:rPr>
              <a:t>    {</a:t>
            </a:r>
            <a:endParaRPr lang="en-US" dirty="0"/>
          </a:p>
          <a:p>
            <a:pPr>
              <a:buNone/>
            </a:pPr>
            <a:r>
              <a:rPr lang="en-US" dirty="0">
                <a:ea typeface="+mn-lt"/>
                <a:cs typeface="+mn-lt"/>
              </a:rPr>
              <a:t>      "type": "</a:t>
            </a:r>
            <a:r>
              <a:rPr lang="en-US" dirty="0" err="1">
                <a:ea typeface="+mn-lt"/>
                <a:cs typeface="+mn-lt"/>
              </a:rPr>
              <a:t>Microsoft.CognitiveServices</a:t>
            </a:r>
            <a:r>
              <a:rPr lang="en-US" dirty="0">
                <a:ea typeface="+mn-lt"/>
                <a:cs typeface="+mn-lt"/>
              </a:rPr>
              <a:t>/accounts",</a:t>
            </a:r>
            <a:endParaRPr lang="en-US" dirty="0"/>
          </a:p>
          <a:p>
            <a:pPr>
              <a:buNone/>
            </a:pPr>
            <a:r>
              <a:rPr lang="en-US" dirty="0">
                <a:ea typeface="+mn-lt"/>
                <a:cs typeface="+mn-lt"/>
              </a:rPr>
              <a:t>      "</a:t>
            </a:r>
            <a:r>
              <a:rPr lang="en-US" dirty="0" err="1">
                <a:ea typeface="+mn-lt"/>
                <a:cs typeface="+mn-lt"/>
              </a:rPr>
              <a:t>apiVersion</a:t>
            </a:r>
            <a:r>
              <a:rPr lang="en-US" dirty="0">
                <a:ea typeface="+mn-lt"/>
                <a:cs typeface="+mn-lt"/>
              </a:rPr>
              <a:t>": "2021-10-01",</a:t>
            </a:r>
            <a:endParaRPr lang="en-US" dirty="0"/>
          </a:p>
          <a:p>
            <a:pPr>
              <a:buNone/>
            </a:pPr>
            <a:r>
              <a:rPr lang="en-US" dirty="0">
                <a:ea typeface="+mn-lt"/>
                <a:cs typeface="+mn-lt"/>
              </a:rPr>
              <a:t>      "name": "[parameters('</a:t>
            </a:r>
            <a:r>
              <a:rPr lang="en-US" dirty="0" err="1">
                <a:ea typeface="+mn-lt"/>
                <a:cs typeface="+mn-lt"/>
              </a:rPr>
              <a:t>cognitiveServiceName</a:t>
            </a:r>
            <a:r>
              <a:rPr lang="en-US" dirty="0">
                <a:ea typeface="+mn-lt"/>
                <a:cs typeface="+mn-lt"/>
              </a:rPr>
              <a:t>')]",</a:t>
            </a:r>
            <a:endParaRPr lang="en-US" dirty="0"/>
          </a:p>
          <a:p>
            <a:pPr>
              <a:buNone/>
            </a:pPr>
            <a:r>
              <a:rPr lang="en-US" dirty="0">
                <a:ea typeface="+mn-lt"/>
                <a:cs typeface="+mn-lt"/>
              </a:rPr>
              <a:t>      "location": "[parameters('location')]",</a:t>
            </a:r>
            <a:endParaRPr lang="en-US" dirty="0"/>
          </a:p>
          <a:p>
            <a:pPr>
              <a:buNone/>
            </a:pPr>
            <a:r>
              <a:rPr lang="en-US" dirty="0">
                <a:ea typeface="+mn-lt"/>
                <a:cs typeface="+mn-lt"/>
              </a:rPr>
              <a:t>      "</a:t>
            </a:r>
            <a:r>
              <a:rPr lang="en-US" dirty="0" err="1">
                <a:ea typeface="+mn-lt"/>
                <a:cs typeface="+mn-lt"/>
              </a:rPr>
              <a:t>sku</a:t>
            </a:r>
            <a:r>
              <a:rPr lang="en-US" dirty="0">
                <a:ea typeface="+mn-lt"/>
                <a:cs typeface="+mn-lt"/>
              </a:rPr>
              <a:t>": {</a:t>
            </a:r>
            <a:endParaRPr lang="en-US" dirty="0"/>
          </a:p>
          <a:p>
            <a:pPr>
              <a:buNone/>
            </a:pPr>
            <a:r>
              <a:rPr lang="en-US" dirty="0">
                <a:ea typeface="+mn-lt"/>
                <a:cs typeface="+mn-lt"/>
              </a:rPr>
              <a:t>        "name": "[parameters('</a:t>
            </a:r>
            <a:r>
              <a:rPr lang="en-US" dirty="0" err="1">
                <a:ea typeface="+mn-lt"/>
                <a:cs typeface="+mn-lt"/>
              </a:rPr>
              <a:t>sku</a:t>
            </a:r>
            <a:r>
              <a:rPr lang="en-US" dirty="0">
                <a:ea typeface="+mn-lt"/>
                <a:cs typeface="+mn-lt"/>
              </a:rPr>
              <a:t>')]"</a:t>
            </a:r>
            <a:endParaRPr lang="en-US" dirty="0"/>
          </a:p>
          <a:p>
            <a:pPr>
              <a:buNone/>
            </a:pPr>
            <a:r>
              <a:rPr lang="en-US" dirty="0">
                <a:ea typeface="+mn-lt"/>
                <a:cs typeface="+mn-lt"/>
              </a:rPr>
              <a:t>      },</a:t>
            </a:r>
            <a:endParaRPr lang="en-US" dirty="0"/>
          </a:p>
          <a:p>
            <a:pPr>
              <a:buNone/>
            </a:pPr>
            <a:r>
              <a:rPr lang="en-US" dirty="0">
                <a:ea typeface="+mn-lt"/>
                <a:cs typeface="+mn-lt"/>
              </a:rPr>
              <a:t>      "kind": "</a:t>
            </a:r>
            <a:r>
              <a:rPr lang="en-US" dirty="0" err="1">
                <a:ea typeface="+mn-lt"/>
                <a:cs typeface="+mn-lt"/>
              </a:rPr>
              <a:t>CognitiveServices</a:t>
            </a:r>
            <a:r>
              <a:rPr lang="en-US" dirty="0">
                <a:ea typeface="+mn-lt"/>
                <a:cs typeface="+mn-lt"/>
              </a:rPr>
              <a:t>",</a:t>
            </a:r>
            <a:endParaRPr lang="en-US" dirty="0"/>
          </a:p>
          <a:p>
            <a:pPr>
              <a:buNone/>
            </a:pPr>
            <a:r>
              <a:rPr lang="en-US" dirty="0">
                <a:ea typeface="+mn-lt"/>
                <a:cs typeface="+mn-lt"/>
              </a:rPr>
              <a:t>      "properties": {</a:t>
            </a:r>
            <a:endParaRPr lang="en-US" dirty="0"/>
          </a:p>
          <a:p>
            <a:pPr>
              <a:buNone/>
            </a:pPr>
            <a:r>
              <a:rPr lang="en-US" dirty="0">
                <a:ea typeface="+mn-lt"/>
                <a:cs typeface="+mn-lt"/>
              </a:rPr>
              <a:t>        "</a:t>
            </a:r>
            <a:r>
              <a:rPr lang="en-US" dirty="0" err="1">
                <a:ea typeface="+mn-lt"/>
                <a:cs typeface="+mn-lt"/>
              </a:rPr>
              <a:t>apiProperties</a:t>
            </a:r>
            <a:r>
              <a:rPr lang="en-US" dirty="0">
                <a:ea typeface="+mn-lt"/>
                <a:cs typeface="+mn-lt"/>
              </a:rPr>
              <a:t>": {</a:t>
            </a:r>
            <a:endParaRPr lang="en-US" dirty="0"/>
          </a:p>
          <a:p>
            <a:pPr>
              <a:buNone/>
            </a:pPr>
            <a:r>
              <a:rPr lang="en-US" dirty="0">
                <a:ea typeface="+mn-lt"/>
                <a:cs typeface="+mn-lt"/>
              </a:rPr>
              <a:t>          "</a:t>
            </a:r>
            <a:r>
              <a:rPr lang="en-US" dirty="0" err="1">
                <a:ea typeface="+mn-lt"/>
                <a:cs typeface="+mn-lt"/>
              </a:rPr>
              <a:t>statisticsEnabled</a:t>
            </a:r>
            <a:r>
              <a:rPr lang="en-US" dirty="0">
                <a:ea typeface="+mn-lt"/>
                <a:cs typeface="+mn-lt"/>
              </a:rPr>
              <a:t>": false</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a:buNone/>
            </a:pPr>
            <a:r>
              <a:rPr lang="en-US" dirty="0">
                <a:ea typeface="+mn-lt"/>
                <a:cs typeface="+mn-lt"/>
              </a:rPr>
              <a:t>  ]</a:t>
            </a:r>
            <a:endParaRPr lang="en-US" dirty="0"/>
          </a:p>
          <a:p>
            <a:pPr marL="0" indent="0">
              <a:buNone/>
            </a:pPr>
            <a:r>
              <a:rPr lang="en-US" dirty="0">
                <a:ea typeface="+mn-lt"/>
                <a:cs typeface="+mn-lt"/>
              </a:rPr>
              <a:t>}</a:t>
            </a:r>
            <a:endParaRPr lang="en-US" dirty="0"/>
          </a:p>
        </p:txBody>
      </p:sp>
    </p:spTree>
    <p:extLst>
      <p:ext uri="{BB962C8B-B14F-4D97-AF65-F5344CB8AC3E}">
        <p14:creationId xmlns:p14="http://schemas.microsoft.com/office/powerpoint/2010/main" val="38964967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TECH-BASED SOLUTIONS TO MAKE EDUCATION ACCESSIBLE TO WOMEN OF INDIA , ALL CORNERS </vt:lpstr>
      <vt:lpstr>AZURE COGNITIVE SERVICES FIND USE </vt:lpstr>
      <vt:lpstr>PowerPoint Presentation</vt:lpstr>
      <vt:lpstr>AZURE COGNITIVE SERVICES FIND USE </vt:lpstr>
      <vt:lpstr>PowerPoint Presentation</vt:lpstr>
      <vt:lpstr>AZURE COGNITIVE SERVICES FIND USE </vt:lpstr>
      <vt:lpstr>ARM TEMPLATE FINDS USE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cp:revision>
  <dcterms:created xsi:type="dcterms:W3CDTF">2022-06-15T08:22:11Z</dcterms:created>
  <dcterms:modified xsi:type="dcterms:W3CDTF">2022-06-15T09:18:27Z</dcterms:modified>
</cp:coreProperties>
</file>