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4" r:id="rId3"/>
    <p:sldId id="271" r:id="rId4"/>
    <p:sldId id="270" r:id="rId5"/>
    <p:sldId id="274" r:id="rId6"/>
    <p:sldId id="273" r:id="rId7"/>
    <p:sldId id="267" r:id="rId8"/>
    <p:sldId id="285" r:id="rId9"/>
    <p:sldId id="290" r:id="rId10"/>
    <p:sldId id="291" r:id="rId11"/>
    <p:sldId id="293" r:id="rId12"/>
    <p:sldId id="294" r:id="rId13"/>
    <p:sldId id="292" r:id="rId14"/>
    <p:sldId id="295" r:id="rId15"/>
    <p:sldId id="296" r:id="rId16"/>
    <p:sldId id="297" r:id="rId17"/>
    <p:sldId id="286" r:id="rId18"/>
    <p:sldId id="262" r:id="rId19"/>
    <p:sldId id="289" r:id="rId20"/>
    <p:sldId id="258" r:id="rId21"/>
    <p:sldId id="276" r:id="rId22"/>
    <p:sldId id="277" r:id="rId23"/>
    <p:sldId id="287" r:id="rId24"/>
    <p:sldId id="269" r:id="rId25"/>
    <p:sldId id="278" r:id="rId26"/>
    <p:sldId id="279" r:id="rId27"/>
    <p:sldId id="280" r:id="rId28"/>
    <p:sldId id="281" r:id="rId29"/>
    <p:sldId id="288" r:id="rId30"/>
    <p:sldId id="299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732CFC-4714-4BEC-B4DF-F8361A2BC353}">
  <a:tblStyle styleId="{36732CFC-4714-4BEC-B4DF-F8361A2BC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66" autoAdjust="0"/>
  </p:normalViewPr>
  <p:slideViewPr>
    <p:cSldViewPr snapToGrid="0">
      <p:cViewPr varScale="1">
        <p:scale>
          <a:sx n="117" d="100"/>
          <a:sy n="117" d="100"/>
        </p:scale>
        <p:origin x="14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 ;) </a:t>
            </a:r>
            <a:r>
              <a:rPr lang="de-DE" dirty="0" err="1"/>
              <a:t>projekt</a:t>
            </a:r>
            <a:r>
              <a:rPr lang="de-DE" dirty="0"/>
              <a:t>: </a:t>
            </a:r>
            <a:r>
              <a:rPr lang="de-DE" dirty="0" err="1"/>
              <a:t>occu</a:t>
            </a:r>
            <a:r>
              <a:rPr lang="de-DE" dirty="0"/>
              <a:t> </a:t>
            </a:r>
            <a:r>
              <a:rPr lang="de-DE" dirty="0" err="1"/>
              <a:t>planner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Team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Unser Kunde IT - 150 </a:t>
            </a:r>
            <a:r>
              <a:rPr lang="de-DE" dirty="0" err="1"/>
              <a:t>mitarbeiter</a:t>
            </a:r>
            <a:r>
              <a:rPr lang="de-DE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Hälfte Homeoffice -&gt; 60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Gemeinschafttsraum</a:t>
            </a:r>
            <a:r>
              <a:rPr lang="de-DE" dirty="0"/>
              <a:t> 32 plätze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93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60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23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SSO: Einmal einloggen-&gt; auf allen Apps eingeloggt!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52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Übergabe als Docker Image bzw. Docker </a:t>
            </a:r>
            <a:r>
              <a:rPr lang="de-DE" dirty="0" err="1"/>
              <a:t>Compose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4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restlichen Technologien müssen somit auf jedem Rechner lokal installiert sein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13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69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c85d89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c85d89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Kontext: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Abgabe Docker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Compose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Docker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Compose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erstellt Container auf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server</a:t>
            </a:r>
            <a:endParaRPr lang="de-DE" sz="1800" b="0" i="0" u="none" strike="noStrike" dirty="0">
              <a:solidFill>
                <a:srgbClr val="233A44"/>
              </a:solidFill>
              <a:effectLst/>
              <a:latin typeface="Roboto" panose="020000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Container sind in Docker Netzwerk.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NGINX macht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frontend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für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clients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abrufbar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NGINX leitet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interaktion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mit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frontend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an Spring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boot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weiter.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Spring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boot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kommuniziert mit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Postgres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und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keycloak</a:t>
            </a:r>
            <a:endParaRPr lang="de-DE" sz="1800" b="0" i="0" u="none" strike="noStrike" dirty="0">
              <a:solidFill>
                <a:srgbClr val="233A44"/>
              </a:solidFill>
              <a:effectLst/>
              <a:latin typeface="Roboto" panose="02000000000000000000" pitchFamily="2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Spring Boot kann Datenbankenanfragen an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Postgres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stellen.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wenn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client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einloggt dann spring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boot</a:t>
            </a:r>
            <a:r>
              <a:rPr lang="de-DE" sz="1800" b="0" i="0" u="none" strike="noStrike" dirty="0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 -&gt; </a:t>
            </a:r>
            <a:r>
              <a:rPr lang="de-DE" sz="1800" b="0" i="0" u="none" strike="noStrike" dirty="0" err="1">
                <a:solidFill>
                  <a:srgbClr val="233A44"/>
                </a:solidFill>
                <a:effectLst/>
                <a:latin typeface="Roboto" panose="02000000000000000000" pitchFamily="2" charset="0"/>
              </a:rPr>
              <a:t>keycloak</a:t>
            </a:r>
            <a:endParaRPr lang="de-DE" sz="1800" b="0" i="0" u="none" strike="noStrike" dirty="0">
              <a:solidFill>
                <a:srgbClr val="233A44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34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22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dd29e7ff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dd29e7ff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Frontend: Visual Studio Code für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Viele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Extensions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zum vereinfachen der Programmierung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Backend: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IntelliJ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für Spring Boot, Speziell für Java, Übersichtlicher als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Eclipse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Datenbank: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DBeaver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für unsere PostgreSQL, um Daten von Hand in die Datenbank eintragen zu können und um die </a:t>
            </a:r>
            <a:r>
              <a:rPr lang="de-DE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Datenbank anzulegen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Tool für die Zusammenarbeit/ Versionierung –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Scrum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Postman: zum Testen der Backend API, kann aller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HTTP-Anfragen senden und empfangen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dc85d8964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dc85d8964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Version mit Vorselektion! Blauer Rahmen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Hier Gästeanzahl = 0!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Login Thomas Müller (TM) -&gt; Mitarbeiter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Position des grünen (eigenen) Platzes wählbar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dc85d8964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dc85d8964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 Gäste GRAU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Auslastungen 13.15 voll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Auslastungslegende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Volle/ freie Tische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692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dc85d8964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dc85d8964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sz="1100" dirty="0">
                <a:latin typeface="Roboto"/>
                <a:ea typeface="Roboto"/>
                <a:cs typeface="Roboto"/>
                <a:sym typeface="Roboto"/>
              </a:rPr>
              <a:t>Regelmäßige Treffen ca. zwei Mal pro Woche, </a:t>
            </a:r>
            <a:br>
              <a:rPr lang="de-DE" sz="1100" dirty="0">
                <a:latin typeface="Roboto"/>
                <a:ea typeface="Roboto"/>
                <a:cs typeface="Roboto"/>
                <a:sym typeface="Roboto"/>
              </a:rPr>
            </a:br>
            <a:r>
              <a:rPr lang="de-DE" sz="1100" dirty="0">
                <a:latin typeface="Roboto"/>
                <a:ea typeface="Roboto"/>
                <a:cs typeface="Roboto"/>
                <a:sym typeface="Roboto"/>
              </a:rPr>
              <a:t>in der jeder Teilnehmer seine bearbeiteten Aufgaben des vorangegangenen Treffens vorstellt.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Hauptverantwortlich </a:t>
            </a:r>
            <a:r>
              <a:rPr lang="de-DE" dirty="0" err="1"/>
              <a:t>heisst</a:t>
            </a:r>
            <a:r>
              <a:rPr lang="de-DE" dirty="0"/>
              <a:t>…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dc85d8964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dc85d8964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Löwenanteil Research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dc85d896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dc85d896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P2 KW 16 – KW 17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P3 KW 17 – KW 18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dc85d8964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dc85d8964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Filtern = vorselektieren favorisierte Buchung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</a:t>
            </a:r>
            <a:r>
              <a:rPr lang="de-DE" dirty="0"/>
              <a:t>4</a:t>
            </a:r>
            <a:r>
              <a:rPr lang="pl-PL" dirty="0"/>
              <a:t> KW 1</a:t>
            </a:r>
            <a:r>
              <a:rPr lang="de-DE" dirty="0"/>
              <a:t>8</a:t>
            </a:r>
            <a:r>
              <a:rPr lang="pl-PL" dirty="0"/>
              <a:t> – KW </a:t>
            </a:r>
            <a:r>
              <a:rPr lang="de-DE" dirty="0"/>
              <a:t>19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</a:t>
            </a:r>
            <a:r>
              <a:rPr lang="de-DE" dirty="0"/>
              <a:t>5</a:t>
            </a:r>
            <a:r>
              <a:rPr lang="pl-PL" dirty="0"/>
              <a:t> KW 1</a:t>
            </a:r>
            <a:r>
              <a:rPr lang="de-DE" dirty="0"/>
              <a:t>9</a:t>
            </a:r>
            <a:r>
              <a:rPr lang="pl-PL" dirty="0"/>
              <a:t> – KW </a:t>
            </a:r>
            <a:r>
              <a:rPr lang="de-DE" dirty="0"/>
              <a:t>20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c85d8964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dc85d8964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</a:t>
            </a:r>
            <a:r>
              <a:rPr lang="de-DE" dirty="0"/>
              <a:t>6</a:t>
            </a:r>
            <a:r>
              <a:rPr lang="pl-PL" dirty="0"/>
              <a:t> KW </a:t>
            </a:r>
            <a:r>
              <a:rPr lang="de-DE" dirty="0"/>
              <a:t>18</a:t>
            </a:r>
            <a:r>
              <a:rPr lang="pl-PL" dirty="0"/>
              <a:t> – KW </a:t>
            </a:r>
            <a:r>
              <a:rPr lang="de-DE" dirty="0"/>
              <a:t>19 parallel durchführbar zu P3-5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</a:t>
            </a:r>
            <a:r>
              <a:rPr lang="de-DE" dirty="0"/>
              <a:t>7</a:t>
            </a:r>
            <a:r>
              <a:rPr lang="pl-PL" dirty="0"/>
              <a:t> KW </a:t>
            </a:r>
            <a:r>
              <a:rPr lang="de-DE" dirty="0"/>
              <a:t>2</a:t>
            </a:r>
            <a:r>
              <a:rPr lang="pl-PL" dirty="0"/>
              <a:t>1 – KW </a:t>
            </a:r>
            <a:r>
              <a:rPr lang="de-DE" dirty="0"/>
              <a:t>22 Testen NACH P6 und P5 (Auth und </a:t>
            </a:r>
            <a:r>
              <a:rPr lang="de-DE" dirty="0" err="1"/>
              <a:t>pre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)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c85d8964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dc85d8964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Optional </a:t>
            </a:r>
            <a:r>
              <a:rPr lang="de-DE" dirty="0" err="1"/>
              <a:t>Req</a:t>
            </a:r>
            <a:r>
              <a:rPr lang="de-DE" dirty="0"/>
              <a:t>. KW 21-23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Abschlussdoku</a:t>
            </a:r>
            <a:r>
              <a:rPr lang="de-DE" dirty="0"/>
              <a:t> KW 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-&gt; 2 Wochen Puffer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FRAGEN?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8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dc85d896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dc85d8964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Jeder Teamleiter ist auch ein Projektleiter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Jeder Projektleiter ist auch ein Mitarbeiter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99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dc85d896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dc85d896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dc85d8964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dc85d8964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Ich erkläre die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Anforderungen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unserer Anwendung anhand unseres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Mockups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Mockup aus der Sicht eines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Projektleiters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Nutzer kann bis zu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 Zeitslots von 15 min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Länge reservieren.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Der Nutzer kann sich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einloggen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Die Anwendung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merkt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sich, welcher Benutzer welchen </a:t>
            </a:r>
            <a:r>
              <a:rPr lang="de-DE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Zeitslot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am häufigsten reserviert hat. Dieser </a:t>
            </a:r>
            <a:r>
              <a:rPr lang="de-DE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Zeitslot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wird dann dem Benutzer durch eine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farbliche Markierung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angezeigt.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Schon </a:t>
            </a:r>
            <a:r>
              <a:rPr lang="de-DE" sz="1800" b="1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vollständig reservierte Zeitslots</a:t>
            </a:r>
            <a:r>
              <a:rPr lang="de-DE" sz="180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werden </a:t>
            </a:r>
            <a:r>
              <a:rPr lang="de-DE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durch </a:t>
            </a:r>
            <a:r>
              <a:rPr lang="de-DE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farbliche Markierungen</a:t>
            </a:r>
            <a:r>
              <a:rPr lang="de-DE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als nicht mehr reservierbar angezeigt</a:t>
            </a:r>
            <a:r>
              <a:rPr lang="de-DE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endParaRPr lang="de-DE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Nutzer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kann für sich und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Gäste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plätze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reservieren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Projektleiter und Teamleiter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kann für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 Projektteam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mehrere Plätze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reservieren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 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Projektleiter / Teamleiter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sieht bei der Buchung für ein / mehrere Projektteams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alle Personen mit Namen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Projektleiter und Teamleiter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kann bei der Reservierung für ein oder mehrere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Projektteams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Personen entfernen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Für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eine Person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kann nur einmal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 Platz reserviert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werden. In allen folgenden Reservierungen des Projektteams ist diese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Person farblich markiert und nicht dabei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Die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erste Reservierung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 dabei immer gültig.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Jeder Nutzer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kann über das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GUI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den genauen reservierten Sitzplatz (auch bei Reservierung von mehrfachen Sitzplätzen)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wählen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tabLst>
                <a:tab pos="457200" algn="l"/>
              </a:tabLst>
            </a:pP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Jeder Nutzer kann </a:t>
            </a:r>
            <a:r>
              <a:rPr lang="de-DE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einen Tag im Voraus reservieren</a:t>
            </a:r>
            <a:r>
              <a:rPr lang="de-DE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c85d8964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dc85d8964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gerade vorgestellte Mockup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war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nicht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unser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erster Mockup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man hier sehen kann war unser erster Mockup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Diesen haben wir aufgrund eines </a:t>
            </a:r>
            <a:r>
              <a:rPr lang="de-DE" sz="1100" b="1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Nonfunctonal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b="1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eines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Kunden Gespräch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verworfen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Nonfunctonal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 und die Farben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also das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Design der IT- Designers Gruppe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sollte überall umgesetzt werden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Anwendung muss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schnell, einfach und intuitiv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von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Fachleuten der IT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bedienbar sein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Diesen Mockup verworfen weil die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Dropbox weder schnell noch intuitiv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sehr </a:t>
            </a:r>
            <a:r>
              <a:rPr lang="de-DE" sz="11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schlecht am Handy</a:t>
            </a:r>
            <a:r>
              <a:rPr lang="de-DE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bedienbar ist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c85d8964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dc85d8964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dc85d896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dc85d896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42108"/>
            <a:ext cx="53613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 dirty="0">
                <a:latin typeface="Roboto"/>
                <a:ea typeface="Roboto"/>
                <a:cs typeface="Roboto"/>
                <a:sym typeface="Roboto"/>
              </a:rPr>
              <a:t>OCCUPANCY-PLANNER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Thomas Fetter, Silas Supke, Emir Mahmutovic, </a:t>
            </a:r>
            <a:br>
              <a:rPr lang="de" dirty="0">
                <a:latin typeface="Roboto"/>
                <a:ea typeface="Roboto"/>
                <a:cs typeface="Roboto"/>
                <a:sym typeface="Roboto"/>
              </a:rPr>
            </a:br>
            <a:r>
              <a:rPr lang="de" dirty="0">
                <a:latin typeface="Roboto"/>
                <a:ea typeface="Roboto"/>
                <a:cs typeface="Roboto"/>
                <a:sym typeface="Roboto"/>
              </a:rPr>
              <a:t>David Raupp, Nico Epp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809388"/>
            <a:ext cx="16097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75" y="809400"/>
            <a:ext cx="1363052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React.JS – JavaScript Bibliothek, wiederverwendbare Komponenten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6" y="2815936"/>
            <a:ext cx="1795152" cy="11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5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Webserver für den 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React-Build</a:t>
            </a: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 bei Software Übergabe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53829"/>
            <a:ext cx="2977313" cy="11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3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Spring Boot, Spring Framework reduziert Komplexität der Java Programmierung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2298855"/>
            <a:ext cx="500100" cy="19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EF38DB-86EB-4B34-A53E-9B3FEA37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580" y="2715382"/>
            <a:ext cx="2359144" cy="11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PostgreSQL gilt als fortschrittlichste relationale Datenbank – gut skalierbar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Spring Boot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2298855"/>
            <a:ext cx="500100" cy="19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EF38DB-86EB-4B34-A53E-9B3FEA37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2656" y="3100406"/>
            <a:ext cx="603614" cy="3018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7B7810-928C-4705-9DCC-51A3DD269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2239" y="2812427"/>
            <a:ext cx="1143825" cy="11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Authentifikation: 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Keycloak</a:t>
            </a: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de-DE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Vorteil: Single-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Sign</a:t>
            </a: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-On und DSGVO konform</a:t>
            </a: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Spring Boot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PostgreSQL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2298855"/>
            <a:ext cx="500100" cy="19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EF38DB-86EB-4B34-A53E-9B3FEA37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2656" y="3100406"/>
            <a:ext cx="603614" cy="3018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7B7810-928C-4705-9DCC-51A3DD269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08" y="3446025"/>
            <a:ext cx="214198" cy="2208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4C479E-4BEA-45B8-AA5F-676FABFAE1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7127" b="46562"/>
          <a:stretch/>
        </p:blipFill>
        <p:spPr>
          <a:xfrm>
            <a:off x="867920" y="2812142"/>
            <a:ext cx="2868079" cy="11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Übergabe der Software als Docker Image/ 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Compose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Spring Boot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PostgreSQL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KeyCloak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2298855"/>
            <a:ext cx="500100" cy="19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EF38DB-86EB-4B34-A53E-9B3FEA37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2656" y="3100406"/>
            <a:ext cx="603614" cy="3018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7B7810-928C-4705-9DCC-51A3DD269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08" y="3446025"/>
            <a:ext cx="214198" cy="2208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4C479E-4BEA-45B8-AA5F-676FABFAE1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7127" b="46562"/>
          <a:stretch/>
        </p:blipFill>
        <p:spPr>
          <a:xfrm>
            <a:off x="6684495" y="3666917"/>
            <a:ext cx="891091" cy="366484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C9FE16D4-65F4-4EAB-8603-50093FE3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3" y="3082343"/>
            <a:ext cx="2828918" cy="7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Überblick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PostgreSQL und 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Keycloak</a:t>
            </a: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 werden auch zur Entwicklungszeit in einem Docker Container verwendet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5055905" y="1346400"/>
            <a:ext cx="3686100" cy="41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Spring Boot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PostgreSQL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KeyCloak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Docker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9F91A4-E0DC-4EE0-8709-F2E68178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66" y="2000026"/>
            <a:ext cx="454778" cy="2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7CB813-7247-4A4A-BC2D-2BD8C3EA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1772077"/>
            <a:ext cx="372598" cy="2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DAAA1B5-851E-42A9-A35D-23D6EC9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56" y="2298855"/>
            <a:ext cx="500100" cy="19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EF38DB-86EB-4B34-A53E-9B3FEA372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2656" y="3100406"/>
            <a:ext cx="603614" cy="3018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7B7810-928C-4705-9DCC-51A3DD269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8508" y="3446025"/>
            <a:ext cx="214198" cy="2208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34C479E-4BEA-45B8-AA5F-676FABFAE1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7127" b="46562"/>
          <a:stretch/>
        </p:blipFill>
        <p:spPr>
          <a:xfrm>
            <a:off x="6684495" y="3666917"/>
            <a:ext cx="891091" cy="366484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C9FE16D4-65F4-4EAB-8603-50093FE3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88" y="4022527"/>
            <a:ext cx="891091" cy="2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6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72958"/>
            <a:ext cx="5361300" cy="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>
                <a:latin typeface="Roboto"/>
                <a:ea typeface="Roboto"/>
                <a:cs typeface="Roboto"/>
                <a:sym typeface="Roboto"/>
              </a:rPr>
              <a:t>High-Level Architektur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David Raupp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9746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High-Level Architektur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5D9D5-5D0E-43F6-93B1-B34CFDF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43" y="902427"/>
            <a:ext cx="5920967" cy="40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72958"/>
            <a:ext cx="5361300" cy="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>
                <a:latin typeface="Roboto"/>
                <a:ea typeface="Roboto"/>
                <a:cs typeface="Roboto"/>
                <a:sym typeface="Roboto"/>
              </a:rPr>
              <a:t>Entwicklungsumgebung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Nico Epp</a:t>
            </a:r>
          </a:p>
        </p:txBody>
      </p:sp>
    </p:spTree>
    <p:extLst>
      <p:ext uri="{BB962C8B-B14F-4D97-AF65-F5344CB8AC3E}">
        <p14:creationId xmlns:p14="http://schemas.microsoft.com/office/powerpoint/2010/main" val="394221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72958"/>
            <a:ext cx="5361300" cy="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>
                <a:latin typeface="Roboto"/>
                <a:ea typeface="Roboto"/>
                <a:cs typeface="Roboto"/>
                <a:sym typeface="Roboto"/>
              </a:rPr>
              <a:t>Anforderungen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Silas Supke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307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20800" y="393750"/>
            <a:ext cx="7038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Entwicklungsumgebung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950D4-8249-4865-8275-DC1A51BD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4" y="1832542"/>
            <a:ext cx="1215736" cy="12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067EA3-D2F2-4AFF-AA15-8EC36276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15" y="3366244"/>
            <a:ext cx="1195604" cy="11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9FFB60-19A3-4F44-A6A8-EB19E9EF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034217"/>
            <a:ext cx="1624772" cy="81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0FBF4AD-BCE5-4D7D-ABE2-71D0F0AE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22" y="2025721"/>
            <a:ext cx="1459346" cy="82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Postman Icon SVG Vector Icon">
            <a:extLst>
              <a:ext uri="{FF2B5EF4-FFF2-40B4-BE49-F238E27FC236}">
                <a16:creationId xmlns:a16="http://schemas.microsoft.com/office/drawing/2014/main" id="{0D32B034-61C5-4F48-80A6-63FA27092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13811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B224FEA-BE85-412B-9DA9-20EAD6E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790" y="3437104"/>
            <a:ext cx="2639291" cy="10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205850"/>
            <a:ext cx="6881904" cy="47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13139"/>
            <a:ext cx="6953556" cy="4711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F531CD1-275A-4FC3-B636-13BD48189203}"/>
              </a:ext>
            </a:extLst>
          </p:cNvPr>
          <p:cNvSpPr txBox="1"/>
          <p:nvPr/>
        </p:nvSpPr>
        <p:spPr>
          <a:xfrm>
            <a:off x="2945231" y="212056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72958"/>
            <a:ext cx="5361300" cy="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>
                <a:latin typeface="Roboto"/>
                <a:ea typeface="Roboto"/>
                <a:cs typeface="Roboto"/>
                <a:sym typeface="Roboto"/>
              </a:rPr>
              <a:t>Projektmanagement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Thomas Fetter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1060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Projektmanagement/ Rollen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819150" y="1346399"/>
            <a:ext cx="7320015" cy="2909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Arbeitsmodell: </a:t>
            </a: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Scrum</a:t>
            </a: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Ein bis z</a:t>
            </a: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wei Sprints pro Woche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Sprintinhalt entspricht GitHub Issues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Rollen/ Hauptverantwortliche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4" name="Google Shape;214;p26"/>
          <p:cNvGraphicFramePr/>
          <p:nvPr>
            <p:extLst>
              <p:ext uri="{D42A27DB-BD31-4B8C-83A1-F6EECF244321}">
                <p14:modId xmlns:p14="http://schemas.microsoft.com/office/powerpoint/2010/main" val="195312638"/>
              </p:ext>
            </p:extLst>
          </p:nvPr>
        </p:nvGraphicFramePr>
        <p:xfrm>
          <a:off x="819150" y="3341091"/>
          <a:ext cx="5144400" cy="1828770"/>
        </p:xfrm>
        <a:graphic>
          <a:graphicData uri="http://schemas.openxmlformats.org/drawingml/2006/table">
            <a:tbl>
              <a:tblPr>
                <a:noFill/>
                <a:tableStyleId>{36732CFC-4714-4BEC-B4DF-F8361A2BC353}</a:tableStyleId>
              </a:tblPr>
              <a:tblGrid>
                <a:gridCol w="25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487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Frontend: David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Backend: Emir und Silas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Datenbank: Silas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Doku: Thomas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Kundenkontakt: Thomas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Protokolle: Nico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600" dirty="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Authentifikation: Thomas</a:t>
                      </a: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Gantt Diagramm/ bis heute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1" y="2428274"/>
            <a:ext cx="8674490" cy="241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l="428" t="1077" b="930"/>
          <a:stretch/>
        </p:blipFill>
        <p:spPr>
          <a:xfrm>
            <a:off x="242081" y="1125105"/>
            <a:ext cx="8665617" cy="372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Gantt Diagramm/ Ausblick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71" y="1454150"/>
            <a:ext cx="8689268" cy="339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Gantt Diagramm/ Ausblick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r="29454" b="37815"/>
          <a:stretch/>
        </p:blipFill>
        <p:spPr>
          <a:xfrm>
            <a:off x="252577" y="2473100"/>
            <a:ext cx="8638846" cy="23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Gantt Diagramm/ Ausblick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Gantt Diagramm/ Ausblick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F5F7FA-6ED1-40CC-9A0B-AA6B6740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658758"/>
            <a:ext cx="8696325" cy="21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Nutzer Interaktion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819150" y="1346399"/>
            <a:ext cx="3686100" cy="3321293"/>
          </a:xfrm>
          <a:prstGeom prst="rect">
            <a:avLst/>
          </a:prstGeom>
        </p:spPr>
        <p:txBody>
          <a:bodyPr spcFirstLastPara="1" wrap="square" lIns="180000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dirty="0">
                <a:latin typeface="Roboto"/>
                <a:ea typeface="Roboto"/>
                <a:cs typeface="Roboto"/>
                <a:sym typeface="Roboto"/>
              </a:rPr>
              <a:t>Drei verschiedene Nutzergruppen: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de-DE" sz="2600" b="1" dirty="0">
                <a:latin typeface="Roboto"/>
                <a:ea typeface="Roboto"/>
                <a:cs typeface="Roboto"/>
                <a:sym typeface="Roboto"/>
              </a:rPr>
              <a:t>Mitarbeiter</a:t>
            </a: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de-DE" sz="2600" dirty="0">
                <a:latin typeface="Roboto"/>
                <a:ea typeface="Roboto"/>
                <a:cs typeface="Roboto"/>
                <a:sym typeface="Roboto"/>
              </a:rPr>
            </a:b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für sich und für einen Gast Platz reservieren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de-DE" sz="2600" b="1" dirty="0">
                <a:latin typeface="Roboto"/>
                <a:ea typeface="Roboto"/>
                <a:cs typeface="Roboto"/>
                <a:sym typeface="Roboto"/>
              </a:rPr>
              <a:t>Projektleiter</a:t>
            </a: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de-DE" sz="2600" dirty="0">
                <a:latin typeface="Roboto"/>
                <a:ea typeface="Roboto"/>
                <a:cs typeface="Roboto"/>
                <a:sym typeface="Roboto"/>
              </a:rPr>
            </a:b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zusätzliche Plätze für ganze Projektteams reservieren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de-DE" sz="2600" b="1" dirty="0">
                <a:latin typeface="Roboto"/>
                <a:ea typeface="Roboto"/>
                <a:cs typeface="Roboto"/>
                <a:sym typeface="Roboto"/>
              </a:rPr>
              <a:t>Teamleiter</a:t>
            </a: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de-DE" sz="2600" dirty="0">
                <a:latin typeface="Roboto"/>
                <a:ea typeface="Roboto"/>
                <a:cs typeface="Roboto"/>
                <a:sym typeface="Roboto"/>
              </a:rPr>
            </a:br>
            <a:r>
              <a:rPr lang="de-DE" sz="2600" dirty="0">
                <a:latin typeface="Roboto"/>
                <a:ea typeface="Roboto"/>
                <a:cs typeface="Roboto"/>
                <a:sym typeface="Roboto"/>
              </a:rPr>
              <a:t>mehrere Tische für mehrere Projektteams reservieren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2"/>
          </p:nvPr>
        </p:nvSpPr>
        <p:spPr>
          <a:xfrm>
            <a:off x="4638675" y="1346400"/>
            <a:ext cx="3686100" cy="2448000"/>
          </a:xfrm>
          <a:prstGeom prst="rect">
            <a:avLst/>
          </a:prstGeom>
        </p:spPr>
        <p:txBody>
          <a:bodyPr spcFirstLastPara="1" wrap="square" lIns="18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85725" lvl="0" indent="-85725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2660565"/>
            <a:ext cx="53613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 dirty="0">
                <a:latin typeface="Roboto"/>
                <a:ea typeface="Roboto"/>
                <a:cs typeface="Roboto"/>
                <a:sym typeface="Roboto"/>
              </a:rPr>
              <a:t>Gibt es noch Fragen?</a:t>
            </a:r>
            <a:endParaRPr sz="3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809388"/>
            <a:ext cx="16097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75" y="809400"/>
            <a:ext cx="1363052" cy="79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UML Use Case Diagramm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5234"/>
          <a:stretch/>
        </p:blipFill>
        <p:spPr>
          <a:xfrm>
            <a:off x="1531086" y="930494"/>
            <a:ext cx="5967563" cy="39924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214;p26">
            <a:extLst>
              <a:ext uri="{FF2B5EF4-FFF2-40B4-BE49-F238E27FC236}">
                <a16:creationId xmlns:a16="http://schemas.microsoft.com/office/drawing/2014/main" id="{555184F7-1C37-64E1-02D8-4E5572594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656252"/>
              </p:ext>
            </p:extLst>
          </p:nvPr>
        </p:nvGraphicFramePr>
        <p:xfrm>
          <a:off x="820800" y="1346400"/>
          <a:ext cx="5033228" cy="966181"/>
        </p:xfrm>
        <a:graphic>
          <a:graphicData uri="http://schemas.openxmlformats.org/drawingml/2006/table">
            <a:tbl>
              <a:tblPr>
                <a:noFill/>
                <a:tableStyleId>{36732CFC-4714-4BEC-B4DF-F8361A2BC353}</a:tableStyleId>
              </a:tblPr>
              <a:tblGrid>
                <a:gridCol w="251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61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9449" marR="89449" marT="89449" marB="89449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89449" marR="89449" marT="89449" marB="89449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20" y="202950"/>
            <a:ext cx="7580160" cy="4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98" y="202950"/>
            <a:ext cx="7583805" cy="4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2080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Anforderungen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820800" y="1346400"/>
            <a:ext cx="70389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Optionale Requirements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Bei mehrfacher Reservierung eines Nutzers durch Vorgesetzte soll sich dieser selbst aussuchen dürfen, zu welcher er geht.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Die Auslastung eines Zeitslots wird beim Reservierung Vorgang farblich markiert.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Die Anwendung sollte auch am Handy gut bedienbar sein.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de" sz="1600" dirty="0">
                <a:latin typeface="Roboto"/>
                <a:ea typeface="Roboto"/>
                <a:cs typeface="Roboto"/>
                <a:sym typeface="Roboto"/>
              </a:rPr>
              <a:t>Eine Reservierung soll auch mehrere Tage im Voraus möglich sein.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972958"/>
            <a:ext cx="5361300" cy="6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Emir Mahmutovic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481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924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Roboto"/>
                <a:ea typeface="Roboto"/>
                <a:cs typeface="Roboto"/>
                <a:sym typeface="Roboto"/>
              </a:rPr>
              <a:t>Technologien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46400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Node.JS JavaScript </a:t>
            </a:r>
            <a:r>
              <a:rPr lang="de-DE" sz="1600" dirty="0" err="1"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de-DE" sz="1600" dirty="0">
                <a:latin typeface="Roboto"/>
                <a:ea typeface="Roboto"/>
                <a:cs typeface="Roboto"/>
                <a:sym typeface="Roboto"/>
              </a:rPr>
              <a:t> Environment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AC5F2D-9EC7-4747-897E-01AF8550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07" y="2815936"/>
            <a:ext cx="1928091" cy="11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1319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Bildschirmpräsentation (16:9)</PresentationFormat>
  <Paragraphs>186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Nunito</vt:lpstr>
      <vt:lpstr>Symbol</vt:lpstr>
      <vt:lpstr>Times New Roman</vt:lpstr>
      <vt:lpstr>Courier New</vt:lpstr>
      <vt:lpstr>Calibri</vt:lpstr>
      <vt:lpstr>Roboto</vt:lpstr>
      <vt:lpstr>Shift</vt:lpstr>
      <vt:lpstr>OCCUPANCY-PLANNER</vt:lpstr>
      <vt:lpstr>Anforderungen</vt:lpstr>
      <vt:lpstr>Nutzer Interaktion</vt:lpstr>
      <vt:lpstr>UML Use Case Diagramm</vt:lpstr>
      <vt:lpstr>PowerPoint-Präsentation</vt:lpstr>
      <vt:lpstr>PowerPoint-Präsentation</vt:lpstr>
      <vt:lpstr>Anforderungen</vt:lpstr>
      <vt:lpstr>Technologien</vt:lpstr>
      <vt:lpstr>Technologien</vt:lpstr>
      <vt:lpstr>Technologien</vt:lpstr>
      <vt:lpstr>Technologien</vt:lpstr>
      <vt:lpstr>Technologien</vt:lpstr>
      <vt:lpstr>Technologien</vt:lpstr>
      <vt:lpstr>Technologien</vt:lpstr>
      <vt:lpstr>Technologien</vt:lpstr>
      <vt:lpstr>Technologien</vt:lpstr>
      <vt:lpstr>High-Level Architektur</vt:lpstr>
      <vt:lpstr>High-Level Architektur</vt:lpstr>
      <vt:lpstr>Entwicklungsumgebung</vt:lpstr>
      <vt:lpstr>Entwicklungsumgebung</vt:lpstr>
      <vt:lpstr>PowerPoint-Präsentation</vt:lpstr>
      <vt:lpstr>PowerPoint-Präsentation</vt:lpstr>
      <vt:lpstr>Projektmanagement</vt:lpstr>
      <vt:lpstr>Projektmanagement/ Rollen</vt:lpstr>
      <vt:lpstr>Gantt Diagramm/ bis heute</vt:lpstr>
      <vt:lpstr>Gantt Diagramm/ Ausblick</vt:lpstr>
      <vt:lpstr>Gantt Diagramm/ Ausblick</vt:lpstr>
      <vt:lpstr>Gantt Diagramm/ Ausblick</vt:lpstr>
      <vt:lpstr>Gantt Diagramm/ Ausblick</vt:lpstr>
      <vt:lpstr>Gibt es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OCCUPANCY-PLANNER</dc:title>
  <dc:creator>codergod1337</dc:creator>
  <cp:lastModifiedBy>thomas fetter</cp:lastModifiedBy>
  <cp:revision>36</cp:revision>
  <dcterms:modified xsi:type="dcterms:W3CDTF">2023-04-19T17:40:23Z</dcterms:modified>
</cp:coreProperties>
</file>