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7"/>
    <p:restoredTop sz="94706"/>
  </p:normalViewPr>
  <p:slideViewPr>
    <p:cSldViewPr snapToGrid="0" snapToObjects="1" showGuides="1">
      <p:cViewPr varScale="1">
        <p:scale>
          <a:sx n="44" d="100"/>
          <a:sy n="44" d="100"/>
        </p:scale>
        <p:origin x="1424" y="240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3668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Classification of Distributed Acoustic Sensing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8400" y="3950209"/>
            <a:ext cx="2092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Hriday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Baghar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Hunter </a:t>
            </a:r>
            <a:r>
              <a:rPr lang="en-US" sz="3000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Yobei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Thompson, Jason Wang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400" y="5458380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Uni Sans Book" charset="0"/>
                <a:ea typeface="Uni Sans Book" charset="0"/>
                <a:cs typeface="Uni Sans Book" charset="0"/>
              </a:rPr>
              <a:t>An end-to-end approach to detect and classify ocean acoustic events from signals gathered through distributed acoustic sensing (DAS) </a:t>
            </a:r>
          </a:p>
          <a:p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 </a:t>
            </a: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8919188" y="5275879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Cleaning &amp; Processing</a:t>
              </a: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6507245"/>
            <a:ext cx="6972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Uni Sans Book" charset="0"/>
                <a:ea typeface="Open Sans" charset="0"/>
                <a:cs typeface="Open Sans" charset="0"/>
              </a:rPr>
              <a:t>Raw signal filtering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Bandpass filtering, envelope creation, median removal etc.</a:t>
            </a:r>
          </a:p>
          <a:p>
            <a:endParaRPr lang="en-US" sz="33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0543" y="12462409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21" name="Rectangle 20" descr="Photo placeholder"/>
          <p:cNvSpPr/>
          <p:nvPr/>
        </p:nvSpPr>
        <p:spPr>
          <a:xfrm>
            <a:off x="9061971" y="8752296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377" y="10264230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Handling Large Scale Data</a:t>
              </a: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89551" y="6471084"/>
            <a:ext cx="697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Mention Azure, X-Array,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Dask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866395" y="5309523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4939546" y="6544085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3" name="Group 32" descr="Section Header and gold boundless bar"/>
          <p:cNvGrpSpPr/>
          <p:nvPr/>
        </p:nvGrpSpPr>
        <p:grpSpPr>
          <a:xfrm>
            <a:off x="16809242" y="12573909"/>
            <a:ext cx="6972300" cy="904357"/>
            <a:chOff x="8956548" y="11722608"/>
            <a:chExt cx="6972300" cy="904357"/>
          </a:xfrm>
        </p:grpSpPr>
        <p:sp>
          <p:nvSpPr>
            <p:cNvPr id="34" name="TextBox 33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Acoustic Event Clustering</a:t>
              </a:r>
            </a:p>
          </p:txBody>
        </p:sp>
        <p:pic>
          <p:nvPicPr>
            <p:cNvPr id="35" name="Picture 34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882393" y="13808471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2972" y="14733654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40" name="Rectangle 39" descr="Photo placeholder"/>
          <p:cNvSpPr/>
          <p:nvPr/>
        </p:nvSpPr>
        <p:spPr>
          <a:xfrm>
            <a:off x="24902970" y="11046022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55649" y="12597111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34613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White Block W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071" y="2147368"/>
            <a:ext cx="3974592" cy="2685979"/>
          </a:xfrm>
          <a:prstGeom prst="rect">
            <a:avLst/>
          </a:prstGeom>
        </p:spPr>
      </p:pic>
      <p:pic>
        <p:nvPicPr>
          <p:cNvPr id="6" name="Picture 5" descr="INSERT YOUR OWN PICTURE&#10;1. Select this box&#10;2. Right click, change picture&#10;3. Select your picture file">
            <a:extLst>
              <a:ext uri="{FF2B5EF4-FFF2-40B4-BE49-F238E27FC236}">
                <a16:creationId xmlns:a16="http://schemas.microsoft.com/office/drawing/2014/main" id="{C5A4F63D-A7BD-3F2B-306C-EEB1056971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1" y="14271237"/>
            <a:ext cx="3518632" cy="2977056"/>
          </a:xfrm>
          <a:prstGeom prst="rect">
            <a:avLst/>
          </a:prstGeom>
        </p:spPr>
      </p:pic>
      <p:pic>
        <p:nvPicPr>
          <p:cNvPr id="8" name="Picture 7" descr="INSERT YOUR OWN PICTURE&#10;1. Select this box&#10;2. Right click, change picture&#10;3. Select your picture file">
            <a:extLst>
              <a:ext uri="{FF2B5EF4-FFF2-40B4-BE49-F238E27FC236}">
                <a16:creationId xmlns:a16="http://schemas.microsoft.com/office/drawing/2014/main" id="{9BB620C6-85DB-FB3C-8AED-6FDBB16ECE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9" y="14241061"/>
            <a:ext cx="3748670" cy="3002374"/>
          </a:xfrm>
          <a:prstGeom prst="rect">
            <a:avLst/>
          </a:prstGeom>
        </p:spPr>
      </p:pic>
      <p:pic>
        <p:nvPicPr>
          <p:cNvPr id="9" name="Picture 8" descr="INSERT YOUR OWN PICTURE&#10;1. Select this box&#10;2. Right click, change picture&#10;3. Select your picture file">
            <a:extLst>
              <a:ext uri="{FF2B5EF4-FFF2-40B4-BE49-F238E27FC236}">
                <a16:creationId xmlns:a16="http://schemas.microsoft.com/office/drawing/2014/main" id="{25303EE3-8613-F202-0AC1-8E551DECCD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0" y="17474184"/>
            <a:ext cx="7342476" cy="34558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911921-ADAC-FB93-76CA-8D5B9C52EDB6}"/>
              </a:ext>
            </a:extLst>
          </p:cNvPr>
          <p:cNvSpPr txBox="1"/>
          <p:nvPr/>
        </p:nvSpPr>
        <p:spPr>
          <a:xfrm>
            <a:off x="9007149" y="13123471"/>
            <a:ext cx="6972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Uni Sans Book" charset="0"/>
                <a:ea typeface="Open Sans" charset="0"/>
                <a:cs typeface="Open Sans" charset="0"/>
              </a:rPr>
              <a:t>Pattern Detection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Edge detection, noise removal, pattern matching</a:t>
            </a:r>
          </a:p>
          <a:p>
            <a:endParaRPr lang="en-US" sz="33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4" name="Rectangle 23" descr="Photo placeholder">
            <a:extLst>
              <a:ext uri="{FF2B5EF4-FFF2-40B4-BE49-F238E27FC236}">
                <a16:creationId xmlns:a16="http://schemas.microsoft.com/office/drawing/2014/main" id="{C59BB3D6-93D0-6A55-B34E-B1EC5F6DBE79}"/>
              </a:ext>
            </a:extLst>
          </p:cNvPr>
          <p:cNvSpPr/>
          <p:nvPr/>
        </p:nvSpPr>
        <p:spPr>
          <a:xfrm>
            <a:off x="9008504" y="14271237"/>
            <a:ext cx="3306224" cy="3202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A40932-FE6C-7E83-9911-4EAC934DEA1E}"/>
              </a:ext>
            </a:extLst>
          </p:cNvPr>
          <p:cNvSpPr txBox="1"/>
          <p:nvPr/>
        </p:nvSpPr>
        <p:spPr>
          <a:xfrm>
            <a:off x="7932275" y="15433631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Method 1 – 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Edge detection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8B266C-3385-D2E4-754D-47E57984DB7D}"/>
              </a:ext>
            </a:extLst>
          </p:cNvPr>
          <p:cNvSpPr txBox="1"/>
          <p:nvPr/>
        </p:nvSpPr>
        <p:spPr>
          <a:xfrm>
            <a:off x="12577555" y="14370884"/>
            <a:ext cx="328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Description of edge detection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3" name="Rectangle 42" descr="Photo placeholder">
            <a:extLst>
              <a:ext uri="{FF2B5EF4-FFF2-40B4-BE49-F238E27FC236}">
                <a16:creationId xmlns:a16="http://schemas.microsoft.com/office/drawing/2014/main" id="{5BFD81EF-6745-B35D-71B3-60B7CB27FECE}"/>
              </a:ext>
            </a:extLst>
          </p:cNvPr>
          <p:cNvSpPr/>
          <p:nvPr/>
        </p:nvSpPr>
        <p:spPr>
          <a:xfrm>
            <a:off x="12533326" y="17611791"/>
            <a:ext cx="3306224" cy="3202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74FAFB-EB36-4136-6948-08FB6F425A76}"/>
              </a:ext>
            </a:extLst>
          </p:cNvPr>
          <p:cNvSpPr txBox="1"/>
          <p:nvPr/>
        </p:nvSpPr>
        <p:spPr>
          <a:xfrm>
            <a:off x="11457097" y="18774185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Method 1 – 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Pattern matching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41A1E-30EB-C779-2FED-82F5C61FCFF2}"/>
              </a:ext>
            </a:extLst>
          </p:cNvPr>
          <p:cNvSpPr txBox="1"/>
          <p:nvPr/>
        </p:nvSpPr>
        <p:spPr>
          <a:xfrm>
            <a:off x="8983285" y="17753018"/>
            <a:ext cx="328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Description of pattern matching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6" name="Rectangle 45" descr="Photo placeholder">
            <a:extLst>
              <a:ext uri="{FF2B5EF4-FFF2-40B4-BE49-F238E27FC236}">
                <a16:creationId xmlns:a16="http://schemas.microsoft.com/office/drawing/2014/main" id="{9A186697-E313-2DC7-33E5-5D92348840B9}"/>
              </a:ext>
            </a:extLst>
          </p:cNvPr>
          <p:cNvSpPr/>
          <p:nvPr/>
        </p:nvSpPr>
        <p:spPr>
          <a:xfrm>
            <a:off x="16916398" y="7986589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F36C56-51E2-2CF5-1494-1214FBDE270D}"/>
              </a:ext>
            </a:extLst>
          </p:cNvPr>
          <p:cNvSpPr txBox="1"/>
          <p:nvPr/>
        </p:nvSpPr>
        <p:spPr>
          <a:xfrm>
            <a:off x="17695926" y="9410684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X-array illustration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DEFAEF-6373-CF42-2E5B-04D9207A6505}"/>
              </a:ext>
            </a:extLst>
          </p:cNvPr>
          <p:cNvSpPr txBox="1"/>
          <p:nvPr/>
        </p:nvSpPr>
        <p:spPr>
          <a:xfrm>
            <a:off x="16847204" y="11825038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50" name="Rectangle 49" descr="Photo placeholder">
            <a:extLst>
              <a:ext uri="{FF2B5EF4-FFF2-40B4-BE49-F238E27FC236}">
                <a16:creationId xmlns:a16="http://schemas.microsoft.com/office/drawing/2014/main" id="{E9D1FF73-4362-5F14-9136-227849E26018}"/>
              </a:ext>
            </a:extLst>
          </p:cNvPr>
          <p:cNvSpPr/>
          <p:nvPr/>
        </p:nvSpPr>
        <p:spPr>
          <a:xfrm>
            <a:off x="16758846" y="17978209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991D7C-77A1-F2CD-0663-9D937799D75A}"/>
              </a:ext>
            </a:extLst>
          </p:cNvPr>
          <p:cNvSpPr txBox="1"/>
          <p:nvPr/>
        </p:nvSpPr>
        <p:spPr>
          <a:xfrm>
            <a:off x="17579252" y="19490143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grpSp>
        <p:nvGrpSpPr>
          <p:cNvPr id="58" name="Group 57" descr="Section Header and gold boundless bar">
            <a:extLst>
              <a:ext uri="{FF2B5EF4-FFF2-40B4-BE49-F238E27FC236}">
                <a16:creationId xmlns:a16="http://schemas.microsoft.com/office/drawing/2014/main" id="{367FEC07-2B1B-0ADF-C186-F2598E734D43}"/>
              </a:ext>
            </a:extLst>
          </p:cNvPr>
          <p:cNvGrpSpPr/>
          <p:nvPr/>
        </p:nvGrpSpPr>
        <p:grpSpPr>
          <a:xfrm>
            <a:off x="24866395" y="15492964"/>
            <a:ext cx="6972300" cy="904357"/>
            <a:chOff x="8956548" y="11722608"/>
            <a:chExt cx="6972300" cy="904357"/>
          </a:xfrm>
        </p:grpSpPr>
        <p:sp>
          <p:nvSpPr>
            <p:cNvPr id="60" name="TextBox 59" descr="Section Header ">
              <a:extLst>
                <a:ext uri="{FF2B5EF4-FFF2-40B4-BE49-F238E27FC236}">
                  <a16:creationId xmlns:a16="http://schemas.microsoft.com/office/drawing/2014/main" id="{EE265DD5-9BFA-2807-72FF-FC4E22BEAD8A}"/>
                </a:ext>
              </a:extLst>
            </p:cNvPr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Future Work</a:t>
              </a:r>
            </a:p>
          </p:txBody>
        </p:sp>
        <p:pic>
          <p:nvPicPr>
            <p:cNvPr id="65" name="Picture 64" descr="gold boundless bar">
              <a:extLst>
                <a:ext uri="{FF2B5EF4-FFF2-40B4-BE49-F238E27FC236}">
                  <a16:creationId xmlns:a16="http://schemas.microsoft.com/office/drawing/2014/main" id="{C5593068-2F3D-6307-69A6-35E1863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6FD0832-CBF3-74AC-3E5B-0E8FC4C2DDB8}"/>
              </a:ext>
            </a:extLst>
          </p:cNvPr>
          <p:cNvSpPr txBox="1"/>
          <p:nvPr/>
        </p:nvSpPr>
        <p:spPr>
          <a:xfrm>
            <a:off x="24939546" y="16727526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574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Encode Sans Normal Black</vt:lpstr>
      <vt:lpstr>Uni Sans Book</vt:lpstr>
      <vt:lpstr>Arial</vt:lpstr>
      <vt:lpstr>Calibri</vt:lpstr>
      <vt:lpstr>Calibri Light</vt:lpstr>
      <vt:lpstr>Open Sans</vt:lpstr>
      <vt:lpstr>Office Theme</vt:lpstr>
      <vt:lpstr>Classification of Distributed Acoustic Sensing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Sydney Brown</dc:creator>
  <cp:lastModifiedBy>Jason Wang</cp:lastModifiedBy>
  <cp:revision>20</cp:revision>
  <dcterms:created xsi:type="dcterms:W3CDTF">2018-02-06T21:34:11Z</dcterms:created>
  <dcterms:modified xsi:type="dcterms:W3CDTF">2023-03-04T21:55:11Z</dcterms:modified>
</cp:coreProperties>
</file>