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61" r:id="rId3"/>
    <p:sldId id="263" r:id="rId4"/>
    <p:sldId id="262" r:id="rId5"/>
    <p:sldId id="264" r:id="rId6"/>
    <p:sldId id="271" r:id="rId7"/>
    <p:sldId id="272" r:id="rId8"/>
    <p:sldId id="275" r:id="rId9"/>
    <p:sldId id="276" r:id="rId10"/>
    <p:sldId id="277" r:id="rId11"/>
    <p:sldId id="278" r:id="rId12"/>
    <p:sldId id="268" r:id="rId13"/>
    <p:sldId id="282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5" r:id="rId29"/>
    <p:sldId id="297" r:id="rId30"/>
    <p:sldId id="298" r:id="rId31"/>
    <p:sldId id="299" r:id="rId32"/>
    <p:sldId id="269" r:id="rId33"/>
    <p:sldId id="294" r:id="rId34"/>
    <p:sldId id="301" r:id="rId35"/>
    <p:sldId id="302" r:id="rId36"/>
    <p:sldId id="303" r:id="rId37"/>
    <p:sldId id="300" r:id="rId38"/>
    <p:sldId id="30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  <a:srgbClr val="4577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C5F8B-427C-4757-9D79-CA381B22EDC6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3FF70-1538-425D-8221-E396576E1E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0013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93868-4B1B-353F-838E-B04B7C1C2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A87DE-7DA4-5739-5A53-BCDDC0F9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A5417-7703-D065-F58D-BF582390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DC4B-4585-8DCA-0D8E-E58DCC807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A2F1-0F90-C5EE-FA4B-6F77B978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5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7F4B-2DE7-C605-6BF3-FC03283A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B005A-E33F-E0D2-BD20-802074706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2B672-3AF2-CAD4-A299-2AE4B0C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986E-CAD0-6515-0638-1A1069A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D77E0-A138-565E-FEB8-514442E6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32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A8017-B8CE-261A-2764-143C2DAE8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892B1-DF5F-D377-3EE8-6BC3D1F0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AA4DF-362E-C50C-2463-5B5341A2D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34A20-2DD2-8BE7-1C77-E80ABA76A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E39CF-E2FE-62BB-E23B-583025D2C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2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70F95-8E91-04DE-F3FB-8E4AA7D81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F5E43-2143-600F-EB06-628B3C175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5EF81-E112-0ED1-273B-7895EBB2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F2E66-9E27-B624-32F4-4DFE4BD7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640E-800F-4084-4DD4-5085D834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028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5BB8-DB42-1BBF-97D2-0500E310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8435D-5563-255F-29A9-4806714EF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DF1BF-40B1-8357-9EB2-A2491504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29507-B216-DCED-DF8B-A03AB014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7BBA4-AE8E-4C55-9666-3BD3CB3F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83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66FA-3383-4F75-625B-212BCC21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DBFBB-283E-698A-9B7B-86366D06E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220B3-A4FD-59F2-8F41-0CDD1DFA5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30D086-7B4B-E50B-A3F4-FF68F6C9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2C24E-9E62-49E5-4341-83742EA6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6D31-B65B-C8A7-66F3-6A9809B1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05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46637-2560-C8E0-4C11-7392AACF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099BE-815A-47AD-647D-F0650D47B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9FC7C-8B1A-2B39-A8B2-B73CC47DB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8AC91-5485-6EB3-3075-6E15EFC69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EFC0D-1B4F-438A-D677-C88EFFFC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AB77E-3F8D-8CB0-A38F-89C2107CE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D220A3-D5F1-E97F-15AD-A63F4E2A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E2C5D9-4B67-CF5C-C2F5-A24541670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23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76A4B-BE52-18CB-7FBB-F8784321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217D6-50B2-0D4A-D1F1-298488CC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C99F76-527E-6E0E-12B2-A11006ED2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06D13-386C-05B1-9C65-C639B8E1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24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AA80B-7F17-6D9D-5BC3-95D228A20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2C90C-046B-4EF2-EA66-268332F3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3AE60-06B6-EA15-1FDA-4586C289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5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976D2-16FA-EB84-3DF7-F015DE4C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D0D57-C7F5-DD78-6346-53B4BC6E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4F1FAF-8A4B-6CC6-1BD7-46BBD9453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24C06-3DF7-8543-0D8D-939E9421B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9386B-D2A4-A953-BB06-52BE38F90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4D52C-BB68-D9C4-207A-9166BBAB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91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E223-450C-61E7-93C2-3EE0B2618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9E3C3-E23A-24B0-86BD-8B40880E1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D2478-4CBA-9BBC-338F-AE9C5DEB3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BD575-CB1F-AF56-8A21-7C2C96FA3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1B90-1EC0-8B60-51F7-6AE02B07E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99037-9BB1-0139-992E-D4C44554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8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349E6-D9BA-1C3F-ED9B-CF9CD48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9DFB6-C58B-062A-362E-8DC3A73E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DCB8B-B037-64B0-DC94-AF64AD3A2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26706-8D67-4186-8AA8-6E09890FD385}" type="datetimeFigureOut">
              <a:rPr lang="en-GB" smtClean="0"/>
              <a:t>25/08/2025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63FD5-D50B-7148-DCBD-115BD06A1E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EDA90-74AA-8635-8AD9-4B03CD9D4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9DB9E-0281-4AC6-9088-FD55C50EFB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70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Cyclistic_Bike_Share_17559530635720/CyclisticBikeShare-Main?:language=en-US&amp;publish=yes&amp;:sid=&amp;:redirect=auth&amp;:display_count=n&amp;:origin=viz_shar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code/francisoshaughnessy/cyclistic-bike-share-case-study" TargetMode="External"/><Relationship Id="rId4" Type="http://schemas.openxmlformats.org/officeDocument/2006/relationships/hyperlink" Target="https://github.com/Ocean-and-the-sea/Cyclistic_Bike_Share_-_Case_Stud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64DD282-0120-5F79-A16C-CA89E29C24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0085D0-DA1D-8889-0B42-CF8E589B5D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3478491" y="802986"/>
            <a:ext cx="5235018" cy="5252028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  <a:effectLst>
            <a:outerShdw blurRad="50800" dist="50800" dir="6000000" sx="97000" sy="97000" algn="ctr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ED0895-16E9-6DAF-1DB2-91C79DC31A33}"/>
              </a:ext>
            </a:extLst>
          </p:cNvPr>
          <p:cNvSpPr txBox="1"/>
          <p:nvPr/>
        </p:nvSpPr>
        <p:spPr>
          <a:xfrm>
            <a:off x="282804" y="5061697"/>
            <a:ext cx="5005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5F5F5"/>
                </a:solidFill>
                <a:latin typeface="Corbel" panose="020B0503020204020204" pitchFamily="34" charset="0"/>
              </a:rPr>
              <a:t>Cyclistic Bike Share </a:t>
            </a:r>
          </a:p>
          <a:p>
            <a:r>
              <a:rPr lang="en-GB" dirty="0">
                <a:solidFill>
                  <a:srgbClr val="F5F5F5"/>
                </a:solidFill>
                <a:latin typeface="Corbel" panose="020B0503020204020204" pitchFamily="34" charset="0"/>
              </a:rPr>
              <a:t>Presented by: Francis O’Shaughnessy</a:t>
            </a:r>
          </a:p>
          <a:p>
            <a:r>
              <a:rPr lang="en-GB" dirty="0">
                <a:solidFill>
                  <a:srgbClr val="F5F5F5"/>
                </a:solidFill>
                <a:latin typeface="Corbel" panose="020B0503020204020204" pitchFamily="34" charset="0"/>
              </a:rPr>
              <a:t>Last updated: 23</a:t>
            </a:r>
            <a:r>
              <a:rPr lang="en-GB" baseline="30000" dirty="0">
                <a:solidFill>
                  <a:srgbClr val="F5F5F5"/>
                </a:solidFill>
                <a:latin typeface="Corbel" panose="020B0503020204020204" pitchFamily="34" charset="0"/>
              </a:rPr>
              <a:t>rd</a:t>
            </a:r>
            <a:r>
              <a:rPr lang="en-GB" dirty="0">
                <a:solidFill>
                  <a:srgbClr val="F5F5F5"/>
                </a:solidFill>
                <a:latin typeface="Corbel" panose="020B0503020204020204" pitchFamily="34" charset="0"/>
              </a:rPr>
              <a:t> August 2025</a:t>
            </a:r>
          </a:p>
        </p:txBody>
      </p:sp>
    </p:spTree>
    <p:extLst>
      <p:ext uri="{BB962C8B-B14F-4D97-AF65-F5344CB8AC3E}">
        <p14:creationId xmlns:p14="http://schemas.microsoft.com/office/powerpoint/2010/main" val="899611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887D-FA63-E94D-26D3-49BF1C046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E73834-2ECE-35B0-B792-1B7F454CDB49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F42623-3563-00AC-DC38-5944279BB94B}"/>
              </a:ext>
            </a:extLst>
          </p:cNvPr>
          <p:cNvSpPr/>
          <p:nvPr/>
        </p:nvSpPr>
        <p:spPr>
          <a:xfrm>
            <a:off x="0" y="0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89C14-CFC5-E762-4036-EE9400A3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6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071B4B-A273-617A-9D04-E6305EB7758A}"/>
              </a:ext>
            </a:extLst>
          </p:cNvPr>
          <p:cNvSpPr txBox="1"/>
          <p:nvPr/>
        </p:nvSpPr>
        <p:spPr>
          <a:xfrm>
            <a:off x="655760" y="198833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89668-4E85-DEF7-C586-CC475F2F3232}"/>
              </a:ext>
            </a:extLst>
          </p:cNvPr>
          <p:cNvSpPr txBox="1"/>
          <p:nvPr/>
        </p:nvSpPr>
        <p:spPr>
          <a:xfrm>
            <a:off x="655760" y="1242833"/>
            <a:ext cx="8795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From June 2024 to June 2025 …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4849E-1088-8502-DD34-F60DE5DE9183}"/>
              </a:ext>
            </a:extLst>
          </p:cNvPr>
          <p:cNvSpPr txBox="1"/>
          <p:nvPr/>
        </p:nvSpPr>
        <p:spPr>
          <a:xfrm>
            <a:off x="3099910" y="2459503"/>
            <a:ext cx="59921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July</a:t>
            </a:r>
          </a:p>
          <a:p>
            <a:r>
              <a:rPr lang="en-GB" sz="5400" dirty="0"/>
              <a:t>Most popular month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7B45D-FDAE-B3CA-0458-E286B4C22EBA}"/>
              </a:ext>
            </a:extLst>
          </p:cNvPr>
          <p:cNvSpPr txBox="1"/>
          <p:nvPr/>
        </p:nvSpPr>
        <p:spPr>
          <a:xfrm>
            <a:off x="6746103" y="5397855"/>
            <a:ext cx="201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Saturday</a:t>
            </a:r>
          </a:p>
          <a:p>
            <a:r>
              <a:rPr lang="en-GB" sz="2000" dirty="0"/>
              <a:t>Most popular day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29136D-6478-73A7-61C1-0D0F50A8E8D2}"/>
              </a:ext>
            </a:extLst>
          </p:cNvPr>
          <p:cNvSpPr txBox="1"/>
          <p:nvPr/>
        </p:nvSpPr>
        <p:spPr>
          <a:xfrm>
            <a:off x="2503822" y="5397856"/>
            <a:ext cx="180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23 mins</a:t>
            </a:r>
          </a:p>
          <a:p>
            <a:r>
              <a:rPr lang="en-GB" sz="2000" dirty="0"/>
              <a:t>Avg. trip casual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73EE00-4929-5D12-F6DF-52AF456385F9}"/>
              </a:ext>
            </a:extLst>
          </p:cNvPr>
          <p:cNvSpPr txBox="1"/>
          <p:nvPr/>
        </p:nvSpPr>
        <p:spPr>
          <a:xfrm>
            <a:off x="4523923" y="5397855"/>
            <a:ext cx="201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12 mins</a:t>
            </a:r>
          </a:p>
          <a:p>
            <a:r>
              <a:rPr lang="en-GB" sz="2000" dirty="0"/>
              <a:t>Avg. trip member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6165A-8A25-FC21-C2A6-4A4AB355187C}"/>
              </a:ext>
            </a:extLst>
          </p:cNvPr>
          <p:cNvSpPr txBox="1"/>
          <p:nvPr/>
        </p:nvSpPr>
        <p:spPr>
          <a:xfrm>
            <a:off x="655760" y="5397856"/>
            <a:ext cx="163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4,405,990 </a:t>
            </a:r>
          </a:p>
          <a:p>
            <a:r>
              <a:rPr lang="en-GB" sz="2000" dirty="0"/>
              <a:t>Unique trips</a:t>
            </a:r>
          </a:p>
        </p:txBody>
      </p:sp>
    </p:spTree>
    <p:extLst>
      <p:ext uri="{BB962C8B-B14F-4D97-AF65-F5344CB8AC3E}">
        <p14:creationId xmlns:p14="http://schemas.microsoft.com/office/powerpoint/2010/main" val="2669920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8A4E-BDF8-149C-0AFC-D8374D3CA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473042-7A3A-AFCE-99A1-2C24F9BBE5ED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292C1-F493-759F-6B00-E330110A09AF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4651C-E793-20E6-5102-FA806859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DF9A53-4233-EB13-41ED-AA395D53845B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ACB93B-7D53-1226-E1BD-D14E6CE4E0FB}"/>
              </a:ext>
            </a:extLst>
          </p:cNvPr>
          <p:cNvSpPr txBox="1"/>
          <p:nvPr/>
        </p:nvSpPr>
        <p:spPr>
          <a:xfrm>
            <a:off x="655760" y="1242832"/>
            <a:ext cx="8795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From June 2024 to June 2025 …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61B9D-CC2B-BAEF-28E3-E5D24C43B957}"/>
              </a:ext>
            </a:extLst>
          </p:cNvPr>
          <p:cNvSpPr txBox="1"/>
          <p:nvPr/>
        </p:nvSpPr>
        <p:spPr>
          <a:xfrm>
            <a:off x="6746103" y="5397854"/>
            <a:ext cx="201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Saturday</a:t>
            </a:r>
          </a:p>
          <a:p>
            <a:r>
              <a:rPr lang="en-GB" sz="2000" dirty="0"/>
              <a:t>Most popular day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A096A-E8E5-1260-E44C-4BC72C97D366}"/>
              </a:ext>
            </a:extLst>
          </p:cNvPr>
          <p:cNvSpPr txBox="1"/>
          <p:nvPr/>
        </p:nvSpPr>
        <p:spPr>
          <a:xfrm>
            <a:off x="8968284" y="5397854"/>
            <a:ext cx="23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July</a:t>
            </a:r>
          </a:p>
          <a:p>
            <a:r>
              <a:rPr lang="en-GB" sz="2000" dirty="0"/>
              <a:t>Most popular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F105CB-537A-8BBF-BF37-B6AC2E448291}"/>
              </a:ext>
            </a:extLst>
          </p:cNvPr>
          <p:cNvSpPr txBox="1"/>
          <p:nvPr/>
        </p:nvSpPr>
        <p:spPr>
          <a:xfrm>
            <a:off x="2503822" y="5397855"/>
            <a:ext cx="180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23 mins</a:t>
            </a:r>
          </a:p>
          <a:p>
            <a:r>
              <a:rPr lang="en-GB" sz="2000" dirty="0"/>
              <a:t>Avg. trip casual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02AAC6-5362-F94C-57AB-FFAB7C72D683}"/>
              </a:ext>
            </a:extLst>
          </p:cNvPr>
          <p:cNvSpPr txBox="1"/>
          <p:nvPr/>
        </p:nvSpPr>
        <p:spPr>
          <a:xfrm>
            <a:off x="4523923" y="5397854"/>
            <a:ext cx="201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12 mins</a:t>
            </a:r>
          </a:p>
          <a:p>
            <a:r>
              <a:rPr lang="en-GB" sz="2000" dirty="0"/>
              <a:t>Avg. trip member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C37D8-81C7-0519-4194-DA5ECFAE0255}"/>
              </a:ext>
            </a:extLst>
          </p:cNvPr>
          <p:cNvSpPr txBox="1"/>
          <p:nvPr/>
        </p:nvSpPr>
        <p:spPr>
          <a:xfrm>
            <a:off x="655760" y="5397855"/>
            <a:ext cx="163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4,405,990 </a:t>
            </a:r>
          </a:p>
          <a:p>
            <a:r>
              <a:rPr lang="en-GB" sz="2000" dirty="0"/>
              <a:t>Unique trips</a:t>
            </a:r>
          </a:p>
        </p:txBody>
      </p:sp>
    </p:spTree>
    <p:extLst>
      <p:ext uri="{BB962C8B-B14F-4D97-AF65-F5344CB8AC3E}">
        <p14:creationId xmlns:p14="http://schemas.microsoft.com/office/powerpoint/2010/main" val="242202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B1275-E121-3B71-F87C-DE252D45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5633D2A-3069-A1D9-4813-172F7C1CA753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73AC54-5C04-01F3-3D89-EE3E101F8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082301"/>
            <a:ext cx="8876420" cy="5737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F407D7A-5258-E1A6-28AE-9004751AEC29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E74F6-F620-70CB-E210-D910C48CED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4AE467-3FC8-3BB1-7F6A-2DA7B7B936B8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4174267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0A50E-B17A-01D5-2580-62298BC65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AA2612-A527-A359-0C5E-67660F6CD192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E322EC-1511-E979-12BA-583B35CE4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082301"/>
            <a:ext cx="8876420" cy="5737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B2D757-5146-4407-75CE-8C718F524343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50AC8F-D8C7-27DE-584B-879C5FCAEB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E86DEC-1F45-7B9C-80AF-A4CC0803F47D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FD27A-589F-7E1E-3846-3FA13CB2187E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at 8am and 5pm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D7B7434-A657-2FE2-1A35-99FBA1861AB4}"/>
              </a:ext>
            </a:extLst>
          </p:cNvPr>
          <p:cNvSpPr/>
          <p:nvPr/>
        </p:nvSpPr>
        <p:spPr>
          <a:xfrm rot="2272431">
            <a:off x="2757340" y="3202257"/>
            <a:ext cx="876693" cy="1392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2BBCD1-DD00-89E0-2030-5A220B8ED9DC}"/>
              </a:ext>
            </a:extLst>
          </p:cNvPr>
          <p:cNvSpPr/>
          <p:nvPr/>
        </p:nvSpPr>
        <p:spPr>
          <a:xfrm rot="320837">
            <a:off x="5487970" y="1648008"/>
            <a:ext cx="876693" cy="1392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067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C803E-C06B-AA4B-7D11-7BD0D324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30EE7-2CFE-D303-D390-58B793F8F74A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3EAD17-E1D5-2766-0613-AE007EFC2F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082301"/>
            <a:ext cx="8876420" cy="5737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F93C72-F3B0-3174-269A-55A74EB26954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CEC91-91C4-8F9A-12A7-765EDADB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6F99F8-5523-AD2F-2DE1-D2499D406FCD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8085B7-FA3A-D774-A2F2-3682598FFD17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at 8am and 5pm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7475AB-BC65-77A3-1CAC-ACEF5E3A15AE}"/>
              </a:ext>
            </a:extLst>
          </p:cNvPr>
          <p:cNvSpPr txBox="1"/>
          <p:nvPr/>
        </p:nvSpPr>
        <p:spPr>
          <a:xfrm>
            <a:off x="9204057" y="2830418"/>
            <a:ext cx="267502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graduate towards peak at 5pm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ED37C84-94F2-50B0-9E87-107C86812CA7}"/>
              </a:ext>
            </a:extLst>
          </p:cNvPr>
          <p:cNvSpPr/>
          <p:nvPr/>
        </p:nvSpPr>
        <p:spPr>
          <a:xfrm rot="16805986">
            <a:off x="5981308" y="2915622"/>
            <a:ext cx="876693" cy="13922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8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B2B4-9579-53AF-26D7-4CCC2440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3C161-07B3-DE00-7972-6FB439745613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A38868-A1C9-BAE5-D4A8-462A6F436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082301"/>
            <a:ext cx="8876420" cy="5737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5F1C5A8-6C05-25C9-AC6F-8630EC935FC8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C0429-3F0A-7305-9CDA-05B0AA73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9A12B-70C3-B01F-24EE-9F29BD783476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125549-B6E5-047D-F16D-DF146B41A964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at 8am and 5pm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EE1279-E4DC-1FCA-AF13-C46E9461837F}"/>
              </a:ext>
            </a:extLst>
          </p:cNvPr>
          <p:cNvSpPr txBox="1"/>
          <p:nvPr/>
        </p:nvSpPr>
        <p:spPr>
          <a:xfrm>
            <a:off x="9204057" y="2830418"/>
            <a:ext cx="267502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graduate towards peak at 5pm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80117-06E1-C6F6-8BC1-B92C07F7CFF3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use for work, 9-5 pattern</a:t>
            </a:r>
          </a:p>
        </p:txBody>
      </p:sp>
    </p:spTree>
    <p:extLst>
      <p:ext uri="{BB962C8B-B14F-4D97-AF65-F5344CB8AC3E}">
        <p14:creationId xmlns:p14="http://schemas.microsoft.com/office/powerpoint/2010/main" val="25494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6307E-8B2E-01B2-3AF4-184F402BA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86BCA6-B46F-476D-4745-2081D11E5C79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9DFA1-FF9C-C456-CFE0-3B68847F2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082301"/>
            <a:ext cx="8876420" cy="57373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2A9649-F9BD-32DE-D0D9-1DB833D40FBF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ABDE7-F5E5-4C98-DE51-2DEB429D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D5E2E-9CA6-DD47-CAA0-B68B9F8D94F7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65B1EB-45D7-C753-F935-BD44D1CC8FBD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at 8am and 5pm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4073CC-EC76-197C-33D3-0C975829C970}"/>
              </a:ext>
            </a:extLst>
          </p:cNvPr>
          <p:cNvSpPr txBox="1"/>
          <p:nvPr/>
        </p:nvSpPr>
        <p:spPr>
          <a:xfrm>
            <a:off x="9204057" y="2830418"/>
            <a:ext cx="2675022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graduate towards peak at 5pm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DC601-5DAB-E97A-6104-77A26A864D1A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use for work, 9-5 pattern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7C8C2B-5C88-C13E-5B85-2FB71EF8A62E}"/>
              </a:ext>
            </a:extLst>
          </p:cNvPr>
          <p:cNvSpPr txBox="1"/>
          <p:nvPr/>
        </p:nvSpPr>
        <p:spPr>
          <a:xfrm>
            <a:off x="9196699" y="5056008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use for leisure/sightseeing</a:t>
            </a:r>
          </a:p>
        </p:txBody>
      </p:sp>
    </p:spTree>
    <p:extLst>
      <p:ext uri="{BB962C8B-B14F-4D97-AF65-F5344CB8AC3E}">
        <p14:creationId xmlns:p14="http://schemas.microsoft.com/office/powerpoint/2010/main" val="20656998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1DA8E-F9C0-9741-D5D0-4EE414CD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E26BC5-B3A8-02D7-0391-74FD32201326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EE158-DEDD-6331-9E7D-667926B80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140005"/>
            <a:ext cx="8876420" cy="5708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8F1A69-D602-34A6-5974-DB1BF0E36801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5D8862-8AAF-3365-EAB8-4A2F5F1227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ECA24C-E376-CD21-7192-F15488BE8547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2978049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1E843-6BE3-A55F-D35A-479DF616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88D393-65C4-FB8C-B377-291F333E035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2F4FB2-9AC4-92F2-D898-68262B5D6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140005"/>
            <a:ext cx="8876420" cy="5708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3BF08C-E776-82F7-53BE-4A248374682D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6531D4-8D6F-D89B-EEAA-062DEE979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212049-80F4-49DB-77A5-479B6361160D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62D14-A188-2B27-D837-07EF561BD4D9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during week and drop at weekend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E3788C-CC13-64FA-5BCF-70B5BFB360B1}"/>
              </a:ext>
            </a:extLst>
          </p:cNvPr>
          <p:cNvSpPr/>
          <p:nvPr/>
        </p:nvSpPr>
        <p:spPr>
          <a:xfrm>
            <a:off x="1602557" y="1837688"/>
            <a:ext cx="7126664" cy="1791632"/>
          </a:xfrm>
          <a:custGeom>
            <a:avLst/>
            <a:gdLst>
              <a:gd name="connsiteX0" fmla="*/ 0 w 7126664"/>
              <a:gd name="connsiteY0" fmla="*/ 462452 h 1791632"/>
              <a:gd name="connsiteX1" fmla="*/ 2611224 w 7126664"/>
              <a:gd name="connsiteY1" fmla="*/ 75953 h 1791632"/>
              <a:gd name="connsiteX2" fmla="*/ 7126664 w 7126664"/>
              <a:gd name="connsiteY2" fmla="*/ 1791632 h 1791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6664" h="1791632">
                <a:moveTo>
                  <a:pt x="0" y="462452"/>
                </a:moveTo>
                <a:cubicBezTo>
                  <a:pt x="711723" y="158437"/>
                  <a:pt x="1423447" y="-145577"/>
                  <a:pt x="2611224" y="75953"/>
                </a:cubicBezTo>
                <a:cubicBezTo>
                  <a:pt x="3799001" y="297483"/>
                  <a:pt x="7126664" y="1791632"/>
                  <a:pt x="7126664" y="1791632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96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4B434-BCCB-009D-5DCC-2F787CEE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074212-2E84-562F-BD60-6CE7C1D65399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CDA8EA-6CA3-879A-7DD1-B0F4D0445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140005"/>
            <a:ext cx="8876420" cy="5708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19F491-8CCC-6D76-193E-082AA411A7F9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AEA17A-7D0F-F163-EA48-45624861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ADC0AA-E17D-7407-6FEC-50FC622A4704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A38E9-DD14-66FC-0C58-B4FE886AC2D8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during week and drop at weekend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C3EB5A-91E2-A954-2545-B5D5E509C8D3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graduates towards peak at Saturday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350D155-5585-21B8-67B2-31765FA42D0D}"/>
              </a:ext>
            </a:extLst>
          </p:cNvPr>
          <p:cNvSpPr/>
          <p:nvPr/>
        </p:nvSpPr>
        <p:spPr>
          <a:xfrm>
            <a:off x="1027522" y="3167406"/>
            <a:ext cx="5712643" cy="1742187"/>
          </a:xfrm>
          <a:custGeom>
            <a:avLst/>
            <a:gdLst>
              <a:gd name="connsiteX0" fmla="*/ 0 w 5712643"/>
              <a:gd name="connsiteY0" fmla="*/ 1498862 h 1742187"/>
              <a:gd name="connsiteX1" fmla="*/ 2545237 w 5712643"/>
              <a:gd name="connsiteY1" fmla="*/ 1621410 h 1742187"/>
              <a:gd name="connsiteX2" fmla="*/ 5712643 w 5712643"/>
              <a:gd name="connsiteY2" fmla="*/ 0 h 1742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2643" h="1742187">
                <a:moveTo>
                  <a:pt x="0" y="1498862"/>
                </a:moveTo>
                <a:cubicBezTo>
                  <a:pt x="796565" y="1685041"/>
                  <a:pt x="1593130" y="1871220"/>
                  <a:pt x="2545237" y="1621410"/>
                </a:cubicBezTo>
                <a:cubicBezTo>
                  <a:pt x="3497344" y="1371600"/>
                  <a:pt x="5131324" y="252952"/>
                  <a:pt x="5712643" y="0"/>
                </a:cubicBezTo>
              </a:path>
            </a:pathLst>
          </a:custGeom>
          <a:noFill/>
          <a:ln w="38100" cap="flat">
            <a:miter lim="800000"/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2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3BA88-7653-E0A2-37EC-AA3F8DA5A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ECD95B-3C28-66FF-183C-A442DABB3596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93996D-41BC-CB02-45BD-8AC09DC94690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4CD622-3C7E-0F9F-2C34-819D461FFA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553D2-C2A7-71C7-040B-68B066F01450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Table of contents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E23A4B-5B6D-496D-F0EB-3F3ED3D466F4}"/>
              </a:ext>
            </a:extLst>
          </p:cNvPr>
          <p:cNvSpPr txBox="1"/>
          <p:nvPr/>
        </p:nvSpPr>
        <p:spPr>
          <a:xfrm>
            <a:off x="658116" y="1582338"/>
            <a:ext cx="109580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orbel" panose="020B0503020204020204" pitchFamily="34" charset="0"/>
              </a:rPr>
              <a:t>Cyclistic Bike Share </a:t>
            </a:r>
          </a:p>
          <a:p>
            <a:endParaRPr lang="en-GB" sz="3600" dirty="0">
              <a:latin typeface="Corbel" panose="020B0503020204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latin typeface="Corbel" panose="020B0503020204020204" pitchFamily="34" charset="0"/>
              </a:rPr>
              <a:t>What are we talking about?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latin typeface="Corbel" panose="020B0503020204020204" pitchFamily="34" charset="0"/>
              </a:rPr>
              <a:t>Let's look at the data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latin typeface="Corbel" panose="020B0503020204020204" pitchFamily="34" charset="0"/>
              </a:rPr>
              <a:t>Recommendations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GB" sz="3600" dirty="0">
                <a:latin typeface="Corbel" panose="020B0503020204020204" pitchFamily="34" charset="0"/>
              </a:rPr>
              <a:t>Appendix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21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1704E-103E-2AE7-D639-CF6DD9F3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8D2515-F3B5-A97A-E1BC-11072A01A7E9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922B07-9B8C-3864-9609-602072B91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140005"/>
            <a:ext cx="8876420" cy="5708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DD5692-8C75-25CD-6FEF-12B1FDE66C82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5D35A-44A5-C1ED-935F-15983837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3B040F-51DC-C5D3-1433-C5DE93EF1796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B9C9AD-08D0-CAB9-E581-3BAC6A1FE07F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during week and drop at weekend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28A5C-3111-2B9A-0D11-DAAD1BE97F45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graduates towards peak at weekend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3C1B53-123C-AC5F-2D35-E3EA011AD8DC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Further strengthens Members usage for work</a:t>
            </a:r>
          </a:p>
        </p:txBody>
      </p:sp>
    </p:spTree>
    <p:extLst>
      <p:ext uri="{BB962C8B-B14F-4D97-AF65-F5344CB8AC3E}">
        <p14:creationId xmlns:p14="http://schemas.microsoft.com/office/powerpoint/2010/main" val="291752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8A9FC-6C04-6C6E-B4B9-FC4124323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67A4FA-36AA-824E-461F-D92FAD40457D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A241D7-3DDC-B422-F8B6-84F0CC836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" y="1140005"/>
            <a:ext cx="8876420" cy="57085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57F776-3C2B-8DC7-DF4D-F5E7C481369F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D13A1-C7D6-7C1B-67BC-0A437BEAE6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EC1A3B-5CCD-D905-7778-AA12549E66ED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B5982-9198-9A92-E727-4137E0956D09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Members peak during week and drop at weekend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43E05B-B91E-0837-CCBF-E412DCB9F963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Casual graduates towards peak at weekend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BA1D28-619E-9C81-C94D-4D23D045DF06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Further strengthens Members usage for 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71D49-5101-A003-330F-AD279FC4F0DF}"/>
              </a:ext>
            </a:extLst>
          </p:cNvPr>
          <p:cNvSpPr txBox="1"/>
          <p:nvPr/>
        </p:nvSpPr>
        <p:spPr>
          <a:xfrm>
            <a:off x="9196699" y="5056008"/>
            <a:ext cx="2682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Casuals for leisure</a:t>
            </a:r>
          </a:p>
        </p:txBody>
      </p:sp>
    </p:spTree>
    <p:extLst>
      <p:ext uri="{BB962C8B-B14F-4D97-AF65-F5344CB8AC3E}">
        <p14:creationId xmlns:p14="http://schemas.microsoft.com/office/powerpoint/2010/main" val="2126775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C3722-ABD3-42B8-8CD3-FAC2D4AA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4D24A6B-207C-8B53-8320-D70ED2B4B9E9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D3B69-0AD5-B068-B7BB-4A1894741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1129646"/>
            <a:ext cx="8876419" cy="5718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EDB138-AC59-0275-E7AB-10CC2E3D79A6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815270-0F99-16CF-0DA2-E7EAD30C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F1ED37-0AB8-3961-9FCD-A6CA6CC38BE6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223181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C5A6E-0ACA-A5F8-3911-3C7CBBA1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050705-3F06-7E49-3713-B9468979EA65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3F13C-2FB5-AE77-2BCE-BB0EC535D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1129646"/>
            <a:ext cx="8876419" cy="5718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26F4BB-DD0E-3C67-7DFC-194327F04C88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89395-8FFC-C279-68F3-095CC21D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EC6D00-41A0-8D35-5EAB-69A3D739CDC8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AA72A-0943-B06D-EE25-255AAF6608A5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 and Casual users both bell curve over a year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703C608-6E17-1785-DA63-EC48702FA19F}"/>
              </a:ext>
            </a:extLst>
          </p:cNvPr>
          <p:cNvSpPr/>
          <p:nvPr/>
        </p:nvSpPr>
        <p:spPr>
          <a:xfrm>
            <a:off x="1442683" y="1819083"/>
            <a:ext cx="7268066" cy="4248257"/>
          </a:xfrm>
          <a:custGeom>
            <a:avLst/>
            <a:gdLst>
              <a:gd name="connsiteX0" fmla="*/ 0 w 7268066"/>
              <a:gd name="connsiteY0" fmla="*/ 4248257 h 4248257"/>
              <a:gd name="connsiteX1" fmla="*/ 2300140 w 7268066"/>
              <a:gd name="connsiteY1" fmla="*/ 2805956 h 4248257"/>
              <a:gd name="connsiteX2" fmla="*/ 3271101 w 7268066"/>
              <a:gd name="connsiteY2" fmla="*/ 373841 h 4248257"/>
              <a:gd name="connsiteX3" fmla="*/ 4072379 w 7268066"/>
              <a:gd name="connsiteY3" fmla="*/ 232438 h 4248257"/>
              <a:gd name="connsiteX4" fmla="*/ 4901938 w 7268066"/>
              <a:gd name="connsiteY4" fmla="*/ 2560859 h 4248257"/>
              <a:gd name="connsiteX5" fmla="*/ 7268066 w 7268066"/>
              <a:gd name="connsiteY5" fmla="*/ 3946599 h 4248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68066" h="4248257">
                <a:moveTo>
                  <a:pt x="0" y="4248257"/>
                </a:moveTo>
                <a:cubicBezTo>
                  <a:pt x="877478" y="3849974"/>
                  <a:pt x="1754957" y="3451692"/>
                  <a:pt x="2300140" y="2805956"/>
                </a:cubicBezTo>
                <a:cubicBezTo>
                  <a:pt x="2845323" y="2160220"/>
                  <a:pt x="2975728" y="802760"/>
                  <a:pt x="3271101" y="373841"/>
                </a:cubicBezTo>
                <a:cubicBezTo>
                  <a:pt x="3566474" y="-55078"/>
                  <a:pt x="3800573" y="-132065"/>
                  <a:pt x="4072379" y="232438"/>
                </a:cubicBezTo>
                <a:cubicBezTo>
                  <a:pt x="4344185" y="596941"/>
                  <a:pt x="4369324" y="1941832"/>
                  <a:pt x="4901938" y="2560859"/>
                </a:cubicBezTo>
                <a:cubicBezTo>
                  <a:pt x="5434553" y="3179886"/>
                  <a:pt x="6351309" y="3563242"/>
                  <a:pt x="7268066" y="3946599"/>
                </a:cubicBezTo>
              </a:path>
            </a:pathLst>
          </a:custGeom>
          <a:noFill/>
          <a:ln w="38100"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32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67FB6-4D6E-2A74-E2A2-7AE21DF8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9293516-B05D-0963-9D41-2D18E901AF5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A93F67-C97B-6029-C995-F8F3640DF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1129646"/>
            <a:ext cx="8876419" cy="5718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1CF93B-8B89-170F-0D5B-44D2553A1590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D85BE9-51AA-C511-2CE4-5F19027A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B5A0F-08A1-6F2D-EF2B-8BD3392BA383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42613-87D4-9174-72A0-C4358EE3F420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 and Casual users both bell curve over a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E6947-EB12-82E4-D28A-28F5AF38F77A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 is in July, the summertime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19E60D-74AA-8474-2EDE-7FCEAAB6EE4A}"/>
              </a:ext>
            </a:extLst>
          </p:cNvPr>
          <p:cNvCxnSpPr/>
          <p:nvPr/>
        </p:nvCxnSpPr>
        <p:spPr>
          <a:xfrm flipV="1">
            <a:off x="3853746" y="2128283"/>
            <a:ext cx="1187777" cy="4713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187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81655-36C1-1FB3-F8E2-492371331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3A182-F250-47E1-E365-4B1ACD3D691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25933-4B6A-6261-D0BC-EB97398D7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1129646"/>
            <a:ext cx="8876419" cy="5718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9207D9-E1B9-8952-7492-AEDECBC1C38D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96BB0D-24A0-5A3A-F467-2EDAB4EA21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2D781D-0B3C-E455-87AD-4C3C7FD22356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16040-24CD-DCE6-4534-16ECBD8AEBAF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 and Casual users both bell curve over a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17ED6F-97EE-7EB9-F42D-775AE3E467A0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 is in July, the summertime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668F1-7E55-5553-F1C7-42E7EA1131F1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Flattens out the further away from summer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460DC7-9AB8-278C-513E-1F3DC25DC813}"/>
              </a:ext>
            </a:extLst>
          </p:cNvPr>
          <p:cNvCxnSpPr>
            <a:cxnSpLocks/>
          </p:cNvCxnSpPr>
          <p:nvPr/>
        </p:nvCxnSpPr>
        <p:spPr>
          <a:xfrm>
            <a:off x="1046375" y="4763579"/>
            <a:ext cx="544937" cy="9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385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2F474-0000-8F0B-53AC-5729A8DC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4662AB-FBA8-006C-B926-ACAA0C4FF594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E1A72-F96B-BEA1-166B-2725D5E89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1129646"/>
            <a:ext cx="8876419" cy="5718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2D8520-43BC-0F74-3CDD-4C643F658D9C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2244E-D34A-4808-EC8B-2CF466ED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F2F88-00DA-0FC7-1E69-002A37E6F321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DBA648-9E0D-CC32-EA86-BC9F55452D7F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 and Casual users both bell curve over a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C4BB73-89A6-3265-6A31-5C9BEE4882A7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 is in July, the summertime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7E160A-4AB7-B136-0D6A-04D76A083E8F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Flattens out the further away from summer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97AFD-AECC-9F08-F1D7-D4851E2A1916}"/>
              </a:ext>
            </a:extLst>
          </p:cNvPr>
          <p:cNvSpPr txBox="1"/>
          <p:nvPr/>
        </p:nvSpPr>
        <p:spPr>
          <a:xfrm>
            <a:off x="9196699" y="5056008"/>
            <a:ext cx="268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winter being the lowest point for both (Dec – Feb)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BEE8E65-CE2F-CA92-820C-A200F42C0807}"/>
              </a:ext>
            </a:extLst>
          </p:cNvPr>
          <p:cNvCxnSpPr>
            <a:cxnSpLocks/>
          </p:cNvCxnSpPr>
          <p:nvPr/>
        </p:nvCxnSpPr>
        <p:spPr>
          <a:xfrm>
            <a:off x="1046375" y="4763579"/>
            <a:ext cx="544937" cy="96477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39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E8A5A-DD79-3BD6-5E37-9022E006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7BE5E8-B985-AB81-262A-B9BF35D72AE3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D4746-F3D2-9677-5D5D-22AC53894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" y="1129646"/>
            <a:ext cx="8876419" cy="57189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D64CB2E-CE13-0BEB-FC10-72D39FF5A7E1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16CB1-B5B4-7006-63B5-FD67EE9C68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EF613B-4425-B56C-5172-2C1247123826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3672E-9F61-F45E-9CE5-663B11E1C87D}"/>
              </a:ext>
            </a:extLst>
          </p:cNvPr>
          <p:cNvSpPr txBox="1"/>
          <p:nvPr/>
        </p:nvSpPr>
        <p:spPr>
          <a:xfrm>
            <a:off x="9204057" y="1717622"/>
            <a:ext cx="2680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Member and Casual users both bell curve over a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AD61E-6E5F-8530-57A1-2989C39D4810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Peak is in July, the summertime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667976-60C2-5179-007B-E4DF8B3D36EC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Flattens out the further away from summer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F380A-6376-78B4-6359-D954066D2EF3}"/>
              </a:ext>
            </a:extLst>
          </p:cNvPr>
          <p:cNvSpPr txBox="1"/>
          <p:nvPr/>
        </p:nvSpPr>
        <p:spPr>
          <a:xfrm>
            <a:off x="9196699" y="5056008"/>
            <a:ext cx="2682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winter being the lowest point for both (Dec – Feb)</a:t>
            </a:r>
          </a:p>
        </p:txBody>
      </p:sp>
    </p:spTree>
    <p:extLst>
      <p:ext uri="{BB962C8B-B14F-4D97-AF65-F5344CB8AC3E}">
        <p14:creationId xmlns:p14="http://schemas.microsoft.com/office/powerpoint/2010/main" val="83611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AF9D4-4CCF-BACE-E6C9-57E64369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EC0FC6-2181-3C12-7F54-8711AB083AA0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F0D175-6670-0F46-FDF1-F0C2771A9C2F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7849B-D515-6301-AE2E-56F8C72BF4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C4D9A-349A-F7CD-62A3-D95C316F74F4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E5B510-694E-FC1B-AA4F-4F137C5BF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0" y="1299605"/>
            <a:ext cx="6829122" cy="53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249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A7BCF-E57E-4F7F-1599-2C7E0A6C1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75A6BC-A138-D149-A74B-29907AF3F10D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3DE9B2-7618-D435-E55B-AE5331CDE205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DED469-185B-00CB-FB3F-F30EC4C2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BE477C-983B-1E23-E294-540014254571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8E665-D2D5-6BF1-A7C1-5B6ECFCF9027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Locations are prominent tourist/sightseeing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968143-1C77-A8E7-050D-66927892F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60" y="1299605"/>
            <a:ext cx="6829122" cy="53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2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0376-FC48-541B-12DF-DFB561047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D28D4-3346-AB26-7CB0-6F0D856333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17986-E725-C23B-CBD6-02C0DF471B45}"/>
              </a:ext>
            </a:extLst>
          </p:cNvPr>
          <p:cNvSpPr txBox="1"/>
          <p:nvPr/>
        </p:nvSpPr>
        <p:spPr>
          <a:xfrm>
            <a:off x="2123387" y="2274838"/>
            <a:ext cx="7945225" cy="23083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rgbClr val="F5F5F5"/>
                </a:solidFill>
                <a:latin typeface="Corbel" panose="020B0503020204020204" pitchFamily="34" charset="0"/>
              </a:rPr>
              <a:t>What are we talking about?</a:t>
            </a:r>
          </a:p>
        </p:txBody>
      </p:sp>
    </p:spTree>
    <p:extLst>
      <p:ext uri="{BB962C8B-B14F-4D97-AF65-F5344CB8AC3E}">
        <p14:creationId xmlns:p14="http://schemas.microsoft.com/office/powerpoint/2010/main" val="3052170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9C5A-D803-D05E-DDBC-67025CE69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128563-A61D-EA49-6CD4-3F2D053A2BE5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0D67B0-474E-9446-154C-77AFE798FBA3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104877-E957-3612-E5FA-A3D4730D7E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D8AC1B-9F8B-B627-6318-0C8293962935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0EF42-C933-6C8C-DA94-4DF855688939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Locations are prominent tourist/sightseeing 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499421-F6F6-81EC-E622-C9D16A8849AE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Focused along the coast &amp; city centre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91FBF-C30B-016D-4EA3-DA8529A28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"/>
          <a:stretch>
            <a:fillRect/>
          </a:stretch>
        </p:blipFill>
        <p:spPr>
          <a:xfrm>
            <a:off x="655760" y="1290685"/>
            <a:ext cx="6485642" cy="530505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B76264-7DBE-A02E-6A5D-9595D3C11DF2}"/>
              </a:ext>
            </a:extLst>
          </p:cNvPr>
          <p:cNvCxnSpPr>
            <a:cxnSpLocks/>
          </p:cNvCxnSpPr>
          <p:nvPr/>
        </p:nvCxnSpPr>
        <p:spPr>
          <a:xfrm flipH="1">
            <a:off x="4428779" y="1473648"/>
            <a:ext cx="906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824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9961 0.7048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74" y="3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F65FF-6146-12FE-4115-1A31AF2D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8E5561A-EA1A-6EC6-B0EB-3B48DD2681BE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3EE53D-5A76-B0DD-B58F-FFB663266EEB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9832DD-90E1-1C05-4B4B-C2CF95B0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52DF07-C414-D771-962E-4374842C2F9E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60664-07D6-6E3A-EE63-333FCA2B7854}"/>
              </a:ext>
            </a:extLst>
          </p:cNvPr>
          <p:cNvSpPr txBox="1"/>
          <p:nvPr/>
        </p:nvSpPr>
        <p:spPr>
          <a:xfrm>
            <a:off x="9204057" y="1717622"/>
            <a:ext cx="2680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Locations are prominent tourist/sightseeing locations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C1EE7-8E69-98A2-9A58-93204F155542}"/>
              </a:ext>
            </a:extLst>
          </p:cNvPr>
          <p:cNvSpPr txBox="1"/>
          <p:nvPr/>
        </p:nvSpPr>
        <p:spPr>
          <a:xfrm>
            <a:off x="9204057" y="2830418"/>
            <a:ext cx="2675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Focused along the coast &amp; city centre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C14848-EE9F-6D6C-EA66-4B4C772A1F0A}"/>
              </a:ext>
            </a:extLst>
          </p:cNvPr>
          <p:cNvSpPr txBox="1"/>
          <p:nvPr/>
        </p:nvSpPr>
        <p:spPr>
          <a:xfrm>
            <a:off x="9204057" y="3943212"/>
            <a:ext cx="2682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areas of high </a:t>
            </a:r>
            <a:r>
              <a:rPr lang="en-GB" dirty="0">
                <a:latin typeface="Corbel" panose="020B0503020204020204" pitchFamily="34" charset="0"/>
              </a:rPr>
              <a:t>amenity concentration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3FCDF-8BC5-E187-1525-EDCB22487D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3"/>
          <a:stretch>
            <a:fillRect/>
          </a:stretch>
        </p:blipFill>
        <p:spPr>
          <a:xfrm>
            <a:off x="655760" y="1290685"/>
            <a:ext cx="6485642" cy="53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2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B6DC-F8C8-52C4-2E11-F077CC27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81136A-467D-1D94-D8EE-C706BBF7E8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9986CE-9B4F-4F11-D38C-A5C91F5F3BF5}"/>
              </a:ext>
            </a:extLst>
          </p:cNvPr>
          <p:cNvSpPr txBox="1"/>
          <p:nvPr/>
        </p:nvSpPr>
        <p:spPr>
          <a:xfrm>
            <a:off x="2123387" y="2274838"/>
            <a:ext cx="794522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rgbClr val="F5F5F5"/>
                </a:solidFill>
                <a:latin typeface="Corbel" panose="020B0503020204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4639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29E72-FAC1-2C57-C9DA-B7ED13A5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6378F6-EF4D-8335-10CE-2C04E1D93DDC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622B8-EF10-4CF2-2025-EFB3EA4CA100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5D1D11-4418-FF1C-254D-9E2D6BE653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A86BE2-3803-C9A1-2F5D-1F35DD541E5D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000165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CC5B4-D63E-D6A7-5F99-C42DC698E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C764B-EEC1-99DA-CC7C-E7BD5291EEED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2A3E0-E10F-B216-3501-F3F978FB2B50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299270-2483-63AC-6CC4-AB5B12A61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F0065F-07FE-DFC0-675F-44D84E3D2457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86E2BB-99E4-4476-8F32-28BD28B98745}"/>
              </a:ext>
            </a:extLst>
          </p:cNvPr>
          <p:cNvSpPr txBox="1"/>
          <p:nvPr/>
        </p:nvSpPr>
        <p:spPr>
          <a:xfrm>
            <a:off x="655760" y="3136610"/>
            <a:ext cx="2766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Corbel" panose="020B0503020204020204" pitchFamily="34" charset="0"/>
              </a:rPr>
              <a:t>Weekend pass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  <a:p>
            <a:pPr algn="ctr"/>
            <a:r>
              <a:rPr lang="en-GB" sz="2400" dirty="0">
                <a:latin typeface="Corbel" panose="020B0503020204020204" pitchFamily="34" charset="0"/>
              </a:rPr>
              <a:t>Create weekend passes to target Casual user peak times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1686F7-D744-BAA5-2700-13B58C334AD1}"/>
              </a:ext>
            </a:extLst>
          </p:cNvPr>
          <p:cNvGrpSpPr/>
          <p:nvPr/>
        </p:nvGrpSpPr>
        <p:grpSpPr>
          <a:xfrm>
            <a:off x="1516845" y="1709057"/>
            <a:ext cx="1044000" cy="1044000"/>
            <a:chOff x="1450857" y="1765618"/>
            <a:chExt cx="1044000" cy="1044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D61E027-27D1-0B01-F367-7A36C72E7427}"/>
                </a:ext>
              </a:extLst>
            </p:cNvPr>
            <p:cNvSpPr/>
            <p:nvPr/>
          </p:nvSpPr>
          <p:spPr>
            <a:xfrm>
              <a:off x="1450857" y="1765618"/>
              <a:ext cx="1044000" cy="1044000"/>
            </a:xfrm>
            <a:prstGeom prst="ellipse">
              <a:avLst/>
            </a:prstGeom>
            <a:solidFill>
              <a:srgbClr val="457778"/>
            </a:solidFill>
            <a:ln>
              <a:solidFill>
                <a:srgbClr val="4577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EF999D-B644-E796-3F56-F1C6DF851D6A}"/>
                </a:ext>
              </a:extLst>
            </p:cNvPr>
            <p:cNvSpPr txBox="1"/>
            <p:nvPr/>
          </p:nvSpPr>
          <p:spPr>
            <a:xfrm>
              <a:off x="1726217" y="1822179"/>
              <a:ext cx="625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5F5F5"/>
                  </a:solidFill>
                  <a:latin typeface="Corbel" panose="020B0503020204020204" pitchFamily="34" charset="0"/>
                </a:rPr>
                <a:t>1.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09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64706-862A-FD5F-8861-ABF087E1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161788-D817-3BEA-FD99-A9FA26D46AED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231968-21AE-D4E5-F199-9C2B593640E3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172CBF-FF54-D2B6-6061-692E01B5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B23A72-B64E-FE47-2D4F-CEC42FB7A2CB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8C9D4F-5E57-CC12-808F-582AEF0A071F}"/>
              </a:ext>
            </a:extLst>
          </p:cNvPr>
          <p:cNvSpPr txBox="1"/>
          <p:nvPr/>
        </p:nvSpPr>
        <p:spPr>
          <a:xfrm>
            <a:off x="655760" y="3136610"/>
            <a:ext cx="2766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Corbel" panose="020B0503020204020204" pitchFamily="34" charset="0"/>
              </a:rPr>
              <a:t>Weekend pass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  <a:p>
            <a:pPr algn="ctr"/>
            <a:r>
              <a:rPr lang="en-GB" sz="2400" dirty="0">
                <a:latin typeface="Corbel" panose="020B0503020204020204" pitchFamily="34" charset="0"/>
              </a:rPr>
              <a:t>Create weekend passes to target Casual user peak times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470DC4-61B9-F9A5-F2C6-770DE1E4621A}"/>
              </a:ext>
            </a:extLst>
          </p:cNvPr>
          <p:cNvSpPr txBox="1"/>
          <p:nvPr/>
        </p:nvSpPr>
        <p:spPr>
          <a:xfrm>
            <a:off x="4712915" y="3136610"/>
            <a:ext cx="2766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Corbel" panose="020B0503020204020204" pitchFamily="34" charset="0"/>
              </a:rPr>
              <a:t>Summer Focus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  <a:p>
            <a:pPr algn="ctr"/>
            <a:r>
              <a:rPr lang="en-GB" sz="2400" dirty="0">
                <a:latin typeface="Corbel" panose="020B0503020204020204" pitchFamily="34" charset="0"/>
              </a:rPr>
              <a:t>Start campaign before summer season to best capture highest amount of users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511D98-F8FB-6349-1C40-7574A73B29DF}"/>
              </a:ext>
            </a:extLst>
          </p:cNvPr>
          <p:cNvGrpSpPr/>
          <p:nvPr/>
        </p:nvGrpSpPr>
        <p:grpSpPr>
          <a:xfrm>
            <a:off x="1516845" y="1709057"/>
            <a:ext cx="1044000" cy="1044000"/>
            <a:chOff x="1450857" y="1765618"/>
            <a:chExt cx="1044000" cy="1044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4EDF0CA-342F-B4E0-D8F2-2D674B746212}"/>
                </a:ext>
              </a:extLst>
            </p:cNvPr>
            <p:cNvSpPr/>
            <p:nvPr/>
          </p:nvSpPr>
          <p:spPr>
            <a:xfrm>
              <a:off x="1450857" y="1765618"/>
              <a:ext cx="1044000" cy="1044000"/>
            </a:xfrm>
            <a:prstGeom prst="ellipse">
              <a:avLst/>
            </a:prstGeom>
            <a:solidFill>
              <a:srgbClr val="457778"/>
            </a:solidFill>
            <a:ln>
              <a:solidFill>
                <a:srgbClr val="4577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632ED3-C9D7-C76C-8FF9-784DD1E72A7A}"/>
                </a:ext>
              </a:extLst>
            </p:cNvPr>
            <p:cNvSpPr txBox="1"/>
            <p:nvPr/>
          </p:nvSpPr>
          <p:spPr>
            <a:xfrm>
              <a:off x="1726217" y="1822179"/>
              <a:ext cx="625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5F5F5"/>
                  </a:solidFill>
                  <a:latin typeface="Corbel" panose="020B0503020204020204" pitchFamily="34" charset="0"/>
                </a:rPr>
                <a:t>1.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0D92C2B-5938-ECC7-C497-821A361A2F24}"/>
              </a:ext>
            </a:extLst>
          </p:cNvPr>
          <p:cNvGrpSpPr/>
          <p:nvPr/>
        </p:nvGrpSpPr>
        <p:grpSpPr>
          <a:xfrm>
            <a:off x="5574000" y="1709057"/>
            <a:ext cx="1044000" cy="1044000"/>
            <a:chOff x="5508012" y="1709057"/>
            <a:chExt cx="1044000" cy="104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D42D7C1-A78A-A065-9FFD-6AD27EF5A664}"/>
                </a:ext>
              </a:extLst>
            </p:cNvPr>
            <p:cNvSpPr/>
            <p:nvPr/>
          </p:nvSpPr>
          <p:spPr>
            <a:xfrm>
              <a:off x="5508012" y="1709057"/>
              <a:ext cx="1044000" cy="1044000"/>
            </a:xfrm>
            <a:prstGeom prst="ellipse">
              <a:avLst/>
            </a:prstGeom>
            <a:solidFill>
              <a:srgbClr val="457778"/>
            </a:solidFill>
            <a:ln>
              <a:solidFill>
                <a:srgbClr val="4577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4EC0A2-84B6-7D4D-C5E9-42F1F784D57A}"/>
                </a:ext>
              </a:extLst>
            </p:cNvPr>
            <p:cNvSpPr txBox="1"/>
            <p:nvPr/>
          </p:nvSpPr>
          <p:spPr>
            <a:xfrm>
              <a:off x="5759005" y="1765618"/>
              <a:ext cx="6739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5F5F5"/>
                  </a:solidFill>
                  <a:latin typeface="Corbel" panose="020B0503020204020204" pitchFamily="34" charset="0"/>
                </a:rPr>
                <a:t>2.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947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2E674-480F-B131-CBF3-2AEFE3B1F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4277789-29D7-3501-6BC3-D6B38D91F021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4CB3AE-F8A5-BD96-9F63-B863E4A14CAA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15102B-FD78-D600-E523-5BAADE8F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C6C30E-51AF-BAE1-7C3C-8698CB692AEC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Recommendations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B03E9-C534-DE97-CAB0-19CB5F0713A1}"/>
              </a:ext>
            </a:extLst>
          </p:cNvPr>
          <p:cNvSpPr txBox="1"/>
          <p:nvPr/>
        </p:nvSpPr>
        <p:spPr>
          <a:xfrm>
            <a:off x="655760" y="3136610"/>
            <a:ext cx="27661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Corbel" panose="020B0503020204020204" pitchFamily="34" charset="0"/>
              </a:rPr>
              <a:t>Weekend pass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  <a:p>
            <a:pPr algn="ctr"/>
            <a:r>
              <a:rPr lang="en-GB" sz="2400" dirty="0">
                <a:latin typeface="Corbel" panose="020B0503020204020204" pitchFamily="34" charset="0"/>
              </a:rPr>
              <a:t>Create weekend passes to target Casual user peak times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D1EE4-25A4-AE01-6D08-12DA57BDFB7E}"/>
              </a:ext>
            </a:extLst>
          </p:cNvPr>
          <p:cNvSpPr txBox="1"/>
          <p:nvPr/>
        </p:nvSpPr>
        <p:spPr>
          <a:xfrm>
            <a:off x="4712915" y="3136610"/>
            <a:ext cx="2766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Corbel" panose="020B0503020204020204" pitchFamily="34" charset="0"/>
              </a:rPr>
              <a:t>Summer Focus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  <a:p>
            <a:pPr algn="ctr"/>
            <a:r>
              <a:rPr lang="en-GB" sz="2400" dirty="0">
                <a:latin typeface="Corbel" panose="020B0503020204020204" pitchFamily="34" charset="0"/>
              </a:rPr>
              <a:t>Start campaign before summer season to best capture highest amount of users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C6044D-D1DE-6FF2-3FAB-6B54EE8B645F}"/>
              </a:ext>
            </a:extLst>
          </p:cNvPr>
          <p:cNvSpPr txBox="1"/>
          <p:nvPr/>
        </p:nvSpPr>
        <p:spPr>
          <a:xfrm>
            <a:off x="8770070" y="3136610"/>
            <a:ext cx="27661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Corbel" panose="020B0503020204020204" pitchFamily="34" charset="0"/>
              </a:rPr>
              <a:t>Tour de City</a:t>
            </a:r>
          </a:p>
          <a:p>
            <a:pPr algn="ctr"/>
            <a:endParaRPr lang="en-GB" sz="2400" dirty="0">
              <a:latin typeface="Corbel" panose="020B0503020204020204" pitchFamily="34" charset="0"/>
            </a:endParaRPr>
          </a:p>
          <a:p>
            <a:pPr algn="ctr"/>
            <a:r>
              <a:rPr lang="en-GB" sz="2400" dirty="0">
                <a:latin typeface="Corbel" panose="020B0503020204020204" pitchFamily="34" charset="0"/>
              </a:rPr>
              <a:t>Focus on Chicago tourism; target hotels, parks and iconic locations for digital marketing </a:t>
            </a:r>
          </a:p>
          <a:p>
            <a:pPr algn="ctr"/>
            <a:endParaRPr lang="en-GB" sz="3200" dirty="0">
              <a:latin typeface="Corbel" panose="020B05030202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27DA1B-5360-90AD-0527-0F720B83E08E}"/>
              </a:ext>
            </a:extLst>
          </p:cNvPr>
          <p:cNvGrpSpPr/>
          <p:nvPr/>
        </p:nvGrpSpPr>
        <p:grpSpPr>
          <a:xfrm>
            <a:off x="1516845" y="1709057"/>
            <a:ext cx="1044000" cy="1044000"/>
            <a:chOff x="1450857" y="1765618"/>
            <a:chExt cx="1044000" cy="1044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6CDC924-F096-7D32-A301-1E73E6C2BB76}"/>
                </a:ext>
              </a:extLst>
            </p:cNvPr>
            <p:cNvSpPr/>
            <p:nvPr/>
          </p:nvSpPr>
          <p:spPr>
            <a:xfrm>
              <a:off x="1450857" y="1765618"/>
              <a:ext cx="1044000" cy="1044000"/>
            </a:xfrm>
            <a:prstGeom prst="ellipse">
              <a:avLst/>
            </a:prstGeom>
            <a:solidFill>
              <a:srgbClr val="457778"/>
            </a:solidFill>
            <a:ln>
              <a:solidFill>
                <a:srgbClr val="457778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0C15290-86AE-E5C6-50A4-CF088C7B2DFD}"/>
                </a:ext>
              </a:extLst>
            </p:cNvPr>
            <p:cNvSpPr txBox="1"/>
            <p:nvPr/>
          </p:nvSpPr>
          <p:spPr>
            <a:xfrm>
              <a:off x="1726217" y="1822179"/>
              <a:ext cx="62525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5F5F5"/>
                  </a:solidFill>
                  <a:latin typeface="Corbel" panose="020B0503020204020204" pitchFamily="34" charset="0"/>
                </a:rPr>
                <a:t>1.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58076B-9B93-2A6F-42EB-58F5C7D5ED19}"/>
              </a:ext>
            </a:extLst>
          </p:cNvPr>
          <p:cNvGrpSpPr/>
          <p:nvPr/>
        </p:nvGrpSpPr>
        <p:grpSpPr>
          <a:xfrm>
            <a:off x="5574000" y="1709057"/>
            <a:ext cx="1044000" cy="1044000"/>
            <a:chOff x="5508012" y="1709057"/>
            <a:chExt cx="1044000" cy="104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B49DFE-5D6C-33FE-356F-E929CBB19C0A}"/>
                </a:ext>
              </a:extLst>
            </p:cNvPr>
            <p:cNvSpPr/>
            <p:nvPr/>
          </p:nvSpPr>
          <p:spPr>
            <a:xfrm>
              <a:off x="5508012" y="1709057"/>
              <a:ext cx="1044000" cy="1044000"/>
            </a:xfrm>
            <a:prstGeom prst="ellipse">
              <a:avLst/>
            </a:prstGeom>
            <a:solidFill>
              <a:srgbClr val="457778"/>
            </a:solidFill>
            <a:ln>
              <a:solidFill>
                <a:srgbClr val="4577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90463D-6C7E-DFF6-B830-123BFFF776D9}"/>
                </a:ext>
              </a:extLst>
            </p:cNvPr>
            <p:cNvSpPr txBox="1"/>
            <p:nvPr/>
          </p:nvSpPr>
          <p:spPr>
            <a:xfrm>
              <a:off x="5759005" y="1765618"/>
              <a:ext cx="6739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5F5F5"/>
                  </a:solidFill>
                  <a:latin typeface="Corbel" panose="020B0503020204020204" pitchFamily="34" charset="0"/>
                </a:rPr>
                <a:t>2.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F64BB15-51FD-FF21-82B4-AFFA698B42C7}"/>
              </a:ext>
            </a:extLst>
          </p:cNvPr>
          <p:cNvGrpSpPr/>
          <p:nvPr/>
        </p:nvGrpSpPr>
        <p:grpSpPr>
          <a:xfrm>
            <a:off x="9631155" y="1709057"/>
            <a:ext cx="1044000" cy="1044000"/>
            <a:chOff x="9631155" y="1765618"/>
            <a:chExt cx="1044000" cy="1044000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C2BBAE9-2297-3B84-8E0E-EF084E0F66C4}"/>
                </a:ext>
              </a:extLst>
            </p:cNvPr>
            <p:cNvSpPr/>
            <p:nvPr/>
          </p:nvSpPr>
          <p:spPr>
            <a:xfrm>
              <a:off x="9631155" y="1765618"/>
              <a:ext cx="1044000" cy="1044000"/>
            </a:xfrm>
            <a:prstGeom prst="ellipse">
              <a:avLst/>
            </a:prstGeom>
            <a:solidFill>
              <a:srgbClr val="457778"/>
            </a:solidFill>
            <a:ln>
              <a:solidFill>
                <a:srgbClr val="45777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13144D-86E8-8B48-4F3E-176539212A92}"/>
                </a:ext>
              </a:extLst>
            </p:cNvPr>
            <p:cNvSpPr txBox="1"/>
            <p:nvPr/>
          </p:nvSpPr>
          <p:spPr>
            <a:xfrm>
              <a:off x="9916713" y="1765618"/>
              <a:ext cx="67398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800" dirty="0">
                  <a:solidFill>
                    <a:srgbClr val="F5F5F5"/>
                  </a:solidFill>
                  <a:latin typeface="Corbel" panose="020B0503020204020204" pitchFamily="34" charset="0"/>
                </a:rPr>
                <a:t>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017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4E26B-F8EA-5A96-7CFE-656C2DFA0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9389AD-960B-D961-047C-16AFDAFBD9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2DF415-6977-0B74-D375-AE026205BA32}"/>
              </a:ext>
            </a:extLst>
          </p:cNvPr>
          <p:cNvSpPr txBox="1"/>
          <p:nvPr/>
        </p:nvSpPr>
        <p:spPr>
          <a:xfrm>
            <a:off x="2123387" y="2274838"/>
            <a:ext cx="7945225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rgbClr val="F5F5F5"/>
                </a:solidFill>
                <a:latin typeface="Corbel" panose="020B0503020204020204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98807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22B0C-F886-79CE-51F6-575FC8385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CDE906-748D-3953-9232-2E6DC1AA5FD2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64C3D1-E0AD-DA84-3209-CDC54523B961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20945D-9FBE-5537-08DC-80EC4C700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BC17B-3EBD-0E95-2B5F-462F1F8490C9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43F36-27D0-1707-773E-4C4E82F4AACA}"/>
              </a:ext>
            </a:extLst>
          </p:cNvPr>
          <p:cNvSpPr txBox="1"/>
          <p:nvPr/>
        </p:nvSpPr>
        <p:spPr>
          <a:xfrm>
            <a:off x="658116" y="1582338"/>
            <a:ext cx="1095806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Corbel" panose="020B0503020204020204" pitchFamily="34" charset="0"/>
                <a:hlinkClick r:id="rId3"/>
              </a:rPr>
              <a:t>Dashboard</a:t>
            </a:r>
            <a:endParaRPr lang="en-GB" sz="3600" dirty="0">
              <a:latin typeface="Corbel" panose="020B0503020204020204" pitchFamily="34" charset="0"/>
            </a:endParaRPr>
          </a:p>
          <a:p>
            <a:endParaRPr lang="en-GB" sz="3600" dirty="0">
              <a:latin typeface="Corbel" panose="020B0503020204020204" pitchFamily="34" charset="0"/>
            </a:endParaRPr>
          </a:p>
          <a:p>
            <a:r>
              <a:rPr lang="en-GB" sz="3600" dirty="0">
                <a:latin typeface="Corbel" panose="020B0503020204020204" pitchFamily="34" charset="0"/>
                <a:hlinkClick r:id="rId4"/>
              </a:rPr>
              <a:t>Change Log</a:t>
            </a:r>
            <a:endParaRPr lang="en-GB" sz="3600" dirty="0">
              <a:latin typeface="Corbel" panose="020B0503020204020204" pitchFamily="34" charset="0"/>
            </a:endParaRPr>
          </a:p>
          <a:p>
            <a:endParaRPr lang="en-GB" sz="3600" dirty="0">
              <a:latin typeface="Corbel" panose="020B0503020204020204" pitchFamily="34" charset="0"/>
            </a:endParaRPr>
          </a:p>
          <a:p>
            <a:r>
              <a:rPr lang="en-GB" sz="3600" dirty="0">
                <a:latin typeface="Corbel" panose="020B0503020204020204" pitchFamily="34" charset="0"/>
                <a:hlinkClick r:id="rId5"/>
              </a:rPr>
              <a:t>Case Study</a:t>
            </a:r>
            <a:endParaRPr lang="en-GB" sz="3600" dirty="0">
              <a:latin typeface="Corbel" panose="020B0503020204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141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6000">
        <p159:morph option="byObject"/>
      </p:transition>
    </mc:Choice>
    <mc:Fallback xmlns="">
      <p:transition spd="slow" advClick="0" advTm="6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E7F7B-54BA-09C0-83E0-2626E200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B06E2E-331A-98FE-CDBD-3A17FCCA8E6D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2983E-E5CA-01A3-9699-A13B4B5C554F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B5969-6B43-D4AA-4EA1-E23E0CC719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02BC6-CA7F-FC90-6E87-32D0F3ACC497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What are we talking about?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B3C1B0-287F-D774-7FCE-2112354804A8}"/>
              </a:ext>
            </a:extLst>
          </p:cNvPr>
          <p:cNvSpPr txBox="1"/>
          <p:nvPr/>
        </p:nvSpPr>
        <p:spPr>
          <a:xfrm>
            <a:off x="1698395" y="2151727"/>
            <a:ext cx="87952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Objective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r>
              <a:rPr lang="en-GB" sz="3200" dirty="0">
                <a:latin typeface="Corbel" panose="020B0503020204020204" pitchFamily="34" charset="0"/>
              </a:rPr>
              <a:t>Understanding how casual and member Cyclistic users differ, and how we can use digital marketing to influence casual users to become members 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95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66ED-9153-5498-39E7-0FFDD5FF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23A38D-BF8A-3E5E-CED9-5D000E75C3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191D7D-AB7B-9CC9-39F3-C15B87F5248E}"/>
              </a:ext>
            </a:extLst>
          </p:cNvPr>
          <p:cNvSpPr txBox="1"/>
          <p:nvPr/>
        </p:nvSpPr>
        <p:spPr>
          <a:xfrm>
            <a:off x="2123387" y="2274838"/>
            <a:ext cx="7945225" cy="2308324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7200" dirty="0">
                <a:solidFill>
                  <a:srgbClr val="F5F5F5"/>
                </a:solidFill>
                <a:latin typeface="Corbel" panose="020B0503020204020204" pitchFamily="34" charset="0"/>
              </a:rPr>
              <a:t>Let's look at the data</a:t>
            </a:r>
          </a:p>
        </p:txBody>
      </p:sp>
    </p:spTree>
    <p:extLst>
      <p:ext uri="{BB962C8B-B14F-4D97-AF65-F5344CB8AC3E}">
        <p14:creationId xmlns:p14="http://schemas.microsoft.com/office/powerpoint/2010/main" val="1541037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D5033-9122-6E99-786A-4BF03882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B695D99-9686-B247-CBAD-CF1CA99AA62F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7284CC-3DBD-0354-40A8-38ECBCD6E60A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26EF0-A46F-D841-A27A-074EFB01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2498EC-0F32-A305-F497-85380BBD0568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419EE-865A-1220-867B-F50BB4BBE8AE}"/>
              </a:ext>
            </a:extLst>
          </p:cNvPr>
          <p:cNvSpPr txBox="1"/>
          <p:nvPr/>
        </p:nvSpPr>
        <p:spPr>
          <a:xfrm>
            <a:off x="655760" y="1242832"/>
            <a:ext cx="87952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From June 2024 to June 2025 …</a:t>
            </a: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98AC1-328F-E4E8-E223-7BDDC301C955}"/>
              </a:ext>
            </a:extLst>
          </p:cNvPr>
          <p:cNvSpPr txBox="1"/>
          <p:nvPr/>
        </p:nvSpPr>
        <p:spPr>
          <a:xfrm>
            <a:off x="4152635" y="2459502"/>
            <a:ext cx="38867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4,405,990 </a:t>
            </a:r>
          </a:p>
          <a:p>
            <a:r>
              <a:rPr lang="en-GB" sz="5400" dirty="0"/>
              <a:t>Unique trips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C7834-481F-98BA-BA45-06DAFB42D851}"/>
              </a:ext>
            </a:extLst>
          </p:cNvPr>
          <p:cNvSpPr txBox="1"/>
          <p:nvPr/>
        </p:nvSpPr>
        <p:spPr>
          <a:xfrm>
            <a:off x="6746103" y="6962705"/>
            <a:ext cx="201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Saturday</a:t>
            </a:r>
          </a:p>
          <a:p>
            <a:r>
              <a:rPr lang="en-GB" sz="2000" dirty="0"/>
              <a:t>Most popular day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E62B4A-EB30-B7E9-5674-DAB4285E8D8E}"/>
              </a:ext>
            </a:extLst>
          </p:cNvPr>
          <p:cNvSpPr txBox="1"/>
          <p:nvPr/>
        </p:nvSpPr>
        <p:spPr>
          <a:xfrm>
            <a:off x="8968284" y="6962706"/>
            <a:ext cx="23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July</a:t>
            </a:r>
          </a:p>
          <a:p>
            <a:r>
              <a:rPr lang="en-GB" sz="2000" dirty="0"/>
              <a:t>Most popular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99123-4033-1A2C-342B-0C8F3208A771}"/>
              </a:ext>
            </a:extLst>
          </p:cNvPr>
          <p:cNvSpPr txBox="1"/>
          <p:nvPr/>
        </p:nvSpPr>
        <p:spPr>
          <a:xfrm>
            <a:off x="2503822" y="6962705"/>
            <a:ext cx="180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23 mins</a:t>
            </a:r>
          </a:p>
          <a:p>
            <a:r>
              <a:rPr lang="en-GB" sz="2000" dirty="0"/>
              <a:t>Avg. trip casual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D73D8-0DEE-9B8B-8D6E-871143BCB238}"/>
              </a:ext>
            </a:extLst>
          </p:cNvPr>
          <p:cNvSpPr txBox="1"/>
          <p:nvPr/>
        </p:nvSpPr>
        <p:spPr>
          <a:xfrm>
            <a:off x="4523923" y="6963093"/>
            <a:ext cx="201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12 mins</a:t>
            </a:r>
          </a:p>
          <a:p>
            <a:r>
              <a:rPr lang="en-GB" sz="2000" dirty="0"/>
              <a:t>Avg. trip member</a:t>
            </a:r>
          </a:p>
        </p:txBody>
      </p:sp>
    </p:spTree>
    <p:extLst>
      <p:ext uri="{BB962C8B-B14F-4D97-AF65-F5344CB8AC3E}">
        <p14:creationId xmlns:p14="http://schemas.microsoft.com/office/powerpoint/2010/main" val="903797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91EB8-37CD-9840-32C3-5F912B00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CB6F5F-AE7C-088A-8BCC-D504822B9AAB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7CEB5-C450-3AB0-0E87-F5BC4EF1EFDE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76C8E3-8D1E-6B97-1B98-EC1A36DDE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2962D2-AECD-A76C-76AD-0A4945544A45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B37DE-BAF7-47B2-321E-2FCAB5C9B9E0}"/>
              </a:ext>
            </a:extLst>
          </p:cNvPr>
          <p:cNvSpPr txBox="1"/>
          <p:nvPr/>
        </p:nvSpPr>
        <p:spPr>
          <a:xfrm>
            <a:off x="655760" y="1242832"/>
            <a:ext cx="8795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From June 2024 to June 2025 …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0A4779-F9DA-CD70-7228-679BBEB068C0}"/>
              </a:ext>
            </a:extLst>
          </p:cNvPr>
          <p:cNvSpPr txBox="1"/>
          <p:nvPr/>
        </p:nvSpPr>
        <p:spPr>
          <a:xfrm>
            <a:off x="3383501" y="2459502"/>
            <a:ext cx="5424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23 mins</a:t>
            </a:r>
          </a:p>
          <a:p>
            <a:r>
              <a:rPr lang="en-GB" sz="5400" dirty="0"/>
              <a:t>Avg. trip casual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053E7-E14B-AB5D-D2AC-8CED0E8D98D2}"/>
              </a:ext>
            </a:extLst>
          </p:cNvPr>
          <p:cNvSpPr txBox="1"/>
          <p:nvPr/>
        </p:nvSpPr>
        <p:spPr>
          <a:xfrm>
            <a:off x="6746103" y="6962705"/>
            <a:ext cx="201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Saturday</a:t>
            </a:r>
          </a:p>
          <a:p>
            <a:r>
              <a:rPr lang="en-GB" sz="2000" dirty="0"/>
              <a:t>Most popular day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76F11-404A-DFEC-5B53-73B7B724AA11}"/>
              </a:ext>
            </a:extLst>
          </p:cNvPr>
          <p:cNvSpPr txBox="1"/>
          <p:nvPr/>
        </p:nvSpPr>
        <p:spPr>
          <a:xfrm>
            <a:off x="8968284" y="6962706"/>
            <a:ext cx="23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July</a:t>
            </a:r>
          </a:p>
          <a:p>
            <a:r>
              <a:rPr lang="en-GB" sz="2000" dirty="0"/>
              <a:t>Most popular month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E9343-D524-C6C7-25CD-D538F83CBE47}"/>
              </a:ext>
            </a:extLst>
          </p:cNvPr>
          <p:cNvSpPr txBox="1"/>
          <p:nvPr/>
        </p:nvSpPr>
        <p:spPr>
          <a:xfrm>
            <a:off x="4523923" y="6963093"/>
            <a:ext cx="201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12 mins</a:t>
            </a:r>
          </a:p>
          <a:p>
            <a:r>
              <a:rPr lang="en-GB" sz="2000" dirty="0"/>
              <a:t>Avg. trip member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BCE9E-B6FA-708B-87EE-BB1FE080B51A}"/>
              </a:ext>
            </a:extLst>
          </p:cNvPr>
          <p:cNvSpPr txBox="1"/>
          <p:nvPr/>
        </p:nvSpPr>
        <p:spPr>
          <a:xfrm>
            <a:off x="655760" y="5397855"/>
            <a:ext cx="163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4,405,990 </a:t>
            </a:r>
          </a:p>
          <a:p>
            <a:r>
              <a:rPr lang="en-GB" sz="2000" dirty="0"/>
              <a:t>Unique trips</a:t>
            </a:r>
          </a:p>
        </p:txBody>
      </p:sp>
    </p:spTree>
    <p:extLst>
      <p:ext uri="{BB962C8B-B14F-4D97-AF65-F5344CB8AC3E}">
        <p14:creationId xmlns:p14="http://schemas.microsoft.com/office/powerpoint/2010/main" val="1014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31E10-9819-9941-F786-45A51E60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9DBDF2-1B7F-F858-BE8B-9F0F33D62B7B}"/>
              </a:ext>
            </a:extLst>
          </p:cNvPr>
          <p:cNvSpPr/>
          <p:nvPr/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D0D55F-0EC6-7E8B-618C-80896AE0FB65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FCD78-CAAA-421A-1435-8EFF42C7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CA2B61-83A1-2964-A234-1EB6E8EFA3FF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CB787-DD6D-1F96-D4BD-D720ABC12841}"/>
              </a:ext>
            </a:extLst>
          </p:cNvPr>
          <p:cNvSpPr txBox="1"/>
          <p:nvPr/>
        </p:nvSpPr>
        <p:spPr>
          <a:xfrm>
            <a:off x="655760" y="1242832"/>
            <a:ext cx="8795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From June 2024 to June 2025 …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D2B8D5-8403-06D4-070D-05E2D506E62C}"/>
              </a:ext>
            </a:extLst>
          </p:cNvPr>
          <p:cNvSpPr txBox="1"/>
          <p:nvPr/>
        </p:nvSpPr>
        <p:spPr>
          <a:xfrm>
            <a:off x="6746103" y="6962705"/>
            <a:ext cx="2012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Saturday</a:t>
            </a:r>
          </a:p>
          <a:p>
            <a:r>
              <a:rPr lang="en-GB" sz="2000" dirty="0"/>
              <a:t>Most popular day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00B71E-6BAE-66CE-4308-535EF742E213}"/>
              </a:ext>
            </a:extLst>
          </p:cNvPr>
          <p:cNvSpPr txBox="1"/>
          <p:nvPr/>
        </p:nvSpPr>
        <p:spPr>
          <a:xfrm>
            <a:off x="8968284" y="6962706"/>
            <a:ext cx="23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July</a:t>
            </a:r>
          </a:p>
          <a:p>
            <a:r>
              <a:rPr lang="en-GB" sz="2000" dirty="0"/>
              <a:t>Most popular month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304D8-5110-A5F8-1DF4-E6B62457A11C}"/>
              </a:ext>
            </a:extLst>
          </p:cNvPr>
          <p:cNvSpPr txBox="1"/>
          <p:nvPr/>
        </p:nvSpPr>
        <p:spPr>
          <a:xfrm>
            <a:off x="655760" y="5397855"/>
            <a:ext cx="163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4,405,990 </a:t>
            </a:r>
          </a:p>
          <a:p>
            <a:r>
              <a:rPr lang="en-GB" sz="2000" dirty="0"/>
              <a:t>Unique trips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578A6-289D-EF48-1EC9-68D46AA5AA62}"/>
              </a:ext>
            </a:extLst>
          </p:cNvPr>
          <p:cNvSpPr txBox="1"/>
          <p:nvPr/>
        </p:nvSpPr>
        <p:spPr>
          <a:xfrm>
            <a:off x="2503822" y="5397855"/>
            <a:ext cx="180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23 mins</a:t>
            </a:r>
          </a:p>
          <a:p>
            <a:r>
              <a:rPr lang="en-GB" sz="2000" dirty="0"/>
              <a:t>Avg. trip casual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65E84-D177-1582-3D60-84410BB68144}"/>
              </a:ext>
            </a:extLst>
          </p:cNvPr>
          <p:cNvSpPr txBox="1"/>
          <p:nvPr/>
        </p:nvSpPr>
        <p:spPr>
          <a:xfrm>
            <a:off x="3045094" y="2459502"/>
            <a:ext cx="51100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12 mins</a:t>
            </a:r>
          </a:p>
          <a:p>
            <a:r>
              <a:rPr lang="en-GB" sz="5400" dirty="0"/>
              <a:t>Avg. trip member</a:t>
            </a:r>
          </a:p>
        </p:txBody>
      </p:sp>
    </p:spTree>
    <p:extLst>
      <p:ext uri="{BB962C8B-B14F-4D97-AF65-F5344CB8AC3E}">
        <p14:creationId xmlns:p14="http://schemas.microsoft.com/office/powerpoint/2010/main" val="3021767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5036-7C5D-9CBE-1188-BA3E3FAA9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C9FF80A-19E1-0FFF-4BB0-F0F730A0F199}"/>
              </a:ext>
            </a:extLst>
          </p:cNvPr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F5F5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CCC42-535B-C41B-8A70-F3AA8226A44B}"/>
              </a:ext>
            </a:extLst>
          </p:cNvPr>
          <p:cNvSpPr/>
          <p:nvPr/>
        </p:nvSpPr>
        <p:spPr>
          <a:xfrm>
            <a:off x="0" y="-1"/>
            <a:ext cx="12192000" cy="1044000"/>
          </a:xfrm>
          <a:prstGeom prst="rect">
            <a:avLst/>
          </a:prstGeom>
          <a:solidFill>
            <a:srgbClr val="457778"/>
          </a:solidFill>
          <a:ln>
            <a:solidFill>
              <a:srgbClr val="45777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F20D00-F470-D090-B26A-888285348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10" t="12761" r="31110" b="20072"/>
          <a:stretch>
            <a:fillRect/>
          </a:stretch>
        </p:blipFill>
        <p:spPr>
          <a:xfrm>
            <a:off x="11200237" y="104705"/>
            <a:ext cx="831884" cy="834587"/>
          </a:xfrm>
          <a:custGeom>
            <a:avLst/>
            <a:gdLst>
              <a:gd name="connsiteX0" fmla="*/ 1794235 w 3588470"/>
              <a:gd name="connsiteY0" fmla="*/ 0 h 3600130"/>
              <a:gd name="connsiteX1" fmla="*/ 3588470 w 3588470"/>
              <a:gd name="connsiteY1" fmla="*/ 1800065 h 3600130"/>
              <a:gd name="connsiteX2" fmla="*/ 1794235 w 3588470"/>
              <a:gd name="connsiteY2" fmla="*/ 3600130 h 3600130"/>
              <a:gd name="connsiteX3" fmla="*/ 0 w 3588470"/>
              <a:gd name="connsiteY3" fmla="*/ 1800065 h 3600130"/>
              <a:gd name="connsiteX4" fmla="*/ 1794235 w 3588470"/>
              <a:gd name="connsiteY4" fmla="*/ 0 h 360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88470" h="3600130">
                <a:moveTo>
                  <a:pt x="1794235" y="0"/>
                </a:moveTo>
                <a:cubicBezTo>
                  <a:pt x="2785164" y="0"/>
                  <a:pt x="3588470" y="805917"/>
                  <a:pt x="3588470" y="1800065"/>
                </a:cubicBezTo>
                <a:cubicBezTo>
                  <a:pt x="3588470" y="2794213"/>
                  <a:pt x="2785164" y="3600130"/>
                  <a:pt x="1794235" y="3600130"/>
                </a:cubicBezTo>
                <a:cubicBezTo>
                  <a:pt x="803306" y="3600130"/>
                  <a:pt x="0" y="2794213"/>
                  <a:pt x="0" y="1800065"/>
                </a:cubicBezTo>
                <a:cubicBezTo>
                  <a:pt x="0" y="805917"/>
                  <a:pt x="803306" y="0"/>
                  <a:pt x="1794235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2DB057-0B5C-5639-36B9-B181E66C2A65}"/>
              </a:ext>
            </a:extLst>
          </p:cNvPr>
          <p:cNvSpPr txBox="1"/>
          <p:nvPr/>
        </p:nvSpPr>
        <p:spPr>
          <a:xfrm>
            <a:off x="655760" y="198832"/>
            <a:ext cx="988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5F5F5"/>
                </a:solidFill>
                <a:latin typeface="Corbel" panose="020B0503020204020204" pitchFamily="34" charset="0"/>
              </a:rPr>
              <a:t>Let’s look at the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07477-29BB-C174-AD1E-5D688DBBF85F}"/>
              </a:ext>
            </a:extLst>
          </p:cNvPr>
          <p:cNvSpPr txBox="1"/>
          <p:nvPr/>
        </p:nvSpPr>
        <p:spPr>
          <a:xfrm>
            <a:off x="655760" y="1242832"/>
            <a:ext cx="8795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Corbel" panose="020B0503020204020204" pitchFamily="34" charset="0"/>
              </a:rPr>
              <a:t>From June 2024 to June 2025 …</a:t>
            </a:r>
          </a:p>
          <a:p>
            <a:endParaRPr lang="en-GB" sz="3200" dirty="0">
              <a:latin typeface="Corbel" panose="020B0503020204020204" pitchFamily="34" charset="0"/>
            </a:endParaRPr>
          </a:p>
          <a:p>
            <a:endParaRPr lang="en-GB" sz="3200" dirty="0">
              <a:latin typeface="Corbel" panose="020B05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A9273-36CF-D097-F22B-6C04C375EA5E}"/>
              </a:ext>
            </a:extLst>
          </p:cNvPr>
          <p:cNvSpPr txBox="1"/>
          <p:nvPr/>
        </p:nvSpPr>
        <p:spPr>
          <a:xfrm>
            <a:off x="2878443" y="2459502"/>
            <a:ext cx="64351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600" b="1" dirty="0"/>
              <a:t>Saturday</a:t>
            </a:r>
          </a:p>
          <a:p>
            <a:r>
              <a:rPr lang="en-GB" sz="5400" dirty="0"/>
              <a:t>Most popular day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E6003-7F4B-E137-5D44-0927ECB470FC}"/>
              </a:ext>
            </a:extLst>
          </p:cNvPr>
          <p:cNvSpPr txBox="1"/>
          <p:nvPr/>
        </p:nvSpPr>
        <p:spPr>
          <a:xfrm>
            <a:off x="8968284" y="6962706"/>
            <a:ext cx="2375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July</a:t>
            </a:r>
          </a:p>
          <a:p>
            <a:r>
              <a:rPr lang="en-GB" sz="2000" dirty="0"/>
              <a:t>Most popular month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8F393D-EC8F-A945-7099-F58BAB4CCB31}"/>
              </a:ext>
            </a:extLst>
          </p:cNvPr>
          <p:cNvSpPr txBox="1"/>
          <p:nvPr/>
        </p:nvSpPr>
        <p:spPr>
          <a:xfrm>
            <a:off x="2503822" y="5397855"/>
            <a:ext cx="180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23 mins</a:t>
            </a:r>
          </a:p>
          <a:p>
            <a:r>
              <a:rPr lang="en-GB" sz="2000" dirty="0"/>
              <a:t>Avg. trip casual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C8707F-576C-76DD-9EAF-3D9584A7F789}"/>
              </a:ext>
            </a:extLst>
          </p:cNvPr>
          <p:cNvSpPr txBox="1"/>
          <p:nvPr/>
        </p:nvSpPr>
        <p:spPr>
          <a:xfrm>
            <a:off x="4523923" y="5397854"/>
            <a:ext cx="201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12 mins</a:t>
            </a:r>
          </a:p>
          <a:p>
            <a:r>
              <a:rPr lang="en-GB" sz="2000" dirty="0"/>
              <a:t>Avg. trip member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0D5DA-DDA9-0333-5023-27F5ECA40561}"/>
              </a:ext>
            </a:extLst>
          </p:cNvPr>
          <p:cNvSpPr txBox="1"/>
          <p:nvPr/>
        </p:nvSpPr>
        <p:spPr>
          <a:xfrm>
            <a:off x="655760" y="5397855"/>
            <a:ext cx="1637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4,405,990 </a:t>
            </a:r>
          </a:p>
          <a:p>
            <a:r>
              <a:rPr lang="en-GB" sz="2000" dirty="0"/>
              <a:t>Unique trips</a:t>
            </a:r>
          </a:p>
        </p:txBody>
      </p:sp>
    </p:spTree>
    <p:extLst>
      <p:ext uri="{BB962C8B-B14F-4D97-AF65-F5344CB8AC3E}">
        <p14:creationId xmlns:p14="http://schemas.microsoft.com/office/powerpoint/2010/main" val="169675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2000">
        <p159:morph option="byObject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781</Words>
  <Application>Microsoft Office PowerPoint</Application>
  <PresentationFormat>Widescreen</PresentationFormat>
  <Paragraphs>184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O'Shaughnessy</dc:creator>
  <cp:lastModifiedBy>Francis O'Shaughnessy</cp:lastModifiedBy>
  <cp:revision>12</cp:revision>
  <dcterms:created xsi:type="dcterms:W3CDTF">2025-08-23T15:02:02Z</dcterms:created>
  <dcterms:modified xsi:type="dcterms:W3CDTF">2025-08-25T15:02:36Z</dcterms:modified>
</cp:coreProperties>
</file>