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62" r:id="rId5"/>
    <p:sldId id="276" r:id="rId6"/>
    <p:sldId id="263" r:id="rId7"/>
    <p:sldId id="277" r:id="rId8"/>
    <p:sldId id="264" r:id="rId9"/>
    <p:sldId id="278" r:id="rId10"/>
    <p:sldId id="265" r:id="rId11"/>
    <p:sldId id="279" r:id="rId12"/>
    <p:sldId id="287" r:id="rId13"/>
    <p:sldId id="266" r:id="rId14"/>
    <p:sldId id="280" r:id="rId15"/>
    <p:sldId id="267" r:id="rId16"/>
    <p:sldId id="281" r:id="rId17"/>
    <p:sldId id="261" r:id="rId18"/>
    <p:sldId id="282" r:id="rId19"/>
    <p:sldId id="268" r:id="rId20"/>
    <p:sldId id="283" r:id="rId21"/>
    <p:sldId id="272" r:id="rId22"/>
    <p:sldId id="284" r:id="rId23"/>
    <p:sldId id="273" r:id="rId24"/>
    <p:sldId id="285" r:id="rId25"/>
    <p:sldId id="270" r:id="rId26"/>
    <p:sldId id="269" r:id="rId27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3.jpe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《数字图像处理》</a:t>
            </a:r>
            <a:br>
              <a:rPr lang="zh-CN" altLang="en-US" sz="4000" dirty="0"/>
            </a:br>
            <a:r>
              <a:rPr lang="zh-CN" altLang="en-US" sz="4000" dirty="0"/>
              <a:t>编程作业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1485" y="3564890"/>
            <a:ext cx="5901690" cy="1687195"/>
          </a:xfrm>
        </p:spPr>
        <p:txBody>
          <a:bodyPr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</a:rPr>
              <a:t>1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1900" b="1">
                <a:solidFill>
                  <a:srgbClr val="0070C0"/>
                </a:solidFill>
              </a:rPr>
              <a:t>编程语言：</a:t>
            </a:r>
            <a:r>
              <a:rPr lang="en-US" altLang="zh-CN" sz="1900" b="1">
                <a:solidFill>
                  <a:srgbClr val="0070C0"/>
                </a:solidFill>
              </a:rPr>
              <a:t>C/C++ </a:t>
            </a:r>
            <a:endParaRPr lang="en-US" altLang="zh-CN" sz="1900" b="1">
              <a:solidFill>
                <a:srgbClr val="0070C0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、演示图片自行准备，演示结果要有直观的表现力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、除了编程语言自带的头文件与标准库以外，不允许使用任何第三方的头文件与库文件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、所有结果都以图像文件的方式进行展示。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5" name="图片 15" descr="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341120"/>
            <a:ext cx="2063115" cy="2063115"/>
          </a:xfrm>
          <a:prstGeom prst="rect">
            <a:avLst/>
          </a:prstGeom>
        </p:spPr>
      </p:pic>
      <p:pic>
        <p:nvPicPr>
          <p:cNvPr id="10" name="图片 10" descr="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0" y="1341120"/>
            <a:ext cx="1219200" cy="1219200"/>
          </a:xfrm>
          <a:prstGeom prst="rect">
            <a:avLst/>
          </a:prstGeom>
        </p:spPr>
      </p:pic>
      <p:pic>
        <p:nvPicPr>
          <p:cNvPr id="12" name="图片 12" descr="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0" y="1332865"/>
            <a:ext cx="2071370" cy="20713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图片 13" descr="mirr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45" y="4037965"/>
            <a:ext cx="2072640" cy="2072640"/>
          </a:xfrm>
          <a:prstGeom prst="rect">
            <a:avLst/>
          </a:prstGeom>
        </p:spPr>
      </p:pic>
      <p:pic>
        <p:nvPicPr>
          <p:cNvPr id="11" name="图片 11" descr="rota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608" y="3814128"/>
            <a:ext cx="2295525" cy="2295525"/>
          </a:xfrm>
          <a:prstGeom prst="rect">
            <a:avLst/>
          </a:prstGeom>
        </p:spPr>
      </p:pic>
      <p:pic>
        <p:nvPicPr>
          <p:cNvPr id="22" name="图片 22" descr="D:\01courses\digital-image-processing\dip\dip\output\4-3-mirror.bmp4-3-mirror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228340" y="4037965"/>
            <a:ext cx="2072005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60095" y="1769745"/>
            <a:ext cx="7760335" cy="414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3" name="图片 53" descr="D:\01courses\digital-image-processing\dip\dip\input\grid.bmpgri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02665" y="2213610"/>
            <a:ext cx="3211195" cy="3212465"/>
          </a:xfrm>
          <a:prstGeom prst="rect">
            <a:avLst/>
          </a:prstGeom>
        </p:spPr>
      </p:pic>
      <p:pic>
        <p:nvPicPr>
          <p:cNvPr id="26" name="图片 26" descr="D:\01courses\digital-image-processing\dip\dip\output\4-5-perspectiveTransform.bmp4-5-perspectiveTransfor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16500" y="2213610"/>
            <a:ext cx="3212465" cy="3212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3580" y="1314450"/>
            <a:ext cx="2354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透视变形矫正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、阈值分割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）给定阈值</a:t>
            </a:r>
            <a:r>
              <a:rPr lang="en-US" altLang="zh-CN" sz="2800" b="1" dirty="0"/>
              <a:t>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迭代阈值法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sym typeface="+mn-ea"/>
              </a:rPr>
              <a:t>Otsu</a:t>
            </a:r>
            <a:endParaRPr lang="en-US" altLang="zh-CN" sz="2800" b="1" dirty="0"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说明：（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在直方图上标记出计算出的阈值并进行展示；（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生成二值化后的图像进行展示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8335" y="1769745"/>
            <a:ext cx="7872095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1" name="图片 61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4065" y="1941195"/>
            <a:ext cx="2346325" cy="2346325"/>
          </a:xfrm>
          <a:prstGeom prst="rect">
            <a:avLst/>
          </a:prstGeom>
        </p:spPr>
      </p:pic>
      <p:pic>
        <p:nvPicPr>
          <p:cNvPr id="62" name="图片 62" descr="D:\01courses\digital-image-processing\dip\dip\output\5-2-1-thresholdingIterate.bmp5-2-1-thresholdingIterat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5825" y="1941195"/>
            <a:ext cx="2345690" cy="2346960"/>
          </a:xfrm>
          <a:prstGeom prst="rect">
            <a:avLst/>
          </a:prstGeom>
        </p:spPr>
      </p:pic>
      <p:pic>
        <p:nvPicPr>
          <p:cNvPr id="63" name="图片 63" descr="D:\01courses\digital-image-processing\dip\dip\output\5-2-2-thresholdingIterateHistogram.bmp5-2-2-thresholdingIterateHistogra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88685" y="1935480"/>
            <a:ext cx="2352040" cy="2352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基于区域的分割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）基于种子点进行区域增长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对图像进行自下而上合并操作。</a:t>
            </a:r>
            <a:endParaRPr lang="en-US" altLang="zh-CN" sz="2800" b="1" dirty="0"/>
          </a:p>
          <a:p>
            <a:pPr algn="l"/>
            <a:r>
              <a:rPr lang="zh-CN" altLang="en-US" sz="2800" b="1" dirty="0"/>
              <a:t>（</a:t>
            </a:r>
            <a:r>
              <a:rPr lang="zh-CN" altLang="en-US" sz="2800" b="1" dirty="0"/>
              <a:t>2）区域分裂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对图像进行自上而下的分割操作。</a:t>
            </a:r>
            <a:endParaRPr lang="zh-CN" altLang="en-US" sz="2800" b="1" dirty="0"/>
          </a:p>
          <a:p>
            <a:pPr algn="l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）过分割区域合并（选做）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    对（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）的结果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进行自下而上的合并操作。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4" descr="test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6780" y="3491865"/>
            <a:ext cx="2251075" cy="2041525"/>
          </a:xfrm>
          <a:prstGeom prst="rect">
            <a:avLst/>
          </a:prstGeom>
        </p:spPr>
      </p:pic>
      <p:pic>
        <p:nvPicPr>
          <p:cNvPr id="2" name="图片 23" descr="zhongz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" y="3491865"/>
            <a:ext cx="2256155" cy="2045970"/>
          </a:xfrm>
          <a:prstGeom prst="rect">
            <a:avLst/>
          </a:prstGeom>
        </p:spPr>
      </p:pic>
      <p:pic>
        <p:nvPicPr>
          <p:cNvPr id="25" name="图片 25" descr="separa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35" y="3491865"/>
            <a:ext cx="2243455" cy="2034540"/>
          </a:xfrm>
          <a:prstGeom prst="rect">
            <a:avLst/>
          </a:prstGeom>
        </p:spPr>
      </p:pic>
      <p:pic>
        <p:nvPicPr>
          <p:cNvPr id="34" name="图片 34" descr="D:\01courses\digital-image-processing\dip\dip\output\6-1-regionGrowing.bmp6-1-regionGrowi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42473" y="1260793"/>
            <a:ext cx="1965325" cy="196532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33" name="图片 33" descr="D:\01courses\digital-image-processing\dip\dip\input\sphere.bmpsphere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3270" y="1209040"/>
            <a:ext cx="1965960" cy="196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74010" y="162687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个种子点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19400" y="211201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73375" y="225806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增长为黑盒白两个区域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866390" y="4550410"/>
            <a:ext cx="555625" cy="82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779135" y="4525010"/>
            <a:ext cx="558165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40990" y="407225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增长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620" y="406209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分裂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280" y="5609590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白色区域为种子点，灰色区域为增长区域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、边缘检测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Prewitt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Sobel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LOG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7" name="图片 57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91255" y="1431925"/>
            <a:ext cx="1965960" cy="1965960"/>
          </a:xfrm>
          <a:prstGeom prst="rect">
            <a:avLst/>
          </a:prstGeom>
        </p:spPr>
      </p:pic>
      <p:pic>
        <p:nvPicPr>
          <p:cNvPr id="38" name="图片 38" descr="D:\01courses\digital-image-processing\dip\dip\output\7-1-prewitt.bmp7-1-prewit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533" y="3760788"/>
            <a:ext cx="1965325" cy="1965325"/>
          </a:xfrm>
          <a:prstGeom prst="rect">
            <a:avLst/>
          </a:prstGeom>
        </p:spPr>
      </p:pic>
      <p:pic>
        <p:nvPicPr>
          <p:cNvPr id="40" name="图片 40" descr="D:\01courses\digital-image-processing\dip\dip\output\7-2-sobel.bmp7-2-sobe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91573" y="3760788"/>
            <a:ext cx="1965325" cy="1965325"/>
          </a:xfrm>
          <a:prstGeom prst="rect">
            <a:avLst/>
          </a:prstGeom>
        </p:spPr>
      </p:pic>
      <p:pic>
        <p:nvPicPr>
          <p:cNvPr id="42" name="图片 42" descr="D:\01courses\digital-image-processing\dip\dip\output\7-3-LOG.bmp7-3-LO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61418" y="3760788"/>
            <a:ext cx="1965325" cy="196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885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Prewitt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189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Sobel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1735" y="5726430"/>
            <a:ext cx="196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LOG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095" y="2619375"/>
            <a:ext cx="210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不同输出阈值会导致结果稍有差异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/>
              <a:t>、</a:t>
            </a:r>
            <a:r>
              <a:rPr lang="en-US" altLang="zh-CN" b="1" dirty="0"/>
              <a:t>Hough</a:t>
            </a:r>
            <a:r>
              <a:rPr lang="zh-CN" altLang="en-US" b="1" dirty="0"/>
              <a:t>变换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直线检测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说明：针对二值灰度图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2" name="图片 62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1209040"/>
            <a:ext cx="2329180" cy="23291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3" name="图片 6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10" y="1209040"/>
            <a:ext cx="2396490" cy="23964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3" name="图片 43" descr="D:\01courses\digital-image-processing\dip\dip\input\line.bmplin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085" y="3844290"/>
            <a:ext cx="2422525" cy="2422525"/>
          </a:xfrm>
          <a:prstGeom prst="rect">
            <a:avLst/>
          </a:prstGeom>
        </p:spPr>
      </p:pic>
      <p:pic>
        <p:nvPicPr>
          <p:cNvPr id="44" name="图片 44" descr="D:\01courses\digital-image-processing\dip\dip\output\8-1-Hough.bmp8-1-Hough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50410" y="3844290"/>
            <a:ext cx="2422525" cy="24225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703320" y="243141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639185" y="50514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交互界面示例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2820" y="1209040"/>
            <a:ext cx="3684905" cy="486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09040"/>
            <a:ext cx="3984625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9</a:t>
            </a:r>
            <a:r>
              <a:rPr lang="zh-CN" altLang="en-US" b="1" dirty="0"/>
              <a:t>、区域标记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将每个连通区域用一个不同的颜色进行表示，以便于展示结果。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9" name="图片 29" descr="Hough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078" y="1350963"/>
            <a:ext cx="2162175" cy="2162175"/>
          </a:xfrm>
          <a:prstGeom prst="rect">
            <a:avLst/>
          </a:prstGeom>
        </p:spPr>
      </p:pic>
      <p:pic>
        <p:nvPicPr>
          <p:cNvPr id="28" name="图片 28" descr="mar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63" y="1429703"/>
            <a:ext cx="2143125" cy="2143125"/>
          </a:xfrm>
          <a:prstGeom prst="rect">
            <a:avLst/>
          </a:prstGeom>
        </p:spPr>
      </p:pic>
      <p:pic>
        <p:nvPicPr>
          <p:cNvPr id="33" name="图片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395" y="3966845"/>
            <a:ext cx="2161540" cy="21615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pic>
        <p:nvPicPr>
          <p:cNvPr id="34" name="图片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1585" y="3966845"/>
            <a:ext cx="2161540" cy="2161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3987800" y="242824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987800" y="49752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10</a:t>
            </a:r>
            <a:r>
              <a:rPr lang="zh-CN" altLang="en-US" b="1" dirty="0"/>
              <a:t>、轮廓提取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）基于边界点的定义提取轮廓。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将所有轮廓区域用一种显著颜色进行表示，以便于展示结果。</a:t>
            </a:r>
            <a:endParaRPr lang="zh-CN" altLang="en-US" sz="2800" b="1" dirty="0">
              <a:ea typeface="宋体" panose="02010600030101010101" pitchFamily="2" charset="-122"/>
              <a:sym typeface="+mn-ea"/>
            </a:endParaRPr>
          </a:p>
          <a:p>
            <a:pPr algn="just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）基于边界跟踪提取轮廓，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将每个轮廓区域用不同的颜色进行表示，以便于展示结果。（选做）</a:t>
            </a:r>
            <a:endParaRPr lang="en-US" altLang="zh-CN" sz="2800" b="1" dirty="0"/>
          </a:p>
          <a:p>
            <a:pPr algn="just"/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algn="just"/>
            <a:endParaRPr lang="zh-CN" alt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45" name="图片 45" descr="D:\01courses\digital-image-processing\dip\dip\input\cells.bmpcell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93825" y="1349375"/>
            <a:ext cx="2558415" cy="1696720"/>
          </a:xfrm>
          <a:prstGeom prst="rect">
            <a:avLst/>
          </a:prstGeom>
        </p:spPr>
      </p:pic>
      <p:pic>
        <p:nvPicPr>
          <p:cNvPr id="46" name="图片 46" descr="D:\01courses\digital-image-processing\dip\dip\output\10-1-edgeExtraction.bmp10-1-edgeExtrac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2995" y="1349375"/>
            <a:ext cx="2559685" cy="1697355"/>
          </a:xfrm>
          <a:prstGeom prst="rect">
            <a:avLst/>
          </a:prstGeom>
        </p:spPr>
      </p:pic>
      <p:pic>
        <p:nvPicPr>
          <p:cNvPr id="66" name="图片 66" descr="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5" y="3517265"/>
            <a:ext cx="2559050" cy="2559050"/>
          </a:xfrm>
          <a:prstGeom prst="rect">
            <a:avLst/>
          </a:prstGeom>
        </p:spPr>
      </p:pic>
      <p:pic>
        <p:nvPicPr>
          <p:cNvPr id="67" name="图片 67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95" y="3517265"/>
            <a:ext cx="2559050" cy="25590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054475" y="21939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4055110" y="479298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655" y="915035"/>
            <a:ext cx="6798945" cy="908050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、软件系统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010" y="1822450"/>
            <a:ext cx="7562850" cy="4391660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、将前面实现的所有内容封装成模块，设计接口函数，对输入输出及参数进行说明。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、设计完整的命令和参数的显示界面，要求清晰直观，使用控制台界面。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、提交详细设计文档，每个模块的功能、基本原理、接口定义。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、提供针对各个功能的测试图像，并用恰当的文件名标记清晰。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、程序演示不允许修改源代码。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6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、设计批处理程序，将所有功能批量完成，参数可设置为默认参数。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、源代码结构合理、清晰，必要的代码注释。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、代码说明文件，对程序文件组成及功能进行简要说明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、车牌文字提取（选做）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综合练习</a:t>
            </a:r>
            <a:endParaRPr lang="zh-CN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将测试图片中的车牌文字图像提取出来</a:t>
            </a:r>
            <a:endParaRPr lang="zh-CN" altLang="en-US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endParaRPr lang="zh-CN" altLang="en-US" sz="2800" b="1" dirty="0"/>
          </a:p>
        </p:txBody>
      </p:sp>
      <p:pic>
        <p:nvPicPr>
          <p:cNvPr id="4" name="图片 3" descr="s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825" y="3743325"/>
            <a:ext cx="2830195" cy="2118360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6296660" y="4598035"/>
          <a:ext cx="213550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133600" imgH="409575" progId="Paint.Picture">
                  <p:embed/>
                </p:oleObj>
              </mc:Choice>
              <mc:Fallback>
                <p:oleObj name="" r:id="rId3" imgW="2133600" imgH="4095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6660" y="4598035"/>
                        <a:ext cx="213550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60426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2295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0" y="4554855"/>
            <a:ext cx="15906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BMP</a:t>
            </a:r>
            <a:r>
              <a:rPr lang="zh-CN" altLang="en-US" b="1" dirty="0"/>
              <a:t>文件处理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655" y="2489835"/>
            <a:ext cx="7150735" cy="344487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位彩色图像转换为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</a:t>
            </a:r>
            <a:r>
              <a:rPr lang="zh-CN" altLang="en-US" sz="2800" b="1" dirty="0">
                <a:sym typeface="+mn-ea"/>
              </a:rPr>
              <a:t>灰度图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对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sym typeface="+mn-ea"/>
              </a:rPr>
              <a:t>位灰度图进行反色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位彩色图像按</a:t>
            </a:r>
            <a:r>
              <a:rPr lang="en-US" altLang="zh-CN" sz="2800" b="1" dirty="0">
                <a:sym typeface="+mn-ea"/>
              </a:rPr>
              <a:t>R,G,B</a:t>
            </a:r>
            <a:r>
              <a:rPr lang="zh-CN" altLang="en-US" sz="2800" b="1" dirty="0">
                <a:sym typeface="+mn-ea"/>
              </a:rPr>
              <a:t>三个分量进行分离，产生</a:t>
            </a:r>
            <a:r>
              <a:rPr lang="en-US" altLang="zh-CN" sz="2800" b="1" dirty="0">
                <a:sym typeface="+mn-ea"/>
              </a:rPr>
              <a:t>3</a:t>
            </a:r>
            <a:r>
              <a:rPr lang="zh-CN" altLang="en-US" sz="2800" b="1" dirty="0">
                <a:sym typeface="+mn-ea"/>
              </a:rPr>
              <a:t>幅新的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位灰度</a:t>
            </a:r>
            <a:r>
              <a:rPr lang="zh-CN" altLang="en-US" sz="2800" b="1" dirty="0">
                <a:sym typeface="+mn-ea"/>
              </a:rPr>
              <a:t>图像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 descr="tes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3920" y="1222375"/>
            <a:ext cx="1705610" cy="1705610"/>
          </a:xfrm>
          <a:prstGeom prst="rect">
            <a:avLst/>
          </a:prstGeom>
        </p:spPr>
      </p:pic>
      <p:pic>
        <p:nvPicPr>
          <p:cNvPr id="5" name="图片 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05" y="1209040"/>
            <a:ext cx="1675130" cy="1675130"/>
          </a:xfrm>
          <a:prstGeom prst="rect">
            <a:avLst/>
          </a:prstGeom>
        </p:spPr>
      </p:pic>
      <p:pic>
        <p:nvPicPr>
          <p:cNvPr id="6" name="图片 5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73" y="1222058"/>
            <a:ext cx="1812925" cy="1661795"/>
          </a:xfrm>
          <a:prstGeom prst="rect">
            <a:avLst/>
          </a:prstGeom>
        </p:spPr>
      </p:pic>
      <p:pic>
        <p:nvPicPr>
          <p:cNvPr id="7" name="图片 7" descr="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058" y="4489133"/>
            <a:ext cx="1626235" cy="1489075"/>
          </a:xfrm>
          <a:prstGeom prst="rect">
            <a:avLst/>
          </a:prstGeom>
        </p:spPr>
      </p:pic>
      <p:pic>
        <p:nvPicPr>
          <p:cNvPr id="9" name="图片 9" descr="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505" y="4404678"/>
            <a:ext cx="1743710" cy="1598295"/>
          </a:xfrm>
          <a:prstGeom prst="rect">
            <a:avLst/>
          </a:prstGeom>
        </p:spPr>
      </p:pic>
      <p:pic>
        <p:nvPicPr>
          <p:cNvPr id="8" name="图片 8" descr="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793" y="4420870"/>
            <a:ext cx="1727835" cy="158242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667635" y="2056765"/>
            <a:ext cx="928370" cy="171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734820" y="3062605"/>
            <a:ext cx="4445" cy="6350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87340" y="2056765"/>
            <a:ext cx="69659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8905" y="164592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87340" y="159448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反色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28825" y="3256280"/>
            <a:ext cx="220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通道分离</a:t>
            </a:r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160270" y="379666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65645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20280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541780" y="3757930"/>
            <a:ext cx="6505575" cy="1714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5055" y="39185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96480" y="393001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37430" y="39058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、直方图处理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）直方图统计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）直方图均衡化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9" descr="D:\01courses\digital-image-processing\dip\dip\input\dim.bmpdi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2740" y="1240790"/>
            <a:ext cx="1965960" cy="1965960"/>
          </a:xfrm>
          <a:prstGeom prst="rect">
            <a:avLst/>
          </a:prstGeom>
        </p:spPr>
      </p:pic>
      <p:pic>
        <p:nvPicPr>
          <p:cNvPr id="3" name="图片 10" descr="D:\01courses\digital-image-processing\dip\dip\output\2-1-drawHistogram.bmp2-1-drawHistogra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1803" y="1241108"/>
            <a:ext cx="1965325" cy="1965325"/>
          </a:xfrm>
          <a:prstGeom prst="rect">
            <a:avLst/>
          </a:prstGeom>
        </p:spPr>
      </p:pic>
      <p:pic>
        <p:nvPicPr>
          <p:cNvPr id="69" name="图片 69" descr="D:\01courses\digital-image-processing\dip\dip\output\2-2-2-histogramAfterHistogramEqualization.bmp2-2-2-histogramAfterHistogramEqualizatio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41645" y="4140200"/>
            <a:ext cx="1955800" cy="1955800"/>
          </a:xfrm>
          <a:prstGeom prst="rect">
            <a:avLst/>
          </a:prstGeom>
        </p:spPr>
      </p:pic>
      <p:pic>
        <p:nvPicPr>
          <p:cNvPr id="68" name="图片 68" descr="D:\01courses\digital-image-processing\dip\dip\output\2-2-1-histogramEqualization.bmp2-2-1-histogramEqualizatio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95755" y="4123055"/>
            <a:ext cx="1972945" cy="197294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382143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54450" y="5336540"/>
            <a:ext cx="1485900" cy="133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82270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854450" y="4874260"/>
            <a:ext cx="153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564765" y="3257550"/>
            <a:ext cx="17780" cy="848995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8090" y="3249930"/>
            <a:ext cx="1207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4"/>
                </a:solidFill>
              </a:rPr>
              <a:t>直方图均衡化处理</a:t>
            </a:r>
            <a:endParaRPr lang="zh-CN" altLang="en-US" sz="20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、空间域滤波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）平均处理（基于模板卷积运算）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）中值滤波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</a:t>
            </a:r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要对边界点的处理进行说明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5184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3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2390" y="1320165"/>
            <a:ext cx="2165985" cy="2165985"/>
          </a:xfrm>
          <a:prstGeom prst="rect">
            <a:avLst/>
          </a:prstGeom>
        </p:spPr>
      </p:pic>
      <p:pic>
        <p:nvPicPr>
          <p:cNvPr id="14" name="图片 14" descr="D:\01courses\digital-image-processing\dip\dip\output\3-1-templateConvolution.bmp3-1-templateConvolu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2255" y="1337945"/>
            <a:ext cx="2148205" cy="2148205"/>
          </a:xfrm>
          <a:prstGeom prst="rect">
            <a:avLst/>
          </a:prstGeom>
        </p:spPr>
      </p:pic>
      <p:pic>
        <p:nvPicPr>
          <p:cNvPr id="7" name="图片 7" descr="Noi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3818890"/>
            <a:ext cx="2159635" cy="2159635"/>
          </a:xfrm>
          <a:prstGeom prst="rect">
            <a:avLst/>
          </a:prstGeom>
        </p:spPr>
      </p:pic>
      <p:pic>
        <p:nvPicPr>
          <p:cNvPr id="9" name="图片 9" descr="lvb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20" y="3819525"/>
            <a:ext cx="2159635" cy="215963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60680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2364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平均滤波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26485" y="515239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67785" y="475361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中值滤波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、图像变换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）图像缩放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）图像平移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）图像镜像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）图像旋转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</a:rPr>
              <a:t>）透视变换（选做）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86,&quot;width&quot;:2686}"/>
</p:tagLst>
</file>

<file path=ppt/tags/tag2.xml><?xml version="1.0" encoding="utf-8"?>
<p:tagLst xmlns:p="http://schemas.openxmlformats.org/presentationml/2006/main">
  <p:tag name="KSO_WM_UNIT_PLACING_PICTURE_USER_VIEWPORT" val="{&quot;height&quot;:2938,&quot;width&quot;:3240}"/>
</p:tagLst>
</file>

<file path=ppt/tags/tag3.xml><?xml version="1.0" encoding="utf-8"?>
<p:tagLst xmlns:p="http://schemas.openxmlformats.org/presentationml/2006/main">
  <p:tag name="KSO_WM_UNIT_PLACING_PICTURE_USER_VIEWPORT" val="{&quot;height&quot;:7185,&quot;width&quot;:9600}"/>
</p:tagLst>
</file>

<file path=ppt/tags/tag4.xml><?xml version="1.0" encoding="utf-8"?>
<p:tagLst xmlns:p="http://schemas.openxmlformats.org/presentationml/2006/main">
  <p:tag name="COMMONDATA" val="eyJoZGlkIjoiMDg5YWZmNmEwOWY5MzIxOGNmNzUzN2M1MmQ3NDEyZWU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1124</Words>
  <Application>WPS 演示</Application>
  <PresentationFormat>全屏显示(4:3)</PresentationFormat>
  <Paragraphs>164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2" baseType="lpstr">
      <vt:lpstr>Arial</vt:lpstr>
      <vt:lpstr>宋体</vt:lpstr>
      <vt:lpstr>Wingdings</vt:lpstr>
      <vt:lpstr>Arial</vt:lpstr>
      <vt:lpstr>华文宋体</vt:lpstr>
      <vt:lpstr>方正舒体</vt:lpstr>
      <vt:lpstr>Segoe Print</vt:lpstr>
      <vt:lpstr>Garamond</vt:lpstr>
      <vt:lpstr>微软雅黑</vt:lpstr>
      <vt:lpstr>Arial Unicode MS</vt:lpstr>
      <vt:lpstr>Calibri</vt:lpstr>
      <vt:lpstr>Segoe UI</vt:lpstr>
      <vt:lpstr>华光中圆_CNKI</vt:lpstr>
      <vt:lpstr>华光中等线_CNKI</vt:lpstr>
      <vt:lpstr>华光书宋二_CNKI</vt:lpstr>
      <vt:lpstr>华光书宋_CNKI</vt:lpstr>
      <vt:lpstr>华光大黑_CNKI</vt:lpstr>
      <vt:lpstr>华光准圆_CNKI</vt:lpstr>
      <vt:lpstr>仿宋</vt:lpstr>
      <vt:lpstr>华光中雅_CNKI</vt:lpstr>
      <vt:lpstr>华光文韵宋_CNKI</vt:lpstr>
      <vt:lpstr>华光细黑_CNKI</vt:lpstr>
      <vt:lpstr>华光粗圆_CNKI</vt:lpstr>
      <vt:lpstr>华光报宋一_CNKI</vt:lpstr>
      <vt:lpstr>Times New Roman</vt:lpstr>
      <vt:lpstr>环保</vt:lpstr>
      <vt:lpstr>Paint.Picture</vt:lpstr>
      <vt:lpstr>《数字图像处理》 编程作业</vt:lpstr>
      <vt:lpstr>PowerPoint 演示文稿</vt:lpstr>
      <vt:lpstr>1、BMP文件处理</vt:lpstr>
      <vt:lpstr>PowerPoint 演示文稿</vt:lpstr>
      <vt:lpstr>2、直方图处理</vt:lpstr>
      <vt:lpstr>PowerPoint 演示文稿</vt:lpstr>
      <vt:lpstr>3、空间域滤波</vt:lpstr>
      <vt:lpstr>PowerPoint 演示文稿</vt:lpstr>
      <vt:lpstr>4、图像变换</vt:lpstr>
      <vt:lpstr>PowerPoint 演示文稿</vt:lpstr>
      <vt:lpstr>PowerPoint 演示文稿</vt:lpstr>
      <vt:lpstr>5、阈值分割</vt:lpstr>
      <vt:lpstr>PowerPoint 演示文稿</vt:lpstr>
      <vt:lpstr>6基于区域的分割</vt:lpstr>
      <vt:lpstr>PowerPoint 演示文稿</vt:lpstr>
      <vt:lpstr>7、边缘检测</vt:lpstr>
      <vt:lpstr>PowerPoint 演示文稿</vt:lpstr>
      <vt:lpstr>8、Hough变换</vt:lpstr>
      <vt:lpstr>PowerPoint 演示文稿</vt:lpstr>
      <vt:lpstr>9、区域标记</vt:lpstr>
      <vt:lpstr>PowerPoint 演示文稿</vt:lpstr>
      <vt:lpstr>10、轮廓提取</vt:lpstr>
      <vt:lpstr>PowerPoint 演示文稿</vt:lpstr>
      <vt:lpstr>11、软件系统</vt:lpstr>
      <vt:lpstr>12、车牌文字提取（选做）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软件编写内容</dc:title>
  <dc:creator>Administrator</dc:creator>
  <cp:lastModifiedBy>Administrator</cp:lastModifiedBy>
  <cp:revision>47</cp:revision>
  <dcterms:created xsi:type="dcterms:W3CDTF">2020-02-08T09:35:00Z</dcterms:created>
  <dcterms:modified xsi:type="dcterms:W3CDTF">2022-08-25T03:20:57Z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E0DF9B00301E46C6BB432D3683672EEA</vt:lpwstr>
  </property>
</Properties>
</file>