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628" r:id="rId2"/>
    <p:sldId id="627" r:id="rId3"/>
    <p:sldId id="626" r:id="rId4"/>
    <p:sldId id="629" r:id="rId5"/>
    <p:sldId id="630" r:id="rId6"/>
    <p:sldId id="631" r:id="rId7"/>
    <p:sldId id="632" r:id="rId8"/>
    <p:sldId id="633" r:id="rId9"/>
    <p:sldId id="634" r:id="rId10"/>
    <p:sldId id="449" r:id="rId11"/>
    <p:sldId id="672" r:id="rId12"/>
    <p:sldId id="624" r:id="rId13"/>
    <p:sldId id="562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9" r:id="rId37"/>
    <p:sldId id="658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9" r:id="rId47"/>
    <p:sldId id="668" r:id="rId48"/>
    <p:sldId id="670" r:id="rId49"/>
    <p:sldId id="671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00"/>
    <a:srgbClr val="00CC00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88665" autoAdjust="0"/>
  </p:normalViewPr>
  <p:slideViewPr>
    <p:cSldViewPr>
      <p:cViewPr varScale="1">
        <p:scale>
          <a:sx n="103" d="100"/>
          <a:sy n="103" d="100"/>
        </p:scale>
        <p:origin x="19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twh.edu.cn/_upload/article/images/82/2f/1f90def244a1844839e369657df6/ce199807-7467-427d-8f1a-bc14d72998d9.jp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sL4y1q7FN?spm_id_from=333.999.0.0" TargetMode="External"/><Relationship Id="rId2" Type="http://schemas.openxmlformats.org/officeDocument/2006/relationships/hyperlink" Target="https://www.bilibili.com/video/BV1p4411W7VG?spm_id_from=333.1007.top_right_bar_window_custom_collection.content.cli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Web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application development </a:t>
            </a:r>
            <a:r>
              <a:rPr lang="en-US" altLang="zh-CN" sz="2800" b="1" dirty="0">
                <a:solidFill>
                  <a:srgbClr val="0000FF"/>
                </a:solidFill>
              </a:rPr>
              <a:t>technology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Web</a:t>
            </a:r>
            <a:r>
              <a:rPr lang="zh-CN" altLang="en-US" sz="2800" dirty="0" smtClean="0">
                <a:solidFill>
                  <a:srgbClr val="0000FF"/>
                </a:solidFill>
              </a:rPr>
              <a:t>应用开发技术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4099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8000"/>
                </a:solidFill>
              </a:rPr>
              <a:t>H</a:t>
            </a:r>
            <a:r>
              <a:rPr lang="en-US" altLang="zh-CN" sz="2800" b="1" dirty="0">
                <a:solidFill>
                  <a:srgbClr val="0000FF"/>
                </a:solidFill>
              </a:rPr>
              <a:t>yper </a:t>
            </a:r>
            <a:r>
              <a:rPr lang="en-US" altLang="zh-CN" sz="2800" b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00FF"/>
                </a:solidFill>
              </a:rPr>
              <a:t>ext </a:t>
            </a:r>
            <a:r>
              <a:rPr lang="en-US" altLang="zh-CN" sz="2800" b="1" dirty="0">
                <a:solidFill>
                  <a:srgbClr val="008000"/>
                </a:solidFill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</a:rPr>
              <a:t>arkup </a:t>
            </a:r>
            <a:r>
              <a:rPr lang="en-US" altLang="zh-CN" sz="2800" b="1" dirty="0">
                <a:solidFill>
                  <a:srgbClr val="008000"/>
                </a:solidFill>
              </a:rPr>
              <a:t>L</a:t>
            </a:r>
            <a:r>
              <a:rPr lang="en-US" altLang="zh-CN" sz="2800" b="1" dirty="0">
                <a:solidFill>
                  <a:srgbClr val="0000FF"/>
                </a:solidFill>
              </a:rPr>
              <a:t>anguage</a:t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800" dirty="0" smtClean="0">
                <a:solidFill>
                  <a:srgbClr val="0000FF"/>
                </a:solidFill>
              </a:rPr>
              <a:t>超文本标记语言</a:t>
            </a:r>
            <a:r>
              <a:rPr lang="en-US" altLang="zh-CN" sz="2800" dirty="0" smtClean="0">
                <a:solidFill>
                  <a:srgbClr val="0000FF"/>
                </a:solidFill>
              </a:rPr>
              <a:t>HTML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本次课目标：完成页面代码编写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8900" r="20040" b="3868"/>
          <a:stretch/>
        </p:blipFill>
        <p:spPr>
          <a:xfrm>
            <a:off x="1403648" y="1268760"/>
            <a:ext cx="564829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内容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HTML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定义、语法和基本标签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常用标签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排版标签、文本格式化、图片、链接、表格、列表、表单</a:t>
            </a:r>
            <a:endParaRPr lang="en-US" altLang="zh-CN" dirty="0" smtClean="0"/>
          </a:p>
          <a:p>
            <a:r>
              <a:rPr lang="en-US" altLang="zh-CN" dirty="0" smtClean="0"/>
              <a:t>3. HTML</a:t>
            </a:r>
            <a:r>
              <a:rPr lang="zh-CN" altLang="en-US" dirty="0" smtClean="0"/>
              <a:t>综合练习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1.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r>
              <a:rPr lang="en-US" altLang="zh-CN" sz="2800" b="1" dirty="0">
                <a:solidFill>
                  <a:srgbClr val="0000FF"/>
                </a:solidFill>
              </a:rPr>
              <a:t/>
            </a:r>
            <a:br>
              <a:rPr lang="en-US" altLang="zh-CN" sz="2800" b="1" dirty="0">
                <a:solidFill>
                  <a:srgbClr val="0000FF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概念、语法和基本标签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HTML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HTML</a:t>
            </a:r>
            <a:r>
              <a:rPr lang="zh-CN" altLang="en-US" sz="2400" dirty="0"/>
              <a:t>是英文</a:t>
            </a:r>
            <a:r>
              <a:rPr lang="en-US" altLang="zh-CN" sz="2400" dirty="0">
                <a:solidFill>
                  <a:srgbClr val="008000"/>
                </a:solidFill>
              </a:rPr>
              <a:t>H</a:t>
            </a:r>
            <a:r>
              <a:rPr lang="en-US" altLang="zh-CN" sz="2400" dirty="0"/>
              <a:t>yper </a:t>
            </a:r>
            <a:r>
              <a:rPr lang="en-US" altLang="zh-CN" sz="2400" dirty="0">
                <a:solidFill>
                  <a:srgbClr val="008000"/>
                </a:solidFill>
              </a:rPr>
              <a:t>T</a:t>
            </a:r>
            <a:r>
              <a:rPr lang="en-US" altLang="zh-CN" sz="2400" dirty="0"/>
              <a:t>ext </a:t>
            </a:r>
            <a:r>
              <a:rPr lang="en-US" altLang="zh-CN" sz="2400" dirty="0">
                <a:solidFill>
                  <a:srgbClr val="008000"/>
                </a:solidFill>
              </a:rPr>
              <a:t>M</a:t>
            </a:r>
            <a:r>
              <a:rPr lang="en-US" altLang="zh-CN" sz="2400" dirty="0"/>
              <a:t>arkup </a:t>
            </a:r>
            <a:r>
              <a:rPr lang="en-US" altLang="zh-CN" sz="2400" dirty="0">
                <a:solidFill>
                  <a:srgbClr val="008000"/>
                </a:solidFill>
              </a:rPr>
              <a:t>L</a:t>
            </a:r>
            <a:r>
              <a:rPr lang="en-US" altLang="zh-CN" sz="2400" dirty="0"/>
              <a:t>anguage</a:t>
            </a:r>
            <a:r>
              <a:rPr lang="zh-CN" altLang="en-US" sz="2400" dirty="0"/>
              <a:t>的缩写，中文译为“超文本标记语言”，其主要作用是通过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标签对</a:t>
            </a:r>
            <a:r>
              <a:rPr lang="zh-CN" altLang="en-US" sz="2400" dirty="0"/>
              <a:t>网页中的文本、图片、</a:t>
            </a:r>
            <a:r>
              <a:rPr lang="zh-CN" altLang="en-US" sz="2400" dirty="0" smtClean="0"/>
              <a:t>声音、视频等</a:t>
            </a:r>
            <a:r>
              <a:rPr lang="zh-CN" altLang="en-US" sz="2400" dirty="0"/>
              <a:t>内容进行描述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en-US" altLang="zh-CN" dirty="0" smtClean="0"/>
              <a:t>HTML </a:t>
            </a:r>
            <a:r>
              <a:rPr lang="zh-CN" altLang="en-US" dirty="0"/>
              <a:t>不是一种编程语言，而是一种</a:t>
            </a:r>
            <a:r>
              <a:rPr lang="zh-CN" altLang="en-US" dirty="0">
                <a:solidFill>
                  <a:srgbClr val="0000FF"/>
                </a:solidFill>
              </a:rPr>
              <a:t>标记语言 </a:t>
            </a:r>
            <a:r>
              <a:rPr lang="en-US" altLang="zh-CN" dirty="0">
                <a:solidFill>
                  <a:srgbClr val="0000FF"/>
                </a:solidFill>
              </a:rPr>
              <a:t>(markup language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dirty="0" smtClean="0"/>
              <a:t>标记</a:t>
            </a:r>
            <a:r>
              <a:rPr lang="zh-CN" altLang="en-US" dirty="0"/>
              <a:t>语言是一套标记标签 </a:t>
            </a:r>
            <a:r>
              <a:rPr lang="en-US" altLang="zh-CN" dirty="0"/>
              <a:t>(markup tag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9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HTML</a:t>
            </a:r>
            <a:r>
              <a:rPr lang="zh-CN" altLang="en-US" dirty="0"/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所谓超文本，有</a:t>
            </a:r>
            <a:r>
              <a:rPr lang="en-US" altLang="zh-CN" dirty="0"/>
              <a:t>2</a:t>
            </a:r>
            <a:r>
              <a:rPr lang="zh-CN" altLang="en-US" dirty="0"/>
              <a:t>层含义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超越文本</a:t>
            </a:r>
            <a:r>
              <a:rPr lang="zh-CN" altLang="en-US" dirty="0" smtClean="0">
                <a:solidFill>
                  <a:srgbClr val="0000FF"/>
                </a:solidFill>
              </a:rPr>
              <a:t>限制</a:t>
            </a:r>
            <a:r>
              <a:rPr lang="zh-CN" altLang="en-US" dirty="0" smtClean="0"/>
              <a:t>：可以</a:t>
            </a:r>
            <a:r>
              <a:rPr lang="zh-CN" altLang="en-US" dirty="0"/>
              <a:t>加入图片、声音、动画、多媒体等</a:t>
            </a:r>
            <a:r>
              <a:rPr lang="zh-CN" altLang="en-US" dirty="0" smtClean="0"/>
              <a:t>内容，而不仅仅是文本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超级链接</a:t>
            </a:r>
            <a:r>
              <a:rPr lang="zh-CN" altLang="en-US" dirty="0" smtClean="0">
                <a:solidFill>
                  <a:srgbClr val="0000FF"/>
                </a:solidFill>
              </a:rPr>
              <a:t>文本</a:t>
            </a:r>
            <a:r>
              <a:rPr lang="zh-CN" altLang="en-US" dirty="0" smtClean="0"/>
              <a:t>：可以</a:t>
            </a:r>
            <a:r>
              <a:rPr lang="zh-CN" altLang="en-US" dirty="0"/>
              <a:t>从一个文件跳转到另一个文件，与世界各地主机的文件连接（超级链接文本）。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5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文档后缀名 </a:t>
            </a:r>
            <a:r>
              <a:rPr lang="en-US" altLang="zh-CN" dirty="0"/>
              <a:t>.html </a:t>
            </a:r>
            <a:r>
              <a:rPr lang="zh-CN" altLang="en-US" dirty="0"/>
              <a:t>或者 </a:t>
            </a:r>
            <a:r>
              <a:rPr lang="en-US" altLang="zh-CN" dirty="0"/>
              <a:t>.</a:t>
            </a:r>
            <a:r>
              <a:rPr lang="en-US" altLang="zh-CN" dirty="0" err="1" smtClean="0"/>
              <a:t>htm</a:t>
            </a:r>
            <a:endParaRPr lang="en-US" altLang="zh-CN" dirty="0" smtClean="0"/>
          </a:p>
          <a:p>
            <a:r>
              <a:rPr lang="zh-CN" altLang="en-US" dirty="0"/>
              <a:t>标签分为		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注释标签： </a:t>
            </a:r>
            <a:r>
              <a:rPr lang="en-US" altLang="zh-CN" dirty="0"/>
              <a:t>&lt;!-- </a:t>
            </a:r>
            <a:r>
              <a:rPr lang="zh-CN" altLang="en-US" dirty="0"/>
              <a:t>注释内容 </a:t>
            </a:r>
            <a:r>
              <a:rPr lang="en-US" altLang="zh-CN" dirty="0"/>
              <a:t>--&gt;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双</a:t>
            </a:r>
            <a:r>
              <a:rPr lang="zh-CN" altLang="en-US" dirty="0">
                <a:solidFill>
                  <a:srgbClr val="0000FF"/>
                </a:solidFill>
              </a:rPr>
              <a:t>标签：</a:t>
            </a:r>
            <a:r>
              <a:rPr lang="zh-CN" altLang="en-US" dirty="0"/>
              <a:t>有开始标签和结束标签，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&lt;</a:t>
            </a:r>
            <a:r>
              <a:rPr lang="en-US" altLang="zh-CN" dirty="0"/>
              <a:t>html</a:t>
            </a:r>
            <a:r>
              <a:rPr lang="en-US" altLang="zh-CN" dirty="0" smtClean="0"/>
              <a:t>&gt;&lt;/</a:t>
            </a:r>
            <a:r>
              <a:rPr lang="en-US" altLang="zh-CN" dirty="0"/>
              <a:t>html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单</a:t>
            </a:r>
            <a:r>
              <a:rPr lang="zh-CN" altLang="en-US" dirty="0">
                <a:solidFill>
                  <a:srgbClr val="0000FF"/>
                </a:solidFill>
              </a:rPr>
              <a:t>标签：</a:t>
            </a:r>
            <a:r>
              <a:rPr lang="zh-CN" altLang="en-US" dirty="0"/>
              <a:t>空元素。开始标签和结束标签在</a:t>
            </a:r>
            <a:r>
              <a:rPr lang="zh-CN" altLang="en-US" dirty="0" smtClean="0"/>
              <a:t>一起，如 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 smtClean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7229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标签可以嵌套：  </a:t>
            </a:r>
          </a:p>
          <a:p>
            <a:pPr lvl="1"/>
            <a:r>
              <a:rPr lang="zh-CN" altLang="en-US" dirty="0"/>
              <a:t>要正确嵌套，不能你中有我，我中有你</a:t>
            </a:r>
          </a:p>
          <a:p>
            <a:pPr lvl="1"/>
            <a:r>
              <a:rPr lang="zh-CN" altLang="en-US" dirty="0"/>
              <a:t>错误：</a:t>
            </a:r>
            <a:r>
              <a:rPr lang="en-US" altLang="zh-CN" dirty="0"/>
              <a:t>&lt;a&gt; &lt;b&gt;&lt;/a&gt; &lt;/b&gt;</a:t>
            </a:r>
          </a:p>
          <a:p>
            <a:pPr lvl="1"/>
            <a:r>
              <a:rPr lang="zh-CN" altLang="en-US" dirty="0"/>
              <a:t>正确：</a:t>
            </a:r>
            <a:r>
              <a:rPr lang="en-US" altLang="zh-CN" dirty="0"/>
              <a:t>&lt;a&gt; </a:t>
            </a:r>
            <a:r>
              <a:rPr lang="en-US" altLang="zh-CN" dirty="0">
                <a:solidFill>
                  <a:srgbClr val="0000FF"/>
                </a:solidFill>
              </a:rPr>
              <a:t>&lt;b&gt;&lt;/b&gt; </a:t>
            </a:r>
            <a:r>
              <a:rPr lang="en-US" altLang="zh-CN" dirty="0"/>
              <a:t>&lt;/a&gt;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开始标签中可以定义属性</a:t>
            </a:r>
            <a:r>
              <a:rPr lang="zh-CN" altLang="en-US" dirty="0"/>
              <a:t>。属性是由键值对构成，值需要用</a:t>
            </a:r>
            <a:r>
              <a:rPr lang="zh-CN" altLang="en-US" dirty="0">
                <a:solidFill>
                  <a:srgbClr val="0000FF"/>
                </a:solidFill>
              </a:rPr>
              <a:t>引号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单双都可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引起来</a:t>
            </a:r>
          </a:p>
          <a:p>
            <a:r>
              <a:rPr lang="en-US" altLang="zh-CN" dirty="0" smtClean="0"/>
              <a:t>html</a:t>
            </a:r>
            <a:r>
              <a:rPr lang="zh-CN" altLang="en-US" dirty="0"/>
              <a:t>的标签不区分大小写，但是建议使用小写。</a:t>
            </a:r>
          </a:p>
        </p:txBody>
      </p:sp>
    </p:spTree>
    <p:extLst>
      <p:ext uri="{BB962C8B-B14F-4D97-AF65-F5344CB8AC3E}">
        <p14:creationId xmlns:p14="http://schemas.microsoft.com/office/powerpoint/2010/main" val="8203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基本</a:t>
            </a:r>
            <a:r>
              <a:rPr lang="zh-CN" altLang="en-US" dirty="0"/>
              <a:t>标签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619125" y="2036092"/>
            <a:ext cx="7937500" cy="383063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&lt;!DOCTYPE html PUBLIC "-//W3C//DTD HTML 4.01 Transitional//EN" 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"http://www.w3.org/TR/html4/loose.dtd"&gt;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&lt;html&gt;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head&gt;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	&lt;title&gt;Insert title here&lt;/title&gt;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&lt;/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head&gt;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body&gt;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      &lt;/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body&gt;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&lt;/html&gt;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338" y="2978597"/>
            <a:ext cx="881062" cy="3063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1674813" y="3104480"/>
            <a:ext cx="1428750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3238500" y="2877467"/>
            <a:ext cx="935038" cy="407988"/>
          </a:xfrm>
          <a:prstGeom prst="roundRect">
            <a:avLst/>
          </a:prstGeom>
          <a:noFill/>
          <a:ln>
            <a:solidFill>
              <a:srgbClr val="5B9BD5"/>
            </a:solidFill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根标记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8869" y="3387054"/>
            <a:ext cx="949325" cy="3063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154238" y="3526755"/>
            <a:ext cx="1428750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>
          <a:xfrm>
            <a:off x="3708400" y="3336255"/>
            <a:ext cx="1200150" cy="407987"/>
          </a:xfrm>
          <a:prstGeom prst="roundRect">
            <a:avLst/>
          </a:prstGeom>
          <a:noFill/>
          <a:ln>
            <a:solidFill>
              <a:srgbClr val="5B9BD5"/>
            </a:solidFill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头部标记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89025" y="4614192"/>
            <a:ext cx="960438" cy="3063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2162175" y="4766592"/>
            <a:ext cx="1428750" cy="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3716338" y="4576092"/>
            <a:ext cx="1200150" cy="407988"/>
          </a:xfrm>
          <a:prstGeom prst="round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FF"/>
                </a:solidFill>
                <a:latin typeface="Calibri"/>
                <a:ea typeface="等线" panose="02010600030101010101" pitchFamily="2" charset="-122"/>
              </a:rPr>
              <a:t>主体标记</a:t>
            </a:r>
            <a:endParaRPr lang="en-US" altLang="zh-CN" b="1" dirty="0">
              <a:solidFill>
                <a:srgbClr val="0000FF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96913" y="2140867"/>
            <a:ext cx="1382712" cy="3063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cxnSpLocks noChangeShapeType="1"/>
            <a:endCxn id="17" idx="1"/>
          </p:cNvCxnSpPr>
          <p:nvPr/>
        </p:nvCxnSpPr>
        <p:spPr bwMode="auto">
          <a:xfrm flipV="1">
            <a:off x="2182813" y="1856537"/>
            <a:ext cx="1238250" cy="284331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6"/>
          <p:cNvSpPr/>
          <p:nvPr/>
        </p:nvSpPr>
        <p:spPr>
          <a:xfrm>
            <a:off x="3421063" y="1652225"/>
            <a:ext cx="3311177" cy="408623"/>
          </a:xfrm>
          <a:prstGeom prst="roundRect">
            <a:avLst/>
          </a:prstGeom>
          <a:noFill/>
          <a:ln>
            <a:solidFill>
              <a:srgbClr val="5B9BD5"/>
            </a:solidFill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文档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类型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,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 </a:t>
            </a:r>
            <a:r>
              <a:rPr kumimoji="0" lang="zh-CN" alt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</a:rPr>
              <a:t>指令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5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基本标签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&lt;!</a:t>
            </a:r>
            <a:r>
              <a:rPr lang="en-US" altLang="zh-CN" dirty="0">
                <a:solidFill>
                  <a:srgbClr val="0000FF"/>
                </a:solidFill>
              </a:rPr>
              <a:t>DOCTYPE html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altLang="zh-CN" dirty="0" smtClean="0"/>
              <a:t>&lt;!</a:t>
            </a:r>
            <a:r>
              <a:rPr lang="en-US" altLang="zh-CN" dirty="0"/>
              <a:t>DOCTYPE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声明</a:t>
            </a:r>
            <a:r>
              <a:rPr lang="zh-CN" altLang="en-US" dirty="0"/>
              <a:t>必须是 </a:t>
            </a:r>
            <a:r>
              <a:rPr lang="en-US" altLang="zh-CN" dirty="0"/>
              <a:t>HTML </a:t>
            </a:r>
            <a:r>
              <a:rPr lang="zh-CN" altLang="en-US" dirty="0"/>
              <a:t>文档的第一行，</a:t>
            </a:r>
            <a:r>
              <a:rPr lang="zh-CN" altLang="en-US" dirty="0">
                <a:solidFill>
                  <a:srgbClr val="0000FF"/>
                </a:solidFill>
              </a:rPr>
              <a:t>位于</a:t>
            </a:r>
            <a:r>
              <a:rPr lang="en-US" altLang="zh-CN" dirty="0">
                <a:solidFill>
                  <a:srgbClr val="0000FF"/>
                </a:solidFill>
              </a:rPr>
              <a:t>&lt;html&gt; </a:t>
            </a:r>
            <a:r>
              <a:rPr lang="zh-CN" altLang="en-US" dirty="0">
                <a:solidFill>
                  <a:srgbClr val="0000FF"/>
                </a:solidFill>
              </a:rPr>
              <a:t>标签之前。</a:t>
            </a:r>
          </a:p>
          <a:p>
            <a:pPr lvl="1"/>
            <a:r>
              <a:rPr lang="en-US" altLang="zh-CN" dirty="0" smtClean="0"/>
              <a:t>&lt;!</a:t>
            </a:r>
            <a:r>
              <a:rPr lang="en-US" altLang="zh-CN" dirty="0"/>
              <a:t>DOCTYPE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声明</a:t>
            </a:r>
            <a:r>
              <a:rPr lang="zh-CN" altLang="en-US" dirty="0">
                <a:solidFill>
                  <a:srgbClr val="0000FF"/>
                </a:solidFill>
              </a:rPr>
              <a:t>不是 </a:t>
            </a:r>
            <a:r>
              <a:rPr lang="en-US" altLang="zh-CN" dirty="0">
                <a:solidFill>
                  <a:srgbClr val="0000FF"/>
                </a:solidFill>
              </a:rPr>
              <a:t>HTML </a:t>
            </a:r>
            <a:r>
              <a:rPr lang="zh-CN" altLang="en-US" dirty="0">
                <a:solidFill>
                  <a:srgbClr val="0000FF"/>
                </a:solidFill>
              </a:rPr>
              <a:t>标签，是一条指令</a:t>
            </a:r>
            <a:r>
              <a:rPr lang="zh-CN" altLang="en-US" dirty="0"/>
              <a:t>，它用于</a:t>
            </a:r>
            <a:r>
              <a:rPr lang="zh-CN" altLang="en-US" dirty="0">
                <a:solidFill>
                  <a:srgbClr val="0000FF"/>
                </a:solidFill>
              </a:rPr>
              <a:t>向浏览器说明当前文档使用哪种</a:t>
            </a:r>
            <a:r>
              <a:rPr lang="en-US" altLang="zh-CN" dirty="0">
                <a:solidFill>
                  <a:srgbClr val="0000FF"/>
                </a:solidFill>
              </a:rPr>
              <a:t>HTML</a:t>
            </a:r>
            <a:r>
              <a:rPr lang="zh-CN" altLang="en-US" dirty="0">
                <a:solidFill>
                  <a:srgbClr val="0000FF"/>
                </a:solidFill>
              </a:rPr>
              <a:t>标准规范</a:t>
            </a:r>
            <a:r>
              <a:rPr lang="zh-CN" altLang="en-US" dirty="0"/>
              <a:t>，包括</a:t>
            </a:r>
            <a:r>
              <a:rPr lang="en-US" altLang="zh-CN" dirty="0"/>
              <a:t>HTML</a:t>
            </a:r>
            <a:r>
              <a:rPr lang="zh-CN" altLang="en-US" dirty="0"/>
              <a:t>版本和类型，这样浏览器将按指定的文档类型进行解析。</a:t>
            </a:r>
          </a:p>
          <a:p>
            <a:pPr lvl="1"/>
            <a:r>
              <a:rPr lang="en-US" altLang="zh-CN" dirty="0" smtClean="0"/>
              <a:t>&lt;!</a:t>
            </a:r>
            <a:r>
              <a:rPr lang="en-US" altLang="zh-CN" dirty="0"/>
              <a:t>DOCTYPE&gt;</a:t>
            </a:r>
            <a:r>
              <a:rPr lang="zh-CN" altLang="en-US" dirty="0"/>
              <a:t>声明被删除后，如何展示</a:t>
            </a:r>
            <a:r>
              <a:rPr lang="en-US" altLang="zh-CN" dirty="0"/>
              <a:t>HTML</a:t>
            </a:r>
            <a:r>
              <a:rPr lang="zh-CN" altLang="en-US" dirty="0"/>
              <a:t>页面的权利就交给了浏览器，即页面的显示效果由浏览器决定。</a:t>
            </a:r>
          </a:p>
        </p:txBody>
      </p:sp>
    </p:spTree>
    <p:extLst>
      <p:ext uri="{BB962C8B-B14F-4D97-AF65-F5344CB8AC3E}">
        <p14:creationId xmlns:p14="http://schemas.microsoft.com/office/powerpoint/2010/main" val="33250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什么是</a:t>
            </a:r>
            <a:r>
              <a:rPr lang="en-US" altLang="zh-CN" dirty="0" smtClean="0">
                <a:solidFill>
                  <a:srgbClr val="0000FF"/>
                </a:solidFill>
              </a:rPr>
              <a:t>Web</a:t>
            </a:r>
            <a:r>
              <a:rPr lang="zh-CN" altLang="en-US" dirty="0" smtClean="0">
                <a:solidFill>
                  <a:srgbClr val="0000FF"/>
                </a:solidFill>
              </a:rPr>
              <a:t>应用程序</a:t>
            </a:r>
            <a:r>
              <a:rPr lang="en-US" altLang="zh-CN" dirty="0" smtClean="0">
                <a:solidFill>
                  <a:srgbClr val="0000FF"/>
                </a:solidFill>
              </a:rPr>
              <a:t>?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endParaRPr lang="en-US" altLang="zh-CN" dirty="0"/>
          </a:p>
          <a:p>
            <a:pPr lvl="1"/>
            <a:r>
              <a:rPr lang="zh-CN" altLang="en-US" dirty="0"/>
              <a:t>全称为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eb</a:t>
            </a:r>
            <a:r>
              <a:rPr lang="zh-CN" altLang="en-US" dirty="0"/>
              <a:t>，缩写为</a:t>
            </a:r>
            <a:r>
              <a:rPr lang="en-US" altLang="zh-CN" dirty="0"/>
              <a:t>WWW</a:t>
            </a:r>
            <a:r>
              <a:rPr lang="zh-CN" altLang="en-US" dirty="0"/>
              <a:t>，译为“万维网”，</a:t>
            </a:r>
            <a:r>
              <a:rPr lang="zh-CN" altLang="en-US" dirty="0">
                <a:solidFill>
                  <a:srgbClr val="0000FF"/>
                </a:solidFill>
              </a:rPr>
              <a:t>简称为</a:t>
            </a:r>
            <a:r>
              <a:rPr lang="en-US" altLang="zh-CN" dirty="0">
                <a:solidFill>
                  <a:srgbClr val="0000FF"/>
                </a:solidFill>
              </a:rPr>
              <a:t>Web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eb</a:t>
            </a:r>
            <a:r>
              <a:rPr lang="zh-CN" altLang="en-US" dirty="0" smtClean="0"/>
              <a:t>是</a:t>
            </a:r>
            <a:r>
              <a:rPr lang="zh-CN" altLang="en-US" dirty="0"/>
              <a:t>一个可通过互联网来访问的、由许多互相链接的</a:t>
            </a:r>
            <a:r>
              <a:rPr lang="zh-CN" altLang="en-US" dirty="0">
                <a:solidFill>
                  <a:srgbClr val="0000FF"/>
                </a:solidFill>
              </a:rPr>
              <a:t>超文本</a:t>
            </a:r>
            <a:r>
              <a:rPr lang="zh-CN" altLang="en-US" dirty="0"/>
              <a:t>组成的系统。</a:t>
            </a:r>
          </a:p>
          <a:p>
            <a:r>
              <a:rPr lang="en-US" altLang="zh-CN" dirty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  <a:p>
            <a:pPr lvl="1"/>
            <a:r>
              <a:rPr lang="zh-CN" altLang="en-US" dirty="0"/>
              <a:t>是一种可以通过</a:t>
            </a:r>
            <a:r>
              <a:rPr lang="en-US" altLang="zh-CN" dirty="0"/>
              <a:t>Web</a:t>
            </a:r>
            <a:r>
              <a:rPr lang="zh-CN" altLang="en-US" dirty="0"/>
              <a:t>访问的</a:t>
            </a:r>
            <a:r>
              <a:rPr lang="zh-CN" altLang="en-US" dirty="0">
                <a:solidFill>
                  <a:srgbClr val="0000FF"/>
                </a:solidFill>
              </a:rPr>
              <a:t>应用程序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应用程序最大好处是用户很容易访问应用程序，</a:t>
            </a:r>
            <a:r>
              <a:rPr lang="zh-CN" altLang="en-US" dirty="0">
                <a:solidFill>
                  <a:srgbClr val="0000FF"/>
                </a:solidFill>
              </a:rPr>
              <a:t>用户只需要有浏览器即可</a:t>
            </a:r>
            <a:r>
              <a:rPr lang="zh-CN" altLang="en-US" dirty="0"/>
              <a:t>，不需要再安装其他软件。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1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基本标签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&lt;html </a:t>
            </a:r>
            <a:r>
              <a:rPr lang="en-US" altLang="zh-CN" dirty="0" err="1">
                <a:solidFill>
                  <a:srgbClr val="0000FF"/>
                </a:solidFill>
              </a:rPr>
              <a:t>lang</a:t>
            </a:r>
            <a:r>
              <a:rPr lang="en-US" altLang="zh-CN" dirty="0">
                <a:solidFill>
                  <a:srgbClr val="0000FF"/>
                </a:solidFill>
              </a:rPr>
              <a:t>="en</a:t>
            </a:r>
            <a:r>
              <a:rPr lang="en-US" altLang="zh-CN" dirty="0" smtClean="0">
                <a:solidFill>
                  <a:srgbClr val="0000FF"/>
                </a:solidFill>
              </a:rPr>
              <a:t>"&gt;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/>
              <a:t>文档的根标签</a:t>
            </a:r>
            <a:r>
              <a:rPr lang="en-US" altLang="zh-CN" dirty="0"/>
              <a:t>, &lt;html&gt;</a:t>
            </a:r>
            <a:r>
              <a:rPr lang="zh-CN" altLang="en-US" dirty="0"/>
              <a:t>标签标志着</a:t>
            </a:r>
            <a:r>
              <a:rPr lang="en-US" altLang="zh-CN" dirty="0"/>
              <a:t>HTML</a:t>
            </a:r>
            <a:r>
              <a:rPr lang="zh-CN" altLang="en-US" dirty="0"/>
              <a:t>文档的开始，</a:t>
            </a:r>
            <a:r>
              <a:rPr lang="en-US" altLang="zh-CN" dirty="0"/>
              <a:t>&lt;/html&gt;</a:t>
            </a:r>
            <a:r>
              <a:rPr lang="zh-CN" altLang="en-US" dirty="0"/>
              <a:t>标签则标志着</a:t>
            </a:r>
            <a:r>
              <a:rPr lang="en-US" altLang="zh-CN" dirty="0"/>
              <a:t>HTML</a:t>
            </a:r>
            <a:r>
              <a:rPr lang="zh-CN" altLang="en-US" dirty="0"/>
              <a:t>文档的结束</a:t>
            </a:r>
          </a:p>
          <a:p>
            <a:pPr lvl="1"/>
            <a:r>
              <a:rPr lang="en-US" altLang="zh-CN" dirty="0" err="1" smtClean="0"/>
              <a:t>lang</a:t>
            </a:r>
            <a:r>
              <a:rPr lang="en-US" altLang="zh-CN" dirty="0" smtClean="0"/>
              <a:t> </a:t>
            </a:r>
            <a:r>
              <a:rPr lang="en-US" altLang="zh-CN" dirty="0"/>
              <a:t>= "en", </a:t>
            </a:r>
            <a:r>
              <a:rPr lang="en-US" altLang="zh-CN" dirty="0" err="1"/>
              <a:t>lang</a:t>
            </a:r>
            <a:r>
              <a:rPr lang="zh-CN" altLang="en-US" dirty="0"/>
              <a:t>属性指定</a:t>
            </a:r>
            <a:r>
              <a:rPr lang="en-US" altLang="zh-CN" dirty="0"/>
              <a:t>html </a:t>
            </a:r>
            <a:r>
              <a:rPr lang="zh-CN" altLang="en-US" dirty="0"/>
              <a:t>语言种类，即，该</a:t>
            </a:r>
            <a:r>
              <a:rPr lang="en-US" altLang="zh-CN" dirty="0"/>
              <a:t>html</a:t>
            </a:r>
            <a:r>
              <a:rPr lang="zh-CN" altLang="en-US" dirty="0"/>
              <a:t>标签内的内容，所用语言为英文。</a:t>
            </a:r>
          </a:p>
        </p:txBody>
      </p:sp>
    </p:spTree>
    <p:extLst>
      <p:ext uri="{BB962C8B-B14F-4D97-AF65-F5344CB8AC3E}">
        <p14:creationId xmlns:p14="http://schemas.microsoft.com/office/powerpoint/2010/main" val="35985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基本标签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&lt;head&gt; &lt;/head&gt;</a:t>
            </a:r>
            <a:r>
              <a:rPr lang="zh-CN" altLang="en-US" dirty="0">
                <a:solidFill>
                  <a:srgbClr val="0000FF"/>
                </a:solidFill>
              </a:rPr>
              <a:t>头标签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指定</a:t>
            </a:r>
            <a:r>
              <a:rPr lang="en-US" altLang="zh-CN" dirty="0"/>
              <a:t>html</a:t>
            </a:r>
            <a:r>
              <a:rPr lang="zh-CN" altLang="en-US" dirty="0"/>
              <a:t>文档的一些属性。</a:t>
            </a:r>
          </a:p>
          <a:p>
            <a:pPr lvl="1"/>
            <a:r>
              <a:rPr lang="zh-CN" altLang="en-US" dirty="0" smtClean="0"/>
              <a:t>引入</a:t>
            </a:r>
            <a:r>
              <a:rPr lang="zh-CN" altLang="en-US" dirty="0"/>
              <a:t>外部的资源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meta charset="UTF-8</a:t>
            </a:r>
            <a:r>
              <a:rPr lang="en-US" altLang="zh-CN" dirty="0" smtClean="0"/>
              <a:t>"&gt; </a:t>
            </a:r>
            <a:r>
              <a:rPr lang="zh-CN" altLang="en-US" dirty="0"/>
              <a:t>单标签，</a:t>
            </a:r>
            <a:r>
              <a:rPr lang="en-US" altLang="zh-CN" dirty="0"/>
              <a:t>charset</a:t>
            </a:r>
            <a:r>
              <a:rPr lang="zh-CN" altLang="en-US" dirty="0"/>
              <a:t>表示该</a:t>
            </a:r>
            <a:r>
              <a:rPr lang="en-US" altLang="zh-CN" dirty="0"/>
              <a:t>html</a:t>
            </a:r>
            <a:r>
              <a:rPr lang="zh-CN" altLang="en-US" dirty="0"/>
              <a:t>文件，以</a:t>
            </a:r>
            <a:r>
              <a:rPr lang="en-US" altLang="zh-CN" dirty="0"/>
              <a:t>"utf-8"</a:t>
            </a:r>
            <a:r>
              <a:rPr lang="zh-CN" altLang="en-US" dirty="0"/>
              <a:t>编码保存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/>
              <a:t>：标题标签。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44668"/>
              </p:ext>
            </p:extLst>
          </p:nvPr>
        </p:nvGraphicFramePr>
        <p:xfrm>
          <a:off x="1259632" y="3573016"/>
          <a:ext cx="6912768" cy="2241716"/>
        </p:xfrm>
        <a:graphic>
          <a:graphicData uri="http://schemas.openxmlformats.org/drawingml/2006/table">
            <a:tbl>
              <a:tblPr firstRow="1" bandRow="1"/>
              <a:tblGrid>
                <a:gridCol w="872857"/>
                <a:gridCol w="1143367"/>
                <a:gridCol w="4896544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utf-8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目前最常用的字符集编码方式，基本包含全世界所有国家需要用到的字符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gb2312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简单中文 ，包括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6763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个汉字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guo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biao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BIG5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繁体中文 港澳台等用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GBK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包含全部中文字符    是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GB2312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的扩展，加入对繁体字的支持，兼容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GB2312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基本标签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smtClean="0">
                <a:solidFill>
                  <a:srgbClr val="0000FF"/>
                </a:solidFill>
              </a:rPr>
              <a:t>body</a:t>
            </a:r>
            <a:r>
              <a:rPr lang="en-US" altLang="zh-CN" dirty="0">
                <a:solidFill>
                  <a:srgbClr val="0000FF"/>
                </a:solidFill>
              </a:rPr>
              <a:t>&gt; &lt;/body</a:t>
            </a:r>
            <a:r>
              <a:rPr lang="en-US" altLang="zh-CN" dirty="0" smtClean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定义</a:t>
            </a:r>
            <a:r>
              <a:rPr lang="en-US" altLang="zh-CN" dirty="0"/>
              <a:t>HTML</a:t>
            </a:r>
            <a:r>
              <a:rPr lang="zh-CN" altLang="en-US" dirty="0"/>
              <a:t>文档所要显示的内容，也被称为主体标签。</a:t>
            </a:r>
          </a:p>
          <a:p>
            <a:pPr lvl="1"/>
            <a:r>
              <a:rPr lang="zh-CN" altLang="en-US" dirty="0" smtClean="0"/>
              <a:t>浏览器</a:t>
            </a:r>
            <a:r>
              <a:rPr lang="zh-CN" altLang="en-US" dirty="0"/>
              <a:t>中显示的所有文本、图像、音频和视频等信息都必须位于</a:t>
            </a:r>
            <a:r>
              <a:rPr lang="en-US" altLang="zh-CN" dirty="0"/>
              <a:t>&lt;body&gt;</a:t>
            </a:r>
            <a:r>
              <a:rPr lang="zh-CN" altLang="en-US" dirty="0"/>
              <a:t>标签内，才能最终展示给用户。</a:t>
            </a:r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注意的是，一个</a:t>
            </a:r>
            <a:r>
              <a:rPr lang="en-US" altLang="zh-CN" dirty="0"/>
              <a:t>HTML</a:t>
            </a:r>
            <a:r>
              <a:rPr lang="zh-CN" altLang="en-US" dirty="0"/>
              <a:t>文档只能含有一对</a:t>
            </a:r>
            <a:r>
              <a:rPr lang="en-US" altLang="zh-CN" dirty="0"/>
              <a:t>&lt;body&gt;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/>
              <a:t>body&gt;</a:t>
            </a:r>
            <a:r>
              <a:rPr lang="zh-CN" altLang="en-US" dirty="0"/>
              <a:t>标签必须在</a:t>
            </a:r>
            <a:r>
              <a:rPr lang="en-US" altLang="zh-CN" dirty="0"/>
              <a:t>&lt;html&gt;</a:t>
            </a:r>
            <a:r>
              <a:rPr lang="zh-CN" altLang="en-US" dirty="0"/>
              <a:t>标签内，位于</a:t>
            </a:r>
            <a:r>
              <a:rPr lang="en-US" altLang="zh-CN" dirty="0"/>
              <a:t>&lt;head&gt;</a:t>
            </a:r>
            <a:r>
              <a:rPr lang="zh-CN" altLang="en-US" dirty="0"/>
              <a:t>标签之后，与</a:t>
            </a:r>
            <a:r>
              <a:rPr lang="en-US" altLang="zh-CN" dirty="0"/>
              <a:t>&lt;head&gt;</a:t>
            </a:r>
            <a:r>
              <a:rPr lang="zh-CN" altLang="en-US" dirty="0"/>
              <a:t>标签是并列关系。</a:t>
            </a:r>
          </a:p>
        </p:txBody>
      </p:sp>
    </p:spTree>
    <p:extLst>
      <p:ext uri="{BB962C8B-B14F-4D97-AF65-F5344CB8AC3E}">
        <p14:creationId xmlns:p14="http://schemas.microsoft.com/office/powerpoint/2010/main" val="1588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2. </a:t>
            </a:r>
            <a:r>
              <a:rPr lang="zh-CN" altLang="en-US" dirty="0" smtClean="0"/>
              <a:t>常用标签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排版</a:t>
            </a:r>
            <a:r>
              <a:rPr lang="zh-CN" altLang="en-US" sz="2400" dirty="0">
                <a:solidFill>
                  <a:schemeClr val="tx1"/>
                </a:solidFill>
              </a:rPr>
              <a:t>标签、文本</a:t>
            </a:r>
            <a:r>
              <a:rPr lang="zh-CN" altLang="en-US" sz="2400" dirty="0" smtClean="0">
                <a:solidFill>
                  <a:schemeClr val="tx1"/>
                </a:solidFill>
              </a:rPr>
              <a:t>格式化标签、语义化标签、图像标签、</a:t>
            </a:r>
            <a:r>
              <a:rPr lang="zh-CN" altLang="en-US" sz="2400" dirty="0">
                <a:solidFill>
                  <a:schemeClr val="tx1"/>
                </a:solidFill>
              </a:rPr>
              <a:t>链接、表格、列表、表</a:t>
            </a:r>
            <a:r>
              <a:rPr lang="zh-CN" altLang="en-US" sz="2400" dirty="0" smtClean="0">
                <a:solidFill>
                  <a:schemeClr val="tx1"/>
                </a:solidFill>
              </a:rPr>
              <a:t>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排版标签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9287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和页面排版相关的标签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0587"/>
              </p:ext>
            </p:extLst>
          </p:nvPr>
        </p:nvGraphicFramePr>
        <p:xfrm>
          <a:off x="765921" y="2464335"/>
          <a:ext cx="7920879" cy="2703859"/>
        </p:xfrm>
        <a:graphic>
          <a:graphicData uri="http://schemas.openxmlformats.org/drawingml/2006/table">
            <a:tbl>
              <a:tblPr firstRow="1" bandRow="1"/>
              <a:tblGrid>
                <a:gridCol w="600089"/>
                <a:gridCol w="1920189"/>
                <a:gridCol w="1429817"/>
                <a:gridCol w="3970784"/>
              </a:tblGrid>
              <a:tr h="4592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标签名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600" kern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hx</a:t>
                      </a: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sz="1600" kern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hx</a:t>
                      </a: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作为标题使用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，依据</a:t>
                      </a: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重要性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递减。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h1~h6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&lt;p&gt;&lt;/p&gt;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段落标签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可以把 </a:t>
                      </a:r>
                      <a:r>
                        <a:rPr lang="en-US" altLang="zh-CN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 </a:t>
                      </a: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文档分割为若干段落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&lt;hr /&gt;</a:t>
                      </a:r>
                      <a:endParaRPr lang="en-US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水平线标签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没啥可说的，就是一条线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换行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&lt;div&gt;&lt;/div&gt;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</a:t>
                      </a: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用来布局的，但是现在一行只能放一个</a:t>
                      </a:r>
                      <a:r>
                        <a:rPr lang="en-US" altLang="zh-CN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&lt;span&gt;&lt;/span&gt;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span</a:t>
                      </a: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用来布局的，一行上可以放好多个</a:t>
                      </a:r>
                      <a:r>
                        <a:rPr lang="en-US" altLang="zh-CN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span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文本</a:t>
            </a:r>
            <a:r>
              <a:rPr lang="zh-CN" altLang="en-US" dirty="0"/>
              <a:t>格式化标签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在网页中，有时需要为文字设置粗体、斜体或</a:t>
            </a:r>
            <a:r>
              <a:rPr lang="zh-CN" altLang="en-US" dirty="0" smtClean="0"/>
              <a:t>下划线等效果</a:t>
            </a:r>
            <a:r>
              <a:rPr lang="zh-CN" altLang="en-US" dirty="0"/>
              <a:t>，这时就需要用到</a:t>
            </a:r>
            <a:r>
              <a:rPr lang="en-US" altLang="zh-CN" dirty="0"/>
              <a:t>HTML</a:t>
            </a:r>
            <a:r>
              <a:rPr lang="zh-CN" altLang="en-US" dirty="0"/>
              <a:t>中的文本格式化标签，使文字以特殊的方式显示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建议使用后者，后者带有语义。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3286"/>
              </p:ext>
            </p:extLst>
          </p:nvPr>
        </p:nvGraphicFramePr>
        <p:xfrm>
          <a:off x="899592" y="2996952"/>
          <a:ext cx="7704856" cy="1831672"/>
        </p:xfrm>
        <a:graphic>
          <a:graphicData uri="http://schemas.openxmlformats.org/drawingml/2006/table">
            <a:tbl>
              <a:tblPr firstRow="1" bandRow="1"/>
              <a:tblGrid>
                <a:gridCol w="688789"/>
                <a:gridCol w="3343659"/>
                <a:gridCol w="3672408"/>
              </a:tblGrid>
              <a:tr h="1426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&gt;&lt;/b&gt;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&lt;strong&gt;&lt;/strong&gt;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文字以粗体方式显示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altLang="zh-CN" sz="1600" kern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文字以斜体方式显示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&lt;s&gt;&lt;/s&gt;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&lt;del&gt;&lt;/del&gt;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文字以加删除线方式显示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&lt;u&gt;&lt;/u&gt;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&lt;del&gt;&lt;/del&gt;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文字以加下划线方式显示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dirty="0"/>
              <a:t>HTML</a:t>
            </a:r>
            <a:r>
              <a:rPr lang="zh-CN" altLang="en-US" dirty="0"/>
              <a:t>标签的语义化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36436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446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en-US" altLang="zh-CN" dirty="0"/>
              <a:t>HTML</a:t>
            </a:r>
            <a:r>
              <a:rPr lang="zh-CN" altLang="en-US" dirty="0"/>
              <a:t>标签的语义化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中，语义化标签就是指这个</a:t>
            </a:r>
            <a:r>
              <a:rPr lang="zh-CN" altLang="en-US" dirty="0">
                <a:solidFill>
                  <a:srgbClr val="0000FF"/>
                </a:solidFill>
              </a:rPr>
              <a:t>标签本身直观表达</a:t>
            </a:r>
            <a:r>
              <a:rPr lang="zh-CN" altLang="en-US" dirty="0"/>
              <a:t>出了它所包含的</a:t>
            </a:r>
            <a:r>
              <a:rPr lang="zh-CN" altLang="en-US" dirty="0">
                <a:solidFill>
                  <a:srgbClr val="0000FF"/>
                </a:solidFill>
              </a:rPr>
              <a:t>内容</a:t>
            </a:r>
            <a:r>
              <a:rPr lang="zh-CN" altLang="en-US" dirty="0"/>
              <a:t>是</a:t>
            </a:r>
            <a:r>
              <a:rPr lang="zh-CN" altLang="en-US" dirty="0" smtClean="0"/>
              <a:t>什么。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</a:t>
            </a:r>
            <a:r>
              <a:rPr lang="zh-CN" altLang="en-US" dirty="0"/>
              <a:t>代码的阅读和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同时</a:t>
            </a:r>
            <a:r>
              <a:rPr lang="zh-CN" altLang="en-US" dirty="0">
                <a:solidFill>
                  <a:srgbClr val="0000FF"/>
                </a:solidFill>
              </a:rPr>
              <a:t>让浏览器或是网络爬虫可以很好地解析，从而更好分析其中的内容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的语义化标签</a:t>
            </a:r>
          </a:p>
          <a:p>
            <a:pPr lvl="1"/>
            <a:r>
              <a:rPr lang="en-US" altLang="zh-CN" dirty="0" smtClean="0"/>
              <a:t>&lt; </a:t>
            </a:r>
            <a:r>
              <a:rPr lang="en-US" altLang="zh-CN" dirty="0"/>
              <a:t>h1&gt;~&lt; h6&gt;</a:t>
            </a:r>
            <a:r>
              <a:rPr lang="zh-CN" altLang="en-US" dirty="0"/>
              <a:t>标签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/>
              <a:t>元素：用于定义页面的介绍展示区域，通常包括网站</a:t>
            </a:r>
            <a:r>
              <a:rPr lang="en-US" altLang="zh-CN" dirty="0"/>
              <a:t>logo</a:t>
            </a:r>
            <a:r>
              <a:rPr lang="zh-CN" altLang="en-US" dirty="0"/>
              <a:t>、主导航、全站链接以及搜索框</a:t>
            </a:r>
          </a:p>
          <a:p>
            <a:pPr lvl="1"/>
            <a:r>
              <a:rPr lang="en-US" altLang="zh-CN" dirty="0" smtClean="0"/>
              <a:t>footer</a:t>
            </a:r>
            <a:r>
              <a:rPr lang="zh-CN" altLang="en-US" dirty="0"/>
              <a:t>元素：文档的底部信息</a:t>
            </a:r>
          </a:p>
          <a:p>
            <a:pPr lvl="1"/>
            <a:r>
              <a:rPr lang="en-US" altLang="zh-CN" dirty="0" smtClean="0"/>
              <a:t>strong</a:t>
            </a:r>
            <a:r>
              <a:rPr lang="zh-CN" altLang="en-US" dirty="0"/>
              <a:t>元素：用于强调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/>
              <a:t>其他	</a:t>
            </a:r>
          </a:p>
        </p:txBody>
      </p:sp>
    </p:spTree>
    <p:extLst>
      <p:ext uri="{BB962C8B-B14F-4D97-AF65-F5344CB8AC3E}">
        <p14:creationId xmlns:p14="http://schemas.microsoft.com/office/powerpoint/2010/main" val="42613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图像标签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要想在网页中显示图像就需要使用图像</a:t>
            </a:r>
            <a:r>
              <a:rPr lang="zh-CN" altLang="en-US" dirty="0" smtClean="0"/>
              <a:t>标签。语法格式：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en-US" dirty="0"/>
              <a:t>图像</a:t>
            </a:r>
            <a:r>
              <a:rPr lang="en-US" altLang="zh-CN" dirty="0"/>
              <a:t>URL" /&gt;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7597266" cy="33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图像标签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zh-CN" altLang="en-US" dirty="0"/>
              <a:t>相对路径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以引用文件的网页（即本网页）所在</a:t>
            </a:r>
            <a:r>
              <a:rPr lang="zh-CN" altLang="en-US" dirty="0">
                <a:solidFill>
                  <a:srgbClr val="0000FF"/>
                </a:solidFill>
              </a:rPr>
              <a:t>位置为参考</a:t>
            </a:r>
            <a:r>
              <a:rPr lang="zh-CN" altLang="en-US" dirty="0" smtClean="0">
                <a:solidFill>
                  <a:srgbClr val="0000FF"/>
                </a:solidFill>
              </a:rPr>
              <a:t>基础而</a:t>
            </a:r>
            <a:r>
              <a:rPr lang="zh-CN" altLang="en-US" dirty="0">
                <a:solidFill>
                  <a:srgbClr val="0000FF"/>
                </a:solidFill>
              </a:rPr>
              <a:t>建立出的目录路径。</a:t>
            </a:r>
            <a:r>
              <a:rPr lang="zh-CN" altLang="en-US" dirty="0"/>
              <a:t>因此，当保存于不同目录的网页引用同一个文件时，所使用的路径将不相同，故称之为相对路径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32234"/>
              </p:ext>
            </p:extLst>
          </p:nvPr>
        </p:nvGraphicFramePr>
        <p:xfrm>
          <a:off x="909936" y="3074448"/>
          <a:ext cx="7776864" cy="3614896"/>
        </p:xfrm>
        <a:graphic>
          <a:graphicData uri="http://schemas.openxmlformats.org/drawingml/2006/table">
            <a:tbl>
              <a:tblPr firstRow="1" bandRow="1"/>
              <a:tblGrid>
                <a:gridCol w="1598981"/>
                <a:gridCol w="777283"/>
                <a:gridCol w="2304256"/>
                <a:gridCol w="3096344"/>
              </a:tblGrid>
              <a:tr h="288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路径分类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符号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位置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88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/>
                          <a:ea typeface=""/>
                          <a:cs typeface=""/>
                        </a:rPr>
                        <a:t>同一级路径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只需输入图像文件的名称即可，如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img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src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="baidu.png" /&gt;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80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/>
                          <a:ea typeface=""/>
                          <a:cs typeface=""/>
                        </a:rPr>
                        <a:t>下一级路径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="images</a:t>
                      </a:r>
                      <a:r>
                        <a:rPr lang="en-US" altLang="zh-CN" sz="16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baidu.png" /&gt;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 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22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/>
                          <a:ea typeface=""/>
                          <a:cs typeface=""/>
                        </a:rPr>
                        <a:t>上一级路径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“../”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</a:t>
                      </a:r>
                      <a:r>
                        <a:rPr lang="en-US" altLang="zh-CN" sz="16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</a:t>
                      </a:r>
                      <a:r>
                        <a:rPr lang="en-US" altLang="zh-CN" sz="16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baidu.png" /&gt;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 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05" y="3457664"/>
            <a:ext cx="1979648" cy="766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1418" t="10211" r="28563" b="19053"/>
          <a:stretch/>
        </p:blipFill>
        <p:spPr>
          <a:xfrm>
            <a:off x="3407818" y="4377025"/>
            <a:ext cx="1966613" cy="94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53150" t="12201" r="20600" b="12201"/>
          <a:stretch/>
        </p:blipFill>
        <p:spPr>
          <a:xfrm>
            <a:off x="3324040" y="5505887"/>
            <a:ext cx="1966613" cy="10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cs typeface="+mn-ea"/>
                <a:sym typeface="+mn-lt"/>
              </a:rPr>
              <a:t>Web</a:t>
            </a:r>
            <a:r>
              <a:rPr lang="zh-CN" altLang="en-US" dirty="0">
                <a:solidFill>
                  <a:srgbClr val="0000FF"/>
                </a:solidFill>
                <a:cs typeface="+mn-ea"/>
                <a:sym typeface="+mn-lt"/>
              </a:rPr>
              <a:t>应用的</a:t>
            </a:r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本质</a:t>
            </a:r>
            <a:r>
              <a:rPr lang="en-US" altLang="zh-CN" dirty="0" smtClean="0">
                <a:solidFill>
                  <a:srgbClr val="0000FF"/>
                </a:solidFill>
                <a:cs typeface="+mn-ea"/>
                <a:sym typeface="+mn-lt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cs typeface="+mn-ea"/>
                <a:sym typeface="+mn-lt"/>
              </a:rPr>
              <a:t>通过</a:t>
            </a:r>
            <a:r>
              <a:rPr lang="zh-CN" altLang="en-US" dirty="0">
                <a:solidFill>
                  <a:srgbClr val="0000FF"/>
                </a:solidFill>
                <a:cs typeface="+mn-ea"/>
                <a:sym typeface="+mn-lt"/>
              </a:rPr>
              <a:t>浏览器对服务器资源的访问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348880"/>
            <a:ext cx="1008112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4008" y="2348880"/>
            <a:ext cx="3960440" cy="352839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1556792"/>
            <a:ext cx="2664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04" y="1556792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：例如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91680" y="3789040"/>
            <a:ext cx="2952328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cxnSp>
        <p:nvCxnSpPr>
          <p:cNvPr id="9" name="直接箭头连接符 8"/>
          <p:cNvCxnSpPr/>
          <p:nvPr/>
        </p:nvCxnSpPr>
        <p:spPr>
          <a:xfrm flipH="1">
            <a:off x="1691680" y="4509120"/>
            <a:ext cx="2952328" cy="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375756" y="275617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1554" y="33579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7910" y="416792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2777870"/>
            <a:ext cx="3168352" cy="939162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8298" y="4257092"/>
            <a:ext cx="3168352" cy="1260140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056" y="278092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javascritp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00238" y="4319801"/>
            <a:ext cx="2929267" cy="1077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/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49251" y="34802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URL&amp;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0905" y="415197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4" idx="0"/>
            <a:endCxn id="13" idx="2"/>
          </p:cNvCxnSpPr>
          <p:nvPr/>
        </p:nvCxnSpPr>
        <p:spPr>
          <a:xfrm flipH="1" flipV="1">
            <a:off x="6660232" y="3717032"/>
            <a:ext cx="2242" cy="5400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headEnd w="lg" len="lg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76494" y="6060187"/>
            <a:ext cx="8010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locator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应用程序中，用于指定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26752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2" grpId="1"/>
      <p:bldP spid="12" grpId="2"/>
      <p:bldP spid="13" grpId="0" animBg="1"/>
      <p:bldP spid="13" grpId="1" animBg="1"/>
      <p:bldP spid="13" grpId="2" animBg="1"/>
      <p:bldP spid="14" grpId="0" animBg="1"/>
      <p:bldP spid="15" grpId="0"/>
      <p:bldP spid="15" grpId="1"/>
      <p:bldP spid="15" grpId="2"/>
      <p:bldP spid="16" grpId="0"/>
      <p:bldP spid="17" grpId="0"/>
      <p:bldP spid="18" grpId="0"/>
      <p:bldP spid="18" grpId="1"/>
      <p:bldP spid="18" grpId="2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图像标签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绝对路径</a:t>
            </a:r>
          </a:p>
          <a:p>
            <a:pPr lvl="1"/>
            <a:r>
              <a:rPr lang="zh-CN" altLang="en-US" dirty="0" smtClean="0"/>
              <a:t>绝对</a:t>
            </a:r>
            <a:r>
              <a:rPr lang="zh-CN" altLang="en-US" dirty="0"/>
              <a:t>路径以</a:t>
            </a:r>
            <a:r>
              <a:rPr lang="en-US" altLang="zh-CN" dirty="0"/>
              <a:t>Web</a:t>
            </a:r>
            <a:r>
              <a:rPr lang="zh-CN" altLang="en-US" dirty="0"/>
              <a:t>站点根目录为参考基础的目录路径。之所以称为绝对，意指当所有网页引用同一个文件时，所使用的路径都是一样的。</a:t>
            </a:r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/>
              <a:t>D:\web\img\logo.gif”</a:t>
            </a:r>
            <a:r>
              <a:rPr lang="zh-CN" altLang="en-US" dirty="0"/>
              <a:t>，或完整的网络地址，</a:t>
            </a:r>
            <a:r>
              <a:rPr lang="zh-CN" altLang="en-US" dirty="0" smtClean="0"/>
              <a:t>例如</a:t>
            </a: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://www.hitwh.edu.cn/_</a:t>
            </a:r>
            <a:r>
              <a:rPr lang="en-US" altLang="zh-CN" sz="1800" dirty="0" smtClean="0">
                <a:hlinkClick r:id="rId2"/>
              </a:rPr>
              <a:t>upload/article/images/82/2f/1f90def244a1844839e369657df6/ce199807-7467-427d-8f1a-bc14d72998d9.jpg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/>
              <a:t>绝对路径用的较少，我们理解下就可以了。  但是要注意，它的</a:t>
            </a:r>
            <a:r>
              <a:rPr lang="zh-CN" altLang="en-US" sz="1800" dirty="0" smtClean="0"/>
              <a:t>写法特别是</a:t>
            </a:r>
            <a:r>
              <a:rPr lang="zh-CN" altLang="en-US" sz="1800" dirty="0"/>
              <a:t>符号 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\  </a:t>
            </a:r>
            <a:r>
              <a:rPr lang="zh-CN" altLang="en-US" sz="1800" dirty="0"/>
              <a:t>并不是 相对路径的  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/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链接标签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en-US" altLang="zh-CN" dirty="0"/>
              <a:t>`&lt;a&gt;` : anchor </a:t>
            </a:r>
            <a:r>
              <a:rPr lang="zh-CN" altLang="en-US" dirty="0"/>
              <a:t>的缩写  </a:t>
            </a:r>
            <a:r>
              <a:rPr lang="en-US" altLang="zh-CN" dirty="0"/>
              <a:t>[ˈ</a:t>
            </a:r>
            <a:r>
              <a:rPr lang="en-US" altLang="zh-CN" dirty="0" err="1"/>
              <a:t>æŋkə</a:t>
            </a:r>
            <a:r>
              <a:rPr lang="en-US" altLang="zh-CN" dirty="0"/>
              <a:t>(r)] ,</a:t>
            </a:r>
            <a:r>
              <a:rPr lang="zh-CN" altLang="en-US" dirty="0"/>
              <a:t>定义一个超链接</a:t>
            </a:r>
          </a:p>
          <a:p>
            <a:r>
              <a:rPr lang="zh-CN" altLang="en-US" dirty="0" smtClean="0"/>
              <a:t>语法格式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属性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 smtClean="0"/>
              <a:t>href</a:t>
            </a:r>
            <a:r>
              <a:rPr lang="zh-CN" altLang="en-US" dirty="0"/>
              <a:t>：指定访问资源的</a:t>
            </a:r>
            <a:r>
              <a:rPr lang="en-US" altLang="zh-CN" dirty="0"/>
              <a:t>URL(</a:t>
            </a:r>
            <a:r>
              <a:rPr lang="zh-CN" altLang="en-US" dirty="0"/>
              <a:t>统一资源定位符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target</a:t>
            </a:r>
            <a:r>
              <a:rPr lang="zh-CN" altLang="en-US" dirty="0"/>
              <a:t>：指定打开资源的</a:t>
            </a:r>
            <a:r>
              <a:rPr lang="zh-CN" altLang="en-US" dirty="0" smtClean="0"/>
              <a:t>方式，主要以下两个值：</a:t>
            </a:r>
            <a:endParaRPr lang="zh-CN" altLang="en-US" dirty="0"/>
          </a:p>
          <a:p>
            <a:pPr lvl="2"/>
            <a:r>
              <a:rPr lang="en-US" altLang="zh-CN" dirty="0" smtClean="0"/>
              <a:t>_self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</a:t>
            </a:r>
            <a:r>
              <a:rPr lang="zh-CN" altLang="en-US" dirty="0"/>
              <a:t>值，在当前页面打开</a:t>
            </a:r>
          </a:p>
          <a:p>
            <a:pPr lvl="2"/>
            <a:r>
              <a:rPr lang="en-US" altLang="zh-CN" dirty="0" smtClean="0"/>
              <a:t>_</a:t>
            </a:r>
            <a:r>
              <a:rPr lang="en-US" altLang="zh-CN" dirty="0"/>
              <a:t>blank</a:t>
            </a:r>
            <a:r>
              <a:rPr lang="zh-CN" altLang="en-US" dirty="0"/>
              <a:t>：在空白页面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2708920"/>
            <a:ext cx="7776864" cy="4001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&lt;a </a:t>
            </a:r>
            <a:r>
              <a:rPr lang="en-US" altLang="zh-CN" sz="2000" dirty="0" err="1">
                <a:solidFill>
                  <a:srgbClr val="008000"/>
                </a:solidFill>
              </a:rPr>
              <a:t>href</a:t>
            </a:r>
            <a:r>
              <a:rPr lang="en-US" altLang="zh-CN" sz="2000" dirty="0">
                <a:solidFill>
                  <a:srgbClr val="008000"/>
                </a:solidFill>
              </a:rPr>
              <a:t>="</a:t>
            </a:r>
            <a:r>
              <a:rPr lang="zh-CN" altLang="en-US" sz="2000" dirty="0">
                <a:solidFill>
                  <a:srgbClr val="008000"/>
                </a:solidFill>
              </a:rPr>
              <a:t>跳转目标</a:t>
            </a:r>
            <a:r>
              <a:rPr lang="en-US" altLang="zh-CN" sz="2000" dirty="0">
                <a:solidFill>
                  <a:srgbClr val="008000"/>
                </a:solidFill>
              </a:rPr>
              <a:t>" target="</a:t>
            </a:r>
            <a:r>
              <a:rPr lang="zh-CN" altLang="en-US" sz="2000" dirty="0">
                <a:solidFill>
                  <a:srgbClr val="008000"/>
                </a:solidFill>
              </a:rPr>
              <a:t>目标窗口的弹出方式</a:t>
            </a:r>
            <a:r>
              <a:rPr lang="en-US" altLang="zh-CN" sz="2000" dirty="0">
                <a:solidFill>
                  <a:srgbClr val="008000"/>
                </a:solidFill>
              </a:rPr>
              <a:t>"&gt;</a:t>
            </a:r>
            <a:r>
              <a:rPr lang="zh-CN" altLang="en-US" sz="2000" dirty="0"/>
              <a:t>文本或图像</a:t>
            </a:r>
            <a:r>
              <a:rPr lang="en-US" altLang="zh-CN" sz="2000" dirty="0">
                <a:solidFill>
                  <a:srgbClr val="0000FF"/>
                </a:solidFill>
              </a:rPr>
              <a:t>&lt;/a</a:t>
            </a:r>
            <a:r>
              <a:rPr lang="en-US" altLang="zh-CN" sz="2000" dirty="0" smtClean="0">
                <a:solidFill>
                  <a:srgbClr val="0000FF"/>
                </a:solidFill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链接标签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&lt;a&gt;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属性需要注意：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</a:t>
            </a:r>
            <a:r>
              <a:rPr lang="zh-CN" altLang="en-US" dirty="0"/>
              <a:t>链接 需要</a:t>
            </a:r>
            <a:r>
              <a:rPr lang="zh-CN" altLang="en-US" dirty="0" smtClean="0"/>
              <a:t>添加加</a:t>
            </a:r>
            <a:r>
              <a:rPr lang="en-US" altLang="zh-CN" dirty="0" smtClean="0">
                <a:hlinkClick r:id="rId2" invalidUrl="http:///"/>
              </a:rPr>
              <a:t>http://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http://www.baidu.com</a:t>
            </a:r>
            <a:endParaRPr lang="en-US" altLang="zh-CN" dirty="0"/>
          </a:p>
          <a:p>
            <a:pPr lvl="1"/>
            <a:r>
              <a:rPr lang="zh-CN" altLang="en-US" dirty="0" smtClean="0"/>
              <a:t>内部</a:t>
            </a:r>
            <a:r>
              <a:rPr lang="zh-CN" altLang="en-US" dirty="0"/>
              <a:t>链接 直接链接内部页面名称即可 比如 </a:t>
            </a:r>
            <a:r>
              <a:rPr lang="en-US" altLang="zh-CN" dirty="0"/>
              <a:t>&lt; a </a:t>
            </a:r>
            <a:r>
              <a:rPr lang="en-US" altLang="zh-CN" dirty="0" err="1"/>
              <a:t>href</a:t>
            </a:r>
            <a:r>
              <a:rPr lang="en-US" altLang="zh-CN" dirty="0"/>
              <a:t>="index.html"&gt; </a:t>
            </a:r>
            <a:r>
              <a:rPr lang="zh-CN" altLang="en-US" dirty="0"/>
              <a:t>首页 </a:t>
            </a:r>
            <a:r>
              <a:rPr lang="en-US" altLang="zh-CN" dirty="0"/>
              <a:t>&lt;/a &gt;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当时没有确定链接目标时，通常将链接标签的</a:t>
            </a:r>
            <a:r>
              <a:rPr lang="en-US" altLang="zh-CN" dirty="0" err="1"/>
              <a:t>href</a:t>
            </a:r>
            <a:r>
              <a:rPr lang="zh-CN" altLang="en-US" dirty="0"/>
              <a:t>属性值定义为</a:t>
            </a:r>
            <a:r>
              <a:rPr lang="zh-CN" altLang="en-US" dirty="0">
                <a:solidFill>
                  <a:srgbClr val="0000FF"/>
                </a:solidFill>
              </a:rPr>
              <a:t>“</a:t>
            </a:r>
            <a:r>
              <a:rPr lang="en-US" altLang="zh-CN" dirty="0">
                <a:solidFill>
                  <a:srgbClr val="0000FF"/>
                </a:solidFill>
              </a:rPr>
              <a:t>#”(</a:t>
            </a:r>
            <a:r>
              <a:rPr lang="zh-CN" altLang="en-US" dirty="0">
                <a:solidFill>
                  <a:srgbClr val="0000FF"/>
                </a:solidFill>
              </a:rPr>
              <a:t>即</a:t>
            </a:r>
            <a:r>
              <a:rPr lang="en-US" altLang="zh-CN" dirty="0" err="1">
                <a:solidFill>
                  <a:srgbClr val="0000FF"/>
                </a:solidFill>
              </a:rPr>
              <a:t>href</a:t>
            </a:r>
            <a:r>
              <a:rPr lang="en-US" altLang="zh-CN" dirty="0">
                <a:solidFill>
                  <a:srgbClr val="0000FF"/>
                </a:solidFill>
              </a:rPr>
              <a:t>="#")</a:t>
            </a:r>
            <a:r>
              <a:rPr lang="zh-CN" altLang="en-US" dirty="0"/>
              <a:t>，表示该链接暂时为一个空链接。</a:t>
            </a:r>
          </a:p>
          <a:p>
            <a:pPr lvl="1"/>
            <a:r>
              <a:rPr lang="zh-CN" altLang="en-US" dirty="0" smtClean="0"/>
              <a:t>不仅</a:t>
            </a:r>
            <a:r>
              <a:rPr lang="zh-CN" altLang="en-US" dirty="0"/>
              <a:t>可以创建文本超链接，在网页中各种网页元素，如图像、表格、音频、视频等都可以添加超链接。</a:t>
            </a:r>
          </a:p>
        </p:txBody>
      </p:sp>
    </p:spTree>
    <p:extLst>
      <p:ext uri="{BB962C8B-B14F-4D97-AF65-F5344CB8AC3E}">
        <p14:creationId xmlns:p14="http://schemas.microsoft.com/office/powerpoint/2010/main" val="13362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表格标签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r>
              <a:rPr lang="zh-CN" altLang="en-US" dirty="0"/>
              <a:t>标签</a:t>
            </a:r>
            <a:r>
              <a:rPr lang="en-US" altLang="zh-CN" dirty="0" smtClean="0"/>
              <a:t>&lt;Table&gt;</a:t>
            </a:r>
            <a:r>
              <a:rPr lang="zh-CN" altLang="en-US" dirty="0" smtClean="0"/>
              <a:t>还是</a:t>
            </a:r>
            <a:r>
              <a:rPr lang="zh-CN" altLang="en-US" dirty="0"/>
              <a:t>较为常用的一种标签，但不是用来</a:t>
            </a:r>
            <a:r>
              <a:rPr lang="zh-CN" altLang="en-US" dirty="0" smtClean="0"/>
              <a:t>布局，常见</a:t>
            </a:r>
            <a:r>
              <a:rPr lang="zh-CN" altLang="en-US" dirty="0" smtClean="0">
                <a:solidFill>
                  <a:srgbClr val="0000FF"/>
                </a:solidFill>
              </a:rPr>
              <a:t>展示表格式数据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数据</a:t>
            </a:r>
            <a:r>
              <a:rPr lang="zh-CN" altLang="en-US" dirty="0"/>
              <a:t>显示的非常的规整，可读性非常好</a:t>
            </a:r>
          </a:p>
          <a:p>
            <a:pPr lvl="1"/>
            <a:r>
              <a:rPr lang="zh-CN" altLang="en-US" dirty="0" smtClean="0"/>
              <a:t>特别是</a:t>
            </a:r>
            <a:r>
              <a:rPr lang="zh-CN" altLang="en-US" dirty="0">
                <a:solidFill>
                  <a:srgbClr val="0000FF"/>
                </a:solidFill>
              </a:rPr>
              <a:t>后台展示数据</a:t>
            </a:r>
            <a:r>
              <a:rPr lang="zh-CN" altLang="en-US" dirty="0"/>
              <a:t>的时候表格运用是否熟练就显得很</a:t>
            </a:r>
            <a:r>
              <a:rPr lang="zh-CN" altLang="en-US" dirty="0" smtClean="0"/>
              <a:t>重要，</a:t>
            </a:r>
            <a:r>
              <a:rPr lang="zh-CN" altLang="en-US" dirty="0"/>
              <a:t>一个清爽简约的表格能够把繁杂的数据表现得很有条理，</a:t>
            </a:r>
            <a:r>
              <a:rPr lang="zh-CN" altLang="en-US" dirty="0">
                <a:solidFill>
                  <a:srgbClr val="0000FF"/>
                </a:solidFill>
              </a:rPr>
              <a:t>虽然 </a:t>
            </a:r>
            <a:r>
              <a:rPr lang="en-US" altLang="zh-CN" dirty="0">
                <a:solidFill>
                  <a:srgbClr val="0000FF"/>
                </a:solidFill>
              </a:rPr>
              <a:t>div </a:t>
            </a:r>
            <a:r>
              <a:rPr lang="zh-CN" altLang="en-US" dirty="0">
                <a:solidFill>
                  <a:srgbClr val="0000FF"/>
                </a:solidFill>
              </a:rPr>
              <a:t>布局也可以做到，但是总没有表格来得方便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表格标签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表格标签：</a:t>
            </a:r>
            <a:r>
              <a:rPr lang="en-US" altLang="zh-CN" dirty="0" smtClean="0"/>
              <a:t>&lt;table&gt;,&lt;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&gt;,&lt;td&gt;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426" t="6842" r="11452" b="9349"/>
          <a:stretch/>
        </p:blipFill>
        <p:spPr>
          <a:xfrm>
            <a:off x="1979712" y="2276872"/>
            <a:ext cx="58326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表格标签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表格标签</a:t>
            </a:r>
            <a:r>
              <a:rPr lang="en-US" altLang="zh-CN" dirty="0" smtClean="0"/>
              <a:t>&lt;table&gt;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250" t="2918" r="4298" b="4361"/>
          <a:stretch/>
        </p:blipFill>
        <p:spPr>
          <a:xfrm>
            <a:off x="1151620" y="2060848"/>
            <a:ext cx="6840760" cy="45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表格标签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合并单元格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跨</a:t>
            </a:r>
            <a:r>
              <a:rPr lang="zh-CN" altLang="en-US" dirty="0"/>
              <a:t>行合并：</a:t>
            </a:r>
            <a:r>
              <a:rPr lang="en-US" altLang="zh-CN" dirty="0"/>
              <a:t>row</a:t>
            </a:r>
            <a:r>
              <a:rPr lang="zh-CN" altLang="en-US" dirty="0"/>
              <a:t>，行。</a:t>
            </a:r>
            <a:r>
              <a:rPr lang="en-US" altLang="zh-CN" dirty="0" err="1"/>
              <a:t>rowspan</a:t>
            </a:r>
            <a:r>
              <a:rPr lang="en-US" altLang="zh-CN" dirty="0"/>
              <a:t>="</a:t>
            </a:r>
            <a:r>
              <a:rPr lang="zh-CN" altLang="en-US" dirty="0"/>
              <a:t>合并单元格的个数</a:t>
            </a:r>
            <a:r>
              <a:rPr lang="en-US" altLang="zh-CN" dirty="0"/>
              <a:t>"</a:t>
            </a:r>
          </a:p>
          <a:p>
            <a:pPr lvl="1"/>
            <a:r>
              <a:rPr lang="zh-CN" altLang="en-US" dirty="0" smtClean="0"/>
              <a:t>跨</a:t>
            </a:r>
            <a:r>
              <a:rPr lang="zh-CN" altLang="en-US" dirty="0"/>
              <a:t>列合并：</a:t>
            </a:r>
            <a:r>
              <a:rPr lang="en-US" altLang="zh-CN" dirty="0"/>
              <a:t>column</a:t>
            </a:r>
            <a:r>
              <a:rPr lang="zh-CN" altLang="en-US" dirty="0"/>
              <a:t>，列。</a:t>
            </a:r>
            <a:r>
              <a:rPr lang="en-US" altLang="zh-CN" dirty="0" err="1"/>
              <a:t>colspan</a:t>
            </a:r>
            <a:r>
              <a:rPr lang="en-US" altLang="zh-CN" dirty="0"/>
              <a:t>="</a:t>
            </a:r>
            <a:r>
              <a:rPr lang="zh-CN" altLang="en-US" dirty="0"/>
              <a:t>合并单元格的个数</a:t>
            </a:r>
            <a:r>
              <a:rPr lang="en-US" altLang="zh-CN" dirty="0"/>
              <a:t>"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754" t="1871" r="4650" b="6437"/>
          <a:stretch/>
        </p:blipFill>
        <p:spPr>
          <a:xfrm>
            <a:off x="899592" y="2060848"/>
            <a:ext cx="662473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/>
              <a:t>表格标签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表格标签</a:t>
            </a:r>
            <a:r>
              <a:rPr lang="zh-CN" altLang="en-US" dirty="0"/>
              <a:t>小结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17153"/>
              </p:ext>
            </p:extLst>
          </p:nvPr>
        </p:nvGraphicFramePr>
        <p:xfrm>
          <a:off x="755576" y="2276872"/>
          <a:ext cx="7704855" cy="3643796"/>
        </p:xfrm>
        <a:graphic>
          <a:graphicData uri="http://schemas.openxmlformats.org/drawingml/2006/table">
            <a:tbl>
              <a:tblPr firstRow="1" bandRow="1"/>
              <a:tblGrid>
                <a:gridCol w="720080"/>
                <a:gridCol w="2376264"/>
                <a:gridCol w="1656184"/>
                <a:gridCol w="2952327"/>
              </a:tblGrid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标签名</a:t>
                      </a: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&lt;table&gt;&lt;/table&gt;</a:t>
                      </a: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就是一个四方的盒子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表格行标签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行标签要再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table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标签内部才有意义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&lt;td&gt;&lt;/td&gt;</a:t>
                      </a: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单元格标签是个容器级元素，可以放任何东西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&lt;th&gt;&lt;/th&gt;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表头单元格标签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它还是一个单元格，但是里面的文字会居中且加粗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&lt;caption&gt;&lt;/caption&gt;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表格标题标签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表格的标题，跟着表格一起走，和表格居中对齐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clospan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rowspan</a:t>
                      </a: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合并属性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用来合并单元格的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列表</a:t>
            </a:r>
            <a:r>
              <a:rPr lang="zh-CN" altLang="en-US" dirty="0"/>
              <a:t>标签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1306497"/>
            <a:ext cx="3979553" cy="24835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39273"/>
            <a:ext cx="2981785" cy="24508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546498" y="377068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en-US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6583968" y="37706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有序列表</a:t>
            </a:r>
            <a:endParaRPr lang="zh-CN" altLang="en-US" sz="11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1" y="4112276"/>
            <a:ext cx="7967330" cy="205302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568024" y="559647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827584" y="1417638"/>
            <a:ext cx="360040" cy="2372440"/>
          </a:xfrm>
          <a:prstGeom prst="rect">
            <a:avLst/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91496" y="1378455"/>
            <a:ext cx="360040" cy="2372440"/>
          </a:xfrm>
          <a:prstGeom prst="rect">
            <a:avLst/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6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/>
              <a:t>列表标签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表格是用来显示数据的，那么列表就是用来布局的。 因为非常整齐和自由。</a:t>
            </a:r>
            <a:r>
              <a:rPr lang="zh-CN" altLang="en-US" dirty="0">
                <a:solidFill>
                  <a:srgbClr val="0000FF"/>
                </a:solidFill>
              </a:rPr>
              <a:t>包括有序列表，无序列表和定义列表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49275"/>
              </p:ext>
            </p:extLst>
          </p:nvPr>
        </p:nvGraphicFramePr>
        <p:xfrm>
          <a:off x="745232" y="2708920"/>
          <a:ext cx="8003232" cy="1701414"/>
        </p:xfrm>
        <a:graphic>
          <a:graphicData uri="http://schemas.openxmlformats.org/drawingml/2006/table">
            <a:tbl>
              <a:tblPr firstRow="1" bandRow="1"/>
              <a:tblGrid>
                <a:gridCol w="609117"/>
                <a:gridCol w="1421135"/>
                <a:gridCol w="1421135"/>
                <a:gridCol w="4551845"/>
              </a:tblGrid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标签名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</a:t>
                      </a:r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</a:t>
                      </a:r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无序标签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里面只能包含</a:t>
                      </a: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 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没有顺序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，布局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中最常用的列表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</a:t>
                      </a:r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&gt;&lt;/</a:t>
                      </a:r>
                      <a:r>
                        <a:rPr lang="en-US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</a:t>
                      </a:r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有序标签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里面只能包含</a:t>
                      </a: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 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有顺序， 使用情况较少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&lt;dl&gt;&lt;/dl&gt;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自定义列表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里面有</a:t>
                      </a:r>
                      <a:r>
                        <a:rPr lang="en-US" altLang="zh-CN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个兄弟， </a:t>
                      </a:r>
                      <a:r>
                        <a:rPr lang="en-US" sz="1600" b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</a:t>
                      </a:r>
                      <a:r>
                        <a:rPr 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 </a:t>
                      </a:r>
                      <a:r>
                        <a:rPr lang="en-US" sz="1600" b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应用的技术体系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Java Web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6195" y="3268784"/>
            <a:ext cx="971968" cy="338554"/>
          </a:xfrm>
          <a:prstGeom prst="rect">
            <a:avLst/>
          </a:prstGeom>
          <a:solidFill>
            <a:srgbClr val="FF9999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  <p:sp>
        <p:nvSpPr>
          <p:cNvPr id="5" name="矩形 4"/>
          <p:cNvSpPr/>
          <p:nvPr/>
        </p:nvSpPr>
        <p:spPr>
          <a:xfrm>
            <a:off x="5996195" y="3886304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6195" y="4427116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6195" y="4967928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56230" y="3745303"/>
            <a:ext cx="1251898" cy="179581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95" y="5565616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服务器端组件</a:t>
            </a:r>
          </a:p>
        </p:txBody>
      </p:sp>
      <p:sp>
        <p:nvSpPr>
          <p:cNvPr id="10" name="矩形 9"/>
          <p:cNvSpPr/>
          <p:nvPr/>
        </p:nvSpPr>
        <p:spPr>
          <a:xfrm>
            <a:off x="4799062" y="3887098"/>
            <a:ext cx="612034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1100" y="4427116"/>
            <a:ext cx="503986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7025" y="4427116"/>
            <a:ext cx="648141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JSTL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1100" y="4967928"/>
            <a:ext cx="1224066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自定义标签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856230" y="1897528"/>
            <a:ext cx="1251899" cy="962739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6195" y="1973641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96195" y="2396473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26095" y="1531293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</a:p>
        </p:txBody>
      </p:sp>
      <p:sp>
        <p:nvSpPr>
          <p:cNvPr id="18" name="矩形 17"/>
          <p:cNvSpPr/>
          <p:nvPr/>
        </p:nvSpPr>
        <p:spPr>
          <a:xfrm>
            <a:off x="910630" y="2516268"/>
            <a:ext cx="1894754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7106" y="1973641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0630" y="1977098"/>
            <a:ext cx="500990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77106" y="1484784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70870" y="1975456"/>
            <a:ext cx="998398" cy="36000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206774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>
          <a:xfrm flipV="1">
            <a:off x="1173050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/>
          <p:cNvCxnSpPr>
            <a:stCxn id="19" idx="0"/>
            <a:endCxn id="21" idx="2"/>
          </p:cNvCxnSpPr>
          <p:nvPr/>
        </p:nvCxnSpPr>
        <p:spPr>
          <a:xfrm flipV="1">
            <a:off x="2241245" y="1844784"/>
            <a:ext cx="0" cy="12885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75"/>
          <p:cNvCxnSpPr>
            <a:stCxn id="21" idx="3"/>
            <a:endCxn id="22" idx="0"/>
          </p:cNvCxnSpPr>
          <p:nvPr/>
        </p:nvCxnSpPr>
        <p:spPr>
          <a:xfrm>
            <a:off x="2805384" y="1664784"/>
            <a:ext cx="764685" cy="310672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358902" y="3274528"/>
            <a:ext cx="1008112" cy="327066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30" idx="6"/>
            <a:endCxn id="27" idx="1"/>
          </p:cNvCxnSpPr>
          <p:nvPr/>
        </p:nvCxnSpPr>
        <p:spPr>
          <a:xfrm>
            <a:off x="2362063" y="3438061"/>
            <a:ext cx="99683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>
            <a:stCxn id="4" idx="1"/>
            <a:endCxn id="27" idx="3"/>
          </p:cNvCxnSpPr>
          <p:nvPr/>
        </p:nvCxnSpPr>
        <p:spPr>
          <a:xfrm flipH="1">
            <a:off x="4367014" y="3438061"/>
            <a:ext cx="1629181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椭圆 29"/>
          <p:cNvSpPr/>
          <p:nvPr/>
        </p:nvSpPr>
        <p:spPr>
          <a:xfrm>
            <a:off x="1353951" y="3005924"/>
            <a:ext cx="1008112" cy="86427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</a:p>
        </p:txBody>
      </p:sp>
      <p:sp>
        <p:nvSpPr>
          <p:cNvPr id="31" name="椭圆 30"/>
          <p:cNvSpPr/>
          <p:nvPr/>
        </p:nvSpPr>
        <p:spPr>
          <a:xfrm>
            <a:off x="7171030" y="3005924"/>
            <a:ext cx="987188" cy="864274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cxnSp>
        <p:nvCxnSpPr>
          <p:cNvPr id="32" name="直接箭头连接符 31"/>
          <p:cNvCxnSpPr>
            <a:stCxn id="19" idx="3"/>
            <a:endCxn id="22" idx="1"/>
          </p:cNvCxnSpPr>
          <p:nvPr/>
        </p:nvCxnSpPr>
        <p:spPr>
          <a:xfrm>
            <a:off x="2805384" y="2153641"/>
            <a:ext cx="265486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3" name="直接箭头连接符 32"/>
          <p:cNvCxnSpPr>
            <a:stCxn id="30" idx="0"/>
            <a:endCxn id="18" idx="2"/>
          </p:cNvCxnSpPr>
          <p:nvPr/>
        </p:nvCxnSpPr>
        <p:spPr>
          <a:xfrm flipV="1">
            <a:off x="1858007" y="2876268"/>
            <a:ext cx="0" cy="12965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直接箭头连接符 33"/>
          <p:cNvCxnSpPr>
            <a:stCxn id="15" idx="1"/>
            <a:endCxn id="22" idx="3"/>
          </p:cNvCxnSpPr>
          <p:nvPr/>
        </p:nvCxnSpPr>
        <p:spPr>
          <a:xfrm flipH="1">
            <a:off x="4069268" y="2153641"/>
            <a:ext cx="1926927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5" name="肘形连接符 34"/>
          <p:cNvCxnSpPr>
            <a:stCxn id="16" idx="1"/>
            <a:endCxn id="22" idx="2"/>
          </p:cNvCxnSpPr>
          <p:nvPr/>
        </p:nvCxnSpPr>
        <p:spPr>
          <a:xfrm rot="10800000">
            <a:off x="3570069" y="2335457"/>
            <a:ext cx="2426126" cy="241017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6" name="直接箭头连接符 35"/>
          <p:cNvCxnSpPr/>
          <p:nvPr/>
        </p:nvCxnSpPr>
        <p:spPr>
          <a:xfrm flipV="1">
            <a:off x="6482179" y="2860267"/>
            <a:ext cx="1" cy="40851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接箭头连接符 36"/>
          <p:cNvCxnSpPr/>
          <p:nvPr/>
        </p:nvCxnSpPr>
        <p:spPr>
          <a:xfrm>
            <a:off x="6482179" y="3607338"/>
            <a:ext cx="0" cy="27896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323909" y="6166257"/>
            <a:ext cx="1068195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87294" y="6152475"/>
            <a:ext cx="1260000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0" idx="4"/>
            <a:endCxn id="38" idx="0"/>
          </p:cNvCxnSpPr>
          <p:nvPr/>
        </p:nvCxnSpPr>
        <p:spPr>
          <a:xfrm>
            <a:off x="1858007" y="3870198"/>
            <a:ext cx="0" cy="2296059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直接箭头连接符 118"/>
          <p:cNvCxnSpPr>
            <a:stCxn id="10" idx="2"/>
            <a:endCxn id="11" idx="0"/>
          </p:cNvCxnSpPr>
          <p:nvPr/>
        </p:nvCxnSpPr>
        <p:spPr>
          <a:xfrm rot="5400000">
            <a:off x="4844077" y="4166114"/>
            <a:ext cx="180018" cy="3419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肘形连接符 41"/>
          <p:cNvCxnSpPr>
            <a:stCxn id="10" idx="2"/>
            <a:endCxn id="12" idx="0"/>
          </p:cNvCxnSpPr>
          <p:nvPr/>
        </p:nvCxnSpPr>
        <p:spPr>
          <a:xfrm rot="16200000" flipH="1">
            <a:off x="5168078" y="4184098"/>
            <a:ext cx="180018" cy="306017"/>
          </a:xfrm>
          <a:prstGeom prst="bentConnector3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接箭头连接符 42"/>
          <p:cNvCxnSpPr>
            <a:stCxn id="12" idx="2"/>
          </p:cNvCxnSpPr>
          <p:nvPr/>
        </p:nvCxnSpPr>
        <p:spPr>
          <a:xfrm>
            <a:off x="5411096" y="4787116"/>
            <a:ext cx="0" cy="298108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直接箭头连接符 43"/>
          <p:cNvCxnSpPr>
            <a:stCxn id="5" idx="1"/>
            <a:endCxn id="10" idx="3"/>
          </p:cNvCxnSpPr>
          <p:nvPr/>
        </p:nvCxnSpPr>
        <p:spPr>
          <a:xfrm flipH="1">
            <a:off x="5411096" y="4066304"/>
            <a:ext cx="585099" cy="794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直接箭头连接符 126"/>
          <p:cNvCxnSpPr>
            <a:stCxn id="30" idx="5"/>
            <a:endCxn id="10" idx="1"/>
          </p:cNvCxnSpPr>
          <p:nvPr/>
        </p:nvCxnSpPr>
        <p:spPr>
          <a:xfrm rot="16200000" flipH="1">
            <a:off x="3345010" y="2613046"/>
            <a:ext cx="323470" cy="2584634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46" name="圆角矩形 45"/>
          <p:cNvSpPr/>
          <p:nvPr/>
        </p:nvSpPr>
        <p:spPr>
          <a:xfrm>
            <a:off x="1126654" y="6039327"/>
            <a:ext cx="7200800" cy="58629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47" name="直接箭头连接符 46"/>
          <p:cNvCxnSpPr>
            <a:stCxn id="38" idx="3"/>
            <a:endCxn id="39" idx="1"/>
          </p:cNvCxnSpPr>
          <p:nvPr/>
        </p:nvCxnSpPr>
        <p:spPr>
          <a:xfrm flipV="1">
            <a:off x="2392104" y="6332475"/>
            <a:ext cx="4495190" cy="13782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48" name="文本框 47"/>
          <p:cNvSpPr txBox="1"/>
          <p:nvPr/>
        </p:nvSpPr>
        <p:spPr>
          <a:xfrm>
            <a:off x="3502918" y="5682734"/>
            <a:ext cx="156607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31" idx="4"/>
          </p:cNvCxnSpPr>
          <p:nvPr/>
        </p:nvCxnSpPr>
        <p:spPr>
          <a:xfrm>
            <a:off x="7664624" y="3870198"/>
            <a:ext cx="10642" cy="2253958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直接箭头连接符 49"/>
          <p:cNvCxnSpPr>
            <a:stCxn id="31" idx="2"/>
            <a:endCxn id="4" idx="3"/>
          </p:cNvCxnSpPr>
          <p:nvPr/>
        </p:nvCxnSpPr>
        <p:spPr>
          <a:xfrm flipH="1">
            <a:off x="6968163" y="3438061"/>
            <a:ext cx="202867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3912429" y="2609396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异步方式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4420" y="4119244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同步方式</a:t>
            </a:r>
          </a:p>
        </p:txBody>
      </p:sp>
      <p:sp>
        <p:nvSpPr>
          <p:cNvPr id="61" name="矩形 60"/>
          <p:cNvSpPr/>
          <p:nvPr/>
        </p:nvSpPr>
        <p:spPr>
          <a:xfrm>
            <a:off x="611560" y="1340768"/>
            <a:ext cx="7992888" cy="54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表单目的是为了</a:t>
            </a:r>
            <a:r>
              <a:rPr lang="zh-CN" altLang="en-US" dirty="0" smtClean="0"/>
              <a:t>收集信息。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</a:t>
            </a:r>
            <a:r>
              <a:rPr lang="zh-CN" altLang="en-US" dirty="0" smtClean="0"/>
              <a:t>，完整</a:t>
            </a:r>
            <a:r>
              <a:rPr lang="zh-CN" altLang="en-US" dirty="0"/>
              <a:t>的表单通常由</a:t>
            </a:r>
            <a:r>
              <a:rPr lang="zh-CN" altLang="en-US" dirty="0">
                <a:solidFill>
                  <a:srgbClr val="0000FF"/>
                </a:solidFill>
              </a:rPr>
              <a:t>表单控件</a:t>
            </a:r>
            <a:r>
              <a:rPr lang="zh-CN" altLang="en-US" dirty="0"/>
              <a:t>（也称为表单元素）、</a:t>
            </a:r>
            <a:r>
              <a:rPr lang="zh-CN" altLang="en-US" dirty="0">
                <a:solidFill>
                  <a:srgbClr val="0000FF"/>
                </a:solidFill>
              </a:rPr>
              <a:t>提示信息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表单域</a:t>
            </a:r>
            <a:r>
              <a:rPr lang="en-US" altLang="zh-CN" dirty="0"/>
              <a:t>3</a:t>
            </a:r>
            <a:r>
              <a:rPr lang="zh-CN" altLang="en-US" dirty="0"/>
              <a:t>个部分构成。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366" t="2750" r="368" b="8421"/>
          <a:stretch/>
        </p:blipFill>
        <p:spPr>
          <a:xfrm>
            <a:off x="827584" y="2780928"/>
            <a:ext cx="4032448" cy="3968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7938" y="2939851"/>
            <a:ext cx="3758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包含了具体的表单功能项，如单行文本输入框、密码输入框、复选框、提交按钮、重置按钮等</a:t>
            </a:r>
          </a:p>
        </p:txBody>
      </p:sp>
      <p:sp>
        <p:nvSpPr>
          <p:cNvPr id="6" name="矩形 5"/>
          <p:cNvSpPr/>
          <p:nvPr/>
        </p:nvSpPr>
        <p:spPr>
          <a:xfrm>
            <a:off x="4957634" y="4164875"/>
            <a:ext cx="3758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提示信息：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一个表单中通常还需要包含一些说明性的文字，提示用户进行填写和操作。</a:t>
            </a:r>
          </a:p>
        </p:txBody>
      </p:sp>
      <p:sp>
        <p:nvSpPr>
          <p:cNvPr id="7" name="矩形 6"/>
          <p:cNvSpPr/>
          <p:nvPr/>
        </p:nvSpPr>
        <p:spPr>
          <a:xfrm>
            <a:off x="4976739" y="5265207"/>
            <a:ext cx="375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表单域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所有的表单控件和提示信息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，将数据传送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到后台服务器。</a:t>
            </a:r>
          </a:p>
        </p:txBody>
      </p:sp>
    </p:spTree>
    <p:extLst>
      <p:ext uri="{BB962C8B-B14F-4D97-AF65-F5344CB8AC3E}">
        <p14:creationId xmlns:p14="http://schemas.microsoft.com/office/powerpoint/2010/main" val="36945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input </a:t>
            </a:r>
            <a:r>
              <a:rPr lang="zh-CN" altLang="en-US" dirty="0">
                <a:solidFill>
                  <a:srgbClr val="0000FF"/>
                </a:solidFill>
              </a:rPr>
              <a:t>控件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重点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dirty="0" smtClean="0"/>
              <a:t>语法格式：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9632" y="2420888"/>
            <a:ext cx="6912768" cy="46166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&lt;input </a:t>
            </a:r>
            <a:r>
              <a:rPr lang="en-US" altLang="zh-CN" sz="2400" dirty="0"/>
              <a:t>type</a:t>
            </a:r>
            <a:r>
              <a:rPr lang="en-US" altLang="zh-CN" sz="2400" dirty="0" smtClean="0"/>
              <a:t>=“</a:t>
            </a:r>
            <a:r>
              <a:rPr lang="zh-CN" altLang="en-US" sz="2400" dirty="0" smtClean="0"/>
              <a:t>属性值</a:t>
            </a:r>
            <a:r>
              <a:rPr lang="en-US" altLang="zh-CN" sz="2400" dirty="0"/>
              <a:t>”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value</a:t>
            </a:r>
            <a:r>
              <a:rPr lang="en-US" altLang="zh-CN" sz="2400" dirty="0" smtClean="0"/>
              <a:t>=“</a:t>
            </a:r>
            <a:r>
              <a:rPr lang="zh-CN" altLang="en-US" sz="2400" dirty="0" smtClean="0"/>
              <a:t>你好</a:t>
            </a:r>
            <a:r>
              <a:rPr lang="en-US" altLang="zh-CN" sz="2400" dirty="0" smtClean="0"/>
              <a:t>”    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6912768" cy="33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en-US" dirty="0" smtClean="0"/>
              <a:t>表</a:t>
            </a:r>
            <a:r>
              <a:rPr lang="zh-CN" altLang="en-US" dirty="0"/>
              <a:t>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label</a:t>
            </a:r>
            <a:r>
              <a:rPr lang="zh-CN" altLang="en-US" dirty="0" smtClean="0">
                <a:solidFill>
                  <a:srgbClr val="0000FF"/>
                </a:solidFill>
              </a:rPr>
              <a:t>标签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用于绑定一个表单元素</a:t>
            </a:r>
            <a:r>
              <a:rPr lang="en-US" altLang="zh-CN" dirty="0"/>
              <a:t>, </a:t>
            </a:r>
            <a:r>
              <a:rPr lang="zh-CN" altLang="en-US" dirty="0"/>
              <a:t>当点击</a:t>
            </a:r>
            <a:r>
              <a:rPr lang="en-US" altLang="zh-CN" dirty="0"/>
              <a:t>label</a:t>
            </a:r>
            <a:r>
              <a:rPr lang="zh-CN" altLang="en-US" dirty="0"/>
              <a:t>标签的时候</a:t>
            </a:r>
            <a:r>
              <a:rPr lang="en-US" altLang="zh-CN" dirty="0"/>
              <a:t>, </a:t>
            </a:r>
            <a:r>
              <a:rPr lang="zh-CN" altLang="en-US" dirty="0"/>
              <a:t>被绑定的表单元素就会获得输入</a:t>
            </a:r>
            <a:r>
              <a:rPr lang="zh-CN" altLang="en-US" dirty="0" smtClean="0"/>
              <a:t>焦点，从而提高用户体验。</a:t>
            </a:r>
            <a:endParaRPr lang="en-US" altLang="zh-CN" dirty="0" smtClean="0"/>
          </a:p>
          <a:p>
            <a:pPr lvl="1"/>
            <a:r>
              <a:rPr lang="zh-CN" altLang="en-US" dirty="0"/>
              <a:t>如何绑定</a:t>
            </a:r>
            <a:r>
              <a:rPr lang="zh-CN" altLang="en-US" dirty="0" smtClean="0"/>
              <a:t>元素？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1640" y="3429000"/>
            <a:ext cx="7355160" cy="86177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</a:rPr>
              <a:t>&lt;label</a:t>
            </a:r>
            <a:r>
              <a:rPr lang="en-US" altLang="zh-CN" sz="1600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    用户名：</a:t>
            </a:r>
            <a:r>
              <a:rPr lang="en-US" altLang="zh-CN" sz="1600" dirty="0" smtClean="0">
                <a:solidFill>
                  <a:srgbClr val="0000FF"/>
                </a:solidFill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</a:rPr>
              <a:t>input type="radio" name="</a:t>
            </a:r>
            <a:r>
              <a:rPr lang="en-US" altLang="zh-CN" sz="1600" dirty="0" err="1">
                <a:solidFill>
                  <a:srgbClr val="0000FF"/>
                </a:solidFill>
              </a:rPr>
              <a:t>usename</a:t>
            </a:r>
            <a:r>
              <a:rPr lang="en-US" altLang="zh-CN" sz="1600" dirty="0">
                <a:solidFill>
                  <a:srgbClr val="0000FF"/>
                </a:solidFill>
              </a:rPr>
              <a:t>" value="</a:t>
            </a:r>
            <a:r>
              <a:rPr lang="zh-CN" altLang="en-US" sz="1600" dirty="0">
                <a:solidFill>
                  <a:srgbClr val="0000FF"/>
                </a:solidFill>
              </a:rPr>
              <a:t>请输入用户名</a:t>
            </a:r>
            <a:r>
              <a:rPr lang="en-US" altLang="zh-CN" sz="1600" dirty="0">
                <a:solidFill>
                  <a:srgbClr val="0000FF"/>
                </a:solidFill>
              </a:rPr>
              <a:t>"&gt; 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</a:rPr>
              <a:t>&lt;/</a:t>
            </a:r>
            <a:r>
              <a:rPr lang="en-US" altLang="zh-CN" sz="1600" dirty="0">
                <a:solidFill>
                  <a:srgbClr val="008000"/>
                </a:solidFill>
              </a:rPr>
              <a:t>label&gt;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4869160"/>
            <a:ext cx="7355160" cy="584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&lt;label</a:t>
            </a:r>
            <a:r>
              <a:rPr lang="en-US" altLang="zh-CN" sz="1600" dirty="0">
                <a:solidFill>
                  <a:srgbClr val="0000FF"/>
                </a:solidFill>
              </a:rPr>
              <a:t> for</a:t>
            </a:r>
            <a:r>
              <a:rPr lang="en-US" altLang="zh-CN" sz="1600" dirty="0" smtClean="0"/>
              <a:t>=“gender"&gt;</a:t>
            </a:r>
            <a:r>
              <a:rPr lang="zh-CN" altLang="en-US" sz="1600" dirty="0"/>
              <a:t>男</a:t>
            </a:r>
            <a:r>
              <a:rPr lang="en-US" altLang="zh-CN" sz="1600" dirty="0"/>
              <a:t>&lt;/label&gt;</a:t>
            </a:r>
          </a:p>
          <a:p>
            <a:r>
              <a:rPr lang="en-US" altLang="zh-CN" sz="1600" dirty="0"/>
              <a:t>&lt;input type="radio" name="sex"  id</a:t>
            </a:r>
            <a:r>
              <a:rPr lang="en-US" altLang="zh-CN" sz="1600" dirty="0" smtClean="0"/>
              <a:t>=“gender"&gt;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331640" y="5637024"/>
            <a:ext cx="7355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label</a:t>
            </a:r>
            <a:r>
              <a:rPr lang="zh-CN" altLang="en-US" sz="2000" dirty="0"/>
              <a:t>的</a:t>
            </a:r>
            <a:r>
              <a:rPr lang="en-US" altLang="zh-CN" sz="2000" dirty="0"/>
              <a:t>for</a:t>
            </a:r>
            <a:r>
              <a:rPr lang="zh-CN" altLang="en-US" sz="2000" dirty="0" smtClean="0"/>
              <a:t>属性和 </a:t>
            </a:r>
            <a:r>
              <a:rPr lang="en-US" altLang="zh-CN" sz="2000" dirty="0"/>
              <a:t>input </a:t>
            </a:r>
            <a:r>
              <a:rPr lang="zh-CN" altLang="en-US" sz="2000" dirty="0"/>
              <a:t>的 </a:t>
            </a:r>
            <a:r>
              <a:rPr lang="en-US" altLang="zh-CN" sz="2000" dirty="0"/>
              <a:t>id</a:t>
            </a:r>
            <a:r>
              <a:rPr lang="zh-CN" altLang="en-US" sz="2000" dirty="0"/>
              <a:t>属性值 </a:t>
            </a:r>
            <a:r>
              <a:rPr lang="zh-CN" altLang="en-US" sz="2000" dirty="0" smtClean="0"/>
              <a:t>对应后，点击</a:t>
            </a:r>
            <a:r>
              <a:rPr lang="en-US" altLang="zh-CN" sz="2000" dirty="0" smtClean="0"/>
              <a:t>label</a:t>
            </a:r>
            <a:r>
              <a:rPr lang="zh-CN" altLang="en-US" sz="2000" dirty="0" smtClean="0"/>
              <a:t>区域，会让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标签获得焦点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50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textarea</a:t>
            </a:r>
            <a:r>
              <a:rPr lang="zh-CN" altLang="en-US" dirty="0">
                <a:solidFill>
                  <a:srgbClr val="0000FF"/>
                </a:solidFill>
              </a:rPr>
              <a:t>控件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文本域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两个属性：</a:t>
            </a:r>
            <a:r>
              <a:rPr lang="en-US" altLang="zh-CN" dirty="0" smtClean="0"/>
              <a:t>cols</a:t>
            </a:r>
            <a:r>
              <a:rPr lang="en-US" altLang="zh-CN" dirty="0"/>
              <a:t>="</a:t>
            </a:r>
            <a:r>
              <a:rPr lang="zh-CN" altLang="en-US" dirty="0"/>
              <a:t>每行中的字符数</a:t>
            </a:r>
            <a:r>
              <a:rPr lang="en-US" altLang="zh-CN" dirty="0"/>
              <a:t>" rows="</a:t>
            </a:r>
            <a:r>
              <a:rPr lang="zh-CN" altLang="en-US" dirty="0"/>
              <a:t>显示的行数</a:t>
            </a:r>
            <a:r>
              <a:rPr lang="en-US" altLang="zh-CN" dirty="0"/>
              <a:t>"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60848"/>
            <a:ext cx="8067675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4420" y="4644425"/>
            <a:ext cx="7355160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textarea</a:t>
            </a:r>
            <a:r>
              <a:rPr lang="en-US" altLang="zh-CN" sz="1600" dirty="0"/>
              <a:t> &gt;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文本</a:t>
            </a:r>
            <a:r>
              <a:rPr lang="zh-CN" altLang="en-US" sz="1600" dirty="0"/>
              <a:t>内容</a:t>
            </a:r>
          </a:p>
          <a:p>
            <a:r>
              <a:rPr lang="en-US" altLang="zh-CN" sz="1600" dirty="0"/>
              <a:t>&lt;/</a:t>
            </a:r>
            <a:r>
              <a:rPr lang="en-US" altLang="zh-CN" sz="1600" dirty="0" err="1"/>
              <a:t>textarea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4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select</a:t>
            </a:r>
            <a:r>
              <a:rPr lang="zh-CN" altLang="en-US" dirty="0" smtClean="0">
                <a:solidFill>
                  <a:srgbClr val="0000FF"/>
                </a:solidFill>
              </a:rPr>
              <a:t>控件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下拉列表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dirty="0"/>
              <a:t>如果有多个选项让用户选择，为了节约空间</a:t>
            </a:r>
            <a:r>
              <a:rPr lang="zh-CN" altLang="en-US" dirty="0" smtClean="0"/>
              <a:t>，可以</a:t>
            </a:r>
            <a:r>
              <a:rPr lang="zh-CN" altLang="en-US" dirty="0"/>
              <a:t>使用</a:t>
            </a:r>
            <a:r>
              <a:rPr lang="en-US" altLang="zh-CN" dirty="0"/>
              <a:t>select</a:t>
            </a:r>
            <a:r>
              <a:rPr lang="zh-CN" altLang="en-US" dirty="0"/>
              <a:t>控件定义下拉列表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&lt;select&gt;</a:t>
            </a:r>
            <a:r>
              <a:rPr lang="zh-CN" altLang="en-US" dirty="0" smtClean="0"/>
              <a:t>中</a:t>
            </a:r>
            <a:r>
              <a:rPr lang="zh-CN" altLang="en-US" dirty="0"/>
              <a:t>至少包含一对 </a:t>
            </a:r>
            <a:r>
              <a:rPr lang="en-US" altLang="zh-CN" dirty="0"/>
              <a:t>option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/>
              <a:t>option </a:t>
            </a:r>
            <a:r>
              <a:rPr lang="zh-CN" altLang="en-US" dirty="0"/>
              <a:t>中定义</a:t>
            </a:r>
            <a:r>
              <a:rPr lang="en-US" altLang="zh-CN" dirty="0"/>
              <a:t>selected </a:t>
            </a:r>
            <a:r>
              <a:rPr lang="en-US" altLang="zh-CN" dirty="0" smtClean="0"/>
              <a:t>="selected </a:t>
            </a:r>
            <a:r>
              <a:rPr lang="en-US" altLang="zh-CN" dirty="0"/>
              <a:t>"</a:t>
            </a:r>
            <a:r>
              <a:rPr lang="zh-CN" altLang="en-US" dirty="0"/>
              <a:t>时，当前项即为默认选中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但是</a:t>
            </a:r>
            <a:r>
              <a:rPr lang="zh-CN" altLang="en-US" dirty="0"/>
              <a:t>我们实际开发会用的比</a:t>
            </a:r>
            <a:r>
              <a:rPr lang="zh-CN" altLang="en-US" dirty="0" smtClean="0"/>
              <a:t>较少，用户体验较差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1773" y="2780928"/>
            <a:ext cx="7355160" cy="15696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&lt;select&gt;</a:t>
            </a:r>
          </a:p>
          <a:p>
            <a:r>
              <a:rPr lang="en-US" altLang="zh-CN" sz="1600" dirty="0"/>
              <a:t>  &lt;option&gt;</a:t>
            </a:r>
            <a:r>
              <a:rPr lang="zh-CN" altLang="en-US" sz="1600" dirty="0"/>
              <a:t>选项</a:t>
            </a:r>
            <a:r>
              <a:rPr lang="en-US" altLang="zh-CN" sz="1600" dirty="0"/>
              <a:t>1&lt;/option&gt;</a:t>
            </a:r>
          </a:p>
          <a:p>
            <a:r>
              <a:rPr lang="en-US" altLang="zh-CN" sz="1600" dirty="0"/>
              <a:t>  &lt;option&gt;</a:t>
            </a:r>
            <a:r>
              <a:rPr lang="zh-CN" altLang="en-US" sz="1600" dirty="0"/>
              <a:t>选项</a:t>
            </a:r>
            <a:r>
              <a:rPr lang="en-US" altLang="zh-CN" sz="1600" dirty="0"/>
              <a:t>2&lt;/option&gt;</a:t>
            </a:r>
          </a:p>
          <a:p>
            <a:r>
              <a:rPr lang="en-US" altLang="zh-CN" sz="1600" dirty="0"/>
              <a:t>  &lt;option&gt;</a:t>
            </a:r>
            <a:r>
              <a:rPr lang="zh-CN" altLang="en-US" sz="1600" dirty="0"/>
              <a:t>选项</a:t>
            </a:r>
            <a:r>
              <a:rPr lang="en-US" altLang="zh-CN" sz="1600" dirty="0"/>
              <a:t>3&lt;/option&gt;</a:t>
            </a:r>
          </a:p>
          <a:p>
            <a:r>
              <a:rPr lang="en-US" altLang="zh-CN" sz="1600" dirty="0"/>
              <a:t>  ...</a:t>
            </a:r>
          </a:p>
          <a:p>
            <a:r>
              <a:rPr lang="en-US" altLang="zh-CN" sz="1600" dirty="0"/>
              <a:t>&lt;/select&gt;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  <a:r>
              <a:rPr lang="zh-CN" altLang="en-US" dirty="0"/>
              <a:t>表单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中，</a:t>
            </a:r>
            <a:r>
              <a:rPr lang="en-US" altLang="zh-CN" dirty="0"/>
              <a:t>form</a:t>
            </a:r>
            <a:r>
              <a:rPr lang="zh-CN" altLang="en-US" dirty="0"/>
              <a:t>标签被用于定义表单域，以</a:t>
            </a:r>
            <a:r>
              <a:rPr lang="zh-CN" altLang="en-US" dirty="0" smtClean="0"/>
              <a:t>实现信息</a:t>
            </a:r>
            <a:r>
              <a:rPr lang="zh-CN" altLang="en-US" dirty="0"/>
              <a:t>的收集和传递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form</a:t>
            </a:r>
            <a:r>
              <a:rPr lang="zh-CN" altLang="en-US" dirty="0"/>
              <a:t>中的所有内容都会被提交给服务器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常用属性：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3212976"/>
            <a:ext cx="7355160" cy="830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action="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method="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提交方式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name="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表单名称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表单控件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&lt;/form&gt;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50524"/>
              </p:ext>
            </p:extLst>
          </p:nvPr>
        </p:nvGraphicFramePr>
        <p:xfrm>
          <a:off x="1291874" y="4649947"/>
          <a:ext cx="7394115" cy="1515357"/>
        </p:xfrm>
        <a:graphic>
          <a:graphicData uri="http://schemas.openxmlformats.org/drawingml/2006/table">
            <a:tbl>
              <a:tblPr firstRow="1" bandRow="1"/>
              <a:tblGrid>
                <a:gridCol w="975870"/>
                <a:gridCol w="1152128"/>
                <a:gridCol w="5266117"/>
              </a:tblGrid>
              <a:tr h="393063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用于指定接收并处理表单数据的服务器程序的</a:t>
                      </a:r>
                      <a:r>
                        <a:rPr lang="en-US" altLang="zh-CN" sz="1600" b="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地址。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get/post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用于设置表单数据的提交方式，常用的</a:t>
                      </a:r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种：</a:t>
                      </a:r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用于指定表单的名称，以区分同一个页面中的多个表单。</a:t>
                      </a:r>
                      <a:endParaRPr lang="en-US" sz="16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ctrTitle"/>
          </p:nvPr>
        </p:nvSpPr>
        <p:spPr>
          <a:xfrm>
            <a:off x="684213" y="2130425"/>
            <a:ext cx="7773987" cy="23780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3.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综合练习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8900" r="20040" b="3868"/>
          <a:stretch/>
        </p:blipFill>
        <p:spPr>
          <a:xfrm>
            <a:off x="1259632" y="332656"/>
            <a:ext cx="6624736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8900" r="20040" b="3868"/>
          <a:stretch/>
        </p:blipFill>
        <p:spPr>
          <a:xfrm>
            <a:off x="1259632" y="302788"/>
            <a:ext cx="6624736" cy="61653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1690" y="908720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51810" y="908720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1690" y="1177083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1810" y="1177083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71690" y="1445446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1810" y="1445446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71690" y="1713809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51810" y="1713809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71690" y="1982172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51810" y="1982172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971690" y="2250535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1810" y="2250535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71690" y="2518898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51810" y="2518898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71690" y="2787261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51810" y="2787261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71690" y="3055624"/>
            <a:ext cx="1080120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51810" y="3055624"/>
            <a:ext cx="4104456" cy="21602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971690" y="3323987"/>
            <a:ext cx="1080120" cy="4036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51810" y="3323987"/>
            <a:ext cx="4104456" cy="4036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71690" y="3779926"/>
            <a:ext cx="1080120" cy="577916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51810" y="3779926"/>
            <a:ext cx="4104456" cy="577916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971690" y="4410181"/>
            <a:ext cx="1080120" cy="314963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051810" y="4410181"/>
            <a:ext cx="4104456" cy="314963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71690" y="5040440"/>
            <a:ext cx="1080120" cy="139778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51810" y="5040440"/>
            <a:ext cx="4104456" cy="1397784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5656" y="836712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475656" y="1124744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475656" y="1438039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475656" y="1678413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475656" y="1933157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475656" y="2164836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475656" y="2473021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7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475656" y="2727178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475656" y="3003285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475656" y="3371898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475656" y="3887181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475656" y="4381726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475656" y="5262839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1971690" y="4724669"/>
            <a:ext cx="1080120" cy="314963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051810" y="4724669"/>
            <a:ext cx="4104456" cy="314963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475656" y="4768294"/>
            <a:ext cx="43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13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7375102" y="86284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radio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7386720" y="111485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select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417120" y="1393107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text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7417120" y="2959257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checkbox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445744" y="334998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textarea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405709" y="3886805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img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7417120" y="472466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7422669" y="5535907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ul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6372200" y="30278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caption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273957" y="456676"/>
            <a:ext cx="6120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Table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485493" y="377267"/>
            <a:ext cx="54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form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1320561" y="831926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tr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2511750" y="574773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td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910703" y="571075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52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6138"/>
            <a:ext cx="5142857" cy="2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429000"/>
            <a:ext cx="4752528" cy="26483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78553" y="221756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demo.html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2064" y="438892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baike.html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本课程内容设计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96195" y="3268784"/>
            <a:ext cx="971968" cy="338554"/>
          </a:xfrm>
          <a:prstGeom prst="rect">
            <a:avLst/>
          </a:prstGeom>
          <a:solidFill>
            <a:srgbClr val="FF9999"/>
          </a:solidFill>
          <a:ln>
            <a:solidFill>
              <a:srgbClr val="4472C4">
                <a:shade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</p:txBody>
      </p:sp>
      <p:sp>
        <p:nvSpPr>
          <p:cNvPr id="53" name="矩形 52"/>
          <p:cNvSpPr/>
          <p:nvPr/>
        </p:nvSpPr>
        <p:spPr>
          <a:xfrm>
            <a:off x="5996195" y="3886304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96195" y="4427116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96195" y="4967928"/>
            <a:ext cx="971968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856230" y="3745303"/>
            <a:ext cx="1251898" cy="1795812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726095" y="5565616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服务器端组件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856230" y="1897528"/>
            <a:ext cx="1251899" cy="962739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996195" y="1973641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96195" y="2396473"/>
            <a:ext cx="971969" cy="36000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726095" y="1531293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数据交换格式</a:t>
            </a:r>
          </a:p>
        </p:txBody>
      </p:sp>
      <p:sp>
        <p:nvSpPr>
          <p:cNvPr id="68" name="矩形 67"/>
          <p:cNvSpPr/>
          <p:nvPr/>
        </p:nvSpPr>
        <p:spPr>
          <a:xfrm>
            <a:off x="910630" y="2516268"/>
            <a:ext cx="1894754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77106" y="1973641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0630" y="1977098"/>
            <a:ext cx="500990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77106" y="1484784"/>
            <a:ext cx="1128278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070870" y="1975456"/>
            <a:ext cx="998398" cy="36000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2206774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/>
          <p:cNvCxnSpPr/>
          <p:nvPr/>
        </p:nvCxnSpPr>
        <p:spPr>
          <a:xfrm flipV="1">
            <a:off x="1173050" y="2335456"/>
            <a:ext cx="0" cy="180812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直接箭头连接符 74"/>
          <p:cNvCxnSpPr>
            <a:stCxn id="69" idx="0"/>
            <a:endCxn id="71" idx="2"/>
          </p:cNvCxnSpPr>
          <p:nvPr/>
        </p:nvCxnSpPr>
        <p:spPr>
          <a:xfrm flipV="1">
            <a:off x="2241245" y="1844784"/>
            <a:ext cx="0" cy="12885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直接箭头连接符 75"/>
          <p:cNvCxnSpPr>
            <a:stCxn id="71" idx="3"/>
            <a:endCxn id="72" idx="0"/>
          </p:cNvCxnSpPr>
          <p:nvPr/>
        </p:nvCxnSpPr>
        <p:spPr>
          <a:xfrm>
            <a:off x="2805384" y="1664784"/>
            <a:ext cx="764685" cy="310672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3358902" y="3274528"/>
            <a:ext cx="1008112" cy="327066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80" idx="6"/>
            <a:endCxn id="77" idx="1"/>
          </p:cNvCxnSpPr>
          <p:nvPr/>
        </p:nvCxnSpPr>
        <p:spPr>
          <a:xfrm>
            <a:off x="2362063" y="3438061"/>
            <a:ext cx="99683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直接箭头连接符 78"/>
          <p:cNvCxnSpPr>
            <a:stCxn id="52" idx="1"/>
            <a:endCxn id="77" idx="3"/>
          </p:cNvCxnSpPr>
          <p:nvPr/>
        </p:nvCxnSpPr>
        <p:spPr>
          <a:xfrm flipH="1">
            <a:off x="4367014" y="3438061"/>
            <a:ext cx="1629181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椭圆 79"/>
          <p:cNvSpPr/>
          <p:nvPr/>
        </p:nvSpPr>
        <p:spPr>
          <a:xfrm>
            <a:off x="1353951" y="3005924"/>
            <a:ext cx="1008112" cy="864274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</a:p>
        </p:txBody>
      </p:sp>
      <p:sp>
        <p:nvSpPr>
          <p:cNvPr id="81" name="椭圆 80"/>
          <p:cNvSpPr/>
          <p:nvPr/>
        </p:nvSpPr>
        <p:spPr>
          <a:xfrm>
            <a:off x="7171030" y="3005924"/>
            <a:ext cx="987188" cy="864274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</a:p>
        </p:txBody>
      </p:sp>
      <p:cxnSp>
        <p:nvCxnSpPr>
          <p:cNvPr id="82" name="直接箭头连接符 81"/>
          <p:cNvCxnSpPr>
            <a:stCxn id="69" idx="3"/>
            <a:endCxn id="72" idx="1"/>
          </p:cNvCxnSpPr>
          <p:nvPr/>
        </p:nvCxnSpPr>
        <p:spPr>
          <a:xfrm>
            <a:off x="2805384" y="2153641"/>
            <a:ext cx="265486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直接箭头连接符 82"/>
          <p:cNvCxnSpPr>
            <a:stCxn id="80" idx="0"/>
            <a:endCxn id="68" idx="2"/>
          </p:cNvCxnSpPr>
          <p:nvPr/>
        </p:nvCxnSpPr>
        <p:spPr>
          <a:xfrm flipV="1">
            <a:off x="1858007" y="2876268"/>
            <a:ext cx="0" cy="12965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直接箭头连接符 83"/>
          <p:cNvCxnSpPr>
            <a:stCxn id="65" idx="1"/>
            <a:endCxn id="72" idx="3"/>
          </p:cNvCxnSpPr>
          <p:nvPr/>
        </p:nvCxnSpPr>
        <p:spPr>
          <a:xfrm flipH="1">
            <a:off x="4069268" y="2153641"/>
            <a:ext cx="1926927" cy="1815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5" name="肘形连接符 84"/>
          <p:cNvCxnSpPr>
            <a:stCxn id="66" idx="1"/>
            <a:endCxn id="72" idx="2"/>
          </p:cNvCxnSpPr>
          <p:nvPr/>
        </p:nvCxnSpPr>
        <p:spPr>
          <a:xfrm rot="10800000">
            <a:off x="3570069" y="2335457"/>
            <a:ext cx="2426126" cy="241017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6" name="直接箭头连接符 85"/>
          <p:cNvCxnSpPr/>
          <p:nvPr/>
        </p:nvCxnSpPr>
        <p:spPr>
          <a:xfrm flipV="1">
            <a:off x="6482179" y="2860267"/>
            <a:ext cx="1" cy="408517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7" name="直接箭头连接符 86"/>
          <p:cNvCxnSpPr/>
          <p:nvPr/>
        </p:nvCxnSpPr>
        <p:spPr>
          <a:xfrm>
            <a:off x="6482179" y="3607338"/>
            <a:ext cx="0" cy="278966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1323909" y="6166257"/>
            <a:ext cx="1068195" cy="360000"/>
          </a:xfrm>
          <a:prstGeom prst="rect">
            <a:avLst/>
          </a:prstGeom>
          <a:solidFill>
            <a:srgbClr val="66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87294" y="6152475"/>
            <a:ext cx="1260000" cy="3600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>
            <a:stCxn id="80" idx="4"/>
            <a:endCxn id="88" idx="0"/>
          </p:cNvCxnSpPr>
          <p:nvPr/>
        </p:nvCxnSpPr>
        <p:spPr>
          <a:xfrm>
            <a:off x="1858007" y="3870198"/>
            <a:ext cx="0" cy="2296059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6" name="圆角矩形 95"/>
          <p:cNvSpPr/>
          <p:nvPr/>
        </p:nvSpPr>
        <p:spPr>
          <a:xfrm>
            <a:off x="1126654" y="6039327"/>
            <a:ext cx="7200800" cy="586296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97" name="直接箭头连接符 96"/>
          <p:cNvCxnSpPr>
            <a:stCxn id="88" idx="3"/>
            <a:endCxn id="89" idx="1"/>
          </p:cNvCxnSpPr>
          <p:nvPr/>
        </p:nvCxnSpPr>
        <p:spPr>
          <a:xfrm flipV="1">
            <a:off x="2392104" y="6332475"/>
            <a:ext cx="4495190" cy="13782"/>
          </a:xfrm>
          <a:prstGeom prst="straightConnector1">
            <a:avLst/>
          </a:prstGeom>
          <a:noFill/>
          <a:ln w="12700" cap="flat" cmpd="sng" algn="ctr">
            <a:solidFill>
              <a:srgbClr val="008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98" name="文本框 97"/>
          <p:cNvSpPr txBox="1"/>
          <p:nvPr/>
        </p:nvSpPr>
        <p:spPr>
          <a:xfrm>
            <a:off x="3502918" y="5682734"/>
            <a:ext cx="1566076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箭头连接符 98"/>
          <p:cNvCxnSpPr>
            <a:stCxn id="81" idx="4"/>
          </p:cNvCxnSpPr>
          <p:nvPr/>
        </p:nvCxnSpPr>
        <p:spPr>
          <a:xfrm>
            <a:off x="7664624" y="3870198"/>
            <a:ext cx="10642" cy="2253958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直接箭头连接符 99"/>
          <p:cNvCxnSpPr>
            <a:stCxn id="81" idx="2"/>
            <a:endCxn id="52" idx="3"/>
          </p:cNvCxnSpPr>
          <p:nvPr/>
        </p:nvCxnSpPr>
        <p:spPr>
          <a:xfrm flipH="1">
            <a:off x="6968163" y="3438061"/>
            <a:ext cx="202867" cy="0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1" name="文本框 100"/>
          <p:cNvSpPr txBox="1"/>
          <p:nvPr/>
        </p:nvSpPr>
        <p:spPr>
          <a:xfrm>
            <a:off x="3912429" y="2609396"/>
            <a:ext cx="1512168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异步方式</a:t>
            </a:r>
          </a:p>
        </p:txBody>
      </p:sp>
      <p:sp>
        <p:nvSpPr>
          <p:cNvPr id="103" name="矩形 102"/>
          <p:cNvSpPr/>
          <p:nvPr/>
        </p:nvSpPr>
        <p:spPr>
          <a:xfrm>
            <a:off x="611560" y="1340768"/>
            <a:ext cx="7992888" cy="54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课时分配（暂定）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TextBox 136"/>
          <p:cNvSpPr txBox="1"/>
          <p:nvPr/>
        </p:nvSpPr>
        <p:spPr>
          <a:xfrm>
            <a:off x="899592" y="1946571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HTML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5" name="TextBox 136"/>
          <p:cNvSpPr txBox="1"/>
          <p:nvPr/>
        </p:nvSpPr>
        <p:spPr>
          <a:xfrm>
            <a:off x="899592" y="2667114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CSS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6" name="TextBox 136"/>
          <p:cNvSpPr txBox="1"/>
          <p:nvPr/>
        </p:nvSpPr>
        <p:spPr>
          <a:xfrm>
            <a:off x="899592" y="3387657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JavaScript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7" name="TextBox 136"/>
          <p:cNvSpPr txBox="1"/>
          <p:nvPr/>
        </p:nvSpPr>
        <p:spPr>
          <a:xfrm>
            <a:off x="899592" y="4108200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Bootstrap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" name="TextBox 136"/>
          <p:cNvSpPr txBox="1"/>
          <p:nvPr/>
        </p:nvSpPr>
        <p:spPr>
          <a:xfrm>
            <a:off x="2597415" y="1946571"/>
            <a:ext cx="2160000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Xml&amp;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Tomcat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9" name="TextBox 136"/>
          <p:cNvSpPr txBox="1"/>
          <p:nvPr/>
        </p:nvSpPr>
        <p:spPr>
          <a:xfrm>
            <a:off x="5148064" y="1946571"/>
            <a:ext cx="1350556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Servlet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" name="TextBox 136"/>
          <p:cNvSpPr txBox="1"/>
          <p:nvPr/>
        </p:nvSpPr>
        <p:spPr>
          <a:xfrm>
            <a:off x="899592" y="4828742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jQuery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" name="TextBox 136"/>
          <p:cNvSpPr txBox="1"/>
          <p:nvPr/>
        </p:nvSpPr>
        <p:spPr>
          <a:xfrm>
            <a:off x="899592" y="5549284"/>
            <a:ext cx="1251322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Cookie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5148064" y="4111362"/>
            <a:ext cx="1350556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Session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3" name="TextBox 136"/>
          <p:cNvSpPr txBox="1"/>
          <p:nvPr/>
        </p:nvSpPr>
        <p:spPr>
          <a:xfrm>
            <a:off x="2597415" y="4108200"/>
            <a:ext cx="2160000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Ajax&amp;Json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" name="TextBox 136"/>
          <p:cNvSpPr txBox="1"/>
          <p:nvPr/>
        </p:nvSpPr>
        <p:spPr>
          <a:xfrm>
            <a:off x="5148064" y="2668168"/>
            <a:ext cx="1350556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Filter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5" name="TextBox 136"/>
          <p:cNvSpPr txBox="1"/>
          <p:nvPr/>
        </p:nvSpPr>
        <p:spPr>
          <a:xfrm>
            <a:off x="5148064" y="3389765"/>
            <a:ext cx="1350556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Listener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" name="TextBox 136"/>
          <p:cNvSpPr txBox="1"/>
          <p:nvPr/>
        </p:nvSpPr>
        <p:spPr>
          <a:xfrm>
            <a:off x="2597415" y="2667114"/>
            <a:ext cx="2160000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http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协议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" name="TextBox 136"/>
          <p:cNvSpPr txBox="1"/>
          <p:nvPr/>
        </p:nvSpPr>
        <p:spPr>
          <a:xfrm>
            <a:off x="6941247" y="1942387"/>
            <a:ext cx="1663201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Mysql&amp;JDBC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41247" y="2667114"/>
            <a:ext cx="1663201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JDBCTemplate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" name="TextBox 136"/>
          <p:cNvSpPr txBox="1"/>
          <p:nvPr/>
        </p:nvSpPr>
        <p:spPr>
          <a:xfrm>
            <a:off x="6941247" y="3387657"/>
            <a:ext cx="1663201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C3P0/Druid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2597415" y="3387657"/>
            <a:ext cx="2160000" cy="540000"/>
          </a:xfrm>
          <a:prstGeom prst="rect">
            <a:avLst/>
          </a:prstGeom>
          <a:noFill/>
          <a:ln w="9525">
            <a:solidFill>
              <a:srgbClr val="0000FF"/>
            </a:solidFill>
            <a:prstDash val="solid"/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1600">
                <a:latin typeface="华文细黑" pitchFamily="2" charset="-122"/>
                <a:ea typeface="华文细黑" pitchFamily="2" charset="-122"/>
              </a:defRPr>
            </a:lvl1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Request&amp;Response</a:t>
            </a:r>
          </a:p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</a:rPr>
              <a:t>学时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84127" y="62518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r>
              <a:rPr lang="zh-CN" altLang="en-US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学时</a:t>
            </a:r>
            <a:endParaRPr lang="zh-CN" altLang="en-US" sz="16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10115" y="62518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zh-CN" altLang="en-US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学时</a:t>
            </a:r>
            <a:endParaRPr lang="zh-CN" altLang="en-US" sz="16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39266" y="62518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学时</a:t>
            </a:r>
            <a:endParaRPr lang="zh-CN" altLang="en-US" sz="16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64288" y="62518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CN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1600" dirty="0" smtClean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学时</a:t>
            </a:r>
            <a:endParaRPr lang="zh-CN" altLang="en-US" sz="1600" dirty="0">
              <a:solidFill>
                <a:prstClr val="blac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39752" y="1355271"/>
            <a:ext cx="29356" cy="5170073"/>
          </a:xfrm>
          <a:prstGeom prst="line">
            <a:avLst/>
          </a:prstGeom>
          <a:noFill/>
          <a:ln w="12700" cap="flat" cmpd="sng" algn="ctr">
            <a:solidFill>
              <a:srgbClr val="00CC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4932040" y="1355271"/>
            <a:ext cx="0" cy="5170073"/>
          </a:xfrm>
          <a:prstGeom prst="line">
            <a:avLst/>
          </a:prstGeom>
          <a:noFill/>
          <a:ln w="12700" cap="flat" cmpd="sng" algn="ctr">
            <a:solidFill>
              <a:srgbClr val="00CC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7" name="直接连接符 56"/>
          <p:cNvCxnSpPr/>
          <p:nvPr/>
        </p:nvCxnSpPr>
        <p:spPr>
          <a:xfrm>
            <a:off x="6732240" y="1749435"/>
            <a:ext cx="34381" cy="4775909"/>
          </a:xfrm>
          <a:prstGeom prst="line">
            <a:avLst/>
          </a:prstGeom>
          <a:noFill/>
          <a:ln w="12700" cap="flat" cmpd="sng" algn="ctr">
            <a:solidFill>
              <a:srgbClr val="00CC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>
          <a:xfrm>
            <a:off x="899592" y="1749435"/>
            <a:ext cx="7704856" cy="0"/>
          </a:xfrm>
          <a:prstGeom prst="line">
            <a:avLst/>
          </a:prstGeom>
          <a:noFill/>
          <a:ln w="12700" cap="flat" cmpd="sng" algn="ctr">
            <a:solidFill>
              <a:srgbClr val="00CC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>
          <a:xfrm>
            <a:off x="899592" y="6251815"/>
            <a:ext cx="7787208" cy="0"/>
          </a:xfrm>
          <a:prstGeom prst="line">
            <a:avLst/>
          </a:prstGeom>
          <a:noFill/>
          <a:ln w="12700" cap="flat" cmpd="sng" algn="ctr">
            <a:solidFill>
              <a:srgbClr val="00CC00"/>
            </a:solidFill>
            <a:prstDash val="solid"/>
            <a:miter lim="800000"/>
            <a:tailEnd type="none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899593" y="1340768"/>
            <a:ext cx="1251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16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前端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593308" y="1364135"/>
            <a:ext cx="216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16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协议及数据解析</a:t>
            </a:r>
            <a:endParaRPr lang="zh-CN" altLang="en-US" sz="16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39266" y="1371825"/>
            <a:ext cx="346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16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后端（</a:t>
            </a:r>
            <a:r>
              <a:rPr lang="en-US" altLang="zh-CN" sz="16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10</a:t>
            </a:r>
            <a:r>
              <a:rPr lang="zh-CN" altLang="en-US" sz="16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学时）</a:t>
            </a:r>
            <a:endParaRPr lang="zh-CN" altLang="en-US" sz="16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593308" y="5171695"/>
            <a:ext cx="6011140" cy="57606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实验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学时，拟安排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次实验</a:t>
            </a:r>
            <a:r>
              <a:rPr lang="zh-CN" altLang="en-US" kern="0" dirty="0">
                <a:solidFill>
                  <a:srgbClr val="0000FF"/>
                </a:solidFill>
                <a:latin typeface="等线"/>
                <a:ea typeface="等线" panose="02010600030101010101" pitchFamily="2" charset="-122"/>
              </a:rPr>
              <a:t>，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</a:rPr>
              <a:t>随课堂进度另行协调</a:t>
            </a:r>
          </a:p>
        </p:txBody>
      </p:sp>
    </p:spTree>
    <p:extLst>
      <p:ext uri="{BB962C8B-B14F-4D97-AF65-F5344CB8AC3E}">
        <p14:creationId xmlns:p14="http://schemas.microsoft.com/office/powerpoint/2010/main" val="3307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cs typeface="+mn-ea"/>
                <a:sym typeface="+mn-lt"/>
              </a:rPr>
              <a:t>教材及参考资料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584382"/>
            <a:ext cx="4762872" cy="4680520"/>
          </a:xfrm>
        </p:spPr>
        <p:txBody>
          <a:bodyPr/>
          <a:lstStyle/>
          <a:p>
            <a:r>
              <a:rPr lang="zh-CN" altLang="en-US" sz="1800" dirty="0"/>
              <a:t>黑马程序员 编</a:t>
            </a:r>
          </a:p>
          <a:p>
            <a:r>
              <a:rPr lang="zh-CN" altLang="en-US" sz="1800" dirty="0"/>
              <a:t>出版时间：</a:t>
            </a:r>
            <a:r>
              <a:rPr lang="en-US" altLang="zh-CN" sz="1800" dirty="0"/>
              <a:t>2017-01-01</a:t>
            </a:r>
          </a:p>
          <a:p>
            <a:r>
              <a:rPr lang="zh-CN" altLang="en-US" sz="1800" dirty="0"/>
              <a:t>出版社：人民邮电出版社</a:t>
            </a:r>
          </a:p>
          <a:p>
            <a:r>
              <a:rPr lang="en-US" altLang="zh-CN" sz="1800" dirty="0"/>
              <a:t>ISBN</a:t>
            </a:r>
            <a:r>
              <a:rPr lang="zh-CN" altLang="en-US" sz="1800" dirty="0"/>
              <a:t>：</a:t>
            </a:r>
            <a:r>
              <a:rPr lang="en-US" altLang="zh-CN" sz="1800" dirty="0"/>
              <a:t>9787115439369</a:t>
            </a:r>
          </a:p>
          <a:p>
            <a:r>
              <a:rPr lang="zh-CN" altLang="en-US" sz="1800" dirty="0"/>
              <a:t>京东报价： </a:t>
            </a:r>
            <a:r>
              <a:rPr lang="en-US" altLang="zh-CN" sz="1800" dirty="0"/>
              <a:t>38.60 </a:t>
            </a:r>
          </a:p>
          <a:p>
            <a:pPr defTabSz="1219200">
              <a:buFont typeface="Arial" panose="020B0604020202020204" pitchFamily="34" charset="0"/>
              <a:buChar char="•"/>
            </a:pPr>
            <a:r>
              <a:rPr lang="zh-CN" altLang="en-US" sz="1800" dirty="0"/>
              <a:t>配套视频</a:t>
            </a:r>
            <a:r>
              <a:rPr lang="en-US" altLang="zh-CN" sz="1800" dirty="0"/>
              <a:t>1</a:t>
            </a:r>
            <a:r>
              <a:rPr lang="zh-CN" altLang="en-US" sz="1800" dirty="0"/>
              <a:t>（不全）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www.bilibili.com/video/BV1p4411W7VG?spm_id_from=333.1007.top_right_bar_window_custom_collection.content.click</a:t>
            </a:r>
            <a:endParaRPr lang="en-US" altLang="zh-CN" sz="1800" dirty="0" smtClean="0"/>
          </a:p>
          <a:p>
            <a:pPr defTabSz="12192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配套</a:t>
            </a:r>
            <a:r>
              <a:rPr lang="zh-CN" altLang="en-US" sz="1800" dirty="0"/>
              <a:t>视频</a:t>
            </a:r>
            <a:r>
              <a:rPr lang="en-US" altLang="zh-CN" sz="1800" dirty="0"/>
              <a:t>2</a:t>
            </a:r>
            <a:r>
              <a:rPr lang="zh-CN" altLang="en-US" sz="1800" dirty="0"/>
              <a:t>（第</a:t>
            </a:r>
            <a:r>
              <a:rPr lang="en-US" altLang="zh-CN" sz="1800" dirty="0"/>
              <a:t>2</a:t>
            </a:r>
            <a:r>
              <a:rPr lang="zh-CN" altLang="en-US" sz="1800" dirty="0"/>
              <a:t>版）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www.bilibili.com/video/BV1sL4y1q7FN?spm_id_from=333.999.0.0</a:t>
            </a:r>
            <a:endParaRPr lang="en-US" altLang="zh-CN" sz="1800" dirty="0" smtClean="0"/>
          </a:p>
          <a:p>
            <a:pPr defTabSz="1219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重要参考资料：</a:t>
            </a:r>
            <a:r>
              <a:rPr lang="en-US" altLang="zh-CN" sz="2000" dirty="0" smtClean="0"/>
              <a:t>w3school/w3</a:t>
            </a:r>
            <a:r>
              <a:rPr lang="en-US" altLang="zh-CN" sz="2000" dirty="0" smtClean="0">
                <a:solidFill>
                  <a:srgbClr val="0000FF"/>
                </a:solidFill>
              </a:rPr>
              <a:t>c</a:t>
            </a:r>
            <a:r>
              <a:rPr lang="en-US" altLang="zh-CN" sz="2000" dirty="0" smtClean="0"/>
              <a:t>school </a:t>
            </a:r>
            <a:r>
              <a:rPr lang="zh-CN" altLang="en-US" sz="2000" dirty="0" smtClean="0"/>
              <a:t>两个在线网站</a:t>
            </a:r>
            <a:endParaRPr lang="zh-CN" altLang="en-US" sz="2000" dirty="0"/>
          </a:p>
        </p:txBody>
      </p:sp>
      <p:pic>
        <p:nvPicPr>
          <p:cNvPr id="4" name="Picture 4" descr="https://img14.360buyimg.com/n0/jfs/t26002/96/769192476/197740/a1cd6efc/5b7bb2a3N3b8bcc3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r="15217"/>
          <a:stretch/>
        </p:blipFill>
        <p:spPr bwMode="auto">
          <a:xfrm>
            <a:off x="539552" y="1579406"/>
            <a:ext cx="310668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所用软件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9884"/>
              </p:ext>
            </p:extLst>
          </p:nvPr>
        </p:nvGraphicFramePr>
        <p:xfrm>
          <a:off x="755578" y="1280097"/>
          <a:ext cx="7920879" cy="4574349"/>
        </p:xfrm>
        <a:graphic>
          <a:graphicData uri="http://schemas.openxmlformats.org/drawingml/2006/table">
            <a:tbl>
              <a:tblPr firstRow="1" bandRow="1"/>
              <a:tblGrid>
                <a:gridCol w="600089"/>
                <a:gridCol w="1920189"/>
                <a:gridCol w="2232248"/>
                <a:gridCol w="3168353"/>
              </a:tblGrid>
              <a:tr h="4592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组件名称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JDK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1.8.0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Jdk1.8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免费，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jdk1.8.0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以上收费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Intellij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2021.1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&gt;=8.0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&gt;=5.7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建议采用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版本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SQLyog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&gt;=12.09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两者任选其一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Navicat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Premium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&gt;=15.0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当前最新版本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默认浏览器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当前最新版本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备用浏览器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当前最新版本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可选，非必须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PowerDesigner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v12.5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数据库设计软件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maven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V3.5.4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项目管理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6021288"/>
            <a:ext cx="800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https</a:t>
            </a:r>
            <a:r>
              <a:rPr lang="en-US" altLang="zh-CN" dirty="0">
                <a:solidFill>
                  <a:srgbClr val="0000FF"/>
                </a:solidFill>
              </a:rPr>
              <a:t>://pan.baidu.com/s/1Dn0OwohayoOv8YZVF74Wnw </a:t>
            </a:r>
            <a:r>
              <a:rPr lang="zh-CN" altLang="en-US" dirty="0">
                <a:solidFill>
                  <a:srgbClr val="0000FF"/>
                </a:solidFill>
              </a:rPr>
              <a:t>提取码：</a:t>
            </a:r>
            <a:r>
              <a:rPr lang="en-US" altLang="zh-CN" dirty="0" smtClean="0">
                <a:solidFill>
                  <a:srgbClr val="0000FF"/>
                </a:solidFill>
              </a:rPr>
              <a:t>ysf7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期末考试（</a:t>
            </a:r>
            <a:r>
              <a:rPr lang="en-US" altLang="zh-CN" sz="2400" dirty="0">
                <a:solidFill>
                  <a:srgbClr val="0000FF"/>
                </a:solidFill>
              </a:rPr>
              <a:t>70%</a:t>
            </a:r>
            <a:r>
              <a:rPr lang="zh-CN" altLang="en-US" sz="2400" dirty="0">
                <a:solidFill>
                  <a:srgbClr val="0000FF"/>
                </a:solidFill>
              </a:rPr>
              <a:t>），</a:t>
            </a:r>
            <a:r>
              <a:rPr lang="zh-CN" altLang="en-US" sz="2400" dirty="0"/>
              <a:t>拟采用闭卷考试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实验成绩（</a:t>
            </a:r>
            <a:r>
              <a:rPr lang="en-US" altLang="zh-CN" sz="2400" dirty="0">
                <a:solidFill>
                  <a:srgbClr val="0000FF"/>
                </a:solidFill>
              </a:rPr>
              <a:t>20%</a:t>
            </a:r>
            <a:r>
              <a:rPr lang="zh-CN" altLang="en-US" sz="2400" dirty="0">
                <a:solidFill>
                  <a:srgbClr val="0000FF"/>
                </a:solidFill>
              </a:rPr>
              <a:t>），</a:t>
            </a:r>
            <a:r>
              <a:rPr lang="zh-CN" altLang="en-US" sz="2400" dirty="0"/>
              <a:t>为避免抱大腿及疫情的实际情况，要求每个同学</a:t>
            </a:r>
            <a:r>
              <a:rPr lang="zh-CN" altLang="en-US" sz="2400" dirty="0">
                <a:solidFill>
                  <a:srgbClr val="0000FF"/>
                </a:solidFill>
              </a:rPr>
              <a:t>独立完成实验</a:t>
            </a:r>
            <a:r>
              <a:rPr lang="zh-CN" altLang="en-US" sz="2400" dirty="0"/>
              <a:t>，并提交完整的实验报告。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平时成绩（</a:t>
            </a:r>
            <a:r>
              <a:rPr lang="en-US" altLang="zh-CN" sz="2400" dirty="0">
                <a:solidFill>
                  <a:srgbClr val="0000FF"/>
                </a:solidFill>
              </a:rPr>
              <a:t>10%</a:t>
            </a:r>
            <a:r>
              <a:rPr lang="zh-CN" altLang="en-US" sz="2400" dirty="0">
                <a:solidFill>
                  <a:srgbClr val="0000FF"/>
                </a:solidFill>
              </a:rPr>
              <a:t>），</a:t>
            </a:r>
            <a:r>
              <a:rPr lang="zh-CN" altLang="en-US" sz="2400" dirty="0"/>
              <a:t>不定时课堂考勤。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7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13011</TotalTime>
  <Words>2961</Words>
  <Application>Microsoft Office PowerPoint</Application>
  <PresentationFormat>全屏显示(4:3)</PresentationFormat>
  <Paragraphs>564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ZapfDingbats</vt:lpstr>
      <vt:lpstr>等线</vt:lpstr>
      <vt:lpstr>华文细黑</vt:lpstr>
      <vt:lpstr>宋体</vt:lpstr>
      <vt:lpstr>微软雅黑</vt:lpstr>
      <vt:lpstr>Arial</vt:lpstr>
      <vt:lpstr>Calibri</vt:lpstr>
      <vt:lpstr>1_默认设计模板</vt:lpstr>
      <vt:lpstr>Web application development technology Web应用开发技术</vt:lpstr>
      <vt:lpstr>什么是Web应用程序?</vt:lpstr>
      <vt:lpstr>Web应用的本质-通过浏览器对服务器资源的访问</vt:lpstr>
      <vt:lpstr>Web应用的技术体系（Java Web）</vt:lpstr>
      <vt:lpstr>本课程内容设计</vt:lpstr>
      <vt:lpstr>课时分配（暂定）</vt:lpstr>
      <vt:lpstr>教材及参考资料</vt:lpstr>
      <vt:lpstr>所用软件</vt:lpstr>
      <vt:lpstr>成绩评定</vt:lpstr>
      <vt:lpstr>Day01：Hyper Text Markup Language 超文本标记语言HTML</vt:lpstr>
      <vt:lpstr>本次课目标：完成页面代码编写</vt:lpstr>
      <vt:lpstr>内容</vt:lpstr>
      <vt:lpstr>1. HTML简介 概念、语法和基本标签</vt:lpstr>
      <vt:lpstr>1.1 HTML的概念</vt:lpstr>
      <vt:lpstr>1.1 HTML的概念</vt:lpstr>
      <vt:lpstr>1.2 语法</vt:lpstr>
      <vt:lpstr>1.2 语法</vt:lpstr>
      <vt:lpstr>1.3 基本标签</vt:lpstr>
      <vt:lpstr>1.3 基本标签</vt:lpstr>
      <vt:lpstr>1.3 基本标签</vt:lpstr>
      <vt:lpstr>1.3 基本标签</vt:lpstr>
      <vt:lpstr>1.3 基本标签</vt:lpstr>
      <vt:lpstr>2. 常用标签 排版标签、文本格式化标签、语义化标签、图像标签、链接、表格、列表、表单</vt:lpstr>
      <vt:lpstr>2.1 排版标签</vt:lpstr>
      <vt:lpstr>2.2 文本格式化标签</vt:lpstr>
      <vt:lpstr>2.3 HTML标签的语义化</vt:lpstr>
      <vt:lpstr>2.3 HTML标签的语义化</vt:lpstr>
      <vt:lpstr>2.4 图像标签</vt:lpstr>
      <vt:lpstr>2.4 图像标签</vt:lpstr>
      <vt:lpstr>2.4 图像标签</vt:lpstr>
      <vt:lpstr>2.5 链接标签</vt:lpstr>
      <vt:lpstr>2.5 链接标签</vt:lpstr>
      <vt:lpstr>2.6 表格标签</vt:lpstr>
      <vt:lpstr>2.6 表格标签</vt:lpstr>
      <vt:lpstr>2.6 表格标签</vt:lpstr>
      <vt:lpstr>2.6 表格标签</vt:lpstr>
      <vt:lpstr>2.6 表格标签</vt:lpstr>
      <vt:lpstr>2.7 列表标签</vt:lpstr>
      <vt:lpstr>2.7 列表标签</vt:lpstr>
      <vt:lpstr>2.8 表单</vt:lpstr>
      <vt:lpstr>2.8 表单</vt:lpstr>
      <vt:lpstr>2.8 表单</vt:lpstr>
      <vt:lpstr>2.8 表单</vt:lpstr>
      <vt:lpstr>2.8 表单</vt:lpstr>
      <vt:lpstr>2.8 表单</vt:lpstr>
      <vt:lpstr>3. HTML综合练习</vt:lpstr>
      <vt:lpstr>PowerPoint 演示文稿</vt:lpstr>
      <vt:lpstr>PowerPoint 演示文稿</vt:lpstr>
      <vt:lpstr>作业：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1135</cp:revision>
  <dcterms:created xsi:type="dcterms:W3CDTF">2015-02-25T13:04:39Z</dcterms:created>
  <dcterms:modified xsi:type="dcterms:W3CDTF">2022-04-18T04:43:07Z</dcterms:modified>
</cp:coreProperties>
</file>