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449" r:id="rId2"/>
    <p:sldId id="624" r:id="rId3"/>
    <p:sldId id="562" r:id="rId4"/>
    <p:sldId id="672" r:id="rId5"/>
    <p:sldId id="714" r:id="rId6"/>
    <p:sldId id="715" r:id="rId7"/>
    <p:sldId id="673" r:id="rId8"/>
    <p:sldId id="682" r:id="rId9"/>
    <p:sldId id="677" r:id="rId10"/>
    <p:sldId id="678" r:id="rId11"/>
    <p:sldId id="679" r:id="rId12"/>
    <p:sldId id="680" r:id="rId13"/>
    <p:sldId id="681" r:id="rId14"/>
    <p:sldId id="683" r:id="rId15"/>
    <p:sldId id="684" r:id="rId16"/>
    <p:sldId id="710" r:id="rId17"/>
    <p:sldId id="685" r:id="rId18"/>
    <p:sldId id="686" r:id="rId19"/>
    <p:sldId id="687" r:id="rId20"/>
    <p:sldId id="688" r:id="rId21"/>
    <p:sldId id="689" r:id="rId22"/>
    <p:sldId id="691" r:id="rId23"/>
    <p:sldId id="690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711" r:id="rId32"/>
    <p:sldId id="712" r:id="rId33"/>
    <p:sldId id="699" r:id="rId34"/>
    <p:sldId id="708" r:id="rId35"/>
    <p:sldId id="704" r:id="rId36"/>
    <p:sldId id="705" r:id="rId37"/>
    <p:sldId id="703" r:id="rId38"/>
    <p:sldId id="706" r:id="rId39"/>
    <p:sldId id="707" r:id="rId40"/>
    <p:sldId id="71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00"/>
    <a:srgbClr val="00CC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88665" autoAdjust="0"/>
  </p:normalViewPr>
  <p:slideViewPr>
    <p:cSldViewPr>
      <p:cViewPr varScale="1">
        <p:scale>
          <a:sx n="103" d="100"/>
          <a:sy n="103" d="100"/>
        </p:scale>
        <p:origin x="19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F0C8E-B962-47CC-9AB8-51D9324ACF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4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C</a:t>
            </a:r>
            <a:r>
              <a:rPr lang="en-US" altLang="zh-CN" sz="2800" b="1" dirty="0" smtClean="0"/>
              <a:t>ascading </a:t>
            </a:r>
            <a:r>
              <a:rPr lang="en-US" altLang="zh-CN" sz="2800" b="1" dirty="0">
                <a:solidFill>
                  <a:srgbClr val="008000"/>
                </a:solidFill>
              </a:rPr>
              <a:t>S</a:t>
            </a:r>
            <a:r>
              <a:rPr lang="en-US" altLang="zh-CN" sz="2800" b="1" dirty="0"/>
              <a:t>tyle </a:t>
            </a:r>
            <a:r>
              <a:rPr lang="en-US" altLang="zh-CN" sz="2800" b="1" dirty="0">
                <a:solidFill>
                  <a:srgbClr val="008000"/>
                </a:solidFill>
              </a:rPr>
              <a:t>S</a:t>
            </a:r>
            <a:r>
              <a:rPr lang="en-US" altLang="zh-CN" sz="2800" b="1" dirty="0"/>
              <a:t>heets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dirty="0"/>
              <a:t>层叠样式</a:t>
            </a:r>
            <a:r>
              <a:rPr lang="zh-CN" altLang="en-US" sz="2800" dirty="0" smtClean="0"/>
              <a:t>表</a:t>
            </a:r>
            <a:r>
              <a:rPr lang="en-US" altLang="zh-CN" sz="2800" dirty="0" smtClean="0">
                <a:solidFill>
                  <a:srgbClr val="008000"/>
                </a:solidFill>
              </a:rPr>
              <a:t>CSS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行</a:t>
            </a:r>
            <a:r>
              <a:rPr lang="zh-CN" altLang="en-US" dirty="0"/>
              <a:t>内样式表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称</a:t>
            </a:r>
            <a:r>
              <a:rPr lang="zh-CN" altLang="en-US" dirty="0"/>
              <a:t>行内样式、行间样式</a:t>
            </a:r>
            <a:r>
              <a:rPr lang="en-US" altLang="zh-CN" dirty="0"/>
              <a:t>.​	</a:t>
            </a:r>
            <a:r>
              <a:rPr lang="zh-CN" altLang="en-US" dirty="0"/>
              <a:t>是</a:t>
            </a:r>
            <a:r>
              <a:rPr lang="zh-CN" altLang="en-US" dirty="0" smtClean="0">
                <a:solidFill>
                  <a:srgbClr val="0000FF"/>
                </a:solidFill>
              </a:rPr>
              <a:t>通过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 smtClean="0">
                <a:solidFill>
                  <a:srgbClr val="0000FF"/>
                </a:solidFill>
              </a:rPr>
              <a:t>标签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style</a:t>
            </a:r>
            <a:r>
              <a:rPr lang="zh-CN" altLang="en-US" dirty="0">
                <a:solidFill>
                  <a:srgbClr val="0000FF"/>
                </a:solidFill>
              </a:rPr>
              <a:t>属性</a:t>
            </a:r>
            <a:r>
              <a:rPr lang="zh-CN" altLang="en-US" dirty="0"/>
              <a:t>来设置元素的</a:t>
            </a:r>
            <a:r>
              <a:rPr lang="zh-CN" altLang="en-US" dirty="0" smtClean="0"/>
              <a:t>样式</a:t>
            </a:r>
            <a:endParaRPr lang="en-US" altLang="zh-CN" dirty="0"/>
          </a:p>
          <a:p>
            <a:pPr lvl="1"/>
            <a:r>
              <a:rPr lang="zh-CN" altLang="en-US" dirty="0" smtClean="0"/>
              <a:t>语法格式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008000"/>
                </a:solidFill>
              </a:rPr>
              <a:t>实际上</a:t>
            </a:r>
            <a:r>
              <a:rPr lang="zh-CN" altLang="en-US" dirty="0">
                <a:solidFill>
                  <a:srgbClr val="008000"/>
                </a:solidFill>
              </a:rPr>
              <a:t>任何</a:t>
            </a:r>
            <a:r>
              <a:rPr lang="en-US" altLang="zh-CN" dirty="0">
                <a:solidFill>
                  <a:srgbClr val="008000"/>
                </a:solidFill>
              </a:rPr>
              <a:t>HTML</a:t>
            </a:r>
            <a:r>
              <a:rPr lang="zh-CN" altLang="en-US" dirty="0">
                <a:solidFill>
                  <a:srgbClr val="008000"/>
                </a:solidFill>
              </a:rPr>
              <a:t>标签都拥有</a:t>
            </a:r>
            <a:r>
              <a:rPr lang="en-US" altLang="zh-CN" dirty="0">
                <a:solidFill>
                  <a:srgbClr val="008000"/>
                </a:solidFill>
              </a:rPr>
              <a:t>style</a:t>
            </a:r>
            <a:r>
              <a:rPr lang="zh-CN" altLang="en-US" dirty="0">
                <a:solidFill>
                  <a:srgbClr val="008000"/>
                </a:solidFill>
              </a:rPr>
              <a:t>属性，用来设置行内</a:t>
            </a:r>
            <a:r>
              <a:rPr lang="zh-CN" altLang="en-US" dirty="0" smtClean="0">
                <a:solidFill>
                  <a:srgbClr val="008000"/>
                </a:solidFill>
              </a:rPr>
              <a:t>式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问题：依然是</a:t>
            </a:r>
            <a:r>
              <a:rPr lang="en-US" altLang="zh-CN" dirty="0" smtClean="0">
                <a:solidFill>
                  <a:srgbClr val="FF0000"/>
                </a:solidFill>
              </a:rPr>
              <a:t>html</a:t>
            </a:r>
            <a:r>
              <a:rPr lang="zh-CN" altLang="en-US" dirty="0" smtClean="0">
                <a:solidFill>
                  <a:srgbClr val="FF0000"/>
                </a:solidFill>
              </a:rPr>
              <a:t>标签和样式写在一起，没有实现样式和结构分离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755" y="2892077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style="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 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509120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style="color: red; font-size: 12px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;"&gt;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不常在，抓紧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谈恋爱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2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内</a:t>
            </a:r>
            <a:r>
              <a:rPr lang="zh-CN" altLang="en-US" dirty="0"/>
              <a:t>嵌样式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又称</a:t>
            </a:r>
            <a:r>
              <a:rPr lang="zh-CN" altLang="en-US" sz="2000" dirty="0"/>
              <a:t>内部</a:t>
            </a:r>
            <a:r>
              <a:rPr lang="zh-CN" altLang="en-US" sz="2000" dirty="0" smtClean="0"/>
              <a:t>样式表，是</a:t>
            </a:r>
            <a:r>
              <a:rPr lang="zh-CN" altLang="en-US" sz="2000" dirty="0"/>
              <a:t>将</a:t>
            </a:r>
            <a:r>
              <a:rPr lang="en-US" altLang="zh-CN" sz="2000" dirty="0"/>
              <a:t>CSS</a:t>
            </a:r>
            <a:r>
              <a:rPr lang="zh-CN" altLang="en-US" sz="2000" dirty="0"/>
              <a:t>代码集中写在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文档的</a:t>
            </a:r>
            <a:r>
              <a:rPr lang="en-US" altLang="zh-CN" sz="2000" dirty="0">
                <a:solidFill>
                  <a:srgbClr val="0000FF"/>
                </a:solidFill>
              </a:rPr>
              <a:t>&lt;head&gt;</a:t>
            </a:r>
            <a:r>
              <a:rPr lang="zh-CN" altLang="en-US" sz="2000" dirty="0">
                <a:solidFill>
                  <a:srgbClr val="0000FF"/>
                </a:solidFill>
              </a:rPr>
              <a:t>头部标签中，并用</a:t>
            </a:r>
            <a:r>
              <a:rPr lang="en-US" altLang="zh-CN" sz="2000" dirty="0">
                <a:solidFill>
                  <a:srgbClr val="0000FF"/>
                </a:solidFill>
              </a:rPr>
              <a:t>&lt;style&gt;</a:t>
            </a:r>
            <a:r>
              <a:rPr lang="zh-CN" altLang="en-US" sz="2000" dirty="0">
                <a:solidFill>
                  <a:srgbClr val="0000FF"/>
                </a:solidFill>
              </a:rPr>
              <a:t>标签定义</a:t>
            </a:r>
            <a:r>
              <a:rPr lang="zh-CN" altLang="en-US" sz="2000" dirty="0"/>
              <a:t>，其基本语法格式如下：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755" y="2420888"/>
            <a:ext cx="4034285" cy="23083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type="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sz="16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 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选择的标签）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lvl="3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属性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</a:p>
          <a:p>
            <a:pPr lvl="3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</a:p>
          <a:p>
            <a:pPr lvl="3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 lvl="3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7755" y="4797152"/>
            <a:ext cx="4034285" cy="181588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div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red;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12px;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148065" y="2420888"/>
            <a:ext cx="3538736" cy="4192146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 smtClean="0"/>
              <a:t>style</a:t>
            </a:r>
            <a:r>
              <a:rPr lang="zh-CN" altLang="en-US" sz="1800" kern="0" dirty="0" smtClean="0"/>
              <a:t>标签一般位于</a:t>
            </a:r>
            <a:r>
              <a:rPr lang="en-US" altLang="zh-CN" sz="1800" kern="0" dirty="0" smtClean="0"/>
              <a:t>head</a:t>
            </a:r>
            <a:r>
              <a:rPr lang="zh-CN" altLang="en-US" sz="1800" kern="0" dirty="0" smtClean="0"/>
              <a:t>标签中，理论上可以放在</a:t>
            </a:r>
            <a:r>
              <a:rPr lang="en-US" altLang="zh-CN" sz="1800" kern="0" dirty="0" smtClean="0"/>
              <a:t>HTML</a:t>
            </a:r>
            <a:r>
              <a:rPr lang="zh-CN" altLang="en-US" sz="1800" kern="0" dirty="0" smtClean="0"/>
              <a:t>文档的任何地方。</a:t>
            </a:r>
            <a:endParaRPr lang="en-US" altLang="zh-CN" sz="1800" kern="0" dirty="0" smtClean="0"/>
          </a:p>
          <a:p>
            <a:r>
              <a:rPr lang="en-US" altLang="zh-CN" sz="1800" kern="0" dirty="0" smtClean="0"/>
              <a:t>type="text/</a:t>
            </a:r>
            <a:r>
              <a:rPr lang="en-US" altLang="zh-CN" sz="1800" kern="0" dirty="0" err="1" smtClean="0"/>
              <a:t>css</a:t>
            </a:r>
            <a:r>
              <a:rPr lang="en-US" altLang="zh-CN" sz="1800" kern="0" dirty="0" smtClean="0"/>
              <a:t>"  </a:t>
            </a:r>
            <a:r>
              <a:rPr lang="zh-CN" altLang="en-US" sz="1800" kern="0" dirty="0" smtClean="0"/>
              <a:t>在</a:t>
            </a:r>
            <a:r>
              <a:rPr lang="en-US" altLang="zh-CN" sz="1800" kern="0" dirty="0" smtClean="0"/>
              <a:t>html5</a:t>
            </a:r>
            <a:r>
              <a:rPr lang="zh-CN" altLang="en-US" sz="1800" kern="0" dirty="0" smtClean="0"/>
              <a:t>中可以省略。</a:t>
            </a:r>
            <a:endParaRPr lang="en-US" altLang="zh-CN" sz="1800" kern="0" dirty="0" smtClean="0"/>
          </a:p>
          <a:p>
            <a:r>
              <a:rPr lang="zh-CN" altLang="en-US" sz="1800" kern="0" dirty="0" smtClean="0"/>
              <a:t>只能控制当前的页面</a:t>
            </a:r>
            <a:endParaRPr lang="en-US" altLang="zh-CN" sz="1800" kern="0" dirty="0" smtClean="0"/>
          </a:p>
          <a:p>
            <a:r>
              <a:rPr lang="zh-CN" altLang="en-US" sz="1800" kern="0" dirty="0" smtClean="0">
                <a:solidFill>
                  <a:srgbClr val="FF0000"/>
                </a:solidFill>
              </a:rPr>
              <a:t>缺点：样式和结构没有彻底分离</a:t>
            </a:r>
            <a:endParaRPr lang="zh-CN" altLang="en-US" sz="18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外</a:t>
            </a:r>
            <a:r>
              <a:rPr lang="zh-CN" altLang="en-US" dirty="0"/>
              <a:t>链式</a:t>
            </a:r>
            <a:r>
              <a:rPr lang="zh-CN" altLang="en-US" dirty="0" smtClean="0"/>
              <a:t>样式表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称链入</a:t>
            </a:r>
            <a:r>
              <a:rPr lang="zh-CN" altLang="en-US" dirty="0" smtClean="0"/>
              <a:t>式，是</a:t>
            </a:r>
            <a:r>
              <a:rPr lang="zh-CN" altLang="en-US" dirty="0"/>
              <a:t>将所有的样式放在一个或多个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en-US" altLang="zh-CN" dirty="0" err="1" smtClean="0">
                <a:solidFill>
                  <a:srgbClr val="0000FF"/>
                </a:solidFill>
              </a:rPr>
              <a:t>css</a:t>
            </a:r>
            <a:r>
              <a:rPr lang="zh-CN" altLang="en-US" dirty="0" smtClean="0"/>
              <a:t>为</a:t>
            </a:r>
            <a:r>
              <a:rPr lang="zh-CN" altLang="en-US" dirty="0"/>
              <a:t>扩展名的外部样式表文件中</a:t>
            </a:r>
            <a:r>
              <a:rPr lang="zh-CN" altLang="en-US" dirty="0" smtClean="0"/>
              <a:t>，通过</a:t>
            </a:r>
            <a:r>
              <a:rPr lang="en-US" altLang="zh-CN" dirty="0">
                <a:solidFill>
                  <a:srgbClr val="0000FF"/>
                </a:solidFill>
              </a:rPr>
              <a:t>link</a:t>
            </a:r>
            <a:r>
              <a:rPr lang="zh-CN" altLang="en-US" dirty="0"/>
              <a:t>标签将外部样式表文件链接到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link </a:t>
            </a:r>
            <a:r>
              <a:rPr lang="zh-CN" altLang="en-US" dirty="0">
                <a:solidFill>
                  <a:srgbClr val="0000FF"/>
                </a:solidFill>
              </a:rPr>
              <a:t>是个单</a:t>
            </a:r>
            <a:r>
              <a:rPr lang="zh-CN" altLang="en-US" dirty="0" smtClean="0">
                <a:solidFill>
                  <a:srgbClr val="0000FF"/>
                </a:solidFill>
              </a:rPr>
              <a:t>标签，</a:t>
            </a:r>
            <a:r>
              <a:rPr lang="zh-CN" altLang="en-US" dirty="0" smtClean="0"/>
              <a:t>需要</a:t>
            </a:r>
            <a:r>
              <a:rPr lang="zh-CN" altLang="en-US" dirty="0"/>
              <a:t>放在</a:t>
            </a:r>
            <a:r>
              <a:rPr lang="en-US" altLang="zh-CN" dirty="0">
                <a:solidFill>
                  <a:srgbClr val="0000FF"/>
                </a:solidFill>
              </a:rPr>
              <a:t>head</a:t>
            </a:r>
            <a:r>
              <a:rPr lang="zh-CN" altLang="en-US" dirty="0">
                <a:solidFill>
                  <a:srgbClr val="0000FF"/>
                </a:solidFill>
              </a:rPr>
              <a:t>头部标签中</a:t>
            </a:r>
            <a:r>
              <a:rPr lang="zh-CN" altLang="en-US" dirty="0"/>
              <a:t>，并且指定</a:t>
            </a:r>
            <a:r>
              <a:rPr lang="en-US" altLang="zh-CN" dirty="0"/>
              <a:t>link</a:t>
            </a:r>
            <a:r>
              <a:rPr lang="zh-CN" altLang="en-US" dirty="0"/>
              <a:t>标签的三个属性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7755" y="2892077"/>
            <a:ext cx="774718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&lt;link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0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="text/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000" b="1" dirty="0" err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27697"/>
              </p:ext>
            </p:extLst>
          </p:nvPr>
        </p:nvGraphicFramePr>
        <p:xfrm>
          <a:off x="897755" y="4869160"/>
          <a:ext cx="7747184" cy="1867618"/>
        </p:xfrm>
        <a:graphic>
          <a:graphicData uri="http://schemas.openxmlformats.org/drawingml/2006/table">
            <a:tbl>
              <a:tblPr firstRow="1" bandRow="1"/>
              <a:tblGrid>
                <a:gridCol w="865933"/>
                <a:gridCol w="6881251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定义当前文档与被链接文档之间的关系，在这里需要指定为“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stylesheet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，表示被链接的文档是一个样式表文件。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定义所链接文档的类型，在这里需要指定为“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，表示链接的外部文件为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样式表。可以省略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href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定义所链接外部样式表文件的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，可以是相对路径，也可以是绝对路径。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三种样式表小结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62473"/>
              </p:ext>
            </p:extLst>
          </p:nvPr>
        </p:nvGraphicFramePr>
        <p:xfrm>
          <a:off x="457200" y="1772816"/>
          <a:ext cx="8201450" cy="2072640"/>
        </p:xfrm>
        <a:graphic>
          <a:graphicData uri="http://schemas.openxmlformats.org/drawingml/2006/table">
            <a:tbl>
              <a:tblPr firstRow="1" bandRow="1"/>
              <a:tblGrid>
                <a:gridCol w="1522512"/>
                <a:gridCol w="1872208"/>
                <a:gridCol w="1656184"/>
                <a:gridCol w="1152128"/>
                <a:gridCol w="1998418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控制范围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行内样式表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书写方便，权重高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没有实现样式和结构相分离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控制一个标签（少）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内嵌样式表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部分结构和样式相分离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没有彻底分离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控制一个页面（中）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外链样式表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完全实现结构和样式相分离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需要引入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最多，强烈推荐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控制整个站点（多）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3. CSS </a:t>
            </a:r>
            <a:r>
              <a:rPr lang="zh-CN" altLang="en-US" b="1" dirty="0" smtClean="0"/>
              <a:t>基础选择器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选择器的作用；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四种基础选择器：标签选择器、类选择器、</a:t>
            </a:r>
            <a:r>
              <a:rPr lang="en-US" altLang="zh-CN" sz="2400" dirty="0" smtClean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选择</a:t>
            </a:r>
            <a:r>
              <a:rPr lang="zh-CN" altLang="en-US" sz="2400" dirty="0" smtClean="0">
                <a:solidFill>
                  <a:schemeClr val="tx1"/>
                </a:solidFill>
              </a:rPr>
              <a:t>器和通配符选择器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器的</a:t>
            </a:r>
            <a:r>
              <a:rPr lang="zh-CN" altLang="en-US" dirty="0" smtClean="0"/>
              <a:t>作用：找到</a:t>
            </a:r>
            <a:r>
              <a:rPr lang="zh-CN" altLang="en-US" dirty="0"/>
              <a:t>特定的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/>
              <a:t>通俗的说，就是</a:t>
            </a:r>
            <a:r>
              <a:rPr lang="zh-CN" altLang="en-US" dirty="0" smtClean="0"/>
              <a:t>选择</a:t>
            </a:r>
            <a:r>
              <a:rPr lang="en-US" altLang="zh-CN" dirty="0"/>
              <a:t>html</a:t>
            </a:r>
            <a:r>
              <a:rPr lang="zh-CN" altLang="en-US" dirty="0" smtClean="0"/>
              <a:t>标签</a:t>
            </a:r>
            <a:r>
              <a:rPr lang="zh-CN" altLang="en-US" dirty="0"/>
              <a:t>用的， 把我们想要的标签选择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r>
              <a:rPr lang="zh-CN" altLang="en-US" dirty="0" smtClean="0"/>
              <a:t>通俗的讲，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就做两</a:t>
            </a:r>
            <a:r>
              <a:rPr lang="zh-CN" altLang="en-US" dirty="0"/>
              <a:t>件事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</a:t>
            </a:r>
            <a:r>
              <a:rPr lang="zh-CN" altLang="en-US" dirty="0"/>
              <a:t>对</a:t>
            </a:r>
            <a:r>
              <a:rPr lang="zh-CN" altLang="en-US" dirty="0" smtClean="0"/>
              <a:t>人（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）做对</a:t>
            </a:r>
            <a:r>
              <a:rPr lang="zh-CN" altLang="en-US" dirty="0"/>
              <a:t>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这段代码</a:t>
            </a:r>
            <a:r>
              <a:rPr lang="zh-CN" altLang="en-US" dirty="0" smtClean="0"/>
              <a:t>就是两件</a:t>
            </a:r>
            <a:r>
              <a:rPr lang="zh-CN" altLang="en-US" dirty="0"/>
              <a:t>事， 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）把 </a:t>
            </a:r>
            <a:r>
              <a:rPr lang="en-US" altLang="zh-CN" dirty="0" smtClean="0">
                <a:solidFill>
                  <a:srgbClr val="0000FF"/>
                </a:solidFill>
              </a:rPr>
              <a:t>h3 </a:t>
            </a:r>
            <a:r>
              <a:rPr lang="zh-CN" altLang="en-US" dirty="0" smtClean="0">
                <a:solidFill>
                  <a:srgbClr val="0000FF"/>
                </a:solidFill>
              </a:rPr>
              <a:t>选出</a:t>
            </a:r>
            <a:r>
              <a:rPr lang="zh-CN" altLang="en-US" dirty="0">
                <a:solidFill>
                  <a:srgbClr val="0000FF"/>
                </a:solidFill>
              </a:rPr>
              <a:t>来</a:t>
            </a:r>
            <a:r>
              <a:rPr lang="zh-CN" altLang="en-US" dirty="0" smtClean="0">
                <a:solidFill>
                  <a:srgbClr val="0000FF"/>
                </a:solidFill>
              </a:rPr>
              <a:t>，（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 </a:t>
            </a:r>
            <a:r>
              <a:rPr lang="zh-CN" altLang="en-US" dirty="0">
                <a:solidFill>
                  <a:srgbClr val="0000FF"/>
                </a:solidFill>
              </a:rPr>
              <a:t>然后 把它</a:t>
            </a:r>
            <a:r>
              <a:rPr lang="zh-CN" altLang="en-US" dirty="0" smtClean="0">
                <a:solidFill>
                  <a:srgbClr val="0000FF"/>
                </a:solidFill>
              </a:rPr>
              <a:t>变成 </a:t>
            </a:r>
            <a:r>
              <a:rPr lang="zh-CN" altLang="en-US" dirty="0">
                <a:solidFill>
                  <a:srgbClr val="0000FF"/>
                </a:solidFill>
              </a:rPr>
              <a:t>红色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选择器的作用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1600" y="3355349"/>
            <a:ext cx="7387144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h3 {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color: red;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2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选择器的作用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如何选择想要的标签？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根据标签名称选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根据标签中定义的类名称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使用通配符选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根据标签的关系选（儿子，后代，父亲，兄弟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其他方式</a:t>
            </a:r>
            <a:endParaRPr lang="en-US" altLang="zh-CN" dirty="0" smtClean="0"/>
          </a:p>
          <a:p>
            <a:pPr lvl="1"/>
            <a:r>
              <a:rPr lang="zh-CN" altLang="en-US" dirty="0"/>
              <a:t>伪</a:t>
            </a: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4355976" y="2111660"/>
            <a:ext cx="144016" cy="1224136"/>
          </a:xfrm>
          <a:prstGeom prst="righ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6795961" y="3623829"/>
            <a:ext cx="189735" cy="1224136"/>
          </a:xfrm>
          <a:prstGeom prst="rightBrac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003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基础选择器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0050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复合选择器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37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标签选择器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r>
              <a:rPr lang="zh-CN" altLang="en-US" dirty="0"/>
              <a:t>选择器（元素选择器）是指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标签</a:t>
            </a:r>
            <a:r>
              <a:rPr lang="zh-CN" altLang="en-US" dirty="0" smtClean="0">
                <a:solidFill>
                  <a:srgbClr val="0000FF"/>
                </a:solidFill>
              </a:rPr>
              <a:t>名称</a:t>
            </a:r>
            <a:r>
              <a:rPr lang="zh-CN" altLang="en-US" dirty="0"/>
              <a:t>作为选择器，按标签名称分类，为页面中某一类标签指定统一的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：是能快速为页面中同类型的标签统一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缺点：不能设计差异化样式。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1600" y="3356992"/>
            <a:ext cx="7387144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6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具有相同的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属性值相同的元素，使用</a:t>
            </a:r>
            <a:r>
              <a:rPr lang="zh-CN" altLang="en-US" dirty="0"/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”</a:t>
            </a:r>
            <a:r>
              <a:rPr lang="zh-CN" altLang="en-US" dirty="0"/>
              <a:t>（英文点号）进行标识，后面紧跟类</a:t>
            </a:r>
            <a:r>
              <a:rPr lang="zh-CN" altLang="en-US" dirty="0" smtClean="0"/>
              <a:t>名。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标签中定义的类属性及其属性值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：可以为元素对象定义单独或相同的样式</a:t>
            </a:r>
            <a:r>
              <a:rPr lang="zh-CN" altLang="en-US" dirty="0" smtClean="0"/>
              <a:t>。可以通过类名选择</a:t>
            </a:r>
            <a:r>
              <a:rPr lang="zh-CN" altLang="en-US" dirty="0"/>
              <a:t>一个或者多个标签 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71600" y="2492896"/>
            <a:ext cx="7499176" cy="5232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181" y="3800980"/>
            <a:ext cx="7499595" cy="36933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class=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类名’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p&gt;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0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/>
              <a:t>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/>
              <a:t>选择器使用</a:t>
            </a:r>
            <a:r>
              <a:rPr lang="en-US" altLang="zh-CN" dirty="0"/>
              <a:t>`</a:t>
            </a:r>
            <a:r>
              <a:rPr lang="en-US" altLang="zh-CN" dirty="0">
                <a:solidFill>
                  <a:srgbClr val="0000FF"/>
                </a:solidFill>
              </a:rPr>
              <a:t>#`</a:t>
            </a:r>
            <a:r>
              <a:rPr lang="zh-CN" altLang="en-US" dirty="0"/>
              <a:t>进行标识，后面紧跟</a:t>
            </a:r>
            <a:r>
              <a:rPr lang="en-US" altLang="zh-CN" dirty="0"/>
              <a:t>id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语法格式：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标签中定义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元素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值是唯一的，只能对应于文档中某一个具体的元素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708920"/>
            <a:ext cx="7499176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4567" y="3863181"/>
            <a:ext cx="7499595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 id="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"&gt;&lt;/p&gt;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3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</a:t>
            </a:r>
            <a:r>
              <a:rPr lang="zh-CN" altLang="en-US" dirty="0" smtClean="0">
                <a:solidFill>
                  <a:srgbClr val="0000FF"/>
                </a:solidFill>
              </a:rPr>
              <a:t>内容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CSS </a:t>
            </a:r>
            <a:r>
              <a:rPr lang="zh-CN" altLang="en-US" dirty="0"/>
              <a:t>概念</a:t>
            </a:r>
          </a:p>
          <a:p>
            <a:r>
              <a:rPr lang="en-US" altLang="zh-CN" dirty="0" smtClean="0"/>
              <a:t>2. CSS</a:t>
            </a:r>
            <a:r>
              <a:rPr lang="zh-CN" altLang="en-US" dirty="0" smtClean="0"/>
              <a:t>样式的引用方式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基础选择器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扩展选择器</a:t>
            </a:r>
            <a:endParaRPr lang="en-US" altLang="zh-CN" dirty="0" smtClean="0"/>
          </a:p>
          <a:p>
            <a:r>
              <a:rPr lang="en-US" altLang="zh-CN" dirty="0" smtClean="0"/>
              <a:t>5. CSS</a:t>
            </a: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r>
              <a:rPr lang="en-US" altLang="zh-CN" dirty="0" smtClean="0"/>
              <a:t>6. CSS</a:t>
            </a:r>
            <a:r>
              <a:rPr lang="zh-CN" altLang="en-US" dirty="0" smtClean="0"/>
              <a:t>的三大特征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通配符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</a:t>
            </a:r>
            <a:r>
              <a:rPr lang="zh-CN" altLang="en-US" dirty="0"/>
              <a:t>选择器用</a:t>
            </a:r>
            <a:r>
              <a:rPr lang="en-US" altLang="zh-CN" dirty="0"/>
              <a:t>`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en-US" altLang="zh-CN" dirty="0"/>
              <a:t>`</a:t>
            </a:r>
            <a:r>
              <a:rPr lang="zh-CN" altLang="en-US" dirty="0"/>
              <a:t>号表示， </a:t>
            </a:r>
            <a:r>
              <a:rPr lang="zh-CN" altLang="en-US" dirty="0">
                <a:solidFill>
                  <a:srgbClr val="0000FF"/>
                </a:solidFill>
              </a:rPr>
              <a:t> *   </a:t>
            </a:r>
            <a:r>
              <a:rPr lang="zh-CN" altLang="en-US" dirty="0"/>
              <a:t>就是 选择所有的</a:t>
            </a:r>
            <a:r>
              <a:rPr lang="zh-CN" altLang="en-US" dirty="0" smtClean="0"/>
              <a:t>标签。是</a:t>
            </a:r>
            <a:r>
              <a:rPr lang="zh-CN" altLang="en-US" dirty="0"/>
              <a:t>所有选择器中作用范围最广的，能匹配页面中所有的元素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语法格式：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例如，使用配符选择器定义</a:t>
            </a:r>
            <a:r>
              <a:rPr lang="en-US" altLang="zh-CN" dirty="0"/>
              <a:t>CSS</a:t>
            </a:r>
            <a:r>
              <a:rPr lang="zh-CN" altLang="en-US" dirty="0"/>
              <a:t>样式，清除所有</a:t>
            </a:r>
            <a:r>
              <a:rPr lang="en-US" altLang="zh-CN" dirty="0"/>
              <a:t>HTML</a:t>
            </a:r>
            <a:r>
              <a:rPr lang="zh-CN" altLang="en-US" dirty="0"/>
              <a:t>标记的默认边距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3443099"/>
            <a:ext cx="7499176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4797222"/>
            <a:ext cx="7499595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margin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0;                    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定义外边距*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padding: 0;                   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定义内边距*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基础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504056"/>
          </a:xfrm>
        </p:spPr>
        <p:txBody>
          <a:bodyPr/>
          <a:lstStyle/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优先级：</a:t>
            </a:r>
            <a:r>
              <a:rPr lang="en-US" altLang="zh-CN" sz="2000" kern="1200" dirty="0">
                <a:solidFill>
                  <a:srgbClr val="0000FF"/>
                </a:solidFill>
              </a:rPr>
              <a:t>id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类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标签</a:t>
            </a:r>
            <a:r>
              <a:rPr lang="zh-CN" altLang="en-US" sz="2000" kern="1200" dirty="0">
                <a:solidFill>
                  <a:srgbClr val="0000FF"/>
                </a:solidFill>
              </a:rPr>
              <a:t>选择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器 </a:t>
            </a:r>
            <a:r>
              <a:rPr lang="en-US" altLang="zh-CN" sz="2000" kern="1200" dirty="0" smtClean="0">
                <a:solidFill>
                  <a:srgbClr val="0000FF"/>
                </a:solidFill>
              </a:rPr>
              <a:t>&gt; </a:t>
            </a:r>
            <a:r>
              <a:rPr lang="zh-CN" altLang="en-US" sz="2000" kern="1200" dirty="0" smtClean="0">
                <a:solidFill>
                  <a:srgbClr val="0000FF"/>
                </a:solidFill>
              </a:rPr>
              <a:t>通配符选择器</a:t>
            </a:r>
            <a:endParaRPr lang="zh-CN" altLang="en-US" sz="2000" kern="1200" dirty="0">
              <a:solidFill>
                <a:srgbClr val="0000FF"/>
              </a:solidFill>
            </a:endParaRPr>
          </a:p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kern="1200" dirty="0">
              <a:solidFill>
                <a:srgbClr val="0000FF"/>
              </a:solidFill>
            </a:endParaRPr>
          </a:p>
          <a:p>
            <a:pPr marL="0" indent="0" defTabSz="914309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altLang="en-US" sz="2000" kern="1200" dirty="0">
              <a:solidFill>
                <a:srgbClr val="0000FF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8494"/>
              </p:ext>
            </p:extLst>
          </p:nvPr>
        </p:nvGraphicFramePr>
        <p:xfrm>
          <a:off x="457200" y="1772816"/>
          <a:ext cx="8201450" cy="2651760"/>
        </p:xfrm>
        <a:graphic>
          <a:graphicData uri="http://schemas.openxmlformats.org/drawingml/2006/table">
            <a:tbl>
              <a:tblPr firstRow="1" bandRow="1"/>
              <a:tblGrid>
                <a:gridCol w="1450504"/>
                <a:gridCol w="1800200"/>
                <a:gridCol w="1656184"/>
                <a:gridCol w="1296144"/>
                <a:gridCol w="1998418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缺点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用法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通配符选择器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选择所有的标签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选择的太多，有部分不需要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不推荐使用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 {color: 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可以选出所有相同的标签，比如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不能差异化选择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 { color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可以选出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个或者多个标签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可以根据需求选择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非常多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{ color: red; 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一次只能选择器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只能使用一次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不推荐使用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{color: red;}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2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4.</a:t>
            </a:r>
            <a:r>
              <a:rPr lang="zh-CN" altLang="en-US" b="1" dirty="0"/>
              <a:t>扩展选择</a:t>
            </a:r>
            <a:r>
              <a:rPr lang="zh-CN" altLang="en-US" b="1" dirty="0" smtClean="0"/>
              <a:t>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什么是复合选择器；</a:t>
            </a:r>
            <a:r>
              <a:rPr lang="zh-CN" altLang="en-US" sz="2400" dirty="0" smtClean="0">
                <a:solidFill>
                  <a:schemeClr val="tx1"/>
                </a:solidFill>
              </a:rPr>
              <a:t>后代</a:t>
            </a:r>
            <a:r>
              <a:rPr lang="zh-CN" altLang="en-US" sz="2400" dirty="0">
                <a:solidFill>
                  <a:schemeClr val="tx1"/>
                </a:solidFill>
              </a:rPr>
              <a:t>选择器、子选择器、交集选择器、并集选择器</a:t>
            </a:r>
            <a:r>
              <a:rPr lang="zh-CN" altLang="en-US" sz="2400" dirty="0" smtClean="0">
                <a:solidFill>
                  <a:schemeClr val="tx1"/>
                </a:solidFill>
              </a:rPr>
              <a:t>、链接伪</a:t>
            </a:r>
            <a:r>
              <a:rPr lang="zh-CN" altLang="en-US" sz="2400" dirty="0">
                <a:solidFill>
                  <a:schemeClr val="tx1"/>
                </a:solidFill>
              </a:rPr>
              <a:t>类选择器等等</a:t>
            </a:r>
          </a:p>
        </p:txBody>
      </p:sp>
    </p:spTree>
    <p:extLst>
      <p:ext uri="{BB962C8B-B14F-4D97-AF65-F5344CB8AC3E}">
        <p14:creationId xmlns:p14="http://schemas.microsoft.com/office/powerpoint/2010/main" val="2990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什么是复合选择器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复合选择器是由</a:t>
            </a:r>
            <a:r>
              <a:rPr lang="zh-CN" altLang="en-US" dirty="0">
                <a:solidFill>
                  <a:srgbClr val="0000FF"/>
                </a:solidFill>
              </a:rPr>
              <a:t>两个或多个基础选择器</a:t>
            </a:r>
            <a:r>
              <a:rPr lang="zh-CN" altLang="en-US" dirty="0"/>
              <a:t>，通过不同的方式组合而</a:t>
            </a:r>
            <a:r>
              <a:rPr lang="zh-CN" altLang="en-US" dirty="0" smtClean="0"/>
              <a:t>成，</a:t>
            </a:r>
            <a:r>
              <a:rPr lang="zh-CN" altLang="en-US" dirty="0"/>
              <a:t>可以更准确、更高效的选择目标元素（标签）</a:t>
            </a:r>
          </a:p>
          <a:p>
            <a:r>
              <a:rPr lang="zh-CN" altLang="en-US" dirty="0"/>
              <a:t>常用的复合选择器包括：</a:t>
            </a:r>
            <a:r>
              <a:rPr lang="zh-CN" altLang="en-US" dirty="0">
                <a:solidFill>
                  <a:srgbClr val="0000FF"/>
                </a:solidFill>
              </a:rPr>
              <a:t>后代选择器、子选择器、交集选择器、并集选择器</a:t>
            </a:r>
            <a:r>
              <a:rPr lang="zh-CN" altLang="en-US" dirty="0" smtClean="0">
                <a:solidFill>
                  <a:srgbClr val="0000FF"/>
                </a:solidFill>
              </a:rPr>
              <a:t>、链接伪</a:t>
            </a:r>
            <a:r>
              <a:rPr lang="zh-CN" altLang="en-US" dirty="0">
                <a:solidFill>
                  <a:srgbClr val="0000FF"/>
                </a:solidFill>
              </a:rPr>
              <a:t>类选择器</a:t>
            </a:r>
            <a:r>
              <a:rPr lang="zh-CN" altLang="en-US" dirty="0"/>
              <a:t>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后代选择器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后代选择器用来选择元素或元素组的</a:t>
            </a:r>
            <a:r>
              <a:rPr lang="zh-CN" altLang="en-US" dirty="0" smtClean="0">
                <a:solidFill>
                  <a:srgbClr val="0000FF"/>
                </a:solidFill>
              </a:rPr>
              <a:t>子孙后代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先</a:t>
            </a:r>
            <a:r>
              <a:rPr lang="zh-CN" altLang="en-US" dirty="0" smtClean="0"/>
              <a:t>写父辈，</a:t>
            </a:r>
            <a:r>
              <a:rPr lang="zh-CN" altLang="en-US" dirty="0"/>
              <a:t>再</a:t>
            </a:r>
            <a:r>
              <a:rPr lang="zh-CN" altLang="en-US" dirty="0" smtClean="0"/>
              <a:t>写儿子孙子辈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412" y="2204864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 子孙级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2412" y="3463071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.class h3 { color : red; font-size :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25px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}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2" y="4221088"/>
            <a:ext cx="3533564" cy="12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子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子元素选择器只能选择</a:t>
            </a:r>
            <a:r>
              <a:rPr lang="zh-CN" altLang="en-US" dirty="0">
                <a:solidFill>
                  <a:srgbClr val="0000FF"/>
                </a:solidFill>
              </a:rPr>
              <a:t>作为某元素子元素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亲儿子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元素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其</a:t>
            </a:r>
            <a:r>
              <a:rPr lang="zh-CN" altLang="en-US" dirty="0"/>
              <a:t>写法就是把父级标签写在前面，子级标签写在后面，中间跟一个 </a:t>
            </a:r>
            <a:r>
              <a:rPr lang="en-US" altLang="zh-CN" dirty="0">
                <a:solidFill>
                  <a:srgbClr val="0000FF"/>
                </a:solidFill>
              </a:rPr>
              <a:t>`&gt;` </a:t>
            </a:r>
            <a:r>
              <a:rPr lang="zh-CN" altLang="en-US" dirty="0"/>
              <a:t>进行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1600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的“ 子 ” 指的是 亲儿子  不包含孙子 重孙子之类。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412" y="3068960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276" y="4100453"/>
            <a:ext cx="7864388" cy="70788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.demo &gt; h3 {color: red;}  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儿子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,demo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元素包含着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6" y="4899620"/>
            <a:ext cx="400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3456384" cy="17377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交集选择器由两个选择器构成，找到的标签必须满足：既有标签一的特点，也有标签二的特点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交集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9276" y="3645024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1;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2; 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r>
              <a:rPr lang="zh-C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属性值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3;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452" y="4639047"/>
            <a:ext cx="7864388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p.intro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表示： 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class="intro"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&lt;p&gt;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6" y="5177111"/>
            <a:ext cx="4000500" cy="1409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4048" y="5182550"/>
            <a:ext cx="3689616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左图中：第一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个为标签选择器，第二个为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选择器，两个选择器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h3.special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并集选择器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如果某些选择器定义的相同样式，就可以利用并集选择</a:t>
            </a:r>
            <a:r>
              <a:rPr lang="zh-CN" altLang="en-US" dirty="0" smtClean="0"/>
              <a:t>器让</a:t>
            </a:r>
            <a:r>
              <a:rPr lang="zh-CN" altLang="en-US" dirty="0"/>
              <a:t>代码更简洁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并集选择器（</a:t>
            </a:r>
            <a:r>
              <a:rPr lang="en-US" altLang="zh-CN" dirty="0"/>
              <a:t>CSS</a:t>
            </a:r>
            <a:r>
              <a:rPr lang="zh-CN" altLang="en-US" dirty="0"/>
              <a:t>选择器分组）是各个选择器通过</a:t>
            </a:r>
            <a:r>
              <a:rPr lang="en-US" altLang="zh-CN" dirty="0">
                <a:solidFill>
                  <a:srgbClr val="0000FF"/>
                </a:solidFill>
              </a:rPr>
              <a:t>`,`</a:t>
            </a:r>
            <a:r>
              <a:rPr lang="zh-CN" altLang="en-US" dirty="0"/>
              <a:t>连接而成的，通常用于集体声明。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4000500" cy="1409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5023526"/>
            <a:ext cx="7864388" cy="101566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.one, p , #test {color: #F00;} 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.one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 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#test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这三个选择器都会执行颜色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为“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#F00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”即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链接伪类选择器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伪类是</a:t>
            </a:r>
            <a:r>
              <a:rPr lang="zh-CN" altLang="en-US" sz="2000" dirty="0"/>
              <a:t>用</a:t>
            </a:r>
            <a:r>
              <a:rPr lang="zh-CN" altLang="en-US" sz="2000" dirty="0" smtClean="0"/>
              <a:t>冒号“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”表示，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:link</a:t>
            </a:r>
            <a:r>
              <a:rPr lang="en-US" altLang="zh-CN" sz="2000" dirty="0" smtClean="0">
                <a:solidFill>
                  <a:srgbClr val="0000FF"/>
                </a:solidFill>
              </a:rPr>
              <a:t>{}</a:t>
            </a:r>
            <a:r>
              <a:rPr lang="zh-CN" altLang="en-US" sz="2000" dirty="0" smtClean="0">
                <a:solidFill>
                  <a:srgbClr val="0000FF"/>
                </a:solidFill>
              </a:rPr>
              <a:t>，</a:t>
            </a:r>
            <a:r>
              <a:rPr lang="zh-CN" altLang="en-US" sz="2000" dirty="0" smtClean="0"/>
              <a:t>用于向</a:t>
            </a:r>
            <a:r>
              <a:rPr lang="zh-CN" altLang="en-US" sz="2000" dirty="0"/>
              <a:t>某些选择器添加</a:t>
            </a:r>
            <a:r>
              <a:rPr lang="zh-CN" altLang="en-US" sz="2000" dirty="0" smtClean="0"/>
              <a:t>特殊效果</a:t>
            </a:r>
            <a:r>
              <a:rPr lang="zh-CN" altLang="en-US" sz="2000" dirty="0"/>
              <a:t>，例如链接伪类：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66545" y="2348880"/>
            <a:ext cx="7864388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a:link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未访问的链接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a:visited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已访问的链接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a:hover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鼠标移动到链接上 *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a:active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选定的链接 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545" y="3933056"/>
            <a:ext cx="7864388" cy="230832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{   /* 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是标签选择器  所有的链接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font-weight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700;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font-size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16px;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color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gray;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a:hover {   /* :hover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是链接伪类选择器 鼠标经过 *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color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red; /*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鼠标经过的时候，由原来的 灰色 变成了红色 *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3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复合选择器小结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8315"/>
              </p:ext>
            </p:extLst>
          </p:nvPr>
        </p:nvGraphicFramePr>
        <p:xfrm>
          <a:off x="457200" y="1772816"/>
          <a:ext cx="8201450" cy="3474720"/>
        </p:xfrm>
        <a:graphic>
          <a:graphicData uri="http://schemas.openxmlformats.org/drawingml/2006/table">
            <a:tbl>
              <a:tblPr firstRow="1" bandRow="1"/>
              <a:tblGrid>
                <a:gridCol w="1594520"/>
                <a:gridCol w="1800200"/>
                <a:gridCol w="1656184"/>
                <a:gridCol w="1008112"/>
                <a:gridCol w="2142434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特征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使用情况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隔开符号及用法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后代选择器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用来选择元素后代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是选择所有的子孙后代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符号是空格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a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子代选择器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 最近一级元素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只选亲儿子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 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&gt;p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交集选择器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选择两个标签交集的部分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既是 又是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较少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没有符号 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p.one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并集选择器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选择某些相同样式的选择器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可以用于集体声明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符号是逗号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,  .header</a:t>
                      </a:r>
                      <a:endParaRPr lang="zh-CN" altLang="en-US" sz="1600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链接伪类选择器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给链接更改状态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较多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重点记住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a{}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a:hover 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实际开发的写法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1. CSS </a:t>
            </a:r>
            <a:r>
              <a:rPr lang="zh-CN" altLang="en-US" b="1" dirty="0" smtClean="0"/>
              <a:t>概念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局限性、</a:t>
            </a:r>
            <a:r>
              <a:rPr lang="en-US" altLang="zh-CN" sz="2400" dirty="0">
                <a:solidFill>
                  <a:schemeClr val="tx1"/>
                </a:solidFill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</a:rPr>
              <a:t>页面的</a:t>
            </a:r>
            <a:r>
              <a:rPr lang="zh-CN" altLang="en-US" sz="2400" dirty="0" smtClean="0">
                <a:solidFill>
                  <a:schemeClr val="tx1"/>
                </a:solidFill>
              </a:rPr>
              <a:t>构成，</a:t>
            </a:r>
            <a:r>
              <a:rPr lang="en-US" altLang="zh-CN" sz="2400" dirty="0" smtClean="0">
                <a:solidFill>
                  <a:schemeClr val="tx1"/>
                </a:solidFill>
              </a:rPr>
              <a:t>CSS</a:t>
            </a:r>
            <a:r>
              <a:rPr lang="zh-CN" altLang="en-US" sz="2400" dirty="0" smtClean="0">
                <a:solidFill>
                  <a:schemeClr val="tx1"/>
                </a:solidFill>
              </a:rPr>
              <a:t>的作用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5. CSS </a:t>
            </a:r>
            <a:r>
              <a:rPr lang="zh-CN" altLang="en-US" b="1" dirty="0" smtClean="0"/>
              <a:t>常用属性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需要记忆的属性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文本字体相关属性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font-size</a:t>
            </a:r>
            <a:r>
              <a:rPr lang="zh-CN" altLang="en-US" dirty="0">
                <a:solidFill>
                  <a:srgbClr val="0000FF"/>
                </a:solidFill>
              </a:rPr>
              <a:t>：字体大小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color</a:t>
            </a:r>
            <a:r>
              <a:rPr lang="zh-CN" altLang="en-US" dirty="0">
                <a:solidFill>
                  <a:srgbClr val="0000FF"/>
                </a:solidFill>
              </a:rPr>
              <a:t>：文本颜色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text-align</a:t>
            </a:r>
            <a:r>
              <a:rPr lang="zh-CN" altLang="en-US" dirty="0" smtClean="0">
                <a:solidFill>
                  <a:srgbClr val="0000FF"/>
                </a:solidFill>
              </a:rPr>
              <a:t>：对齐方式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line-height</a:t>
            </a:r>
            <a:r>
              <a:rPr lang="zh-CN" altLang="en-US" dirty="0">
                <a:solidFill>
                  <a:srgbClr val="0000FF"/>
                </a:solidFill>
              </a:rPr>
              <a:t>：行</a:t>
            </a:r>
            <a:r>
              <a:rPr lang="zh-CN" altLang="en-US" dirty="0" smtClean="0">
                <a:solidFill>
                  <a:srgbClr val="0000FF"/>
                </a:solidFill>
              </a:rPr>
              <a:t>高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边框相关的属性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border</a:t>
            </a:r>
          </a:p>
          <a:p>
            <a:r>
              <a:rPr lang="zh-CN" altLang="en-US" dirty="0" smtClean="0"/>
              <a:t>背景相关的属性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background</a:t>
            </a:r>
          </a:p>
          <a:p>
            <a:r>
              <a:rPr lang="zh-CN" altLang="en-US" dirty="0" smtClean="0"/>
              <a:t>尺寸相关的属性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width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height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需要记忆的属性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盒子模型相关的属性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margin</a:t>
            </a:r>
            <a:r>
              <a:rPr lang="zh-CN" altLang="en-US" dirty="0">
                <a:solidFill>
                  <a:srgbClr val="0000FF"/>
                </a:solidFill>
              </a:rPr>
              <a:t>：外边距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padding</a:t>
            </a:r>
            <a:r>
              <a:rPr lang="zh-CN" altLang="en-US" dirty="0">
                <a:solidFill>
                  <a:srgbClr val="0000FF"/>
                </a:solidFill>
              </a:rPr>
              <a:t>：内边距</a:t>
            </a:r>
          </a:p>
          <a:p>
            <a:pPr lvl="2"/>
            <a:r>
              <a:rPr lang="zh-CN" altLang="en-US" dirty="0" smtClean="0"/>
              <a:t>默认</a:t>
            </a:r>
            <a:r>
              <a:rPr lang="zh-CN" altLang="en-US" dirty="0"/>
              <a:t>情况下内边距会影响整个盒子的大小</a:t>
            </a:r>
          </a:p>
          <a:p>
            <a:pPr lvl="2"/>
            <a:r>
              <a:rPr lang="en-US" altLang="zh-CN" dirty="0" smtClean="0"/>
              <a:t>box-sizing</a:t>
            </a:r>
            <a:r>
              <a:rPr lang="en-US" altLang="zh-CN" dirty="0"/>
              <a:t>: border-box;  </a:t>
            </a:r>
            <a:r>
              <a:rPr lang="zh-CN" altLang="en-US" dirty="0"/>
              <a:t>设置盒子的属性，让</a:t>
            </a:r>
            <a:r>
              <a:rPr lang="en-US" altLang="zh-CN" dirty="0"/>
              <a:t>width</a:t>
            </a:r>
            <a:r>
              <a:rPr lang="zh-CN" altLang="en-US" dirty="0"/>
              <a:t>和</a:t>
            </a:r>
            <a:r>
              <a:rPr lang="en-US" altLang="zh-CN" dirty="0"/>
              <a:t>height</a:t>
            </a:r>
            <a:r>
              <a:rPr lang="zh-CN" altLang="en-US" dirty="0"/>
              <a:t>就是最终盒子的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float:</a:t>
            </a:r>
            <a:r>
              <a:rPr lang="zh-CN" altLang="en-US" dirty="0" smtClean="0">
                <a:solidFill>
                  <a:srgbClr val="0000FF"/>
                </a:solidFill>
              </a:rPr>
              <a:t>浮动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en-US" altLang="zh-CN" dirty="0" smtClean="0"/>
              <a:t>left</a:t>
            </a:r>
          </a:p>
          <a:p>
            <a:pPr lvl="2"/>
            <a:r>
              <a:rPr lang="en-US" altLang="zh-CN" dirty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需要熟悉的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36132"/>
              </p:ext>
            </p:extLst>
          </p:nvPr>
        </p:nvGraphicFramePr>
        <p:xfrm>
          <a:off x="457200" y="1600200"/>
          <a:ext cx="8229599" cy="4145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14499"/>
                <a:gridCol w="67151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margin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用于指定对象的外边距，也就是对象与对象之间的距离。该属性可指定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1~4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个属性值，各属性值以空格分隔</a:t>
                      </a: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padding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用于指定对象的内边距，也就是对象的内容与对象边框之间的距离。该属性可指定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1~4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个属性值，各属性值以空格分隔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background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用于设置背景颜色、背景图片、背景图片的排列方式、是否固定背景图片和背景图片的位置。该属性可指定多个属性值，各属性值以空格分隔，没有先后顺序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font-family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规定元素的字体系列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border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用于设置边框的宽度、边框的样式和边框的颜色。该属性可以指定多个属性值，各属性值以空格分隔，没有先后顺序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用于设置字体样式、小型的大写字体、字体粗细、文字的大小、行高和文字的字体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height</a:t>
                      </a:r>
                      <a:endParaRPr 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用于指定对象的高度</a:t>
                      </a:r>
                    </a:p>
                  </a:txBody>
                  <a:tcPr marL="72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需要熟悉的</a:t>
            </a:r>
            <a:r>
              <a:rPr lang="en-US" altLang="zh-CN" dirty="0"/>
              <a:t>CSS </a:t>
            </a:r>
            <a:r>
              <a:rPr lang="zh-CN" altLang="en-US" dirty="0"/>
              <a:t>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842"/>
              </p:ext>
            </p:extLst>
          </p:nvPr>
        </p:nvGraphicFramePr>
        <p:xfrm>
          <a:off x="457200" y="1600200"/>
          <a:ext cx="8229599" cy="3078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82552"/>
                <a:gridCol w="6347047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line-height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用于设置行间距，所谓行间距就是行与行之间的距离，即字符的垂直间距，一般称为行高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用于指定文本的颜色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text-align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用于指定文本的对齐方式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text-decoration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用于指定文本的显示样式，其属性值包括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line-through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（删除线）、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overline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（上划线）、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underline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（下划线）、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blink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（闪烁效果，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Firefox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可以看到效果）和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（无效果）等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vertical-align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vertical-align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display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用于指定对象的显示形式</a:t>
                      </a:r>
                    </a:p>
                  </a:txBody>
                  <a:tcPr marL="108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1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6. CSS </a:t>
            </a:r>
            <a:r>
              <a:rPr lang="zh-CN" altLang="en-US" b="1" dirty="0" smtClean="0"/>
              <a:t>三大特征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层叠性；继承性；优先级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所谓层叠性是</a:t>
            </a:r>
            <a:r>
              <a:rPr lang="zh-CN" altLang="en-US" sz="2000" dirty="0">
                <a:solidFill>
                  <a:srgbClr val="0000FF"/>
                </a:solidFill>
              </a:rPr>
              <a:t>指多种</a:t>
            </a:r>
            <a:r>
              <a:rPr lang="en-US" altLang="zh-CN" sz="2000" dirty="0">
                <a:solidFill>
                  <a:srgbClr val="0000FF"/>
                </a:solidFill>
              </a:rPr>
              <a:t>CSS</a:t>
            </a:r>
            <a:r>
              <a:rPr lang="zh-CN" altLang="en-US" sz="2000" dirty="0">
                <a:solidFill>
                  <a:srgbClr val="0000FF"/>
                </a:solidFill>
              </a:rPr>
              <a:t>样式的叠加</a:t>
            </a:r>
            <a:r>
              <a:rPr lang="zh-CN" altLang="en-US" sz="2000" dirty="0"/>
              <a:t>。是浏览器处理冲突的一个</a:t>
            </a:r>
            <a:r>
              <a:rPr lang="zh-CN" altLang="en-US" sz="2000" dirty="0" smtClean="0"/>
              <a:t>能力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一个属性通过两个相同选择器设置到同一个元素上，那么这个时候一个属性就会将另一个属性层叠</a:t>
            </a:r>
            <a:r>
              <a:rPr lang="zh-CN" altLang="en-US" sz="2000" dirty="0" smtClean="0"/>
              <a:t>掉。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样式冲突时，</a:t>
            </a:r>
            <a:r>
              <a:rPr lang="zh-CN" altLang="en-US" sz="2000" dirty="0"/>
              <a:t>遵循的原则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0000FF"/>
                </a:solidFill>
              </a:rPr>
              <a:t>就近</a:t>
            </a:r>
            <a:r>
              <a:rPr lang="zh-CN" altLang="en-US" sz="2000" dirty="0">
                <a:solidFill>
                  <a:srgbClr val="0000FF"/>
                </a:solidFill>
              </a:rPr>
              <a:t>原则</a:t>
            </a:r>
            <a:r>
              <a:rPr lang="zh-CN" altLang="en-US" sz="2000" dirty="0" smtClean="0"/>
              <a:t>。哪个</a:t>
            </a:r>
            <a:r>
              <a:rPr lang="zh-CN" altLang="en-US" sz="2000" dirty="0"/>
              <a:t>样式离着结构近，就执行那个样式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样式</a:t>
            </a:r>
            <a:r>
              <a:rPr lang="zh-CN" altLang="en-US" sz="2000" dirty="0"/>
              <a:t>不冲突，不会层叠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3015"/>
          <a:stretch/>
        </p:blipFill>
        <p:spPr>
          <a:xfrm>
            <a:off x="971600" y="2564904"/>
            <a:ext cx="6984776" cy="28083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CSS</a:t>
            </a:r>
            <a:r>
              <a:rPr lang="zh-CN" altLang="en-US" dirty="0"/>
              <a:t>层叠性</a:t>
            </a:r>
          </a:p>
        </p:txBody>
      </p:sp>
    </p:spTree>
    <p:extLst>
      <p:ext uri="{BB962C8B-B14F-4D97-AF65-F5344CB8AC3E}">
        <p14:creationId xmlns:p14="http://schemas.microsoft.com/office/powerpoint/2010/main" val="2128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CSS</a:t>
            </a:r>
            <a:r>
              <a:rPr lang="zh-CN" altLang="en-US" dirty="0"/>
              <a:t>继承性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子标签会继承父标签的某些样式，如文本颜色和</a:t>
            </a:r>
            <a:r>
              <a:rPr lang="zh-CN" altLang="en-US" dirty="0" smtClean="0"/>
              <a:t>字号，想</a:t>
            </a:r>
            <a:r>
              <a:rPr lang="zh-CN" altLang="en-US" dirty="0"/>
              <a:t>要设置一个可继承的属性，只需将它应用于父元素即可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492896"/>
            <a:ext cx="7562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CSS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CSS</a:t>
            </a:r>
            <a:r>
              <a:rPr lang="zh-CN" altLang="en-US" dirty="0"/>
              <a:t>样式时，经常出现两个或更多规则应用在同一元素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若选择</a:t>
            </a:r>
            <a:r>
              <a:rPr lang="zh-CN" altLang="en-US" dirty="0">
                <a:solidFill>
                  <a:srgbClr val="0000FF"/>
                </a:solidFill>
              </a:rPr>
              <a:t>器相同，则执行层叠</a:t>
            </a:r>
            <a:r>
              <a:rPr lang="zh-CN" altLang="en-US" dirty="0" smtClean="0">
                <a:solidFill>
                  <a:srgbClr val="0000FF"/>
                </a:solidFill>
              </a:rPr>
              <a:t>性；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选择</a:t>
            </a:r>
            <a:r>
              <a:rPr lang="zh-CN" altLang="en-US" dirty="0">
                <a:solidFill>
                  <a:srgbClr val="0000FF"/>
                </a:solidFill>
              </a:rPr>
              <a:t>器不同，就会出现优先级的问题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65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CSS</a:t>
            </a:r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450" y="1340768"/>
            <a:ext cx="8229600" cy="4525963"/>
          </a:xfrm>
        </p:spPr>
        <p:txBody>
          <a:bodyPr/>
          <a:lstStyle/>
          <a:p>
            <a:r>
              <a:rPr lang="zh-CN" altLang="en-US" sz="2000" dirty="0" smtClean="0"/>
              <a:t>权重计算公式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权重叠加（四位按照从左到右的顺序比大小）</a:t>
            </a:r>
            <a:endParaRPr lang="en-US" altLang="zh-CN" sz="2000" dirty="0" smtClean="0"/>
          </a:p>
          <a:p>
            <a:pPr lvl="1"/>
            <a:r>
              <a:rPr lang="it-IT" altLang="zh-CN" sz="1800" dirty="0" smtClean="0"/>
              <a:t>div </a:t>
            </a:r>
            <a:r>
              <a:rPr lang="it-IT" altLang="zh-CN" sz="1800" dirty="0"/>
              <a:t>ul  li   ------&gt;     </a:t>
            </a:r>
            <a:r>
              <a:rPr lang="it-IT" altLang="zh-CN" sz="1800" dirty="0" smtClean="0"/>
              <a:t>  0,0,0,3</a:t>
            </a:r>
          </a:p>
          <a:p>
            <a:pPr lvl="1"/>
            <a:r>
              <a:rPr lang="it-IT" altLang="zh-CN" sz="1800" dirty="0" smtClean="0"/>
              <a:t>.</a:t>
            </a:r>
            <a:r>
              <a:rPr lang="it-IT" altLang="zh-CN" sz="1800" dirty="0"/>
              <a:t>nav ul li   ------&gt;      </a:t>
            </a:r>
            <a:r>
              <a:rPr lang="it-IT" altLang="zh-CN" sz="1800" dirty="0" smtClean="0"/>
              <a:t> 0,0,1,2 </a:t>
            </a:r>
          </a:p>
          <a:p>
            <a:pPr lvl="1"/>
            <a:r>
              <a:rPr lang="it-IT" altLang="zh-CN" sz="1800" dirty="0" smtClean="0"/>
              <a:t>a:hover    ----—&gt;      0,0,1,0</a:t>
            </a:r>
          </a:p>
          <a:p>
            <a:pPr lvl="1"/>
            <a:r>
              <a:rPr lang="it-IT" altLang="zh-CN" sz="1800" dirty="0" smtClean="0"/>
              <a:t>.</a:t>
            </a:r>
            <a:r>
              <a:rPr lang="it-IT" altLang="zh-CN" sz="1800" dirty="0"/>
              <a:t>nav a      </a:t>
            </a:r>
            <a:r>
              <a:rPr lang="it-IT" altLang="zh-CN" sz="1800" dirty="0" smtClean="0"/>
              <a:t> ------&gt;      0,0,1,1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28694"/>
              </p:ext>
            </p:extLst>
          </p:nvPr>
        </p:nvGraphicFramePr>
        <p:xfrm>
          <a:off x="899592" y="1772816"/>
          <a:ext cx="7931224" cy="2438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8312"/>
                <a:gridCol w="512291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标签选择器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计算权重公式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继承或者 *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0,0,0,0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每个元素（标签选择器）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0,0,0,1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每个类，伪类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0,0,1,0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0,1,0,0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每个行内样式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style=""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1,0,0,0</a:t>
                      </a:r>
                    </a:p>
                  </a:txBody>
                  <a:tcPr marL="108000" marR="9906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important  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重要的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∞ 无穷大</a:t>
                      </a:r>
                    </a:p>
                  </a:txBody>
                  <a:tcPr marL="10800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html</a:t>
            </a:r>
            <a:r>
              <a:rPr lang="zh-CN" altLang="en-US" dirty="0"/>
              <a:t>的局限性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696164"/>
            <a:ext cx="3841202" cy="3816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6163"/>
            <a:ext cx="4096042" cy="38164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4834" y="551258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早期的亚马逊网站并不美观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6056" y="5579948"/>
            <a:ext cx="326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代码中修改样式比较困难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CSS</a:t>
            </a:r>
            <a:r>
              <a:rPr lang="zh-CN" altLang="en-US" dirty="0"/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数位之间没有进制 比如说</a:t>
            </a:r>
            <a:r>
              <a:rPr lang="zh-CN" altLang="en-US" dirty="0">
                <a:solidFill>
                  <a:srgbClr val="0000FF"/>
                </a:solidFill>
              </a:rPr>
              <a:t>：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0,0,0,5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+ </a:t>
            </a:r>
            <a:r>
              <a:rPr lang="en-US" altLang="zh-CN" dirty="0" smtClean="0">
                <a:solidFill>
                  <a:srgbClr val="0000FF"/>
                </a:solidFill>
              </a:rPr>
              <a:t>0,0,0,5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= 0,0,0,10 </a:t>
            </a:r>
          </a:p>
          <a:p>
            <a:pPr lvl="1"/>
            <a:r>
              <a:rPr lang="zh-CN" altLang="en-US" dirty="0" smtClean="0"/>
              <a:t>结果是</a:t>
            </a:r>
            <a:r>
              <a:rPr lang="en-US" altLang="zh-CN" dirty="0" smtClean="0">
                <a:solidFill>
                  <a:srgbClr val="0000FF"/>
                </a:solidFill>
              </a:rPr>
              <a:t>0,0,0,10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0</a:t>
            </a:r>
            <a:r>
              <a:rPr lang="en-US" altLang="zh-CN" dirty="0" smtClean="0"/>
              <a:t>, 0</a:t>
            </a:r>
            <a:r>
              <a:rPr lang="en-US" altLang="zh-CN" dirty="0" smtClean="0"/>
              <a:t>, 1, 0</a:t>
            </a:r>
          </a:p>
          <a:p>
            <a:r>
              <a:rPr lang="zh-CN" altLang="en-US" dirty="0" smtClean="0"/>
              <a:t>计算权重时，需要注意继承</a:t>
            </a:r>
            <a:r>
              <a:rPr lang="zh-CN" altLang="en-US" dirty="0"/>
              <a:t>的权重是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。此时，一定</a:t>
            </a:r>
            <a:r>
              <a:rPr lang="zh-CN" altLang="en-US" dirty="0"/>
              <a:t>要看该标签有没有被选中。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 如果选中了，那么以上面的公式来计权重。谁大听谁的。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 如果没有选中，那么权重是</a:t>
            </a:r>
            <a:r>
              <a:rPr lang="en-US" altLang="zh-CN" dirty="0"/>
              <a:t>0</a:t>
            </a:r>
            <a:r>
              <a:rPr lang="zh-CN" altLang="en-US" dirty="0"/>
              <a:t>，因为继承的权重为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43608" y="2780928"/>
            <a:ext cx="1080120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5396"/>
          <a:stretch/>
        </p:blipFill>
        <p:spPr>
          <a:xfrm>
            <a:off x="4246029" y="1485698"/>
            <a:ext cx="4139704" cy="879093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zh-CN" altLang="en-US" sz="2000" dirty="0" smtClean="0"/>
              <a:t>结构：用于对</a:t>
            </a:r>
            <a:r>
              <a:rPr lang="zh-CN" altLang="en-US" sz="2000" dirty="0" smtClean="0">
                <a:solidFill>
                  <a:srgbClr val="0000FF"/>
                </a:solidFill>
              </a:rPr>
              <a:t>网页元素</a:t>
            </a:r>
            <a:r>
              <a:rPr lang="zh-CN" altLang="en-US" sz="2000" dirty="0" smtClean="0"/>
              <a:t>进行</a:t>
            </a:r>
            <a:r>
              <a:rPr lang="zh-CN" altLang="en-US" sz="2000" dirty="0"/>
              <a:t>整理和分类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r>
              <a:rPr lang="zh-CN" altLang="en-US" sz="2000" dirty="0" smtClean="0"/>
              <a:t>表现：用于</a:t>
            </a:r>
            <a:r>
              <a:rPr lang="zh-CN" altLang="en-US" sz="2000" dirty="0"/>
              <a:t>设置网页元素的版式、颜色、大小</a:t>
            </a:r>
            <a:r>
              <a:rPr lang="zh-CN" altLang="en-US" sz="2000" dirty="0" smtClean="0"/>
              <a:t>等</a:t>
            </a:r>
            <a:r>
              <a:rPr lang="zh-CN" altLang="en-US" sz="2000" dirty="0" smtClean="0">
                <a:solidFill>
                  <a:srgbClr val="0000FF"/>
                </a:solidFill>
              </a:rPr>
              <a:t>外观样式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主要指的是</a:t>
            </a:r>
            <a:r>
              <a:rPr lang="en-US" altLang="zh-CN" sz="2000" dirty="0" smtClean="0"/>
              <a:t>CSS</a:t>
            </a:r>
          </a:p>
          <a:p>
            <a:r>
              <a:rPr lang="zh-CN" altLang="en-US" sz="2000" dirty="0" smtClean="0"/>
              <a:t>行为</a:t>
            </a:r>
            <a:r>
              <a:rPr lang="zh-CN" altLang="en-US" sz="2000" dirty="0"/>
              <a:t>是指网页模型的定义</a:t>
            </a:r>
            <a:r>
              <a:rPr lang="zh-CN" altLang="en-US" sz="2000" dirty="0" smtClean="0"/>
              <a:t>及</a:t>
            </a:r>
            <a:r>
              <a:rPr lang="zh-CN" altLang="en-US" sz="2000" dirty="0" smtClean="0">
                <a:solidFill>
                  <a:srgbClr val="0000FF"/>
                </a:solidFill>
              </a:rPr>
              <a:t>交互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编写</a:t>
            </a:r>
            <a:r>
              <a:rPr lang="zh-CN" altLang="en-US" sz="2000" dirty="0" smtClean="0"/>
              <a:t>， </a:t>
            </a:r>
            <a:r>
              <a:rPr lang="en-US" altLang="zh-CN" sz="2000" dirty="0" err="1"/>
              <a:t>Javascript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Web</a:t>
            </a:r>
            <a:r>
              <a:rPr lang="zh-CN" altLang="en-US" dirty="0" smtClean="0"/>
              <a:t>页面的构成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5242" b="23931"/>
          <a:stretch/>
        </p:blipFill>
        <p:spPr>
          <a:xfrm>
            <a:off x="4067944" y="2364791"/>
            <a:ext cx="4029757" cy="1208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45024"/>
            <a:ext cx="4069407" cy="303800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004383" y="18216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4383" y="311188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3335" y="426304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7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Web</a:t>
            </a:r>
            <a:r>
              <a:rPr lang="zh-CN" altLang="en-US" dirty="0"/>
              <a:t>页面的</a:t>
            </a:r>
            <a:r>
              <a:rPr lang="zh-CN" altLang="en-US" dirty="0" smtClean="0"/>
              <a:t>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1" y="1386595"/>
            <a:ext cx="1877379" cy="28256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26" y="1386190"/>
            <a:ext cx="2168574" cy="2844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66" y="1386190"/>
            <a:ext cx="3983134" cy="28355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364" y="5085184"/>
            <a:ext cx="8363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类似人的身体， 表现类似人的着装， 行为类似人的行为动作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状态下，他们三层都是独立的， 放到不同的文件里面</a:t>
            </a:r>
          </a:p>
        </p:txBody>
      </p:sp>
      <p:sp>
        <p:nvSpPr>
          <p:cNvPr id="9" name="矩形 8"/>
          <p:cNvSpPr/>
          <p:nvPr/>
        </p:nvSpPr>
        <p:spPr>
          <a:xfrm>
            <a:off x="1187624" y="4241081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8899" y="4245442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6419" y="4277336"/>
            <a:ext cx="1343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</a:t>
            </a:r>
            <a:r>
              <a:rPr lang="zh-CN" altLang="en-US" dirty="0"/>
              <a:t>标签属性对网页进行修饰的方式存在很大的局限和</a:t>
            </a:r>
            <a:r>
              <a:rPr lang="zh-CN" altLang="en-US" dirty="0" smtClean="0"/>
              <a:t>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样式</a:t>
            </a:r>
            <a:r>
              <a:rPr lang="zh-CN" altLang="en-US" dirty="0"/>
              <a:t>都是写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r>
              <a:rPr lang="zh-CN" altLang="en-US" dirty="0"/>
              <a:t>中</a:t>
            </a:r>
            <a:r>
              <a:rPr lang="zh-CN" altLang="en-US" dirty="0" smtClean="0"/>
              <a:t>，既</a:t>
            </a:r>
            <a:r>
              <a:rPr lang="zh-CN" altLang="en-US" dirty="0"/>
              <a:t>不利于代码阅读，将来维护代码也非常困难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 smtClean="0">
                <a:solidFill>
                  <a:srgbClr val="0000FF"/>
                </a:solidFill>
              </a:rPr>
              <a:t>结构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表现</a:t>
            </a:r>
            <a:r>
              <a:rPr lang="zh-CN" altLang="en-US" dirty="0"/>
              <a:t>的分离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即：在</a:t>
            </a:r>
            <a:r>
              <a:rPr lang="zh-CN" altLang="en-US" dirty="0"/>
              <a:t>页面设计中，</a:t>
            </a:r>
            <a:r>
              <a:rPr lang="en-US" altLang="zh-CN" dirty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标签只用于搭建网页的基础结构</a:t>
            </a:r>
            <a:r>
              <a:rPr lang="zh-CN" altLang="en-US" dirty="0" smtClean="0">
                <a:solidFill>
                  <a:srgbClr val="0000FF"/>
                </a:solidFill>
              </a:rPr>
              <a:t>，样式</a:t>
            </a:r>
            <a:r>
              <a:rPr lang="zh-CN" altLang="en-US" dirty="0">
                <a:solidFill>
                  <a:srgbClr val="0000FF"/>
                </a:solidFill>
              </a:rPr>
              <a:t>交由</a:t>
            </a:r>
            <a:r>
              <a:rPr lang="en-US" altLang="zh-CN" dirty="0">
                <a:solidFill>
                  <a:srgbClr val="0000FF"/>
                </a:solidFill>
              </a:rPr>
              <a:t>CSS</a:t>
            </a:r>
            <a:r>
              <a:rPr lang="zh-CN" altLang="en-US" dirty="0">
                <a:solidFill>
                  <a:srgbClr val="0000FF"/>
                </a:solidFill>
              </a:rPr>
              <a:t>来设置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en-US" altLang="zh-CN" dirty="0"/>
              <a:t>CSS</a:t>
            </a:r>
            <a:r>
              <a:rPr lang="zh-CN" altLang="en-US" dirty="0"/>
              <a:t>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Cascading Style Sheet</a:t>
            </a:r>
            <a:r>
              <a:rPr lang="zh-CN" altLang="en-US" dirty="0"/>
              <a:t>，</a:t>
            </a:r>
            <a:r>
              <a:rPr lang="en-US" altLang="zh-CN" dirty="0"/>
              <a:t>CSS </a:t>
            </a:r>
            <a:r>
              <a:rPr lang="zh-CN" altLang="en-US" dirty="0"/>
              <a:t>层叠样式表单</a:t>
            </a:r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主要用于设置</a:t>
            </a:r>
            <a:r>
              <a:rPr lang="en-US" altLang="zh-CN" dirty="0"/>
              <a:t>HTML</a:t>
            </a:r>
            <a:r>
              <a:rPr lang="zh-CN" altLang="en-US" dirty="0"/>
              <a:t>页面中的</a:t>
            </a:r>
            <a:r>
              <a:rPr lang="zh-CN" altLang="en-US" dirty="0">
                <a:solidFill>
                  <a:srgbClr val="0000FF"/>
                </a:solidFill>
              </a:rPr>
              <a:t>文本内容</a:t>
            </a:r>
            <a:r>
              <a:rPr lang="zh-CN" altLang="en-US" dirty="0"/>
              <a:t>（字体、大小、对齐方式等）、</a:t>
            </a:r>
            <a:r>
              <a:rPr lang="zh-CN" altLang="en-US" dirty="0">
                <a:solidFill>
                  <a:srgbClr val="0000FF"/>
                </a:solidFill>
              </a:rPr>
              <a:t>图片的外形</a:t>
            </a:r>
            <a:r>
              <a:rPr lang="zh-CN" altLang="en-US" dirty="0"/>
              <a:t>（宽高、边框样式、边距等）以及</a:t>
            </a:r>
            <a:r>
              <a:rPr lang="zh-CN" altLang="en-US" dirty="0">
                <a:solidFill>
                  <a:srgbClr val="0000FF"/>
                </a:solidFill>
              </a:rPr>
              <a:t>版面的布局等外观显示样式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/>
              <a:t>2. CSS</a:t>
            </a:r>
            <a:r>
              <a:rPr lang="zh-CN" altLang="en-US" b="1" dirty="0"/>
              <a:t>样式的引用</a:t>
            </a:r>
            <a:r>
              <a:rPr lang="zh-CN" altLang="en-US" b="1" dirty="0" smtClean="0"/>
              <a:t>方式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/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行内样式表、内嵌样式表和外链样式表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15735</TotalTime>
  <Words>2852</Words>
  <Application>Microsoft Office PowerPoint</Application>
  <PresentationFormat>全屏显示(4:3)</PresentationFormat>
  <Paragraphs>408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1_默认设计模板</vt:lpstr>
      <vt:lpstr>Day02：Cascading Style Sheets 层叠样式表CSS</vt:lpstr>
      <vt:lpstr>今日内容</vt:lpstr>
      <vt:lpstr>1. CSS 概念 html的局限性、Web页面的构成，CSS的作用</vt:lpstr>
      <vt:lpstr>1.1 html的局限性</vt:lpstr>
      <vt:lpstr>1.2 Web页面的构成</vt:lpstr>
      <vt:lpstr>1.2 Web页面的构成</vt:lpstr>
      <vt:lpstr>1.3 CSS的作用</vt:lpstr>
      <vt:lpstr>1.3 CSS的作用</vt:lpstr>
      <vt:lpstr>2. CSS样式的引用方式 行内样式表、内嵌样式表和外链样式表</vt:lpstr>
      <vt:lpstr>2.1 行内样式表</vt:lpstr>
      <vt:lpstr>2.2 内嵌样式表</vt:lpstr>
      <vt:lpstr>2.3 外链式样式表</vt:lpstr>
      <vt:lpstr>2.4 三种样式表小结</vt:lpstr>
      <vt:lpstr>3. CSS 基础选择器 选择器的作用； 四种基础选择器：标签选择器、类选择器、id选择器和通配符选择器</vt:lpstr>
      <vt:lpstr>3.1 css选择器的作用</vt:lpstr>
      <vt:lpstr>3.1 css选择器的作用</vt:lpstr>
      <vt:lpstr>3.2 标签选择器</vt:lpstr>
      <vt:lpstr>3.3 类选择器</vt:lpstr>
      <vt:lpstr>3.4 id选择器</vt:lpstr>
      <vt:lpstr>3.5 通配符选择器</vt:lpstr>
      <vt:lpstr>3.6 基础选择器小结</vt:lpstr>
      <vt:lpstr>4.扩展选择器 什么是复合选择器；后代选择器、子选择器、交集选择器、并集选择器、链接伪类选择器等等</vt:lpstr>
      <vt:lpstr>4.1 什么是复合选择器</vt:lpstr>
      <vt:lpstr>4.2 后代选择器</vt:lpstr>
      <vt:lpstr>4.3 子选择器</vt:lpstr>
      <vt:lpstr>4.4 交集选择器</vt:lpstr>
      <vt:lpstr>4.5 并集选择器</vt:lpstr>
      <vt:lpstr>4.6 链接伪类选择器</vt:lpstr>
      <vt:lpstr>4.7 复合选择器小结</vt:lpstr>
      <vt:lpstr>5. CSS 常用属性</vt:lpstr>
      <vt:lpstr>5.1 需要记忆的属性</vt:lpstr>
      <vt:lpstr>5.1 需要记忆的属性</vt:lpstr>
      <vt:lpstr>5.2 需要熟悉的CSS 属性</vt:lpstr>
      <vt:lpstr>5.2 需要熟悉的CSS 属性</vt:lpstr>
      <vt:lpstr>6. CSS 三大特征 层叠性；继承性；优先级</vt:lpstr>
      <vt:lpstr>6.1 CSS层叠性</vt:lpstr>
      <vt:lpstr>6.2 CSS继承性</vt:lpstr>
      <vt:lpstr>6.3 CSS优先级</vt:lpstr>
      <vt:lpstr>6.3 CSS优先级</vt:lpstr>
      <vt:lpstr>6.3 CSS优先级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1295</cp:revision>
  <dcterms:created xsi:type="dcterms:W3CDTF">2015-02-25T13:04:39Z</dcterms:created>
  <dcterms:modified xsi:type="dcterms:W3CDTF">2022-04-24T09:49:44Z</dcterms:modified>
</cp:coreProperties>
</file>