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449" r:id="rId2"/>
    <p:sldId id="721" r:id="rId3"/>
    <p:sldId id="722" r:id="rId4"/>
    <p:sldId id="723" r:id="rId5"/>
    <p:sldId id="726" r:id="rId6"/>
    <p:sldId id="727" r:id="rId7"/>
    <p:sldId id="728" r:id="rId8"/>
    <p:sldId id="745" r:id="rId9"/>
    <p:sldId id="737" r:id="rId10"/>
    <p:sldId id="746" r:id="rId11"/>
    <p:sldId id="747" r:id="rId12"/>
    <p:sldId id="749" r:id="rId13"/>
    <p:sldId id="720" r:id="rId14"/>
    <p:sldId id="748" r:id="rId15"/>
    <p:sldId id="766" r:id="rId16"/>
    <p:sldId id="767" r:id="rId17"/>
    <p:sldId id="768" r:id="rId18"/>
    <p:sldId id="750" r:id="rId19"/>
    <p:sldId id="739" r:id="rId20"/>
    <p:sldId id="755" r:id="rId21"/>
    <p:sldId id="756" r:id="rId22"/>
    <p:sldId id="757" r:id="rId23"/>
    <p:sldId id="758" r:id="rId24"/>
    <p:sldId id="765" r:id="rId25"/>
    <p:sldId id="774" r:id="rId26"/>
    <p:sldId id="769" r:id="rId27"/>
    <p:sldId id="770" r:id="rId28"/>
    <p:sldId id="752" r:id="rId29"/>
    <p:sldId id="751" r:id="rId30"/>
    <p:sldId id="771" r:id="rId31"/>
    <p:sldId id="762" r:id="rId32"/>
    <p:sldId id="772" r:id="rId33"/>
    <p:sldId id="775" r:id="rId34"/>
    <p:sldId id="761" r:id="rId35"/>
    <p:sldId id="776" r:id="rId36"/>
    <p:sldId id="777" r:id="rId37"/>
    <p:sldId id="783" r:id="rId38"/>
    <p:sldId id="785" r:id="rId39"/>
    <p:sldId id="786" r:id="rId40"/>
    <p:sldId id="787" r:id="rId41"/>
    <p:sldId id="784" r:id="rId42"/>
    <p:sldId id="788" r:id="rId43"/>
    <p:sldId id="789" r:id="rId44"/>
    <p:sldId id="782" r:id="rId45"/>
    <p:sldId id="791" r:id="rId46"/>
    <p:sldId id="792" r:id="rId47"/>
    <p:sldId id="794" r:id="rId48"/>
    <p:sldId id="790" r:id="rId49"/>
    <p:sldId id="793" r:id="rId50"/>
    <p:sldId id="795" r:id="rId51"/>
    <p:sldId id="796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00"/>
    <a:srgbClr val="00CC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8665" autoAdjust="0"/>
  </p:normalViewPr>
  <p:slideViewPr>
    <p:cSldViewPr>
      <p:cViewPr varScale="1">
        <p:scale>
          <a:sx n="107" d="100"/>
          <a:sy n="107" d="100"/>
        </p:scale>
        <p:origin x="9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/>
              <a:t>JavaScript</a:t>
            </a:r>
            <a:r>
              <a:rPr lang="zh-CN" altLang="en-US" sz="2800" b="1" dirty="0" smtClean="0"/>
              <a:t>基础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中，三种引入</a:t>
            </a:r>
            <a:r>
              <a:rPr lang="en-US" altLang="zh-CN" dirty="0"/>
              <a:t>JS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行内</a:t>
            </a:r>
            <a:r>
              <a:rPr lang="zh-CN" altLang="en-US" dirty="0" smtClean="0"/>
              <a:t>式：</a:t>
            </a:r>
            <a:r>
              <a:rPr lang="zh-CN" altLang="zh-CN" dirty="0"/>
              <a:t>行内式是指将单行或少量的</a:t>
            </a:r>
            <a:r>
              <a:rPr lang="en-US" altLang="zh-CN" dirty="0"/>
              <a:t>JavaScript</a:t>
            </a:r>
            <a:r>
              <a:rPr lang="zh-CN" altLang="zh-CN" dirty="0"/>
              <a:t>代码写在</a:t>
            </a:r>
            <a:r>
              <a:rPr lang="en-US" altLang="zh-CN" dirty="0"/>
              <a:t>HTML</a:t>
            </a:r>
            <a:r>
              <a:rPr lang="zh-CN" altLang="zh-CN" dirty="0"/>
              <a:t>标签的事件属性中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内嵌式：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文档中，可以通过</a:t>
            </a:r>
            <a:r>
              <a:rPr lang="en-US" altLang="zh-CN" dirty="0"/>
              <a:t>&lt;script&gt;&lt;/script&gt;</a:t>
            </a:r>
            <a:r>
              <a:rPr lang="zh-CN" altLang="en-US" dirty="0"/>
              <a:t>标签及其相关属性引入</a:t>
            </a:r>
            <a:r>
              <a:rPr lang="en-US" altLang="zh-CN" dirty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外链式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将</a:t>
            </a:r>
            <a:r>
              <a:rPr lang="en-US" altLang="zh-CN" dirty="0"/>
              <a:t>JavaScript</a:t>
            </a:r>
            <a:r>
              <a:rPr lang="zh-CN" altLang="en-US" dirty="0"/>
              <a:t>代码写在一个单独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“.js</a:t>
            </a:r>
            <a:r>
              <a:rPr lang="zh-CN" altLang="en-US" dirty="0" smtClean="0"/>
              <a:t>”文件</a:t>
            </a:r>
            <a:r>
              <a:rPr lang="zh-CN" altLang="en-US" dirty="0"/>
              <a:t>中</a:t>
            </a:r>
            <a:r>
              <a:rPr lang="zh-CN" altLang="en-US" dirty="0" smtClean="0"/>
              <a:t>，在</a:t>
            </a:r>
            <a:r>
              <a:rPr lang="en-US" altLang="zh-CN" dirty="0"/>
              <a:t>HTML</a:t>
            </a:r>
            <a:r>
              <a:rPr lang="zh-CN" altLang="en-US" dirty="0"/>
              <a:t>文件中使用</a:t>
            </a:r>
            <a:r>
              <a:rPr lang="en-US" altLang="zh-CN" dirty="0"/>
              <a:t>&lt;script&gt;</a:t>
            </a:r>
            <a:r>
              <a:rPr lang="zh-CN" altLang="en-US" dirty="0" smtClean="0"/>
              <a:t>标签的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属性进行引入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595959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9616" y="2420888"/>
            <a:ext cx="7747184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type="button" value="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点我试试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"alert('Hello World')"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7021" y="3693904"/>
            <a:ext cx="7747184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alert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(‘Hello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~!’);  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9616" y="5430559"/>
            <a:ext cx="7747184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=“my.js”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// 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标签内部不能再写代码</a:t>
            </a:r>
            <a:endParaRPr lang="zh-CN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内嵌式和外链式是最常用的两种方式。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&lt;script&gt;&lt;/script&gt;</a:t>
            </a:r>
            <a:r>
              <a:rPr lang="zh-CN" altLang="en-US" dirty="0" smtClean="0"/>
              <a:t>标签引入</a:t>
            </a:r>
            <a:r>
              <a:rPr lang="en-US" altLang="zh-CN" dirty="0"/>
              <a:t>JS</a:t>
            </a:r>
            <a:r>
              <a:rPr lang="zh-CN" altLang="en-US" dirty="0" smtClean="0"/>
              <a:t>时需要注意：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  <a:r>
              <a:rPr lang="zh-CN" altLang="en-US" dirty="0"/>
              <a:t>可以定义在</a:t>
            </a:r>
            <a:r>
              <a:rPr lang="en-US" altLang="zh-CN" dirty="0"/>
              <a:t>html</a:t>
            </a:r>
            <a:r>
              <a:rPr lang="zh-CN" altLang="en-US" dirty="0"/>
              <a:t>页面的任何地方。</a:t>
            </a:r>
            <a:r>
              <a:rPr lang="zh-CN" altLang="en-US" dirty="0">
                <a:solidFill>
                  <a:srgbClr val="0000FF"/>
                </a:solidFill>
              </a:rPr>
              <a:t>但是定义的位置会影响执行顺序。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  <a:r>
              <a:rPr lang="zh-CN" altLang="en-US" dirty="0"/>
              <a:t>可以定义多个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链式中</a:t>
            </a:r>
            <a:r>
              <a:rPr lang="en-US" altLang="zh-CN" dirty="0"/>
              <a:t>&lt;script&gt;&lt;/script&gt;</a:t>
            </a:r>
            <a:r>
              <a:rPr lang="zh-CN" altLang="en-US" dirty="0" smtClean="0"/>
              <a:t>标签内容部分不能</a:t>
            </a:r>
            <a:r>
              <a:rPr lang="zh-CN" altLang="en-US" dirty="0"/>
              <a:t>再写代码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注释</a:t>
            </a:r>
            <a:r>
              <a:rPr lang="zh-CN" altLang="en-US" sz="2800" b="1" dirty="0"/>
              <a:t>和输入输出语句</a:t>
            </a:r>
            <a:br>
              <a:rPr lang="zh-CN" altLang="en-US" sz="2800" b="1" dirty="0"/>
            </a:br>
            <a:r>
              <a:rPr lang="zh-CN" altLang="en-US" sz="2400" dirty="0" smtClean="0">
                <a:solidFill>
                  <a:schemeClr val="tx1"/>
                </a:solidFill>
              </a:rPr>
              <a:t>两种注释方式，三种输入输出语句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注释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</a:t>
            </a:r>
            <a:r>
              <a:rPr lang="zh-CN" altLang="en-US" dirty="0" smtClean="0"/>
              <a:t>注释：</a:t>
            </a:r>
            <a:r>
              <a:rPr lang="en-US" altLang="zh-CN" dirty="0"/>
              <a:t>//</a:t>
            </a:r>
            <a:r>
              <a:rPr lang="zh-CN" altLang="en-US" dirty="0"/>
              <a:t>注释内容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多行</a:t>
            </a:r>
            <a:r>
              <a:rPr lang="zh-CN" altLang="en-US" dirty="0" smtClean="0"/>
              <a:t>注释：</a:t>
            </a:r>
            <a:r>
              <a:rPr lang="en-US" altLang="zh-CN" dirty="0"/>
              <a:t>/*</a:t>
            </a:r>
            <a:r>
              <a:rPr lang="zh-CN" altLang="en-US" dirty="0"/>
              <a:t>注释内容*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2276872"/>
            <a:ext cx="7747184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我是一行文字，不想被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 执行，所以 注释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默认快捷键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ctrl+/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3645024"/>
            <a:ext cx="7747184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获取用户年龄和姓名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并通过提示框显示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默认快捷键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  shift  + 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584" y="5208759"/>
            <a:ext cx="7747184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*/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用来注释多行文字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默认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 shift  + /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	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8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三种输入输出语句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2710"/>
              </p:ext>
            </p:extLst>
          </p:nvPr>
        </p:nvGraphicFramePr>
        <p:xfrm>
          <a:off x="683568" y="1916832"/>
          <a:ext cx="7787209" cy="2072640"/>
        </p:xfrm>
        <a:graphic>
          <a:graphicData uri="http://schemas.openxmlformats.org/drawingml/2006/table">
            <a:tbl>
              <a:tblPr firstRow="1" bandRow="1"/>
              <a:tblGrid>
                <a:gridCol w="1872208"/>
                <a:gridCol w="1944216"/>
                <a:gridCol w="3970785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alert(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msg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浏览器弹出警示框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 alert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弹出警示框 输出的 展示给用户的</a:t>
                      </a: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alert('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计算的结果是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');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console.log(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msg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浏览器控制台打印输出信息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 console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控制台输出 给程序员测试用的  </a:t>
                      </a: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console.log('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我是程序员能看到的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');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prompt(info)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浏览器弹出输入框，用户可以输入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//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这是一个输入框</a:t>
                      </a: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prompt('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请输入您的年龄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');</a:t>
                      </a:r>
                      <a:endParaRPr lang="zh-CN" altLang="en-US" sz="1600" kern="12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8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变量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变量的声明，命名规范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变量</a:t>
            </a:r>
            <a:r>
              <a:rPr lang="zh-CN" altLang="en-US" dirty="0"/>
              <a:t>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JS</a:t>
            </a:r>
            <a:r>
              <a:rPr lang="zh-CN" altLang="en-US" dirty="0" smtClean="0"/>
              <a:t>中</a:t>
            </a:r>
            <a:r>
              <a:rPr lang="zh-CN" altLang="en-US" dirty="0"/>
              <a:t>，使用</a:t>
            </a:r>
            <a:r>
              <a:rPr lang="zh-CN" altLang="en-US" dirty="0" smtClean="0"/>
              <a:t>关键字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</a:t>
            </a:r>
            <a:r>
              <a:rPr lang="zh-CN" altLang="en-US" dirty="0"/>
              <a:t>变量，</a:t>
            </a:r>
            <a:r>
              <a:rPr lang="zh-CN" altLang="en-US" dirty="0" smtClean="0"/>
              <a:t>由于</a:t>
            </a:r>
            <a:r>
              <a:rPr lang="en-US" altLang="zh-CN" dirty="0"/>
              <a:t>JS</a:t>
            </a:r>
            <a:r>
              <a:rPr lang="zh-CN" altLang="en-US" dirty="0" smtClean="0"/>
              <a:t>是</a:t>
            </a:r>
            <a:r>
              <a:rPr lang="zh-CN" altLang="en-US" dirty="0"/>
              <a:t>一种</a:t>
            </a:r>
            <a:r>
              <a:rPr lang="zh-CN" altLang="en-US" dirty="0">
                <a:solidFill>
                  <a:srgbClr val="0000FF"/>
                </a:solidFill>
              </a:rPr>
              <a:t>弱类型语言</a:t>
            </a:r>
            <a:r>
              <a:rPr lang="zh-CN" altLang="en-US" dirty="0"/>
              <a:t>，所以在声明变量时，不需要指定变量</a:t>
            </a:r>
            <a:r>
              <a:rPr lang="zh-CN" altLang="en-US" dirty="0" smtClean="0"/>
              <a:t>的数据类型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变量</a:t>
            </a:r>
            <a:r>
              <a:rPr lang="zh-CN" altLang="en-US" dirty="0" smtClean="0">
                <a:solidFill>
                  <a:srgbClr val="0000FF"/>
                </a:solidFill>
              </a:rPr>
              <a:t>的数据类型</a:t>
            </a:r>
            <a:r>
              <a:rPr lang="zh-CN" altLang="en-US" dirty="0">
                <a:solidFill>
                  <a:srgbClr val="0000FF"/>
                </a:solidFill>
              </a:rPr>
              <a:t>将根据变量的赋值确定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声明变量的语法格式如下所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39616" y="3212976"/>
            <a:ext cx="7747184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16" y="4077072"/>
            <a:ext cx="7747184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变量命名规范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变量命名必须以</a:t>
            </a:r>
            <a:r>
              <a:rPr lang="zh-CN" altLang="en-US" dirty="0">
                <a:solidFill>
                  <a:srgbClr val="0000FF"/>
                </a:solidFill>
              </a:rPr>
              <a:t>字母、下划线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或者</a:t>
            </a:r>
            <a:r>
              <a:rPr lang="en-US" altLang="zh-CN" dirty="0">
                <a:solidFill>
                  <a:srgbClr val="0000FF"/>
                </a:solidFill>
              </a:rPr>
              <a:t>$</a:t>
            </a:r>
            <a:r>
              <a:rPr lang="zh-CN" altLang="en-US" dirty="0">
                <a:solidFill>
                  <a:srgbClr val="0000FF"/>
                </a:solidFill>
              </a:rPr>
              <a:t>为开头，其他字符可以是字母、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$</a:t>
            </a:r>
            <a:r>
              <a:rPr lang="zh-CN" altLang="en-US" dirty="0">
                <a:solidFill>
                  <a:srgbClr val="0000FF"/>
                </a:solidFill>
              </a:rPr>
              <a:t>或数字，</a:t>
            </a:r>
            <a:r>
              <a:rPr lang="zh-CN" altLang="en-US" dirty="0"/>
              <a:t>变量名中不允许使用空格和其他标点符号。</a:t>
            </a:r>
            <a:r>
              <a:rPr lang="en-US" altLang="zh-CN" dirty="0" err="1"/>
              <a:t>usrAge</a:t>
            </a:r>
            <a:r>
              <a:rPr lang="en-US" altLang="zh-CN" dirty="0"/>
              <a:t>, num01, _name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变量名区分大小写，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app;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App; </a:t>
            </a:r>
            <a:r>
              <a:rPr lang="zh-CN" altLang="en-US" dirty="0">
                <a:solidFill>
                  <a:srgbClr val="0000FF"/>
                </a:solidFill>
              </a:rPr>
              <a:t>是两个变量</a:t>
            </a:r>
          </a:p>
          <a:p>
            <a:r>
              <a:rPr lang="zh-CN" altLang="en-US" dirty="0"/>
              <a:t>不能使用关键字，变量名需要有意义。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建议驼峰命名法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sz="2800" b="1" dirty="0" smtClean="0"/>
              <a:t>4.</a:t>
            </a:r>
            <a:r>
              <a:rPr lang="zh-CN" altLang="en-US" sz="2800" b="1" dirty="0"/>
              <a:t>原始数据类型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400" dirty="0">
                <a:solidFill>
                  <a:schemeClr val="tx1"/>
                </a:solidFill>
              </a:rPr>
              <a:t>原始数据</a:t>
            </a:r>
            <a:r>
              <a:rPr lang="zh-CN" altLang="en-US" sz="2400" dirty="0" smtClean="0">
                <a:solidFill>
                  <a:schemeClr val="tx1"/>
                </a:solidFill>
              </a:rPr>
              <a:t>类型：</a:t>
            </a:r>
            <a:r>
              <a:rPr lang="en-US" altLang="zh-CN" sz="2400" dirty="0" smtClean="0">
                <a:solidFill>
                  <a:schemeClr val="tx1"/>
                </a:solidFill>
              </a:rPr>
              <a:t>number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string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boolean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null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undefined</a:t>
            </a:r>
            <a:r>
              <a:rPr lang="zh-CN" altLang="en-US" sz="2400" dirty="0" smtClean="0">
                <a:solidFill>
                  <a:schemeClr val="tx1"/>
                </a:solidFill>
              </a:rPr>
              <a:t>；检测数据类型的方法：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typeof</a:t>
            </a:r>
            <a:r>
              <a:rPr lang="zh-CN" altLang="en-US" sz="2400" dirty="0">
                <a:solidFill>
                  <a:schemeClr val="tx1"/>
                </a:solidFill>
              </a:rPr>
              <a:t>；数据类型自动转换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en-US" altLang="zh-CN" dirty="0" err="1"/>
              <a:t>js</a:t>
            </a:r>
            <a:r>
              <a:rPr lang="zh-CN" altLang="en-US" dirty="0"/>
              <a:t>中的数据类型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原始数据类型</a:t>
            </a:r>
            <a:r>
              <a:rPr lang="en-US" altLang="zh-CN" dirty="0"/>
              <a:t>(</a:t>
            </a:r>
            <a:r>
              <a:rPr lang="zh-CN" altLang="en-US" dirty="0"/>
              <a:t>基本数据类型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引用数据类型：对象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34113"/>
              </p:ext>
            </p:extLst>
          </p:nvPr>
        </p:nvGraphicFramePr>
        <p:xfrm>
          <a:off x="899591" y="2204864"/>
          <a:ext cx="7787209" cy="3269698"/>
        </p:xfrm>
        <a:graphic>
          <a:graphicData uri="http://schemas.openxmlformats.org/drawingml/2006/table">
            <a:tbl>
              <a:tblPr firstRow="1" bandRow="1"/>
              <a:tblGrid>
                <a:gridCol w="1513341"/>
                <a:gridCol w="1222964"/>
                <a:gridCol w="5050904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原始数据类型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数值型数据不区分整型和浮点型。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整数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小数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(not a number 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一个不是数字的数字类型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。默认为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kern="12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字符串类型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字符串是用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单引号或双引号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括起来的一个或多个字符。例如字符串 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 "a" '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。默认“”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布尔类型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只有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两个值。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布尔型和数字型相加的时候，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。默认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空类型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 = null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声明了变量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undefined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未定义类型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 声明了变量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，但没有给任何值，此时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= undefined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是</a:t>
            </a:r>
            <a:r>
              <a:rPr lang="zh-CN" altLang="en-US" dirty="0"/>
              <a:t>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是世界上最流行的语言之一，</a:t>
            </a:r>
            <a:r>
              <a:rPr lang="zh-CN" altLang="en-US" dirty="0">
                <a:solidFill>
                  <a:srgbClr val="0000FF"/>
                </a:solidFill>
              </a:rPr>
              <a:t>是一种运行在客户端的脚本语言 </a:t>
            </a:r>
            <a:r>
              <a:rPr lang="zh-CN" altLang="en-US" dirty="0"/>
              <a:t>（</a:t>
            </a:r>
            <a:r>
              <a:rPr lang="en-US" altLang="zh-CN" dirty="0"/>
              <a:t>Script </a:t>
            </a:r>
            <a:r>
              <a:rPr lang="zh-CN" altLang="en-US" dirty="0"/>
              <a:t>是脚本的意思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脚本</a:t>
            </a:r>
            <a:r>
              <a:rPr lang="zh-CN" altLang="en-US" dirty="0">
                <a:solidFill>
                  <a:srgbClr val="0000FF"/>
                </a:solidFill>
              </a:rPr>
              <a:t>语言：</a:t>
            </a:r>
            <a:r>
              <a:rPr lang="zh-CN" altLang="en-US" dirty="0"/>
              <a:t>不需要编译，运行过程中由 </a:t>
            </a:r>
            <a:r>
              <a:rPr lang="en-US" altLang="zh-CN" dirty="0"/>
              <a:t>JavaScript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(JavaScript</a:t>
            </a:r>
            <a:r>
              <a:rPr lang="zh-CN" altLang="en-US" dirty="0" smtClean="0"/>
              <a:t>引擎</a:t>
            </a:r>
            <a:r>
              <a:rPr lang="zh-CN" altLang="en-US" dirty="0"/>
              <a:t>）逐行来进行解释并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运行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客户端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后续简称</a:t>
            </a:r>
            <a:r>
              <a:rPr lang="en-US" altLang="zh-CN" dirty="0" smtClean="0"/>
              <a:t>JS</a:t>
            </a:r>
          </a:p>
          <a:p>
            <a:pPr lvl="1"/>
            <a:r>
              <a:rPr lang="zh-CN" altLang="en-US" dirty="0" smtClean="0"/>
              <a:t>现在</a:t>
            </a:r>
            <a:r>
              <a:rPr lang="zh-CN" altLang="en-US" dirty="0"/>
              <a:t>也可以基于 </a:t>
            </a:r>
            <a:r>
              <a:rPr lang="en-US" altLang="zh-CN" dirty="0"/>
              <a:t>Node.js </a:t>
            </a:r>
            <a:r>
              <a:rPr lang="zh-CN" altLang="en-US" dirty="0"/>
              <a:t>技术进行服务器端编程</a:t>
            </a:r>
          </a:p>
        </p:txBody>
      </p:sp>
    </p:spTree>
    <p:extLst>
      <p:ext uri="{BB962C8B-B14F-4D97-AF65-F5344CB8AC3E}">
        <p14:creationId xmlns:p14="http://schemas.microsoft.com/office/powerpoint/2010/main" val="92785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 smtClean="0"/>
              <a:t>数字</a:t>
            </a:r>
            <a:r>
              <a:rPr lang="zh-CN" altLang="en-US" dirty="0"/>
              <a:t>类型既可以保存整数，也可以保存小数</a:t>
            </a:r>
            <a:r>
              <a:rPr lang="en-US" altLang="zh-CN" dirty="0"/>
              <a:t>(</a:t>
            </a:r>
            <a:r>
              <a:rPr lang="zh-CN" altLang="en-US" dirty="0"/>
              <a:t>浮点数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数字型三个特殊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Infinity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ɪn</a:t>
            </a:r>
            <a:r>
              <a:rPr lang="en-US" altLang="zh-CN" dirty="0" err="1"/>
              <a:t>ˈfɪnəti</a:t>
            </a:r>
            <a:r>
              <a:rPr lang="en-US" altLang="zh-CN" dirty="0" smtClean="0"/>
              <a:t>] </a:t>
            </a:r>
            <a:r>
              <a:rPr lang="zh-CN" altLang="en-US" dirty="0" smtClean="0"/>
              <a:t>代表</a:t>
            </a:r>
            <a:r>
              <a:rPr lang="zh-CN" altLang="en-US" dirty="0"/>
              <a:t>无穷大，大于任何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</a:rPr>
              <a:t>Infinity </a:t>
            </a:r>
            <a:r>
              <a:rPr lang="zh-CN" altLang="en-US" dirty="0"/>
              <a:t>，代表无穷小，小于任何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NaN</a:t>
            </a:r>
            <a:r>
              <a:rPr lang="en-US" altLang="zh-CN" dirty="0" smtClean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Not a number</a:t>
            </a:r>
            <a:r>
              <a:rPr lang="zh-CN" altLang="en-US" dirty="0"/>
              <a:t>，代表一个非</a:t>
            </a:r>
            <a:r>
              <a:rPr lang="zh-CN" altLang="en-US" dirty="0" smtClean="0"/>
              <a:t>数值，字符串转数字时常见</a:t>
            </a:r>
            <a:endParaRPr lang="en-US" altLang="zh-CN" dirty="0" smtClean="0"/>
          </a:p>
          <a:p>
            <a:r>
              <a:rPr lang="en-US" altLang="zh-CN" dirty="0" err="1" smtClean="0"/>
              <a:t>isNaN</a:t>
            </a:r>
            <a:r>
              <a:rPr lang="zh-CN" altLang="en-US" dirty="0" smtClean="0"/>
              <a:t>（）用来</a:t>
            </a:r>
            <a:r>
              <a:rPr lang="zh-CN" altLang="en-US" dirty="0"/>
              <a:t>判断一个变量是否为非数字的类型，返回 </a:t>
            </a:r>
            <a:r>
              <a:rPr lang="en-US" altLang="zh-CN" dirty="0"/>
              <a:t>true </a:t>
            </a:r>
            <a:r>
              <a:rPr lang="zh-CN" altLang="en-US" dirty="0"/>
              <a:t>或者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060848"/>
            <a:ext cx="7747184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 = 21;   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 = 21.3747;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 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0xA;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前面加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，十六进制前面加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 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868" y="5373216"/>
            <a:ext cx="7747184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isNaN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));// true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是一个非数字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8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型可以是引号中的任意文本，其语法为 双引号 </a:t>
            </a:r>
            <a:r>
              <a:rPr lang="en-US" altLang="zh-CN" dirty="0"/>
              <a:t>"" </a:t>
            </a:r>
            <a:r>
              <a:rPr lang="zh-CN" altLang="en-US" dirty="0"/>
              <a:t>和 单引号</a:t>
            </a:r>
            <a:r>
              <a:rPr lang="en-US" altLang="zh-CN" dirty="0" smtClean="0"/>
              <a:t>'‘</a:t>
            </a:r>
          </a:p>
          <a:p>
            <a:pPr lvl="1"/>
            <a:r>
              <a:rPr lang="zh-CN" altLang="en-US" dirty="0"/>
              <a:t>因为 </a:t>
            </a:r>
            <a:r>
              <a:rPr lang="en-US" altLang="zh-CN" dirty="0"/>
              <a:t>HTML </a:t>
            </a:r>
            <a:r>
              <a:rPr lang="zh-CN" altLang="en-US" dirty="0" smtClean="0"/>
              <a:t>标签中的</a:t>
            </a:r>
            <a:r>
              <a:rPr lang="zh-CN" altLang="en-US" dirty="0"/>
              <a:t>属性使用的是双引号，</a:t>
            </a:r>
            <a:r>
              <a:rPr lang="en-US" altLang="zh-CN" dirty="0"/>
              <a:t>JS </a:t>
            </a:r>
            <a:r>
              <a:rPr lang="zh-CN" altLang="en-US" dirty="0" smtClean="0"/>
              <a:t>推荐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0000FF"/>
                </a:solidFill>
              </a:rPr>
              <a:t>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字符串引号</a:t>
            </a:r>
            <a:r>
              <a:rPr lang="zh-CN" altLang="en-US" dirty="0" smtClean="0"/>
              <a:t>嵌套：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字符串拼接：数值相加 ，字符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3306269"/>
            <a:ext cx="7643192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strMsg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高帅富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程序猿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strMsg2 =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高帅富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程序猿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badQuotes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'What on earth?";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报错，不能 单双引号搭配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766121"/>
            <a:ext cx="7643192" cy="15696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//1.1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alert('hello' + ' ' + 'world');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//1.2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数值字符串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alert('100' + '100');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100100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//1.3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数值字符串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alert('11' + 12);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1112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4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en-US" altLang="zh-CN" dirty="0" err="1" smtClean="0"/>
              <a:t>boolean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布尔</a:t>
            </a:r>
            <a:r>
              <a:rPr lang="zh-CN" altLang="en-US" dirty="0"/>
              <a:t>类型有两个值：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，其中 </a:t>
            </a:r>
            <a:r>
              <a:rPr lang="en-US" altLang="zh-CN" dirty="0"/>
              <a:t>true </a:t>
            </a:r>
            <a:r>
              <a:rPr lang="zh-CN" altLang="en-US" dirty="0"/>
              <a:t>表示真（对），而 </a:t>
            </a:r>
            <a:r>
              <a:rPr lang="en-US" altLang="zh-CN" dirty="0"/>
              <a:t>false </a:t>
            </a:r>
            <a:r>
              <a:rPr lang="zh-CN" altLang="en-US" dirty="0"/>
              <a:t>表示假（错）。​	</a:t>
            </a:r>
            <a:endParaRPr lang="en-US" altLang="zh-CN" dirty="0" smtClean="0"/>
          </a:p>
          <a:p>
            <a:r>
              <a:rPr lang="zh-CN" altLang="en-US" dirty="0" smtClean="0"/>
              <a:t>布尔</a:t>
            </a:r>
            <a:r>
              <a:rPr lang="zh-CN" altLang="en-US" dirty="0"/>
              <a:t>型和数字型相加的时候， </a:t>
            </a:r>
            <a:r>
              <a:rPr lang="en-US" altLang="zh-CN" dirty="0"/>
              <a:t>true </a:t>
            </a:r>
            <a:r>
              <a:rPr lang="zh-CN" altLang="en-US" dirty="0"/>
              <a:t>的值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 </a:t>
            </a:r>
            <a:r>
              <a:rPr lang="zh-CN" altLang="en-US" dirty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的</a:t>
            </a:r>
            <a:r>
              <a:rPr lang="zh-CN" altLang="en-US" dirty="0"/>
              <a:t>值为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3429000"/>
            <a:ext cx="7643192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console.log(true + 1);  // 2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console.log(false + 1); // 1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5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undefined</a:t>
            </a:r>
            <a:r>
              <a:rPr lang="zh-CN" altLang="en-US" dirty="0"/>
              <a:t>和 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一个声明后没有被赋值的变量会有一个默认值</a:t>
            </a:r>
            <a:r>
              <a:rPr lang="en-US" altLang="zh-CN" dirty="0" smtClean="0"/>
              <a:t>undefined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一个声明变量给 </a:t>
            </a:r>
            <a:r>
              <a:rPr lang="en-US" altLang="zh-CN" dirty="0"/>
              <a:t>null </a:t>
            </a:r>
            <a:r>
              <a:rPr lang="zh-CN" altLang="en-US" dirty="0"/>
              <a:t>值，里面存的值为空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2276872"/>
            <a:ext cx="7643192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variable;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console.log(variable);           // undefined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+ variable); 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console.log(11 + variable);     //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console.log(true + variable);   //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958" y="4509120"/>
            <a:ext cx="7643192" cy="107721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console.log(11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// 11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console.log(true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//  1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3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获取变量的数据类型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zh-CN" altLang="en-US" dirty="0"/>
              <a:t>可用来获取检测变量的数据类型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2204864"/>
            <a:ext cx="7643192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18;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这种写法也可以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1599" y="2924944"/>
          <a:ext cx="7571185" cy="2205770"/>
        </p:xfrm>
        <a:graphic>
          <a:graphicData uri="http://schemas.openxmlformats.org/drawingml/2006/table">
            <a:tbl>
              <a:tblPr firstRow="1" bandRow="1"/>
              <a:tblGrid>
                <a:gridCol w="1471360"/>
                <a:gridCol w="3641209"/>
                <a:gridCol w="2458616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typeof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18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typeof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‘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小白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typeof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  true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typeof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unll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undefined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typeof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undefined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5157192"/>
            <a:ext cx="7643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unll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最初实现中的一个错误，然后被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沿用了。现在，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被认为是对象的占位符，从而解释了这一矛盾，但从技术上来说，它仍然是原始值。</a:t>
            </a:r>
          </a:p>
        </p:txBody>
      </p:sp>
    </p:spTree>
    <p:extLst>
      <p:ext uri="{BB962C8B-B14F-4D97-AF65-F5344CB8AC3E}">
        <p14:creationId xmlns:p14="http://schemas.microsoft.com/office/powerpoint/2010/main" val="28230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数据类型自动转换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其他</a:t>
            </a:r>
            <a:r>
              <a:rPr lang="zh-CN" altLang="en-US" dirty="0">
                <a:solidFill>
                  <a:srgbClr val="0000FF"/>
                </a:solidFill>
              </a:rPr>
              <a:t>类型转</a:t>
            </a:r>
            <a:r>
              <a:rPr lang="en-US" altLang="zh-CN" dirty="0">
                <a:solidFill>
                  <a:srgbClr val="0000FF"/>
                </a:solidFill>
              </a:rPr>
              <a:t>number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/>
              <a:t>转</a:t>
            </a:r>
            <a:r>
              <a:rPr lang="en-US" altLang="zh-CN" dirty="0"/>
              <a:t>number</a:t>
            </a:r>
            <a:r>
              <a:rPr lang="zh-CN" altLang="en-US" dirty="0"/>
              <a:t>：按照字面值转换。如果字面值不是数字，则转为</a:t>
            </a:r>
            <a:r>
              <a:rPr lang="en-US" altLang="zh-CN" dirty="0" err="1"/>
              <a:t>NaN</a:t>
            </a:r>
            <a:r>
              <a:rPr lang="zh-CN" altLang="en-US" dirty="0"/>
              <a:t>（不是数字的数字）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zh-CN" altLang="en-US" dirty="0"/>
              <a:t>转</a:t>
            </a:r>
            <a:r>
              <a:rPr lang="en-US" altLang="zh-CN" dirty="0"/>
              <a:t>number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  <a:r>
              <a:rPr lang="zh-CN" altLang="en-US" dirty="0"/>
              <a:t>转为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转为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其他类型转</a:t>
            </a:r>
            <a:r>
              <a:rPr lang="en-US" altLang="zh-CN" dirty="0" err="1">
                <a:solidFill>
                  <a:srgbClr val="0000FF"/>
                </a:solidFill>
              </a:rPr>
              <a:t>boolean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</a:p>
          <a:p>
            <a:pPr lvl="1"/>
            <a:r>
              <a:rPr lang="en-US" altLang="zh-CN" dirty="0" smtClean="0"/>
              <a:t>number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 err="1"/>
              <a:t>NaN</a:t>
            </a:r>
            <a:r>
              <a:rPr lang="zh-CN" altLang="en-US" dirty="0"/>
              <a:t>为假，其他为真</a:t>
            </a:r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/>
              <a:t>：除了空字符串</a:t>
            </a:r>
            <a:r>
              <a:rPr lang="en-US" altLang="zh-CN" dirty="0"/>
              <a:t>("")</a:t>
            </a:r>
            <a:r>
              <a:rPr lang="zh-CN" altLang="en-US" dirty="0"/>
              <a:t>，其他都是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 err="1" smtClean="0"/>
              <a:t>null&amp;undefined</a:t>
            </a:r>
            <a:r>
              <a:rPr lang="en-US" altLang="zh-CN" dirty="0"/>
              <a:t>:</a:t>
            </a:r>
            <a:r>
              <a:rPr lang="zh-CN" altLang="en-US" dirty="0"/>
              <a:t>都是</a:t>
            </a:r>
            <a:r>
              <a:rPr lang="en-US" altLang="zh-CN" dirty="0"/>
              <a:t>false</a:t>
            </a:r>
          </a:p>
          <a:p>
            <a:pPr lvl="1"/>
            <a:r>
              <a:rPr lang="zh-CN" altLang="en-US" dirty="0" smtClean="0"/>
              <a:t>对象</a:t>
            </a:r>
            <a:r>
              <a:rPr lang="zh-CN" altLang="en-US" dirty="0"/>
              <a:t>：所有对象都为</a:t>
            </a:r>
            <a:r>
              <a:rPr lang="en-US" altLang="zh-CN" dirty="0"/>
              <a:t>true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运算符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算术运算符；赋值运算符；比较运算符；逻辑运算符和三元运算符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算数运算符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12611"/>
              </p:ext>
            </p:extLst>
          </p:nvPr>
        </p:nvGraphicFramePr>
        <p:xfrm>
          <a:off x="457200" y="1627232"/>
          <a:ext cx="8229600" cy="3169920"/>
        </p:xfrm>
        <a:graphic>
          <a:graphicData uri="http://schemas.openxmlformats.org/drawingml/2006/table">
            <a:tbl>
              <a:tblPr firstRow="1" bandRow="1"/>
              <a:tblGrid>
                <a:gridCol w="1599314"/>
                <a:gridCol w="2011430"/>
                <a:gridCol w="4618856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算术运算符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 + 20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= 30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 – 20 = -10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 = 200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 20 = 0.5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取余数（取模）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9 % 2 =1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自增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++(--)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在前，先自增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自减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，再运算</a:t>
                      </a: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++(--)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在后，先运算，再自增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自减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自减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0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赋值</a:t>
            </a:r>
            <a:r>
              <a:rPr lang="zh-CN" altLang="en-US" dirty="0"/>
              <a:t>运算符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0201"/>
              </p:ext>
            </p:extLst>
          </p:nvPr>
        </p:nvGraphicFramePr>
        <p:xfrm>
          <a:off x="457200" y="1627232"/>
          <a:ext cx="7571184" cy="2773680"/>
        </p:xfrm>
        <a:graphic>
          <a:graphicData uri="http://schemas.openxmlformats.org/drawingml/2006/table">
            <a:tbl>
              <a:tblPr firstRow="1" bandRow="1"/>
              <a:tblGrid>
                <a:gridCol w="1947309"/>
                <a:gridCol w="5623875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赋值运算符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实现赋值运算，例如，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username=”name”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+=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实现加等于运算，例如，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a+=b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a+b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实现减等于运算，例如，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a-=b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a=a-b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实现乘等于运行，例如，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a*=b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a=a*b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实现除等于运算，例如，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a/=b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a=a/b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实现模等于运算，例如，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a%=b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a%b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5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比较运算符（关系运算符）是两个数据进行比较时所使用的运算符，比较运算后，</a:t>
            </a:r>
            <a:r>
              <a:rPr lang="zh-CN" altLang="en-US" dirty="0">
                <a:solidFill>
                  <a:srgbClr val="0000FF"/>
                </a:solidFill>
              </a:rPr>
              <a:t>会返回一个布尔值（</a:t>
            </a:r>
            <a:r>
              <a:rPr lang="en-US" altLang="zh-CN" dirty="0">
                <a:solidFill>
                  <a:srgbClr val="0000FF"/>
                </a:solidFill>
              </a:rPr>
              <a:t>true / false</a:t>
            </a:r>
            <a:r>
              <a:rPr lang="zh-CN" altLang="en-US" dirty="0">
                <a:solidFill>
                  <a:srgbClr val="0000FF"/>
                </a:solidFill>
              </a:rPr>
              <a:t>）作为比较运算的结果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79484"/>
              </p:ext>
            </p:extLst>
          </p:nvPr>
        </p:nvGraphicFramePr>
        <p:xfrm>
          <a:off x="897112" y="2852936"/>
          <a:ext cx="7776864" cy="3358544"/>
        </p:xfrm>
        <a:graphic>
          <a:graphicData uri="http://schemas.openxmlformats.org/drawingml/2006/table">
            <a:tbl>
              <a:tblPr firstRow="1" bandRow="1"/>
              <a:tblGrid>
                <a:gridCol w="1563873"/>
                <a:gridCol w="3254424"/>
                <a:gridCol w="1923069"/>
                <a:gridCol w="1035498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&lt; 2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1&gt;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大于或等于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2&gt;=2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小于或等于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3&lt;=2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判等号（会转型）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不等号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 != 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全等 值和数据类型都一致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===37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!==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不全等 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的</a:t>
            </a:r>
            <a:r>
              <a:rPr lang="zh-CN" altLang="en-US" dirty="0"/>
              <a:t>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zh-CN" altLang="en-US" dirty="0"/>
              <a:t>单动态</a:t>
            </a:r>
            <a:r>
              <a:rPr lang="zh-CN" altLang="en-US" dirty="0" smtClean="0"/>
              <a:t>校验（</a:t>
            </a:r>
            <a:r>
              <a:rPr lang="en-US" altLang="zh-CN" dirty="0" smtClean="0">
                <a:solidFill>
                  <a:srgbClr val="0000FF"/>
                </a:solidFill>
              </a:rPr>
              <a:t>JS</a:t>
            </a:r>
            <a:r>
              <a:rPr lang="zh-CN" altLang="en-US" dirty="0" smtClean="0">
                <a:solidFill>
                  <a:srgbClr val="0000FF"/>
                </a:solidFill>
              </a:rPr>
              <a:t>产生</a:t>
            </a:r>
            <a:r>
              <a:rPr lang="zh-CN" altLang="en-US" dirty="0">
                <a:solidFill>
                  <a:srgbClr val="0000FF"/>
                </a:solidFill>
              </a:rPr>
              <a:t>最初的</a:t>
            </a:r>
            <a:r>
              <a:rPr lang="zh-CN" altLang="en-US" dirty="0" smtClean="0">
                <a:solidFill>
                  <a:srgbClr val="0000FF"/>
                </a:solidFill>
              </a:rPr>
              <a:t>目的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 smtClean="0"/>
              <a:t>网页</a:t>
            </a:r>
            <a:r>
              <a:rPr lang="zh-CN" altLang="en-US" dirty="0"/>
              <a:t>特效</a:t>
            </a:r>
          </a:p>
          <a:p>
            <a:r>
              <a:rPr lang="zh-CN" altLang="en-US" dirty="0" smtClean="0"/>
              <a:t>服务</a:t>
            </a:r>
            <a:r>
              <a:rPr lang="zh-CN" altLang="en-US" dirty="0"/>
              <a:t>端开发</a:t>
            </a:r>
            <a:r>
              <a:rPr lang="en-US" altLang="zh-CN" dirty="0"/>
              <a:t>(Node.js)</a:t>
            </a:r>
          </a:p>
          <a:p>
            <a:r>
              <a:rPr lang="zh-CN" altLang="en-US" dirty="0" smtClean="0"/>
              <a:t>桌面</a:t>
            </a:r>
            <a:r>
              <a:rPr lang="zh-CN" altLang="en-US" dirty="0"/>
              <a:t>程序</a:t>
            </a:r>
            <a:r>
              <a:rPr lang="en-US" altLang="zh-CN" dirty="0"/>
              <a:t>(Electron)</a:t>
            </a:r>
          </a:p>
          <a:p>
            <a:r>
              <a:rPr lang="en-US" altLang="zh-CN" dirty="0" smtClean="0"/>
              <a:t>App(Cordova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控制</a:t>
            </a:r>
            <a:r>
              <a:rPr lang="zh-CN" altLang="en-US" dirty="0"/>
              <a:t>硬件</a:t>
            </a:r>
            <a:r>
              <a:rPr lang="en-US" altLang="zh-CN" dirty="0"/>
              <a:t>-</a:t>
            </a:r>
            <a:r>
              <a:rPr lang="zh-CN" altLang="en-US" dirty="0"/>
              <a:t>物联网</a:t>
            </a:r>
            <a:r>
              <a:rPr lang="en-US" altLang="zh-CN" dirty="0"/>
              <a:t>(Ruff)</a:t>
            </a:r>
          </a:p>
          <a:p>
            <a:r>
              <a:rPr lang="zh-CN" altLang="en-US" dirty="0" smtClean="0"/>
              <a:t>游戏</a:t>
            </a:r>
            <a:r>
              <a:rPr lang="zh-CN" altLang="en-US" dirty="0"/>
              <a:t>开发</a:t>
            </a:r>
            <a:r>
              <a:rPr lang="en-US" altLang="zh-CN" dirty="0"/>
              <a:t>(cocos2d-js)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/>
              <a:t>类型相同：直接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/>
              <a:t>类型不同：先进行类型转换，再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zh-CN" altLang="en-US" dirty="0" smtClean="0"/>
              <a:t>字符串比较：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/>
              <a:t>字典顺序比较。按位逐一比较，直到得出大小为止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===</a:t>
            </a:r>
            <a:r>
              <a:rPr lang="zh-CN" altLang="en-US" dirty="0"/>
              <a:t>：全等于。在比较之前，先判断类型，如果类型不一样，则直接返回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958" y="4509120"/>
            <a:ext cx="7643192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((3 &gt; 4) + "&lt;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&gt;");               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//false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&lt;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 + "&lt;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&gt;");  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//true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(("123" == 123) + "&lt;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&gt;");  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(("123"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=== 123) +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&gt;");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false</a:t>
            </a:r>
            <a:endParaRPr lang="zh-CN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0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逻辑运算</a:t>
            </a:r>
            <a:r>
              <a:rPr lang="zh-CN" altLang="en-US" dirty="0"/>
              <a:t>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逻辑运算符是用来进行布尔值运算的运算符，其返回值也是布尔值。后面开发中经常用于多个条件的判断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47405"/>
              </p:ext>
            </p:extLst>
          </p:nvPr>
        </p:nvGraphicFramePr>
        <p:xfrm>
          <a:off x="971600" y="2564904"/>
          <a:ext cx="7571184" cy="1584960"/>
        </p:xfrm>
        <a:graphic>
          <a:graphicData uri="http://schemas.openxmlformats.org/drawingml/2006/table">
            <a:tbl>
              <a:tblPr firstRow="1" bandRow="1"/>
              <a:tblGrid>
                <a:gridCol w="1947309"/>
                <a:gridCol w="3669315"/>
                <a:gridCol w="1954560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逻辑运算符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“逻辑与”简称“与”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 &amp;&amp; false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“逻辑或”简称“或”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 || false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！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“逻辑非”简称“非”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三元运算符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判断</a:t>
            </a:r>
            <a:r>
              <a:rPr lang="zh-CN" altLang="en-US" dirty="0"/>
              <a:t>表达式的值，如果是</a:t>
            </a:r>
            <a:r>
              <a:rPr lang="en-US" altLang="zh-CN" dirty="0">
                <a:solidFill>
                  <a:srgbClr val="0000FF"/>
                </a:solidFill>
              </a:rPr>
              <a:t>true</a:t>
            </a:r>
            <a:r>
              <a:rPr lang="zh-CN" altLang="en-US" dirty="0"/>
              <a:t>则</a:t>
            </a:r>
            <a:r>
              <a:rPr lang="zh-CN" altLang="en-US" dirty="0" smtClean="0"/>
              <a:t>取 </a:t>
            </a:r>
            <a:r>
              <a:rPr lang="zh-CN" altLang="en-US" dirty="0" smtClean="0">
                <a:solidFill>
                  <a:srgbClr val="0000FF"/>
                </a:solidFill>
              </a:rPr>
              <a:t>值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，如果是</a:t>
            </a:r>
            <a:r>
              <a:rPr lang="en-US" altLang="zh-CN" dirty="0">
                <a:solidFill>
                  <a:srgbClr val="008000"/>
                </a:solidFill>
              </a:rPr>
              <a:t>false</a:t>
            </a:r>
            <a:r>
              <a:rPr lang="zh-CN" altLang="en-US" dirty="0" smtClean="0"/>
              <a:t>则取 </a:t>
            </a:r>
            <a:r>
              <a:rPr lang="zh-CN" altLang="en-US" dirty="0" smtClean="0">
                <a:solidFill>
                  <a:srgbClr val="008000"/>
                </a:solidFill>
              </a:rPr>
              <a:t>值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/>
              <a:t>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9592" y="2276872"/>
            <a:ext cx="7643192" cy="36933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</a:t>
            </a:r>
          </a:p>
        </p:txBody>
      </p:sp>
    </p:spTree>
    <p:extLst>
      <p:ext uri="{BB962C8B-B14F-4D97-AF65-F5344CB8AC3E}">
        <p14:creationId xmlns:p14="http://schemas.microsoft.com/office/powerpoint/2010/main" val="22141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sz="2800" b="1" dirty="0" smtClean="0"/>
              <a:t>6.</a:t>
            </a:r>
            <a:r>
              <a:rPr lang="zh-CN" altLang="en-US" sz="2800" b="1" dirty="0"/>
              <a:t>流程</a:t>
            </a:r>
            <a:r>
              <a:rPr lang="zh-CN" altLang="en-US" sz="2800" b="1" dirty="0" smtClean="0"/>
              <a:t>控制语句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2"/>
                </a:solidFill>
              </a:rPr>
              <a:t>顺序、分支</a:t>
            </a:r>
            <a:r>
              <a:rPr lang="en-US" altLang="zh-CN" sz="2400" dirty="0" smtClean="0">
                <a:solidFill>
                  <a:schemeClr val="tx2"/>
                </a:solidFill>
              </a:rPr>
              <a:t>if else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Switch case</a:t>
            </a:r>
            <a:r>
              <a:rPr lang="zh-CN" altLang="en-US" sz="2400" dirty="0" smtClean="0">
                <a:solidFill>
                  <a:schemeClr val="tx2"/>
                </a:solidFill>
              </a:rPr>
              <a:t>、循环 </a:t>
            </a:r>
            <a:r>
              <a:rPr lang="en-US" altLang="zh-CN" sz="2400" dirty="0" smtClean="0">
                <a:solidFill>
                  <a:schemeClr val="tx2"/>
                </a:solidFill>
              </a:rPr>
              <a:t>while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for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流程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en-US" altLang="zh-CN" dirty="0"/>
              <a:t>...else...</a:t>
            </a:r>
          </a:p>
          <a:p>
            <a:r>
              <a:rPr lang="en-US" altLang="zh-CN" dirty="0" smtClean="0"/>
              <a:t>switch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</a:t>
            </a:r>
            <a:r>
              <a:rPr lang="en-US" altLang="zh-CN" dirty="0"/>
              <a:t>switch</a:t>
            </a:r>
            <a:r>
              <a:rPr lang="zh-CN" altLang="en-US" dirty="0"/>
              <a:t>语句可以接受的数据类型： </a:t>
            </a:r>
            <a:r>
              <a:rPr lang="en-US" altLang="zh-CN" dirty="0"/>
              <a:t>byte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shor</a:t>
            </a:r>
            <a:r>
              <a:rPr lang="en-US" altLang="zh-CN" dirty="0"/>
              <a:t> char,</a:t>
            </a:r>
            <a:r>
              <a:rPr lang="zh-CN" altLang="en-US" dirty="0"/>
              <a:t>枚举</a:t>
            </a:r>
            <a:r>
              <a:rPr lang="en-US" altLang="zh-CN" dirty="0"/>
              <a:t>(1.5) ,String(1.7)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en-US" altLang="zh-CN" dirty="0"/>
              <a:t>,switch</a:t>
            </a:r>
            <a:r>
              <a:rPr lang="zh-CN" altLang="en-US" dirty="0"/>
              <a:t>语句可以接受任意的原始数据类型</a:t>
            </a:r>
          </a:p>
          <a:p>
            <a:r>
              <a:rPr lang="en-US" altLang="zh-CN" dirty="0" smtClean="0"/>
              <a:t>while</a:t>
            </a:r>
            <a:endParaRPr lang="en-US" altLang="zh-CN" dirty="0"/>
          </a:p>
          <a:p>
            <a:r>
              <a:rPr lang="en-US" altLang="zh-CN" dirty="0" smtClean="0"/>
              <a:t>do</a:t>
            </a:r>
            <a:r>
              <a:rPr lang="en-US" altLang="zh-CN" dirty="0"/>
              <a:t>...while</a:t>
            </a:r>
          </a:p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利用流程控制语句及前序内容，在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页面中，完成九九表，格式及排列如下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sym typeface="Wingdings" panose="05000000000000000000" pitchFamily="2" charset="2"/>
              </a:rPr>
              <a:t>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zh-CN" dirty="0" smtClean="0">
                <a:solidFill>
                  <a:srgbClr val="0000FF"/>
                </a:solidFill>
              </a:rPr>
              <a:t>() </a:t>
            </a:r>
            <a:r>
              <a:rPr lang="zh-CN" altLang="en-US" dirty="0" smtClean="0">
                <a:solidFill>
                  <a:srgbClr val="0000FF"/>
                </a:solidFill>
              </a:rPr>
              <a:t>表示向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 smtClean="0">
                <a:solidFill>
                  <a:srgbClr val="0000FF"/>
                </a:solidFill>
              </a:rPr>
              <a:t>页面中输出内容。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8639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基本对象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>
                <a:solidFill>
                  <a:schemeClr val="tx1"/>
                </a:solidFill>
              </a:rPr>
              <a:t>Function, 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RegExp</a:t>
            </a:r>
            <a:r>
              <a:rPr lang="en-US" altLang="zh-CN" sz="2400" dirty="0">
                <a:solidFill>
                  <a:schemeClr val="tx1"/>
                </a:solidFill>
              </a:rPr>
              <a:t>(regular expression)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498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Function</a:t>
            </a:r>
            <a:r>
              <a:rPr lang="zh-CN" altLang="en-US" dirty="0" smtClean="0"/>
              <a:t>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中函数是对象的成员，但在</a:t>
            </a:r>
            <a:r>
              <a:rPr lang="en-US" altLang="zh-CN" dirty="0"/>
              <a:t>JS</a:t>
            </a:r>
            <a:r>
              <a:rPr lang="zh-CN" altLang="en-US" dirty="0" smtClean="0"/>
              <a:t>中，函数是对象。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声明函数：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function </a:t>
            </a:r>
            <a:r>
              <a:rPr lang="zh-CN" altLang="en-US" dirty="0"/>
              <a:t>是声明函数的</a:t>
            </a:r>
            <a:r>
              <a:rPr lang="zh-CN" altLang="en-US" dirty="0" smtClean="0"/>
              <a:t>关键字</a:t>
            </a:r>
            <a:r>
              <a:rPr lang="zh-CN" altLang="en-US" dirty="0"/>
              <a:t>，</a:t>
            </a:r>
            <a:r>
              <a:rPr lang="zh-CN" altLang="en-US" dirty="0" smtClean="0"/>
              <a:t>必须小写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/>
              <a:t>函数一般是为了实现某个功能才定义的， 所以通常我们将函数名命名为动词，比如 </a:t>
            </a:r>
            <a:r>
              <a:rPr lang="en-US" altLang="zh-CN" dirty="0" err="1" smtClean="0"/>
              <a:t>getSum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调用函数：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sz="1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94946" y="2631623"/>
            <a:ext cx="7787209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声明函数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函数体代码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6190" y="5641455"/>
            <a:ext cx="7787209" cy="64633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通过调用函数名来执行函数体代码</a:t>
            </a:r>
          </a:p>
        </p:txBody>
      </p:sp>
    </p:spTree>
    <p:extLst>
      <p:ext uri="{BB962C8B-B14F-4D97-AF65-F5344CB8AC3E}">
        <p14:creationId xmlns:p14="http://schemas.microsoft.com/office/powerpoint/2010/main" val="3625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Function</a:t>
            </a:r>
            <a:r>
              <a:rPr lang="zh-CN" altLang="en-US" dirty="0"/>
              <a:t>函数对象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函数的声明和调用例：计算</a:t>
            </a:r>
            <a:r>
              <a:rPr lang="en-US" altLang="zh-CN" dirty="0"/>
              <a:t>1-100</a:t>
            </a:r>
            <a:r>
              <a:rPr lang="zh-CN" altLang="en-US" dirty="0"/>
              <a:t>累加和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2204864"/>
            <a:ext cx="7787209" cy="34163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之间值的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声明函数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getSum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sumNum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//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准备一个变量，保存数字和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100;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sumNum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//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把每个数值 都累加 到变量中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alert(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sumNum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getSum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Function</a:t>
            </a:r>
            <a:r>
              <a:rPr lang="zh-CN" altLang="en-US" dirty="0"/>
              <a:t>函数对象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函数的</a:t>
            </a:r>
            <a:r>
              <a:rPr lang="zh-CN" altLang="en-US" dirty="0" smtClean="0">
                <a:solidFill>
                  <a:srgbClr val="0000FF"/>
                </a:solidFill>
              </a:rPr>
              <a:t>参数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的调用只与函数的名称有关，和参数列表</a:t>
            </a:r>
            <a:r>
              <a:rPr lang="zh-CN" altLang="en-US" dirty="0" smtClean="0"/>
              <a:t>无关，即函数</a:t>
            </a:r>
            <a:r>
              <a:rPr lang="zh-CN" altLang="en-US" dirty="0"/>
              <a:t>形参和实参</a:t>
            </a:r>
            <a:r>
              <a:rPr lang="zh-CN" altLang="en-US" dirty="0" smtClean="0"/>
              <a:t>数量可以不匹配。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79641" y="2060848"/>
            <a:ext cx="7787209" cy="160043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带参数的函数声明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2 ,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3...) { //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可以定义任意多的参数，用逗号分隔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带参数的函数调用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...); 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75397"/>
              </p:ext>
            </p:extLst>
          </p:nvPr>
        </p:nvGraphicFramePr>
        <p:xfrm>
          <a:off x="911628" y="4725144"/>
          <a:ext cx="7755221" cy="1457574"/>
        </p:xfrm>
        <a:graphic>
          <a:graphicData uri="http://schemas.openxmlformats.org/drawingml/2006/table">
            <a:tbl>
              <a:tblPr firstRow="1" bandRow="1"/>
              <a:tblGrid>
                <a:gridCol w="2940292"/>
                <a:gridCol w="4814929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参数个数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实参个数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等于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形参个数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输出正确结果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实参个数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多于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形参个数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只取到形参的个数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实参个数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小于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"/>
                        </a:rPr>
                        <a:t>形参个数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多的形参定义为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undefined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，函数调用结果为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HTML/CSS/JS </a:t>
            </a:r>
            <a:r>
              <a:rPr lang="zh-CN" altLang="en-US" dirty="0" smtClean="0"/>
              <a:t>的</a:t>
            </a:r>
            <a:r>
              <a:rPr lang="zh-CN" altLang="en-US" dirty="0"/>
              <a:t>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HTML/CSS </a:t>
            </a:r>
            <a:r>
              <a:rPr lang="zh-CN" altLang="en-US" dirty="0"/>
              <a:t>标记语言</a:t>
            </a:r>
            <a:r>
              <a:rPr lang="en-US" altLang="zh-CN" dirty="0"/>
              <a:t>--</a:t>
            </a:r>
            <a:r>
              <a:rPr lang="zh-CN" altLang="en-US" dirty="0"/>
              <a:t>描述类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决定网页结构和内容</a:t>
            </a:r>
            <a:r>
              <a:rPr lang="en-US" altLang="zh-CN" dirty="0"/>
              <a:t>( </a:t>
            </a:r>
            <a:r>
              <a:rPr lang="zh-CN" altLang="en-US" dirty="0"/>
              <a:t>决定看到什么 </a:t>
            </a:r>
            <a:r>
              <a:rPr lang="en-US" altLang="zh-CN" dirty="0"/>
              <a:t>)</a:t>
            </a:r>
            <a:r>
              <a:rPr lang="zh-CN" altLang="en-US" dirty="0"/>
              <a:t>，相当于人的身体</a:t>
            </a:r>
          </a:p>
          <a:p>
            <a:pPr lvl="1"/>
            <a:r>
              <a:rPr lang="en-US" altLang="zh-CN" dirty="0" smtClean="0"/>
              <a:t>CSS </a:t>
            </a:r>
            <a:r>
              <a:rPr lang="zh-CN" altLang="en-US" dirty="0"/>
              <a:t>决定网页呈现给用户的模样</a:t>
            </a:r>
            <a:r>
              <a:rPr lang="en-US" altLang="zh-CN" dirty="0"/>
              <a:t>( </a:t>
            </a:r>
            <a:r>
              <a:rPr lang="zh-CN" altLang="en-US" dirty="0"/>
              <a:t>决定好不好看 </a:t>
            </a:r>
            <a:r>
              <a:rPr lang="en-US" altLang="zh-CN" dirty="0"/>
              <a:t>)</a:t>
            </a:r>
            <a:r>
              <a:rPr lang="zh-CN" altLang="en-US" dirty="0"/>
              <a:t>，相当于给人穿衣服、</a:t>
            </a:r>
            <a:r>
              <a:rPr lang="zh-CN" altLang="en-US" dirty="0" smtClean="0"/>
              <a:t>化妆</a:t>
            </a:r>
            <a:endParaRPr lang="en-US" altLang="zh-CN" dirty="0" smtClean="0"/>
          </a:p>
          <a:p>
            <a:r>
              <a:rPr lang="en-US" altLang="zh-CN" dirty="0"/>
              <a:t>JS </a:t>
            </a:r>
            <a:r>
              <a:rPr lang="zh-CN" altLang="en-US" dirty="0"/>
              <a:t>脚本语言</a:t>
            </a:r>
            <a:r>
              <a:rPr lang="en-US" altLang="zh-CN" dirty="0"/>
              <a:t>--</a:t>
            </a:r>
            <a:r>
              <a:rPr lang="zh-CN" altLang="en-US" dirty="0"/>
              <a:t>编程类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/>
              <a:t>实现业务逻辑和页面控制</a:t>
            </a:r>
            <a:r>
              <a:rPr lang="en-US" altLang="zh-CN" dirty="0"/>
              <a:t>( </a:t>
            </a:r>
            <a:r>
              <a:rPr lang="zh-CN" altLang="en-US" dirty="0"/>
              <a:t>决定功能 </a:t>
            </a:r>
            <a:r>
              <a:rPr lang="en-US" altLang="zh-CN" dirty="0"/>
              <a:t>)</a:t>
            </a:r>
            <a:r>
              <a:rPr lang="zh-CN" altLang="en-US" dirty="0"/>
              <a:t>，相当于人的各种动作</a:t>
            </a:r>
          </a:p>
        </p:txBody>
      </p:sp>
    </p:spTree>
    <p:extLst>
      <p:ext uri="{BB962C8B-B14F-4D97-AF65-F5344CB8AC3E}">
        <p14:creationId xmlns:p14="http://schemas.microsoft.com/office/powerpoint/2010/main" val="35799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Function</a:t>
            </a:r>
            <a:r>
              <a:rPr lang="zh-CN" altLang="en-US" dirty="0"/>
              <a:t>函数对象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函数参数小结：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可以带参数也可以不带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</a:t>
            </a:r>
            <a:r>
              <a:rPr lang="zh-CN" altLang="en-US" dirty="0"/>
              <a:t>函数的时候，函数名括号里面的是形参，形参的默认值为 </a:t>
            </a:r>
            <a:r>
              <a:rPr lang="en-US" altLang="zh-CN" dirty="0" smtClean="0"/>
              <a:t>undefined</a:t>
            </a:r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函数的时候，函数名括号里面的是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个参数中间用逗号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形参</a:t>
            </a:r>
            <a:r>
              <a:rPr lang="zh-CN" altLang="en-US" dirty="0"/>
              <a:t>的个数可以和实参个数不匹配，但是结果不可预计，我们尽量要匹配</a:t>
            </a:r>
          </a:p>
        </p:txBody>
      </p:sp>
    </p:spTree>
    <p:extLst>
      <p:ext uri="{BB962C8B-B14F-4D97-AF65-F5344CB8AC3E}">
        <p14:creationId xmlns:p14="http://schemas.microsoft.com/office/powerpoint/2010/main" val="7461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Function</a:t>
            </a:r>
            <a:r>
              <a:rPr lang="zh-CN" altLang="en-US" dirty="0"/>
              <a:t>函数对象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使用 </a:t>
            </a:r>
            <a:r>
              <a:rPr lang="en-US" altLang="zh-CN" dirty="0"/>
              <a:t>return </a:t>
            </a:r>
            <a:r>
              <a:rPr lang="zh-CN" altLang="en-US" dirty="0"/>
              <a:t>语句时，函数会停止执行，并返回指定的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函数没有 </a:t>
            </a:r>
            <a:r>
              <a:rPr lang="en-US" altLang="zh-CN" dirty="0"/>
              <a:t>return </a:t>
            </a:r>
            <a:r>
              <a:rPr lang="zh-CN" altLang="en-US" dirty="0"/>
              <a:t>，返回的值是 </a:t>
            </a:r>
            <a:r>
              <a:rPr lang="en-US" altLang="zh-CN" dirty="0"/>
              <a:t>undefined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9641" y="2060848"/>
            <a:ext cx="7787209" cy="206210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声明函数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函数名（）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...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return 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需要返回的值；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此时调用函数就可以得到函数体内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后面的值</a:t>
            </a:r>
          </a:p>
        </p:txBody>
      </p:sp>
    </p:spTree>
    <p:extLst>
      <p:ext uri="{BB962C8B-B14F-4D97-AF65-F5344CB8AC3E}">
        <p14:creationId xmlns:p14="http://schemas.microsoft.com/office/powerpoint/2010/main" val="17327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Function</a:t>
            </a:r>
            <a:r>
              <a:rPr lang="zh-CN" altLang="en-US" dirty="0"/>
              <a:t>函数对象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arguments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当不确定有多少个参数传递的时候，可以用 </a:t>
            </a:r>
            <a:r>
              <a:rPr lang="en-US" altLang="zh-CN" dirty="0"/>
              <a:t>arguments </a:t>
            </a:r>
            <a:r>
              <a:rPr lang="zh-CN" altLang="en-US" dirty="0"/>
              <a:t>来获取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函数都内置了一个 </a:t>
            </a:r>
            <a:r>
              <a:rPr lang="en-US" altLang="zh-CN" dirty="0"/>
              <a:t>arguments </a:t>
            </a:r>
            <a:r>
              <a:rPr lang="zh-CN" altLang="en-US" dirty="0"/>
              <a:t>对象，</a:t>
            </a:r>
            <a:r>
              <a:rPr lang="en-US" altLang="zh-CN" dirty="0"/>
              <a:t>arguments </a:t>
            </a:r>
            <a:r>
              <a:rPr lang="zh-CN" altLang="en-US" dirty="0"/>
              <a:t>对象中存储了传递的所有实参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arguments</a:t>
            </a:r>
            <a:r>
              <a:rPr lang="zh-CN" altLang="en-US" dirty="0"/>
              <a:t>展示形式是一个</a:t>
            </a:r>
            <a:r>
              <a:rPr lang="zh-CN" altLang="en-US" dirty="0">
                <a:solidFill>
                  <a:srgbClr val="0000FF"/>
                </a:solidFill>
              </a:rPr>
              <a:t>伪数组</a:t>
            </a:r>
            <a:r>
              <a:rPr lang="zh-CN" altLang="en-US" dirty="0"/>
              <a:t>，因此可以进行遍历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7625" y="3501008"/>
            <a:ext cx="7499176" cy="181588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add() {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= 0;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for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arguments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.length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sum += arguments[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9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Function</a:t>
            </a:r>
            <a:r>
              <a:rPr lang="zh-CN" altLang="en-US" dirty="0" smtClean="0"/>
              <a:t>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函数对象的</a:t>
            </a:r>
            <a:r>
              <a:rPr lang="zh-CN" altLang="en-US" dirty="0" smtClean="0">
                <a:solidFill>
                  <a:srgbClr val="0000FF"/>
                </a:solidFill>
              </a:rPr>
              <a:t>创建方法</a:t>
            </a:r>
            <a:r>
              <a:rPr lang="zh-CN" altLang="en-US" dirty="0" smtClean="0"/>
              <a:t>有两种方式：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命名函数。</a:t>
            </a:r>
            <a:r>
              <a:rPr lang="zh-CN" altLang="en-US" dirty="0" smtClean="0"/>
              <a:t>调用函数的代码既可以放到声明函数的前面，也可以放在声明函数的后面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函数表达式（匿名函数）。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6376" y="2780928"/>
            <a:ext cx="7427168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命名函数声明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{...}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 </a:t>
            </a:r>
            <a:endParaRPr lang="zh-CN" altLang="en-US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实际参数列表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601" y="4561820"/>
            <a:ext cx="7404673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写法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fnb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function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){...}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，函数调用必须写到函数体下面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fnb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实际参数列表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4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Array</a:t>
            </a:r>
            <a:r>
              <a:rPr lang="zh-CN" altLang="en-US" dirty="0" smtClean="0"/>
              <a:t>数组对象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数组的创建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数组</a:t>
            </a:r>
            <a:r>
              <a:rPr lang="zh-CN" altLang="en-US" dirty="0"/>
              <a:t>中可以存放任意类型的数据，例如字符串，数字，布尔值等。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46021" y="2385298"/>
            <a:ext cx="7715200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rray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元素列表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rray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默认长度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元素列表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778" y="3806141"/>
            <a:ext cx="7719086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n-NO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arr1 = new Array(1,2,3);</a:t>
            </a:r>
          </a:p>
          <a:p>
            <a:r>
              <a:rPr lang="nn-NO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arr2 = new Array(5);</a:t>
            </a:r>
          </a:p>
          <a:p>
            <a:r>
              <a:rPr lang="nn-NO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arr3 = [1,2,3,4];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551" y="5661248"/>
            <a:ext cx="7719086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arrStus = ['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',12,</a:t>
            </a:r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true,28.9];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0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Array</a:t>
            </a:r>
            <a:r>
              <a:rPr lang="zh-CN" altLang="en-US" dirty="0"/>
              <a:t>数组对象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/>
              <a:t>中，数组中可以存放任意类型的数据，例如字符串，数字，布尔值等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中，数组的长度是可以变化的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852936"/>
            <a:ext cx="7643192" cy="338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arrStus = ['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',12,</a:t>
            </a:r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true,28.9];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608" y="3933056"/>
            <a:ext cx="7643192" cy="107721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n-NO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arr = [1, "abc", true</a:t>
            </a:r>
            <a:r>
              <a:rPr lang="nn-NO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+“&lt;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&gt;”);     // undefined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hehe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&gt;");      //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hehe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Array</a:t>
            </a:r>
            <a:r>
              <a:rPr lang="zh-CN" altLang="en-US" dirty="0"/>
              <a:t>数组对象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数组例：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204864"/>
            <a:ext cx="7859216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arr = ['red','green', 'blue'];</a:t>
            </a:r>
          </a:p>
          <a:p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for(var i = 0; i &lt; </a:t>
            </a:r>
            <a:r>
              <a:rPr lang="nn-NO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arr.length</a:t>
            </a:r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</a:t>
            </a:r>
            <a:r>
              <a:rPr lang="nn-NO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++){   </a:t>
            </a:r>
            <a:r>
              <a:rPr lang="nn-NO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开始索引</a:t>
            </a:r>
            <a:endParaRPr lang="nn-NO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nn-NO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console.log(arrStus[i</a:t>
            </a:r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r>
              <a:rPr lang="nn-NO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1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en-US" altLang="zh-CN" dirty="0" err="1" smtClean="0"/>
              <a:t>RegExp</a:t>
            </a:r>
            <a:r>
              <a:rPr lang="zh-CN" altLang="en-US" dirty="0"/>
              <a:t>正则表达式对象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正则表达式：定义字符串的组成规则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单个</a:t>
            </a:r>
            <a:r>
              <a:rPr lang="zh-CN" altLang="en-US" dirty="0" smtClean="0">
                <a:solidFill>
                  <a:srgbClr val="0000FF"/>
                </a:solidFill>
              </a:rPr>
              <a:t>字符格式定义</a:t>
            </a:r>
            <a:r>
              <a:rPr lang="en-US" altLang="zh-CN" dirty="0" smtClean="0">
                <a:solidFill>
                  <a:srgbClr val="0000FF"/>
                </a:solidFill>
              </a:rPr>
              <a:t>:[] </a:t>
            </a:r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： </a:t>
            </a:r>
            <a:r>
              <a:rPr lang="en-US" altLang="zh-CN" dirty="0"/>
              <a:t>[a] [ab] [</a:t>
            </a:r>
            <a:r>
              <a:rPr lang="en-US" altLang="zh-CN" dirty="0" smtClean="0"/>
              <a:t>a-zA-Z0-9_] </a:t>
            </a:r>
          </a:p>
          <a:p>
            <a:pPr lvl="1"/>
            <a:r>
              <a:rPr lang="zh-CN" altLang="en-US" dirty="0" smtClean="0"/>
              <a:t>特殊</a:t>
            </a:r>
            <a:r>
              <a:rPr lang="zh-CN" altLang="en-US" dirty="0"/>
              <a:t>符号代表特殊含义的单个字符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smtClean="0"/>
              <a:t>\</a:t>
            </a:r>
            <a:r>
              <a:rPr lang="en-US" altLang="zh-CN" dirty="0"/>
              <a:t>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单个</a:t>
            </a:r>
            <a:r>
              <a:rPr lang="zh-CN" altLang="en-US" dirty="0"/>
              <a:t>数字字符 </a:t>
            </a:r>
            <a:r>
              <a:rPr lang="en-US" altLang="zh-CN" dirty="0"/>
              <a:t>[0-9]</a:t>
            </a:r>
          </a:p>
          <a:p>
            <a:pPr lvl="2"/>
            <a:r>
              <a:rPr lang="en-US" altLang="zh-CN" dirty="0" smtClean="0"/>
              <a:t>\</a:t>
            </a:r>
            <a:r>
              <a:rPr lang="en-US" altLang="zh-CN" dirty="0"/>
              <a:t>w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单个</a:t>
            </a:r>
            <a:r>
              <a:rPr lang="zh-CN" altLang="en-US" dirty="0"/>
              <a:t>单词字符</a:t>
            </a:r>
            <a:r>
              <a:rPr lang="en-US" altLang="zh-CN" dirty="0"/>
              <a:t>[a-zA-Z0-9</a:t>
            </a:r>
            <a:r>
              <a:rPr lang="en-US" altLang="zh-CN" dirty="0" smtClean="0"/>
              <a:t>_]</a:t>
            </a:r>
          </a:p>
        </p:txBody>
      </p:sp>
    </p:spTree>
    <p:extLst>
      <p:ext uri="{BB962C8B-B14F-4D97-AF65-F5344CB8AC3E}">
        <p14:creationId xmlns:p14="http://schemas.microsoft.com/office/powerpoint/2010/main" val="2940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en-US" altLang="zh-CN" dirty="0" err="1" smtClean="0"/>
              <a:t>RegExp</a:t>
            </a:r>
            <a:r>
              <a:rPr lang="zh-CN" altLang="en-US" dirty="0"/>
              <a:t>正则表达式对象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量词</a:t>
            </a:r>
            <a:r>
              <a:rPr lang="zh-CN" altLang="en-US" dirty="0">
                <a:solidFill>
                  <a:srgbClr val="0000FF"/>
                </a:solidFill>
              </a:rPr>
              <a:t>符号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：表示出现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*：表示出现</a:t>
            </a:r>
            <a:r>
              <a:rPr lang="en-US" altLang="zh-CN" dirty="0"/>
              <a:t>0</a:t>
            </a:r>
            <a:r>
              <a:rPr lang="zh-CN" altLang="en-US" dirty="0"/>
              <a:t>次或多次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：出现</a:t>
            </a:r>
            <a:r>
              <a:rPr lang="en-US" altLang="zh-CN" dirty="0"/>
              <a:t>1</a:t>
            </a:r>
            <a:r>
              <a:rPr lang="zh-CN" altLang="en-US" dirty="0"/>
              <a:t>次或多次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：表示  </a:t>
            </a:r>
            <a:r>
              <a:rPr lang="en-US" altLang="zh-CN" dirty="0"/>
              <a:t>m&lt;= </a:t>
            </a:r>
            <a:r>
              <a:rPr lang="zh-CN" altLang="en-US" dirty="0"/>
              <a:t>数量 </a:t>
            </a:r>
            <a:r>
              <a:rPr lang="en-US" altLang="zh-CN" dirty="0"/>
              <a:t>&lt;= n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如果缺省： </a:t>
            </a:r>
            <a:r>
              <a:rPr lang="en-US" altLang="zh-CN" dirty="0" smtClean="0"/>
              <a:t>{ , n} </a:t>
            </a:r>
            <a:r>
              <a:rPr lang="zh-CN" altLang="en-US" dirty="0" smtClean="0"/>
              <a:t> 最多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如果缺省：</a:t>
            </a:r>
            <a:r>
              <a:rPr lang="en-US" altLang="zh-CN" dirty="0" smtClean="0"/>
              <a:t>{ m , }  </a:t>
            </a:r>
            <a:r>
              <a:rPr lang="zh-CN" altLang="en-US" dirty="0" smtClean="0"/>
              <a:t>最少</a:t>
            </a:r>
            <a:r>
              <a:rPr lang="en-US" altLang="zh-CN" dirty="0"/>
              <a:t>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8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en-US" altLang="zh-CN" dirty="0" err="1"/>
              <a:t>RegExp</a:t>
            </a:r>
            <a:r>
              <a:rPr lang="zh-CN" altLang="en-US" dirty="0"/>
              <a:t>正则表达式对象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开始</a:t>
            </a:r>
            <a:r>
              <a:rPr lang="zh-CN" altLang="en-US" dirty="0">
                <a:solidFill>
                  <a:srgbClr val="0000FF"/>
                </a:solidFill>
              </a:rPr>
              <a:t>结束符号</a:t>
            </a:r>
          </a:p>
          <a:p>
            <a:pPr lvl="1"/>
            <a:r>
              <a:rPr lang="en-US" altLang="zh-CN" dirty="0" smtClean="0"/>
              <a:t>^:</a:t>
            </a:r>
            <a:r>
              <a:rPr lang="zh-CN" altLang="en-US" dirty="0"/>
              <a:t>开始</a:t>
            </a:r>
          </a:p>
          <a:p>
            <a:pPr lvl="1"/>
            <a:r>
              <a:rPr lang="en-US" altLang="zh-CN" dirty="0" smtClean="0"/>
              <a:t>$: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8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浏览器分成两部分：渲染引擎和 </a:t>
            </a:r>
            <a:r>
              <a:rPr lang="en-US" altLang="zh-CN" dirty="0"/>
              <a:t>JS 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渲染引擎：用来解析</a:t>
            </a:r>
            <a:r>
              <a:rPr lang="en-US" altLang="zh-CN" dirty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与</a:t>
            </a:r>
            <a:r>
              <a:rPr lang="en-US" altLang="zh-CN" dirty="0">
                <a:solidFill>
                  <a:srgbClr val="0000FF"/>
                </a:solidFill>
              </a:rPr>
              <a:t>CSS</a:t>
            </a:r>
            <a:r>
              <a:rPr lang="zh-CN" altLang="en-US" dirty="0">
                <a:solidFill>
                  <a:srgbClr val="0000FF"/>
                </a:solidFill>
              </a:rPr>
              <a:t>，俗称内核</a:t>
            </a:r>
            <a:r>
              <a:rPr lang="zh-CN" altLang="en-US" dirty="0"/>
              <a:t>，比如 </a:t>
            </a:r>
            <a:r>
              <a:rPr lang="en-US" altLang="zh-CN" dirty="0"/>
              <a:t>chrome </a:t>
            </a:r>
            <a:r>
              <a:rPr lang="zh-CN" altLang="en-US" dirty="0"/>
              <a:t>浏览器的 </a:t>
            </a:r>
            <a:r>
              <a:rPr lang="en-US" altLang="zh-CN" dirty="0"/>
              <a:t>blink </a:t>
            </a:r>
            <a:r>
              <a:rPr lang="zh-CN" altLang="en-US" dirty="0"/>
              <a:t>，老版本的 </a:t>
            </a:r>
            <a:r>
              <a:rPr lang="en-US" altLang="zh-CN" dirty="0" err="1" smtClean="0"/>
              <a:t>webkit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JS </a:t>
            </a:r>
            <a:r>
              <a:rPr lang="zh-CN" altLang="en-US" dirty="0">
                <a:solidFill>
                  <a:srgbClr val="0000FF"/>
                </a:solidFill>
              </a:rPr>
              <a:t>引擎：也称为 </a:t>
            </a:r>
            <a:r>
              <a:rPr lang="en-US" altLang="zh-CN" dirty="0">
                <a:solidFill>
                  <a:srgbClr val="0000FF"/>
                </a:solidFill>
              </a:rPr>
              <a:t>JS </a:t>
            </a:r>
            <a:r>
              <a:rPr lang="zh-CN" altLang="en-US" dirty="0">
                <a:solidFill>
                  <a:srgbClr val="0000FF"/>
                </a:solidFill>
              </a:rPr>
              <a:t>解释器</a:t>
            </a:r>
            <a:r>
              <a:rPr lang="zh-CN" altLang="en-US" dirty="0" smtClean="0">
                <a:solidFill>
                  <a:srgbClr val="0000FF"/>
                </a:solidFill>
              </a:rPr>
              <a:t>。用来</a:t>
            </a:r>
            <a:r>
              <a:rPr lang="zh-CN" altLang="en-US" dirty="0">
                <a:solidFill>
                  <a:srgbClr val="0000FF"/>
                </a:solidFill>
              </a:rPr>
              <a:t>读取网页中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err="1" smtClean="0">
                <a:solidFill>
                  <a:srgbClr val="0000FF"/>
                </a:solidFill>
              </a:rPr>
              <a:t>js</a:t>
            </a:r>
            <a:r>
              <a:rPr lang="zh-CN" altLang="en-US" dirty="0" smtClean="0">
                <a:solidFill>
                  <a:srgbClr val="0000FF"/>
                </a:solidFill>
              </a:rPr>
              <a:t>代码</a:t>
            </a:r>
            <a:r>
              <a:rPr lang="zh-CN" altLang="en-US" dirty="0"/>
              <a:t>，对其处理后运行，比如 </a:t>
            </a:r>
            <a:r>
              <a:rPr lang="en-US" altLang="zh-CN" dirty="0"/>
              <a:t>chrome </a:t>
            </a:r>
            <a:r>
              <a:rPr lang="zh-CN" altLang="en-US" dirty="0"/>
              <a:t>浏览器的 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r>
              <a:rPr lang="zh-CN" altLang="en-US" dirty="0" smtClean="0"/>
              <a:t>浏览器通过</a:t>
            </a:r>
            <a:r>
              <a:rPr lang="zh-CN" altLang="en-US" dirty="0"/>
              <a:t>内置 </a:t>
            </a:r>
            <a:r>
              <a:rPr lang="en-US" altLang="zh-CN" dirty="0"/>
              <a:t>JS</a:t>
            </a:r>
            <a:r>
              <a:rPr lang="zh-CN" altLang="en-US" dirty="0" smtClean="0"/>
              <a:t>引擎来</a:t>
            </a:r>
            <a:r>
              <a:rPr lang="zh-CN" altLang="en-US" dirty="0" smtClean="0"/>
              <a:t>执行</a:t>
            </a:r>
            <a:r>
              <a:rPr lang="en-US" altLang="zh-CN" dirty="0"/>
              <a:t>JS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不需要编译，运行过程中由 </a:t>
            </a:r>
            <a:r>
              <a:rPr lang="en-US" altLang="zh-CN" dirty="0"/>
              <a:t>JS</a:t>
            </a:r>
            <a:r>
              <a:rPr lang="zh-CN" altLang="en-US" dirty="0" smtClean="0"/>
              <a:t>引擎逐</a:t>
            </a:r>
            <a:r>
              <a:rPr lang="zh-CN" altLang="en-US" dirty="0"/>
              <a:t>行来进行解释并</a:t>
            </a:r>
            <a:r>
              <a:rPr lang="zh-CN" altLang="en-US" dirty="0" smtClean="0"/>
              <a:t>执行，因此</a:t>
            </a:r>
            <a:r>
              <a:rPr lang="en-US" altLang="zh-CN" dirty="0"/>
              <a:t>JS</a:t>
            </a:r>
            <a:r>
              <a:rPr lang="zh-CN" altLang="en-US" dirty="0" smtClean="0"/>
              <a:t>语言</a:t>
            </a:r>
            <a:r>
              <a:rPr lang="zh-CN" altLang="en-US" dirty="0"/>
              <a:t>归为脚本语言</a:t>
            </a:r>
          </a:p>
        </p:txBody>
      </p:sp>
    </p:spTree>
    <p:extLst>
      <p:ext uri="{BB962C8B-B14F-4D97-AF65-F5344CB8AC3E}">
        <p14:creationId xmlns:p14="http://schemas.microsoft.com/office/powerpoint/2010/main" val="366529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en-US" altLang="zh-CN" dirty="0" err="1"/>
              <a:t>RegExp</a:t>
            </a:r>
            <a:r>
              <a:rPr lang="zh-CN" altLang="en-US" dirty="0"/>
              <a:t>正则表达式对象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正则对象</a:t>
            </a:r>
            <a:r>
              <a:rPr lang="en-US" altLang="zh-CN" dirty="0" err="1" smtClean="0">
                <a:solidFill>
                  <a:srgbClr val="0000FF"/>
                </a:solidFill>
              </a:rPr>
              <a:t>RegExp</a:t>
            </a:r>
            <a:r>
              <a:rPr lang="zh-CN" altLang="en-US" dirty="0" smtClean="0">
                <a:solidFill>
                  <a:srgbClr val="0000FF"/>
                </a:solidFill>
              </a:rPr>
              <a:t>创建：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reg</a:t>
            </a:r>
            <a:r>
              <a:rPr lang="en-US" altLang="zh-CN" dirty="0">
                <a:solidFill>
                  <a:srgbClr val="000000"/>
                </a:solidFill>
              </a:rPr>
              <a:t> = new </a:t>
            </a:r>
            <a:r>
              <a:rPr lang="en-US" altLang="zh-CN" dirty="0" err="1" smtClean="0">
                <a:solidFill>
                  <a:srgbClr val="000000"/>
                </a:solidFill>
              </a:rPr>
              <a:t>RegExp</a:t>
            </a:r>
            <a:r>
              <a:rPr lang="en-US" altLang="zh-CN" dirty="0" smtClean="0">
                <a:solidFill>
                  <a:srgbClr val="000000"/>
                </a:solidFill>
              </a:rPr>
              <a:t>( </a:t>
            </a:r>
            <a:r>
              <a:rPr lang="en-US" altLang="zh-CN" dirty="0" smtClean="0">
                <a:solidFill>
                  <a:srgbClr val="008000"/>
                </a:solidFill>
              </a:rPr>
              <a:t>“ </a:t>
            </a:r>
            <a:r>
              <a:rPr lang="zh-CN" altLang="en-US" dirty="0" smtClean="0">
                <a:solidFill>
                  <a:srgbClr val="008000"/>
                </a:solidFill>
              </a:rPr>
              <a:t>正则表达式 </a:t>
            </a:r>
            <a:r>
              <a:rPr lang="en-US" altLang="zh-CN" dirty="0" smtClean="0">
                <a:solidFill>
                  <a:srgbClr val="008000"/>
                </a:solidFill>
              </a:rPr>
              <a:t>“ 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reg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正则表达式</a:t>
            </a:r>
            <a:r>
              <a:rPr lang="en-US" altLang="zh-CN" dirty="0" smtClean="0">
                <a:solidFill>
                  <a:srgbClr val="008000"/>
                </a:solidFill>
              </a:rPr>
              <a:t>/ 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正则对象</a:t>
            </a:r>
            <a:r>
              <a:rPr lang="en-US" altLang="zh-CN" dirty="0" err="1" smtClean="0">
                <a:solidFill>
                  <a:srgbClr val="0000FF"/>
                </a:solidFill>
              </a:rPr>
              <a:t>RegExp</a:t>
            </a:r>
            <a:r>
              <a:rPr lang="zh-CN" altLang="en-US" dirty="0" smtClean="0">
                <a:solidFill>
                  <a:srgbClr val="0000FF"/>
                </a:solidFill>
              </a:rPr>
              <a:t>中的方法：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test(</a:t>
            </a:r>
            <a:r>
              <a:rPr lang="zh-CN" altLang="en-US" dirty="0">
                <a:solidFill>
                  <a:srgbClr val="000000"/>
                </a:solidFill>
              </a:rPr>
              <a:t>参数</a:t>
            </a:r>
            <a:r>
              <a:rPr lang="en-US" altLang="zh-CN" dirty="0">
                <a:solidFill>
                  <a:srgbClr val="000000"/>
                </a:solidFill>
              </a:rPr>
              <a:t>):</a:t>
            </a:r>
            <a:r>
              <a:rPr lang="zh-CN" altLang="en-US" dirty="0">
                <a:solidFill>
                  <a:srgbClr val="000000"/>
                </a:solidFill>
              </a:rPr>
              <a:t>验证指定的字符串是否符合正则定义的规范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en-US" altLang="zh-CN" dirty="0" err="1"/>
              <a:t>RegExp</a:t>
            </a:r>
            <a:r>
              <a:rPr lang="zh-CN" altLang="en-US" dirty="0"/>
              <a:t>正则表达式对象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正则表达式对象例：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204864"/>
            <a:ext cx="7859216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600" dirty="0" smtClean="0">
                <a:solidFill>
                  <a:srgbClr val="830091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sz="1600" dirty="0" smtClean="0">
                <a:solidFill>
                  <a:srgbClr val="830091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 smtClean="0">
                <a:solidFill>
                  <a:srgbClr val="83009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830091"/>
                </a:solidFill>
                <a:latin typeface="Consolas" panose="020B0609020204030204" pitchFamily="49" charset="0"/>
              </a:rPr>
              <a:t>RegExp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“^</a:t>
            </a:r>
            <a:r>
              <a:rPr lang="zh-CN" altLang="zh-CN" sz="1600" dirty="0">
                <a:solidFill>
                  <a:srgbClr val="0037A6"/>
                </a:solidFill>
                <a:latin typeface="Consolas" panose="020B0609020204030204" pitchFamily="49" charset="0"/>
              </a:rPr>
              <a:t>\\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</a:rPr>
              <a:t>w{6,12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}$”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创建方式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0" hangingPunct="0"/>
            <a:r>
              <a:rPr lang="en-US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var </a:t>
            </a:r>
            <a:r>
              <a:rPr lang="zh-CN" altLang="zh-CN" sz="1600" dirty="0">
                <a:solidFill>
                  <a:srgbClr val="830091"/>
                </a:solidFill>
                <a:latin typeface="Consolas" panose="020B0609020204030204" pitchFamily="49" charset="0"/>
              </a:rPr>
              <a:t>reg2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264EFF"/>
                </a:solidFill>
                <a:latin typeface="Consolas" panose="020B0609020204030204" pitchFamily="49" charset="0"/>
              </a:rPr>
              <a:t>/^\w{6,12}$/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创建方式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204" y="2836445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^\\w{6,12}$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3448164"/>
            <a:ext cx="216024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87356" y="5445224"/>
            <a:ext cx="4399442" cy="288032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正则表达式开始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7356" y="3557801"/>
            <a:ext cx="4399444" cy="299398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正则表达式结束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87624" y="3448164"/>
            <a:ext cx="144016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03648" y="3448164"/>
            <a:ext cx="36004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35696" y="3448164"/>
            <a:ext cx="79208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9792" y="3448164"/>
            <a:ext cx="216024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93168" y="4014487"/>
            <a:ext cx="4393631" cy="299398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}: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m&lt;=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6-12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位含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7356" y="4469979"/>
            <a:ext cx="4399444" cy="299398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\w: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单个单词字符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[a-zA-Z0-9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_] 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表示是字符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7355" y="4944507"/>
            <a:ext cx="4399443" cy="299398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转义符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endCxn id="11" idx="1"/>
          </p:cNvCxnSpPr>
          <p:nvPr/>
        </p:nvCxnSpPr>
        <p:spPr>
          <a:xfrm>
            <a:off x="1007604" y="3448164"/>
            <a:ext cx="3279752" cy="2141076"/>
          </a:xfrm>
          <a:prstGeom prst="bentConnector3">
            <a:avLst>
              <a:gd name="adj1" fmla="val 338"/>
            </a:avLst>
          </a:prstGeom>
          <a:ln w="63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23" idx="1"/>
          </p:cNvCxnSpPr>
          <p:nvPr/>
        </p:nvCxnSpPr>
        <p:spPr>
          <a:xfrm>
            <a:off x="1259632" y="3448163"/>
            <a:ext cx="3027723" cy="1646043"/>
          </a:xfrm>
          <a:prstGeom prst="bentConnector3">
            <a:avLst>
              <a:gd name="adj1" fmla="val -335"/>
            </a:avLst>
          </a:prstGeom>
          <a:ln w="63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1558008" y="3448162"/>
            <a:ext cx="2729348" cy="1180177"/>
          </a:xfrm>
          <a:prstGeom prst="bentConnector3">
            <a:avLst>
              <a:gd name="adj1" fmla="val -486"/>
            </a:avLst>
          </a:prstGeom>
          <a:ln w="63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21" idx="1"/>
          </p:cNvCxnSpPr>
          <p:nvPr/>
        </p:nvCxnSpPr>
        <p:spPr>
          <a:xfrm>
            <a:off x="2195736" y="3448162"/>
            <a:ext cx="2097432" cy="716024"/>
          </a:xfrm>
          <a:prstGeom prst="bentConnector3">
            <a:avLst>
              <a:gd name="adj1" fmla="val -408"/>
            </a:avLst>
          </a:prstGeom>
          <a:ln w="63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12" idx="1"/>
          </p:cNvCxnSpPr>
          <p:nvPr/>
        </p:nvCxnSpPr>
        <p:spPr>
          <a:xfrm>
            <a:off x="2771800" y="3448162"/>
            <a:ext cx="1515556" cy="259338"/>
          </a:xfrm>
          <a:prstGeom prst="bentConnector3">
            <a:avLst>
              <a:gd name="adj1" fmla="val -404"/>
            </a:avLst>
          </a:prstGeom>
          <a:ln w="63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0309" y="5929434"/>
            <a:ext cx="400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 =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reg1.test(“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 animBg="1"/>
      <p:bldP spid="12" grpId="0" animBg="1"/>
      <p:bldP spid="21" grpId="0" animBg="1"/>
      <p:bldP spid="22" grpId="0" animBg="1"/>
      <p:bldP spid="2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1992</a:t>
            </a:r>
            <a:r>
              <a:rPr lang="zh-CN" altLang="en-US" dirty="0"/>
              <a:t>年，</a:t>
            </a:r>
            <a:r>
              <a:rPr lang="en-US" altLang="zh-CN" dirty="0" err="1">
                <a:solidFill>
                  <a:srgbClr val="0000FF"/>
                </a:solidFill>
              </a:rPr>
              <a:t>Nombase</a:t>
            </a:r>
            <a:r>
              <a:rPr lang="zh-CN" altLang="en-US" dirty="0"/>
              <a:t>公司，开发出第一门客户端脚本语言，专门用于表单的校验。命名为 ： </a:t>
            </a:r>
            <a:r>
              <a:rPr lang="en-US" altLang="zh-CN" dirty="0"/>
              <a:t>C-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zh-CN" altLang="en-US" dirty="0"/>
              <a:t>后来更名为：</a:t>
            </a:r>
            <a:r>
              <a:rPr lang="en-US" altLang="zh-CN" dirty="0" err="1"/>
              <a:t>ScriptEase</a:t>
            </a:r>
            <a:endParaRPr lang="en-US" altLang="zh-CN" dirty="0"/>
          </a:p>
          <a:p>
            <a:r>
              <a:rPr lang="en-US" altLang="zh-CN" dirty="0" smtClean="0"/>
              <a:t>1995</a:t>
            </a:r>
            <a:r>
              <a:rPr lang="zh-CN" altLang="en-US" dirty="0"/>
              <a:t>年，</a:t>
            </a:r>
            <a:r>
              <a:rPr lang="en-US" altLang="zh-CN" dirty="0"/>
              <a:t>Netscape(</a:t>
            </a:r>
            <a:r>
              <a:rPr lang="zh-CN" altLang="en-US" dirty="0"/>
              <a:t>网景</a:t>
            </a:r>
            <a:r>
              <a:rPr lang="en-US" altLang="zh-CN" dirty="0"/>
              <a:t>)</a:t>
            </a:r>
            <a:r>
              <a:rPr lang="zh-CN" altLang="en-US" dirty="0" smtClean="0"/>
              <a:t>公司的布兰登</a:t>
            </a:r>
            <a:r>
              <a:rPr lang="en-US" altLang="zh-CN" dirty="0"/>
              <a:t>·</a:t>
            </a:r>
            <a:r>
              <a:rPr lang="zh-CN" altLang="en-US" dirty="0"/>
              <a:t>艾奇（</a:t>
            </a:r>
            <a:r>
              <a:rPr lang="en-US" altLang="zh-CN" dirty="0">
                <a:solidFill>
                  <a:srgbClr val="0000FF"/>
                </a:solidFill>
              </a:rPr>
              <a:t>Brendan </a:t>
            </a:r>
            <a:r>
              <a:rPr lang="en-US" altLang="zh-CN" dirty="0" err="1" smtClean="0">
                <a:solidFill>
                  <a:srgbClr val="0000FF"/>
                </a:solidFill>
              </a:rPr>
              <a:t>Eich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，</a:t>
            </a:r>
            <a:r>
              <a:rPr lang="zh-CN" altLang="en-US" dirty="0"/>
              <a:t>开发了一门客户端脚本语言：</a:t>
            </a:r>
            <a:r>
              <a:rPr lang="en-US" altLang="zh-CN" dirty="0" err="1"/>
              <a:t>LiveScript</a:t>
            </a:r>
            <a:r>
              <a:rPr lang="zh-CN" altLang="en-US" dirty="0"/>
              <a:t>。</a:t>
            </a:r>
            <a:r>
              <a:rPr lang="zh-CN" altLang="en-US" dirty="0" smtClean="0"/>
              <a:t>后来与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公司合作，</a:t>
            </a:r>
            <a:r>
              <a:rPr lang="zh-CN" altLang="en-US" dirty="0"/>
              <a:t>修改</a:t>
            </a:r>
            <a:r>
              <a:rPr lang="en-US" altLang="zh-CN" dirty="0" err="1"/>
              <a:t>LiveScript</a:t>
            </a:r>
            <a:r>
              <a:rPr lang="zh-CN" altLang="en-US" dirty="0"/>
              <a:t>，命名为</a:t>
            </a:r>
            <a:r>
              <a:rPr lang="en-US" altLang="zh-CN" dirty="0">
                <a:solidFill>
                  <a:srgbClr val="0000FF"/>
                </a:solidFill>
              </a:rPr>
              <a:t>JavaScript</a:t>
            </a:r>
          </a:p>
          <a:p>
            <a:r>
              <a:rPr lang="en-US" altLang="zh-CN" dirty="0" smtClean="0"/>
              <a:t>1996</a:t>
            </a:r>
            <a:r>
              <a:rPr lang="zh-CN" altLang="en-US" dirty="0"/>
              <a:t>年，微软抄袭</a:t>
            </a:r>
            <a:r>
              <a:rPr lang="en-US" altLang="zh-CN" dirty="0"/>
              <a:t>JavaScript</a:t>
            </a:r>
            <a:r>
              <a:rPr lang="zh-CN" altLang="en-US" dirty="0"/>
              <a:t>开发出</a:t>
            </a:r>
            <a:r>
              <a:rPr lang="en-US" altLang="zh-CN" dirty="0" err="1"/>
              <a:t>JScript</a:t>
            </a:r>
            <a:r>
              <a:rPr lang="zh-CN" altLang="en-US" dirty="0"/>
              <a:t>语言</a:t>
            </a:r>
          </a:p>
          <a:p>
            <a:r>
              <a:rPr lang="en-US" altLang="zh-CN" dirty="0" smtClean="0"/>
              <a:t>1997</a:t>
            </a:r>
            <a:r>
              <a:rPr lang="zh-CN" altLang="en-US" dirty="0"/>
              <a:t>年，</a:t>
            </a:r>
            <a:r>
              <a:rPr lang="en-US" altLang="zh-CN" dirty="0"/>
              <a:t>ECMA(</a:t>
            </a:r>
            <a:r>
              <a:rPr lang="zh-CN" altLang="en-US" dirty="0"/>
              <a:t>欧洲计算机制造商协会</a:t>
            </a:r>
            <a:r>
              <a:rPr lang="en-US" altLang="zh-CN" dirty="0"/>
              <a:t>)</a:t>
            </a:r>
            <a:r>
              <a:rPr lang="zh-CN" altLang="en-US" dirty="0"/>
              <a:t>，制定出客户端脚本语言的标准：</a:t>
            </a:r>
            <a:r>
              <a:rPr lang="en-US" altLang="zh-CN" dirty="0" err="1"/>
              <a:t>ECMAScript</a:t>
            </a:r>
            <a:r>
              <a:rPr lang="zh-CN" altLang="en-US" dirty="0" smtClean="0"/>
              <a:t>，统一</a:t>
            </a:r>
            <a:r>
              <a:rPr lang="zh-CN" altLang="en-US" dirty="0"/>
              <a:t>了所有客户端脚本语言的编码方式。</a:t>
            </a:r>
          </a:p>
        </p:txBody>
      </p:sp>
    </p:spTree>
    <p:extLst>
      <p:ext uri="{BB962C8B-B14F-4D97-AF65-F5344CB8AC3E}">
        <p14:creationId xmlns:p14="http://schemas.microsoft.com/office/powerpoint/2010/main" val="27545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= </a:t>
            </a:r>
            <a:r>
              <a:rPr lang="en-US" altLang="zh-CN" dirty="0" err="1"/>
              <a:t>ECMAScript</a:t>
            </a:r>
            <a:r>
              <a:rPr lang="en-US" altLang="zh-CN" dirty="0"/>
              <a:t> + </a:t>
            </a:r>
            <a:r>
              <a:rPr lang="en-US" altLang="zh-CN" dirty="0" smtClean="0"/>
              <a:t>BOM+DOM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ECMAScript</a:t>
            </a:r>
            <a:r>
              <a:rPr lang="zh-CN" altLang="en-US" dirty="0" smtClean="0">
                <a:solidFill>
                  <a:srgbClr val="0000FF"/>
                </a:solidFill>
              </a:rPr>
              <a:t>：是</a:t>
            </a:r>
            <a:r>
              <a:rPr lang="en-US" altLang="zh-CN" dirty="0">
                <a:solidFill>
                  <a:srgbClr val="0000FF"/>
                </a:solidFill>
              </a:rPr>
              <a:t>JavaScript</a:t>
            </a:r>
            <a:r>
              <a:rPr lang="zh-CN" altLang="en-US" dirty="0">
                <a:solidFill>
                  <a:srgbClr val="0000FF"/>
                </a:solidFill>
              </a:rPr>
              <a:t>的核心。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规定了</a:t>
            </a:r>
            <a:r>
              <a:rPr lang="en-US" altLang="zh-CN" dirty="0"/>
              <a:t>JavaScript</a:t>
            </a:r>
            <a:r>
              <a:rPr lang="zh-CN" altLang="en-US" dirty="0"/>
              <a:t>的编程语法和基础核心内容，是所有浏览器厂商共同遵守的一套</a:t>
            </a:r>
            <a:r>
              <a:rPr lang="en-US" altLang="zh-CN" dirty="0"/>
              <a:t>JavaScript</a:t>
            </a:r>
            <a:r>
              <a:rPr lang="zh-CN" altLang="en-US" dirty="0"/>
              <a:t>语法工业标准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Dom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Document </a:t>
            </a:r>
            <a:r>
              <a:rPr lang="en-US" altLang="zh-CN" dirty="0">
                <a:solidFill>
                  <a:srgbClr val="0000FF"/>
                </a:solidFill>
              </a:rPr>
              <a:t>Object </a:t>
            </a:r>
            <a:r>
              <a:rPr lang="en-US" altLang="zh-CN" dirty="0" smtClean="0">
                <a:solidFill>
                  <a:srgbClr val="0000FF"/>
                </a:solidFill>
              </a:rPr>
              <a:t>Model</a:t>
            </a:r>
            <a:r>
              <a:rPr lang="zh-CN" altLang="en-US" dirty="0" smtClean="0">
                <a:solidFill>
                  <a:srgbClr val="0000FF"/>
                </a:solidFill>
              </a:rPr>
              <a:t>。即文档</a:t>
            </a:r>
            <a:r>
              <a:rPr lang="zh-CN" altLang="en-US" dirty="0">
                <a:solidFill>
                  <a:srgbClr val="0000FF"/>
                </a:solidFill>
              </a:rPr>
              <a:t>对象模型，</a:t>
            </a:r>
            <a:r>
              <a:rPr lang="zh-CN" altLang="en-US" dirty="0"/>
              <a:t>是</a:t>
            </a:r>
            <a:r>
              <a:rPr lang="en-US" altLang="zh-CN" dirty="0"/>
              <a:t>W3C</a:t>
            </a:r>
            <a:r>
              <a:rPr lang="zh-CN" altLang="en-US" dirty="0"/>
              <a:t>组织推荐的处理可扩展标签语言的标准编程接口，通过</a:t>
            </a:r>
            <a:r>
              <a:rPr lang="en-US" altLang="zh-CN" dirty="0"/>
              <a:t>DOM</a:t>
            </a:r>
            <a:r>
              <a:rPr lang="zh-CN" altLang="en-US" dirty="0"/>
              <a:t>提供的接口，可以对页面上的各种元素进行操作（如大小、位置、颜色等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BOM 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</a:rPr>
              <a:t>Browser Object Model 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</a:rPr>
              <a:t>浏览器对象模型</a:t>
            </a:r>
            <a:r>
              <a:rPr lang="zh-CN" altLang="en-US" dirty="0"/>
              <a:t>，它提供了独立于内容的、可以与浏览器窗口进行互动的对象结构。通过</a:t>
            </a:r>
            <a:r>
              <a:rPr lang="en-US" altLang="zh-CN" dirty="0"/>
              <a:t>BOM</a:t>
            </a:r>
            <a:r>
              <a:rPr lang="zh-CN" altLang="en-US" dirty="0"/>
              <a:t>，可以对浏览器窗口进行操作（如弹出框、控制浏览器导航跳转等）</a:t>
            </a:r>
            <a:endParaRPr lang="en-US" altLang="zh-CN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0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今日内容：</a:t>
            </a:r>
            <a:r>
              <a:rPr lang="en-US" altLang="zh-CN" dirty="0" err="1" smtClean="0"/>
              <a:t>ECMAScript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JS</a:t>
            </a:r>
            <a:r>
              <a:rPr lang="zh-CN" altLang="en-US" dirty="0" smtClean="0"/>
              <a:t>与</a:t>
            </a:r>
            <a:r>
              <a:rPr lang="en-US" altLang="zh-CN" dirty="0"/>
              <a:t>html</a:t>
            </a:r>
            <a:r>
              <a:rPr lang="zh-CN" altLang="en-US" dirty="0"/>
              <a:t>结合方式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注释和输入输出语句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流程</a:t>
            </a:r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基本对象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en-US" altLang="zh-CN" sz="2800" b="1" dirty="0"/>
              <a:t>. JS</a:t>
            </a:r>
            <a:r>
              <a:rPr lang="zh-CN" altLang="en-US" sz="2800" b="1" dirty="0" smtClean="0"/>
              <a:t>与</a:t>
            </a:r>
            <a:r>
              <a:rPr lang="en-US" altLang="zh-CN" sz="2800" b="1" dirty="0"/>
              <a:t>html</a:t>
            </a:r>
            <a:r>
              <a:rPr lang="zh-CN" altLang="en-US" sz="2800" b="1" dirty="0"/>
              <a:t>结合方式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</a:rPr>
              <a:t>CSS</a:t>
            </a:r>
            <a:r>
              <a:rPr lang="zh-CN" altLang="en-US" sz="2400" dirty="0" smtClean="0">
                <a:solidFill>
                  <a:schemeClr val="tx1"/>
                </a:solidFill>
              </a:rPr>
              <a:t>一样：</a:t>
            </a:r>
            <a:r>
              <a:rPr lang="zh-CN" altLang="en-US" sz="2400" dirty="0">
                <a:solidFill>
                  <a:schemeClr val="tx1"/>
                </a:solidFill>
              </a:rPr>
              <a:t>行内式，内嵌式和外链式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16531</TotalTime>
  <Words>3575</Words>
  <Application>Microsoft Office PowerPoint</Application>
  <PresentationFormat>全屏显示(4:3)</PresentationFormat>
  <Paragraphs>528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微软雅黑</vt:lpstr>
      <vt:lpstr>Arial</vt:lpstr>
      <vt:lpstr>Calibri</vt:lpstr>
      <vt:lpstr>Consolas</vt:lpstr>
      <vt:lpstr>Wingdings</vt:lpstr>
      <vt:lpstr>1_默认设计模板</vt:lpstr>
      <vt:lpstr>Day03：JavaScript基础</vt:lpstr>
      <vt:lpstr>JavaScript 是什么</vt:lpstr>
      <vt:lpstr>JavaScript 的作用</vt:lpstr>
      <vt:lpstr>HTML/CSS/JS 的关系</vt:lpstr>
      <vt:lpstr>浏览器执行 JS 简介</vt:lpstr>
      <vt:lpstr>JavaScript 发展史</vt:lpstr>
      <vt:lpstr>JavaScript 的组成</vt:lpstr>
      <vt:lpstr>今日内容：ECMAScript</vt:lpstr>
      <vt:lpstr>1. JS与html结合方式 与CSS一样：行内式，内嵌式和外链式</vt:lpstr>
      <vt:lpstr>Html中，三种引入JS的方式</vt:lpstr>
      <vt:lpstr>注意事项</vt:lpstr>
      <vt:lpstr>2. 注释和输入输出语句 两种注释方式，三种输入输出语句</vt:lpstr>
      <vt:lpstr>2.1 注释</vt:lpstr>
      <vt:lpstr>2.2 三种输入输出语句</vt:lpstr>
      <vt:lpstr>3. 变量 变量的声明，命名规范</vt:lpstr>
      <vt:lpstr>3.1 变量声明</vt:lpstr>
      <vt:lpstr>3.2 变量命名规范</vt:lpstr>
      <vt:lpstr>4.原始数据类型 原始数据类型：number，string，boolean，null，undefined；检测数据类型的方法：typeof；数据类型自动转换</vt:lpstr>
      <vt:lpstr>4.1 js中的数据类型</vt:lpstr>
      <vt:lpstr>4.2 number</vt:lpstr>
      <vt:lpstr>4.3 string</vt:lpstr>
      <vt:lpstr>4.4 boolean</vt:lpstr>
      <vt:lpstr>4.5 undefined和 null</vt:lpstr>
      <vt:lpstr>4.6 获取变量的数据类型</vt:lpstr>
      <vt:lpstr>4.7 数据类型自动转换</vt:lpstr>
      <vt:lpstr>5.运算符 算术运算符；赋值运算符；比较运算符；逻辑运算符和三元运算符</vt:lpstr>
      <vt:lpstr>5.1 算数运算符</vt:lpstr>
      <vt:lpstr>5.2 赋值运算符</vt:lpstr>
      <vt:lpstr>5.3 比较运算符</vt:lpstr>
      <vt:lpstr>5.3 比较运算符</vt:lpstr>
      <vt:lpstr>5.4 逻辑运算符</vt:lpstr>
      <vt:lpstr>5.5 三元运算符</vt:lpstr>
      <vt:lpstr>6.流程控制语句 顺序、分支if else，Switch case、循环 while，for</vt:lpstr>
      <vt:lpstr>6.1 流程控制语句</vt:lpstr>
      <vt:lpstr>6.2 练习</vt:lpstr>
      <vt:lpstr>7. 基本对象 Function, Array, RegExp(regular expression)</vt:lpstr>
      <vt:lpstr>7.1 Function函数对象</vt:lpstr>
      <vt:lpstr>7.1 Function函数对象</vt:lpstr>
      <vt:lpstr>7.1 Function函数对象</vt:lpstr>
      <vt:lpstr>7.1 Function函数对象</vt:lpstr>
      <vt:lpstr>7.1 Function函数对象</vt:lpstr>
      <vt:lpstr>7.1 Function函数对象</vt:lpstr>
      <vt:lpstr>7.1 Function函数对象</vt:lpstr>
      <vt:lpstr>7.2 Array数组对象</vt:lpstr>
      <vt:lpstr>7.2 Array数组对象</vt:lpstr>
      <vt:lpstr>7.2 Array数组对象</vt:lpstr>
      <vt:lpstr>7.3 RegExp正则表达式对象</vt:lpstr>
      <vt:lpstr>7.3 RegExp正则表达式对象</vt:lpstr>
      <vt:lpstr>7.3 RegExp正则表达式对象</vt:lpstr>
      <vt:lpstr>7.3 RegExp正则表达式对象</vt:lpstr>
      <vt:lpstr>7.3 RegExp正则表达式对象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1515</cp:revision>
  <dcterms:created xsi:type="dcterms:W3CDTF">2015-02-25T13:04:39Z</dcterms:created>
  <dcterms:modified xsi:type="dcterms:W3CDTF">2022-04-24T01:09:42Z</dcterms:modified>
</cp:coreProperties>
</file>