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449" r:id="rId2"/>
    <p:sldId id="450" r:id="rId3"/>
    <p:sldId id="451" r:id="rId4"/>
    <p:sldId id="452" r:id="rId5"/>
    <p:sldId id="453" r:id="rId6"/>
    <p:sldId id="463" r:id="rId7"/>
    <p:sldId id="464" r:id="rId8"/>
    <p:sldId id="472" r:id="rId9"/>
    <p:sldId id="465" r:id="rId10"/>
    <p:sldId id="468" r:id="rId11"/>
    <p:sldId id="469" r:id="rId12"/>
    <p:sldId id="470" r:id="rId13"/>
    <p:sldId id="467" r:id="rId14"/>
    <p:sldId id="471" r:id="rId15"/>
    <p:sldId id="473" r:id="rId16"/>
    <p:sldId id="474" r:id="rId17"/>
    <p:sldId id="475" r:id="rId18"/>
    <p:sldId id="476" r:id="rId19"/>
    <p:sldId id="477" r:id="rId20"/>
    <p:sldId id="478" r:id="rId21"/>
    <p:sldId id="486" r:id="rId22"/>
    <p:sldId id="479" r:id="rId23"/>
    <p:sldId id="480" r:id="rId24"/>
    <p:sldId id="481" r:id="rId25"/>
    <p:sldId id="482" r:id="rId26"/>
    <p:sldId id="483" r:id="rId27"/>
    <p:sldId id="485" r:id="rId28"/>
    <p:sldId id="487" r:id="rId29"/>
    <p:sldId id="488" r:id="rId30"/>
    <p:sldId id="490" r:id="rId31"/>
    <p:sldId id="493" r:id="rId32"/>
    <p:sldId id="496" r:id="rId33"/>
    <p:sldId id="497" r:id="rId34"/>
    <p:sldId id="492" r:id="rId35"/>
    <p:sldId id="495" r:id="rId36"/>
    <p:sldId id="499" r:id="rId37"/>
    <p:sldId id="500" r:id="rId38"/>
    <p:sldId id="494" r:id="rId39"/>
    <p:sldId id="498" r:id="rId40"/>
    <p:sldId id="502" r:id="rId41"/>
    <p:sldId id="501" r:id="rId42"/>
    <p:sldId id="505" r:id="rId43"/>
    <p:sldId id="504" r:id="rId44"/>
    <p:sldId id="503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CCCCFF"/>
    <a:srgbClr val="9966FF"/>
    <a:srgbClr val="A50021"/>
    <a:srgbClr val="99FFCC"/>
    <a:srgbClr val="008000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66436" autoAdjust="0"/>
  </p:normalViewPr>
  <p:slideViewPr>
    <p:cSldViewPr>
      <p:cViewPr>
        <p:scale>
          <a:sx n="100" d="100"/>
          <a:sy n="100" d="100"/>
        </p:scale>
        <p:origin x="300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杀死该进程 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netstat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ano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tasklist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tasklist</a:t>
            </a:r>
            <a:r>
              <a:rPr lang="en-US" altLang="zh-CN" dirty="0" smtClean="0"/>
              <a:t> | more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tasklist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findstr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相关字段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taskkill</a:t>
            </a:r>
            <a:r>
              <a:rPr lang="en-US" altLang="zh-CN" dirty="0" smtClean="0"/>
              <a:t> /f /t /</a:t>
            </a:r>
            <a:r>
              <a:rPr lang="en-US" altLang="zh-CN" dirty="0" err="1" smtClean="0"/>
              <a:t>im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进程名称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             </a:t>
            </a:r>
            <a:r>
              <a:rPr lang="en-US" altLang="zh-CN" dirty="0" smtClean="0"/>
              <a:t>/f </a:t>
            </a:r>
            <a:r>
              <a:rPr lang="zh-CN" altLang="en-US" dirty="0" smtClean="0"/>
              <a:t>杀死所有进程及⼦进程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             </a:t>
            </a:r>
            <a:r>
              <a:rPr lang="en-US" altLang="zh-CN" dirty="0" smtClean="0"/>
              <a:t>/t </a:t>
            </a:r>
            <a:r>
              <a:rPr lang="zh-CN" altLang="en-US" dirty="0" smtClean="0"/>
              <a:t>强制杀死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            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im</a:t>
            </a:r>
            <a:r>
              <a:rPr lang="en-US" altLang="zh-CN" dirty="0" smtClean="0"/>
              <a:t> </a:t>
            </a:r>
            <a:r>
              <a:rPr lang="zh-CN" altLang="en-US" dirty="0" smtClean="0"/>
              <a:t>⽤镜像名称作为进程信息   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                 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⽤进程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作为进程信息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F0C8E-B962-47CC-9AB8-51D9324ACF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8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8080/webapp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Day06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/>
              <a:t>Xml &amp; Tomcat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 smtClean="0"/>
              <a:t>标签名称</a:t>
            </a:r>
            <a:r>
              <a:rPr lang="zh-CN" altLang="en-US" dirty="0"/>
              <a:t>可以包含字母、数字以及其他的字符 </a:t>
            </a:r>
          </a:p>
          <a:p>
            <a:pPr lvl="1"/>
            <a:r>
              <a:rPr lang="zh-CN" altLang="en-US" dirty="0"/>
              <a:t>标签</a:t>
            </a:r>
            <a:r>
              <a:rPr lang="zh-CN" altLang="en-US" dirty="0" smtClean="0"/>
              <a:t>名称</a:t>
            </a:r>
            <a:r>
              <a:rPr lang="zh-CN" altLang="en-US" dirty="0"/>
              <a:t>不能以数字或者标点符号开始 </a:t>
            </a:r>
          </a:p>
          <a:p>
            <a:pPr lvl="1"/>
            <a:r>
              <a:rPr lang="zh-CN" altLang="en-US" dirty="0"/>
              <a:t>标签</a:t>
            </a:r>
            <a:r>
              <a:rPr lang="zh-CN" altLang="en-US" dirty="0" smtClean="0"/>
              <a:t>名称</a:t>
            </a:r>
            <a:r>
              <a:rPr lang="zh-CN" altLang="en-US" dirty="0"/>
              <a:t>不能以字母 </a:t>
            </a:r>
            <a:r>
              <a:rPr lang="en-US" altLang="zh-CN" dirty="0"/>
              <a:t>xml</a:t>
            </a:r>
            <a:r>
              <a:rPr lang="zh-CN" altLang="en-US" dirty="0"/>
              <a:t>（或者 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Xml </a:t>
            </a:r>
            <a:r>
              <a:rPr lang="zh-CN" altLang="en-US" dirty="0"/>
              <a:t>等等）开始 </a:t>
            </a:r>
          </a:p>
          <a:p>
            <a:pPr lvl="1"/>
            <a:r>
              <a:rPr lang="zh-CN" altLang="en-US" dirty="0"/>
              <a:t>标签</a:t>
            </a:r>
            <a:r>
              <a:rPr lang="zh-CN" altLang="en-US" dirty="0" smtClean="0"/>
              <a:t>名称</a:t>
            </a:r>
            <a:r>
              <a:rPr lang="zh-CN" altLang="en-US" dirty="0"/>
              <a:t>不能包含空格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4734" y="3645024"/>
            <a:ext cx="7787208" cy="237626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eaLnBrk="0" hangingPunct="0"/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xml version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=“1.0”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=“utf-8”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standalone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=‘no’ </a:t>
            </a:r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?&gt;</a:t>
            </a:r>
            <a:b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&lt;users&gt;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&lt;user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=‘1’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 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name&gt;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&lt;age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23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age&gt;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&lt;gender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male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gender&gt;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&lt;/user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users&gt;</a:t>
            </a:r>
            <a:endParaRPr lang="zh-CN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位置</a:t>
            </a:r>
            <a:r>
              <a:rPr lang="zh-CN" altLang="en-US" sz="2000" dirty="0"/>
              <a:t>：属性是元素的一部分，它必须出现在元素的开始标签中，不能出现在结束标签中       </a:t>
            </a:r>
            <a:endParaRPr lang="en-US" altLang="zh-CN" sz="2000" dirty="0" smtClean="0"/>
          </a:p>
          <a:p>
            <a:r>
              <a:rPr lang="zh-CN" altLang="en-US" sz="2000" dirty="0" smtClean="0"/>
              <a:t>格式</a:t>
            </a:r>
            <a:r>
              <a:rPr lang="zh-CN" altLang="en-US" sz="2000" dirty="0"/>
              <a:t>：属性的定义格式</a:t>
            </a:r>
            <a:r>
              <a:rPr lang="en-US" altLang="zh-CN" sz="2000" dirty="0"/>
              <a:t>【</a:t>
            </a:r>
            <a:r>
              <a:rPr lang="zh-CN" altLang="en-US" sz="2000" dirty="0"/>
              <a:t>属性名</a:t>
            </a:r>
            <a:r>
              <a:rPr lang="en-US" altLang="zh-CN" sz="2000" dirty="0"/>
              <a:t>="</a:t>
            </a:r>
            <a:r>
              <a:rPr lang="zh-CN" altLang="en-US" sz="2000" dirty="0"/>
              <a:t>属性值</a:t>
            </a:r>
            <a:r>
              <a:rPr lang="en-US" altLang="zh-CN" sz="2000" dirty="0"/>
              <a:t>"】</a:t>
            </a:r>
            <a:r>
              <a:rPr lang="zh-CN" altLang="en-US" sz="2000" dirty="0"/>
              <a:t>，其中属性值必须使用单引号或双引号括起来                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en-US" altLang="zh-CN" sz="2000" dirty="0"/>
              <a:t>.</a:t>
            </a:r>
            <a:r>
              <a:rPr lang="zh-CN" altLang="en-US" sz="2000" dirty="0"/>
              <a:t>一个元素可以有</a:t>
            </a:r>
            <a:r>
              <a:rPr lang="en-US" altLang="zh-CN" sz="2000" dirty="0"/>
              <a:t>0-n</a:t>
            </a:r>
            <a:r>
              <a:rPr lang="zh-CN" altLang="en-US" sz="2000" dirty="0"/>
              <a:t>个属性，但一个元素中不能出现同名的属性                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en-US" altLang="zh-CN" sz="2000" dirty="0"/>
              <a:t>.</a:t>
            </a:r>
            <a:r>
              <a:rPr lang="zh-CN" altLang="en-US" sz="2000" dirty="0"/>
              <a:t>属性名必须要符合标识符的命名</a:t>
            </a:r>
            <a:r>
              <a:rPr lang="zh-CN" altLang="en-US" sz="2000" dirty="0" smtClean="0"/>
              <a:t>规则，与标签规则相同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99592" y="3752911"/>
            <a:ext cx="7787208" cy="237626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eaLnBrk="0" hangingPunct="0"/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xml version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="1.0"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="utf-8"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standalone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='no' </a:t>
            </a:r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?&gt;</a:t>
            </a:r>
            <a:b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users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&lt;user id='1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'&gt;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&gt;23&lt;/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&gt;male&lt;/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users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XML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为何要对</a:t>
            </a: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进行约束？约束的两种方式：</a:t>
            </a:r>
            <a:r>
              <a:rPr lang="en-US" altLang="zh-CN" sz="2400" dirty="0" smtClean="0">
                <a:solidFill>
                  <a:schemeClr val="tx1"/>
                </a:solidFill>
              </a:rPr>
              <a:t>DTD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Schema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为何</a:t>
            </a:r>
            <a:r>
              <a:rPr lang="zh-CN" altLang="en-US" dirty="0"/>
              <a:t>要对</a:t>
            </a:r>
            <a:r>
              <a:rPr lang="en-US" altLang="zh-CN" dirty="0"/>
              <a:t>XML</a:t>
            </a:r>
            <a:r>
              <a:rPr lang="zh-CN" altLang="en-US" dirty="0"/>
              <a:t>进行约束？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因为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是可扩展的</a:t>
            </a:r>
            <a:r>
              <a:rPr lang="zh-CN" altLang="en-US" sz="2000" dirty="0" smtClean="0"/>
              <a:t>，里面</a:t>
            </a:r>
            <a:r>
              <a:rPr lang="zh-CN" altLang="en-US" sz="2000" dirty="0"/>
              <a:t>的标签可以自定义的，只要</a:t>
            </a:r>
            <a:r>
              <a:rPr lang="zh-CN" altLang="en-US" sz="2000" dirty="0" smtClean="0"/>
              <a:t>符合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最基本要求</a:t>
            </a:r>
            <a:r>
              <a:rPr lang="zh-CN" altLang="en-US" sz="2000" dirty="0" smtClean="0"/>
              <a:t>，就</a:t>
            </a:r>
            <a:r>
              <a:rPr lang="zh-CN" altLang="en-US" sz="2000" dirty="0"/>
              <a:t>可以写一</a:t>
            </a:r>
            <a:r>
              <a:rPr lang="zh-CN" altLang="en-US" sz="2000" dirty="0" smtClean="0"/>
              <a:t>个</a:t>
            </a:r>
            <a:r>
              <a:rPr lang="en-US" altLang="zh-CN" sz="2000" dirty="0"/>
              <a:t>XML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sz="1800" dirty="0"/>
              <a:t>为此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需要</a:t>
            </a:r>
            <a:r>
              <a:rPr lang="zh-CN" altLang="en-US" sz="1800" dirty="0" smtClean="0"/>
              <a:t>定义</a:t>
            </a:r>
            <a:r>
              <a:rPr lang="zh-CN" altLang="en-US" sz="1800" dirty="0"/>
              <a:t>了一套规则来对文档中的内容作出限制约束，这套约束</a:t>
            </a:r>
            <a:r>
              <a:rPr lang="zh-CN" altLang="en-US" sz="1800" dirty="0" smtClean="0"/>
              <a:t>称为 </a:t>
            </a:r>
            <a:r>
              <a:rPr lang="en-US" altLang="zh-CN" sz="1800" dirty="0" smtClean="0"/>
              <a:t>XML </a:t>
            </a:r>
            <a:r>
              <a:rPr lang="zh-CN" altLang="en-US" sz="1800" dirty="0" smtClean="0"/>
              <a:t>约束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420888"/>
            <a:ext cx="7787208" cy="280831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eaLnBrk="0" hangingPunct="0"/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xml version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="1.0"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="utf-8"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standalone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='no' </a:t>
            </a:r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?&gt;</a:t>
            </a:r>
            <a:b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users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latin typeface="Consolas" panose="020B0609020204030204" pitchFamily="49" charset="0"/>
              </a:rPr>
              <a:t>&lt;user id='1</a:t>
            </a:r>
            <a:r>
              <a:rPr lang="zh-CN" altLang="zh-CN" dirty="0" smtClean="0">
                <a:latin typeface="Consolas" panose="020B0609020204030204" pitchFamily="49" charset="0"/>
              </a:rPr>
              <a:t>'&gt;</a:t>
            </a:r>
            <a:r>
              <a:rPr lang="en-US" altLang="zh-CN" dirty="0" smtClean="0">
                <a:latin typeface="Consolas" panose="020B0609020204030204" pitchFamily="49" charset="0"/>
              </a:rPr>
              <a:t> 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name&gt;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&lt;/name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name&gt;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&lt;/name&gt;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&gt;23&lt;/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&gt;male&lt;/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gender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    &lt;/user</a:t>
            </a:r>
            <a:r>
              <a:rPr lang="zh-CN" altLang="zh-CN" dirty="0" smtClean="0">
                <a:latin typeface="Consolas" panose="020B0609020204030204" pitchFamily="49" charset="0"/>
              </a:rPr>
              <a:t>&gt;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users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0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XML </a:t>
            </a:r>
            <a:r>
              <a:rPr lang="zh-CN" altLang="en-US" dirty="0" smtClean="0"/>
              <a:t>约束</a:t>
            </a:r>
            <a:r>
              <a:rPr lang="zh-CN" altLang="en-US" dirty="0"/>
              <a:t>的两种方式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文档</a:t>
            </a:r>
            <a:r>
              <a:rPr lang="zh-CN" altLang="en-US" dirty="0"/>
              <a:t>进行约束时</a:t>
            </a:r>
            <a:r>
              <a:rPr lang="zh-CN" altLang="en-US" dirty="0" smtClean="0"/>
              <a:t>，需要</a:t>
            </a:r>
            <a:r>
              <a:rPr lang="zh-CN" altLang="en-US" dirty="0"/>
              <a:t>遵守一定的语法规则，这种语法规则就形成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，最常用的两种</a:t>
            </a:r>
            <a:r>
              <a:rPr lang="zh-CN" altLang="en-US" dirty="0" smtClean="0"/>
              <a:t>约束是 </a:t>
            </a:r>
            <a:r>
              <a:rPr lang="en-US" altLang="zh-CN" dirty="0" smtClean="0"/>
              <a:t>DTD </a:t>
            </a:r>
            <a:r>
              <a:rPr lang="zh-CN" altLang="en-US" dirty="0" smtClean="0"/>
              <a:t>约束和 </a:t>
            </a:r>
            <a:r>
              <a:rPr lang="en-US" altLang="zh-CN" dirty="0" smtClean="0"/>
              <a:t>Schema </a:t>
            </a:r>
            <a:r>
              <a:rPr lang="zh-CN" altLang="en-US" dirty="0" smtClean="0"/>
              <a:t>约束。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DTD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CN" dirty="0"/>
              <a:t>Document Type </a:t>
            </a:r>
            <a:r>
              <a:rPr lang="en-US" altLang="zh-CN" dirty="0" smtClean="0"/>
              <a:t>Define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DTD </a:t>
            </a:r>
            <a:r>
              <a:rPr lang="zh-CN" altLang="en-US" dirty="0" smtClean="0"/>
              <a:t>约束</a:t>
            </a:r>
            <a:r>
              <a:rPr lang="zh-CN" altLang="en-US" dirty="0"/>
              <a:t>是早期出现的一种</a:t>
            </a:r>
            <a:r>
              <a:rPr lang="en-US" altLang="zh-CN" dirty="0"/>
              <a:t>XML</a:t>
            </a:r>
            <a:r>
              <a:rPr lang="zh-CN" altLang="en-US" dirty="0"/>
              <a:t>约束模式语言，根据它的语法创建的文件</a:t>
            </a:r>
            <a:r>
              <a:rPr lang="zh-CN" altLang="en-US" dirty="0" smtClean="0"/>
              <a:t>称为 </a:t>
            </a:r>
            <a:r>
              <a:rPr lang="en-US" altLang="zh-CN" dirty="0" smtClean="0"/>
              <a:t>DTD </a:t>
            </a:r>
            <a:r>
              <a:rPr lang="zh-CN" altLang="en-US" dirty="0" smtClean="0"/>
              <a:t>文件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Schema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en-US" altLang="zh-CN" dirty="0" smtClean="0"/>
              <a:t>Schema </a:t>
            </a:r>
            <a:r>
              <a:rPr lang="zh-CN" altLang="en-US" dirty="0" smtClean="0"/>
              <a:t>约束</a:t>
            </a:r>
            <a:r>
              <a:rPr lang="zh-CN" altLang="en-US" dirty="0"/>
              <a:t>也是一种用于定义和</a:t>
            </a:r>
            <a:r>
              <a:rPr lang="zh-CN" altLang="en-US" dirty="0" smtClean="0"/>
              <a:t>描述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文档</a:t>
            </a:r>
            <a:r>
              <a:rPr lang="zh-CN" altLang="en-US" dirty="0"/>
              <a:t>结构与内容的模式语言，它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DTD </a:t>
            </a:r>
            <a:r>
              <a:rPr lang="zh-CN" altLang="en-US" dirty="0" smtClean="0"/>
              <a:t>功能</a:t>
            </a:r>
            <a:r>
              <a:rPr lang="zh-CN" altLang="en-US" dirty="0"/>
              <a:t>强大很多，但相应的语法也复杂很多。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8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smtClean="0"/>
              <a:t>DTD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DTD</a:t>
            </a:r>
            <a:r>
              <a:rPr lang="zh-CN" altLang="en-US" dirty="0" smtClean="0"/>
              <a:t>示例：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888" y="2273425"/>
            <a:ext cx="4032448" cy="315873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&lt;?xml version="1.0" encoding="UTF-8"?&gt;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&lt;!DOCTYPE </a:t>
            </a:r>
            <a:r>
              <a:rPr lang="zh-CN" altLang="zh-CN" sz="1400" dirty="0">
                <a:solidFill>
                  <a:srgbClr val="174AD4"/>
                </a:solidFill>
                <a:latin typeface="Consolas" panose="020B0609020204030204" pitchFamily="49" charset="0"/>
              </a:rPr>
              <a:t>students 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dtd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i="1" dirty="0" smtClean="0">
                <a:solidFill>
                  <a:srgbClr val="0033B3"/>
                </a:solidFill>
                <a:latin typeface="Consolas" panose="020B0609020204030204" pitchFamily="49" charset="0"/>
              </a:rPr>
              <a:t>&gt;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users&gt;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1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user&gt;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2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name&gt;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zhangsan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&lt;/name&gt;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2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age&gt;23&lt;/age&gt;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2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&gt;shanghai&lt;/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1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user&gt;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1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user&gt;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2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name&gt;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lisi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&lt;/name&gt;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2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age&gt;24&lt;/age&gt;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2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beijing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1"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user&gt; </a:t>
            </a:r>
            <a:endParaRPr lang="en-US" altLang="zh-CN" sz="1400" i="1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hangingPunct="0"/>
            <a:r>
              <a:rPr lang="en-US" altLang="zh-CN" sz="1400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users&gt;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2344" y="2273425"/>
            <a:ext cx="4022104" cy="315873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&lt;?xml version="1.0" encoding="UTF-8" ?&gt;</a:t>
            </a:r>
          </a:p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users (user+) &gt;</a:t>
            </a:r>
          </a:p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user (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name,age,addr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) &gt;</a:t>
            </a:r>
          </a:p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name (#PCDATA) &gt;</a:t>
            </a:r>
          </a:p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age (#PCDATA)&gt;</a:t>
            </a:r>
          </a:p>
          <a:p>
            <a:pPr eaLnBrk="0" hangingPunct="0"/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 (#PCDATA)&gt;</a:t>
            </a:r>
          </a:p>
        </p:txBody>
      </p:sp>
      <p:sp>
        <p:nvSpPr>
          <p:cNvPr id="7" name="矩形 6"/>
          <p:cNvSpPr/>
          <p:nvPr/>
        </p:nvSpPr>
        <p:spPr>
          <a:xfrm>
            <a:off x="548795" y="5480774"/>
            <a:ext cx="3985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文档（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user.xml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），已引入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2217" y="5466710"/>
            <a:ext cx="3268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约束文档（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user.dtd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2564904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smtClean="0"/>
              <a:t>DTD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DTD</a:t>
            </a:r>
            <a:r>
              <a:rPr lang="zh-CN" altLang="en-US" dirty="0"/>
              <a:t>解释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3568" y="2264969"/>
            <a:ext cx="4022104" cy="3158736"/>
          </a:xfrm>
          <a:prstGeom prst="rect">
            <a:avLst/>
          </a:prstGeom>
          <a:noFill/>
          <a:ln w="12700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/>
          <a:p>
            <a:pPr eaLnBrk="0" hangingPunct="0">
              <a:lnSpc>
                <a:spcPct val="250000"/>
              </a:lnSpc>
            </a:pP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250000"/>
              </a:lnSpc>
            </a:pP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users (user+) &gt;</a:t>
            </a:r>
          </a:p>
          <a:p>
            <a:pPr eaLnBrk="0" hangingPunct="0">
              <a:lnSpc>
                <a:spcPct val="250000"/>
              </a:lnSpc>
            </a:pP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user (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name,age,addr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) &gt;</a:t>
            </a:r>
          </a:p>
          <a:p>
            <a:pPr eaLnBrk="0" hangingPunct="0">
              <a:lnSpc>
                <a:spcPct val="250000"/>
              </a:lnSpc>
            </a:pP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name (#PCDATA) &gt;</a:t>
            </a:r>
          </a:p>
          <a:p>
            <a:pPr eaLnBrk="0" hangingPunct="0">
              <a:lnSpc>
                <a:spcPct val="250000"/>
              </a:lnSpc>
            </a:pP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age (#PCDATA)&gt;</a:t>
            </a:r>
          </a:p>
          <a:p>
            <a:pPr eaLnBrk="0" hangingPunct="0">
              <a:lnSpc>
                <a:spcPct val="250000"/>
              </a:lnSpc>
            </a:pP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&lt;!ELEMENT </a:t>
            </a:r>
            <a:r>
              <a:rPr lang="en-US" altLang="zh-CN" sz="1400" i="1" dirty="0" err="1">
                <a:solidFill>
                  <a:srgbClr val="080808"/>
                </a:solidFill>
                <a:latin typeface="Consolas" panose="020B0609020204030204" pitchFamily="49" charset="0"/>
              </a:rPr>
              <a:t>addr</a:t>
            </a:r>
            <a:r>
              <a:rPr lang="en-US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 (#PCDATA)&gt;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5292080" y="2264969"/>
            <a:ext cx="3250704" cy="830997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表示用户集合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kumimoji="0" lang="zh-CN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0" lang="zh-CN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有一个或者多</a:t>
            </a:r>
            <a:r>
              <a:rPr kumimoji="0" lang="zh-CN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标签；其中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”表示一个或者多个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5292080" y="3299070"/>
            <a:ext cx="3250704" cy="830997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标签中有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16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三个子标签，并且三个子标签的顺序是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292080" y="4343284"/>
            <a:ext cx="3250704" cy="107721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标签（或称为元素）的定义。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(#PCDATA)”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表示标签中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嵌套的内容是普通的文本字符串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flipV="1">
            <a:off x="3381214" y="2708920"/>
            <a:ext cx="1910866" cy="425050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6" name="任意多边形 15"/>
          <p:cNvSpPr/>
          <p:nvPr/>
        </p:nvSpPr>
        <p:spPr>
          <a:xfrm flipV="1">
            <a:off x="4005188" y="3577921"/>
            <a:ext cx="1286892" cy="75279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>
            <a:off x="3491880" y="4149080"/>
            <a:ext cx="1656184" cy="314981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任意多边形 17"/>
          <p:cNvSpPr/>
          <p:nvPr/>
        </p:nvSpPr>
        <p:spPr>
          <a:xfrm rot="10800000">
            <a:off x="3419872" y="4651755"/>
            <a:ext cx="1744867" cy="47687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任意多边形 18"/>
          <p:cNvSpPr/>
          <p:nvPr/>
        </p:nvSpPr>
        <p:spPr>
          <a:xfrm rot="10800000" flipV="1">
            <a:off x="3381214" y="4889680"/>
            <a:ext cx="1775186" cy="328991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10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smtClean="0"/>
              <a:t>DTD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引入</a:t>
            </a:r>
            <a:r>
              <a:rPr lang="en-US" altLang="zh-CN" dirty="0" smtClean="0"/>
              <a:t>DTD</a:t>
            </a:r>
            <a:r>
              <a:rPr lang="zh-CN" altLang="en-US" dirty="0" smtClean="0"/>
              <a:t>的两种方式：引入本地的</a:t>
            </a:r>
            <a:r>
              <a:rPr lang="en-US" altLang="zh-CN" dirty="0" smtClean="0"/>
              <a:t>DTD</a:t>
            </a:r>
            <a:r>
              <a:rPr lang="zh-CN" altLang="en-US" dirty="0" smtClean="0"/>
              <a:t>文件、引入外部的</a:t>
            </a:r>
            <a:r>
              <a:rPr lang="en-US" altLang="zh-CN" dirty="0" smtClean="0"/>
              <a:t>DTD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种方式：</a:t>
            </a:r>
            <a:r>
              <a:rPr lang="zh-CN" altLang="en-US" dirty="0"/>
              <a:t>引入本地的</a:t>
            </a:r>
            <a:r>
              <a:rPr lang="en-US" altLang="zh-CN" dirty="0"/>
              <a:t>DTD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种方式：</a:t>
            </a:r>
            <a:r>
              <a:rPr lang="zh-CN" altLang="en-US" dirty="0"/>
              <a:t>引入外部的</a:t>
            </a:r>
            <a:r>
              <a:rPr lang="en-US" altLang="zh-CN" dirty="0"/>
              <a:t>DTD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99592" y="2924944"/>
            <a:ext cx="7715200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URI“ &gt;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87587" y="3678515"/>
            <a:ext cx="7715200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students </a:t>
            </a:r>
            <a:r>
              <a:rPr lang="en-US" altLang="zh-CN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student.dtd" &gt;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87295" y="4840852"/>
            <a:ext cx="7715200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根标签名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"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文件名字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"</a:t>
            </a:r>
            <a:r>
              <a:rPr lang="en-US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文件的位置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URL"&gt;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65006" y="5660823"/>
            <a:ext cx="7715200" cy="58477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web-app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PUBLIC 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“-//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 </a:t>
            </a:r>
            <a:r>
              <a:rPr lang="en-US" altLang="zh-CN" sz="1600" kern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Microsystems,inc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.//DTD Web Application 2.3//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http://java.sun.com/</a:t>
            </a:r>
            <a:r>
              <a:rPr lang="en-US" altLang="zh-CN" sz="1600" kern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/web-app_2_3.dtd"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DTD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292158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    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6479" y="1692268"/>
            <a:ext cx="4302612" cy="338554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&lt;!ELEMENT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元素名称 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元素内容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6479" y="2096191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元素内容：    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76478" y="2564904"/>
            <a:ext cx="4302613" cy="181588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#PCDATA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：表示普通文本字符串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子元素：说明元素包含的内容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混合内容：既包含字符数据，又包含子元素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：表示该元素一个空元素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：表示该元素可包含任何字符数据和子元素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57200" y="4853478"/>
            <a:ext cx="4321891" cy="156966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问号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[?]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：表示该对象可以出现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星号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[*]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：表示该对象可以出现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次或多次。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加号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[+]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：表示该对象可以出现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次或多次。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竖线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[|]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：表示列出的对象中选择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[,]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：表示对象必须按照指定的顺序出现。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[()]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：用于给元素进行分组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63327" y="4466353"/>
            <a:ext cx="3519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元素内容中可以包含一些符号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110886" y="3065916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属性类型：    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5110886" y="3501008"/>
            <a:ext cx="3303434" cy="1323439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CDATA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（字符串类型）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Enumerated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（枚举类型）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（值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为唯一的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IDREF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IDREFS(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114681" y="4910923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设置说明：    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5110886" y="5311033"/>
            <a:ext cx="3303434" cy="107721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REQUIRED(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属性值是必需的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IMPLIED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必需的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是固定的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）值（属性的默认值）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091607" y="1292158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属性定义：    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110886" y="1700808"/>
            <a:ext cx="3303434" cy="1323439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&lt;!ATTLIST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属性名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   设置说明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属性名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属性类型   设置说明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 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7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 animBg="1"/>
      <p:bldP spid="11" grpId="0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Schema</a:t>
            </a:r>
            <a:r>
              <a:rPr lang="zh-CN" altLang="en-US" dirty="0">
                <a:solidFill>
                  <a:srgbClr val="0000FF"/>
                </a:solidFill>
              </a:rPr>
              <a:t>是用来代替</a:t>
            </a:r>
            <a:r>
              <a:rPr lang="en-US" altLang="zh-CN" dirty="0">
                <a:solidFill>
                  <a:srgbClr val="0000FF"/>
                </a:solidFill>
              </a:rPr>
              <a:t>DTD</a:t>
            </a:r>
            <a:r>
              <a:rPr lang="zh-CN" altLang="en-US" dirty="0">
                <a:solidFill>
                  <a:srgbClr val="0000FF"/>
                </a:solidFill>
              </a:rPr>
              <a:t>来约束</a:t>
            </a:r>
            <a:r>
              <a:rPr lang="en-US" altLang="zh-CN" dirty="0">
                <a:solidFill>
                  <a:srgbClr val="0000FF"/>
                </a:solidFill>
              </a:rPr>
              <a:t>xml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7178"/>
              </p:ext>
            </p:extLst>
          </p:nvPr>
        </p:nvGraphicFramePr>
        <p:xfrm>
          <a:off x="755576" y="2420888"/>
          <a:ext cx="7787209" cy="2615814"/>
        </p:xfrm>
        <a:graphic>
          <a:graphicData uri="http://schemas.openxmlformats.org/drawingml/2006/table">
            <a:tbl>
              <a:tblPr firstRow="1" bandRow="1"/>
              <a:tblGrid>
                <a:gridCol w="1872208"/>
                <a:gridCol w="3024336"/>
                <a:gridCol w="2890665"/>
              </a:tblGrid>
              <a:tr h="119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对比项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DTD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Schema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语法，缺乏对文档结构、元素、数据类型等全面的描述。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采用的是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语法格式，而且它本身也是一种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约束文件本身的合法性验证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DTD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本身的合法性缺少较好的验证机制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有着同样的合法性验证机制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对命名空间支持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支持得非常好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几乎不支持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支持的数据类型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支持的数据类型非常有限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支持的数据类型非常丰富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xml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的约束能力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非常有限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能进行细致的语义限制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4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XML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/>
              <a:t>2. XML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smtClean="0"/>
              <a:t>3. XML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r>
              <a:rPr lang="en-US" altLang="zh-CN" dirty="0" smtClean="0"/>
              <a:t>4. web</a:t>
            </a:r>
            <a:r>
              <a:rPr lang="zh-CN" altLang="en-US" dirty="0" smtClean="0"/>
              <a:t>服务器软件：</a:t>
            </a:r>
            <a:r>
              <a:rPr lang="en-US" altLang="zh-CN" dirty="0" smtClean="0"/>
              <a:t>Tomcat</a:t>
            </a:r>
          </a:p>
          <a:p>
            <a:r>
              <a:rPr lang="en-US" altLang="zh-CN" dirty="0" smtClean="0"/>
              <a:t>5. Tomcat</a:t>
            </a:r>
            <a:r>
              <a:rPr lang="zh-CN" altLang="en-US" dirty="0" smtClean="0"/>
              <a:t>在 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ntellj</a:t>
            </a:r>
            <a:r>
              <a:rPr lang="en-US" altLang="zh-CN" dirty="0" smtClean="0"/>
              <a:t> idea </a:t>
            </a:r>
            <a:r>
              <a:rPr lang="zh-CN" altLang="en-US" dirty="0" smtClean="0"/>
              <a:t>中的配置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3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文件定义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55575" y="2276872"/>
            <a:ext cx="7931225" cy="4124206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0" hangingPunct="0"/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:schema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xmlns: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="http://www.w3.org/2001/XMLSchema"</a:t>
            </a:r>
            <a:b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          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targetNamespace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="http://www.hitwh.edu.cn"</a:t>
            </a:r>
            <a:b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          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elementFormDefault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qualified"</a:t>
            </a:r>
            <a:r>
              <a:rPr lang="en-US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:element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="note"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:complexType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:sequence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:element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="to"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="xs:string"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:element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="from"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="xs:string"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:element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="heading"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="xs:string"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&lt;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:element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="body"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="xs:string"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/&gt;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    &lt;/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:sequence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    &lt;/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:complexType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   &lt;/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:element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</a:rPr>
              <a:t>xs</a:t>
            </a: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</a:rPr>
              <a:t>:schema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950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XML</a:t>
            </a:r>
            <a:r>
              <a:rPr lang="zh-CN" altLang="en-US" dirty="0"/>
              <a:t>文档可以引入多个约束文档，但是，由于约束文档中的元素或属性都是自定义的，所以在</a:t>
            </a:r>
            <a:r>
              <a:rPr lang="en-US" altLang="zh-CN" dirty="0"/>
              <a:t>XML</a:t>
            </a:r>
            <a:r>
              <a:rPr lang="zh-CN" altLang="en-US" dirty="0"/>
              <a:t>文档中，极有可能出现代表不同含义的同名元素或属性，导致名称发生冲突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文档中，提供了名称空间，它可以唯一标识一个元素或者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名称空间的声明就是在</a:t>
            </a:r>
            <a:r>
              <a:rPr lang="en-US" altLang="zh-CN" dirty="0"/>
              <a:t>XML</a:t>
            </a:r>
            <a:r>
              <a:rPr lang="zh-CN" altLang="en-US" dirty="0"/>
              <a:t>文档中为某个模式文档的名称空间指定一个临时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/>
              <a:t>名称空间声明的语法格式如下所示： 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71600" y="5013176"/>
            <a:ext cx="7715200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&lt;</a:t>
            </a:r>
            <a:r>
              <a:rPr lang="zh-CN" altLang="en-US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元素名 </a:t>
            </a:r>
            <a:r>
              <a:rPr lang="en-US" altLang="zh-CN" dirty="0" err="1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xmlns:prefixname</a:t>
            </a:r>
            <a:r>
              <a:rPr lang="en-US" altLang="zh-CN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="URI"&gt;</a:t>
            </a:r>
          </a:p>
        </p:txBody>
      </p:sp>
    </p:spTree>
    <p:extLst>
      <p:ext uri="{BB962C8B-B14F-4D97-AF65-F5344CB8AC3E}">
        <p14:creationId xmlns:p14="http://schemas.microsoft.com/office/powerpoint/2010/main" val="17276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文件解释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命名空间</a:t>
            </a:r>
            <a:endParaRPr lang="en-US" altLang="zh-CN" dirty="0" smtClean="0"/>
          </a:p>
          <a:p>
            <a:endParaRPr lang="en-US" altLang="zh-CN" sz="2000" dirty="0" smtClean="0"/>
          </a:p>
          <a:p>
            <a:endParaRPr lang="en-US" altLang="zh-CN" dirty="0"/>
          </a:p>
          <a:p>
            <a:pPr lvl="1"/>
            <a:r>
              <a:rPr lang="en-US" altLang="zh-CN" dirty="0" err="1" smtClean="0"/>
              <a:t>xmlns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xml namespace </a:t>
            </a:r>
            <a:r>
              <a:rPr lang="zh-CN" altLang="en-US" dirty="0" smtClean="0"/>
              <a:t>的缩写。表示引入了一个命名空间（类似于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该语句定义</a:t>
            </a:r>
            <a:r>
              <a:rPr lang="en-US" altLang="zh-CN" dirty="0"/>
              <a:t>schema</a:t>
            </a:r>
            <a:r>
              <a:rPr lang="zh-CN" altLang="en-US" dirty="0"/>
              <a:t>中使用的元素和</a:t>
            </a:r>
            <a:r>
              <a:rPr lang="zh-CN" altLang="en-US" dirty="0" smtClean="0"/>
              <a:t>数据类型，包括 </a:t>
            </a:r>
            <a:r>
              <a:rPr lang="en-US" altLang="zh-CN" dirty="0" smtClean="0"/>
              <a:t>schema</a:t>
            </a:r>
            <a:r>
              <a:rPr lang="en-US" altLang="zh-CN" dirty="0"/>
              <a:t>, element, </a:t>
            </a:r>
            <a:r>
              <a:rPr lang="en-US" altLang="zh-CN" dirty="0" err="1"/>
              <a:t>complexType</a:t>
            </a:r>
            <a:r>
              <a:rPr lang="en-US" altLang="zh-CN" dirty="0"/>
              <a:t>, sequence, string, </a:t>
            </a:r>
            <a:r>
              <a:rPr lang="en-US" altLang="zh-CN" dirty="0" err="1"/>
              <a:t>boolean</a:t>
            </a:r>
            <a:r>
              <a:rPr lang="en-US" altLang="zh-CN" dirty="0"/>
              <a:t>, etc.</a:t>
            </a:r>
            <a:r>
              <a:rPr lang="zh-CN" altLang="en-US" dirty="0"/>
              <a:t>）属于</a:t>
            </a:r>
            <a:r>
              <a:rPr lang="en-US" altLang="zh-CN" sz="1800" dirty="0"/>
              <a:t>http://</a:t>
            </a:r>
            <a:r>
              <a:rPr lang="en-US" altLang="zh-CN" sz="1800" dirty="0" smtClean="0"/>
              <a:t>www.w3 .org/2001/XMLSchema </a:t>
            </a:r>
            <a:r>
              <a:rPr lang="zh-CN" altLang="en-US" dirty="0" smtClean="0"/>
              <a:t>命令空间定义的；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xmlns</a:t>
            </a:r>
            <a:r>
              <a:rPr lang="zh-CN" altLang="zh-CN" dirty="0" smtClean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:</a:t>
            </a:r>
            <a:r>
              <a:rPr lang="zh-CN" altLang="zh-CN" dirty="0" smtClean="0">
                <a:solidFill>
                  <a:srgbClr val="871094"/>
                </a:solidFill>
                <a:latin typeface="Consolas" panose="020B0609020204030204" pitchFamily="49" charset="0"/>
                <a:ea typeface="宋体" charset="-122"/>
              </a:rPr>
              <a:t>xs</a:t>
            </a:r>
            <a:r>
              <a:rPr lang="zh-CN" altLang="en-US" dirty="0" smtClean="0"/>
              <a:t>并</a:t>
            </a:r>
            <a:r>
              <a:rPr lang="zh-CN" altLang="en-US" dirty="0"/>
              <a:t>指定如果要使用该命名空间中定义的元素和数据类型必须以</a:t>
            </a:r>
            <a:r>
              <a:rPr lang="en-US" altLang="zh-CN" dirty="0" err="1"/>
              <a:t>xs</a:t>
            </a:r>
            <a:r>
              <a:rPr lang="en-US" altLang="zh-CN" dirty="0"/>
              <a:t>:</a:t>
            </a:r>
            <a:r>
              <a:rPr lang="zh-CN" altLang="en-US" dirty="0" smtClean="0"/>
              <a:t>开头，表示对以上引入进来的命名空间的缩写。</a:t>
            </a:r>
            <a:endParaRPr lang="zh-CN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71600" y="2204864"/>
            <a:ext cx="7787208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xmlns:</a:t>
            </a:r>
            <a:r>
              <a:rPr lang="zh-CN" altLang="zh-CN" dirty="0">
                <a:solidFill>
                  <a:srgbClr val="871094"/>
                </a:solidFill>
                <a:latin typeface="Consolas" panose="020B0609020204030204" pitchFamily="49" charset="0"/>
                <a:ea typeface="宋体" charset="-122"/>
              </a:rPr>
              <a:t>xs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="http://www.w3.org/2001/XMLSchema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"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文件解释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目标空间</a:t>
            </a:r>
            <a:endParaRPr lang="en-US" altLang="zh-CN" dirty="0" smtClean="0"/>
          </a:p>
          <a:p>
            <a:endParaRPr lang="en-US" altLang="zh-CN" sz="20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该</a:t>
            </a:r>
            <a:r>
              <a:rPr lang="zh-CN" altLang="en-US" sz="1800" dirty="0"/>
              <a:t>语句指定在当前的</a:t>
            </a:r>
            <a:r>
              <a:rPr lang="en-US" altLang="zh-CN" sz="1800" dirty="0"/>
              <a:t>schema</a:t>
            </a:r>
            <a:r>
              <a:rPr lang="zh-CN" altLang="en-US" sz="1800" dirty="0"/>
              <a:t>中定义的元素（</a:t>
            </a:r>
            <a:r>
              <a:rPr lang="en-US" altLang="zh-CN" sz="1800" dirty="0"/>
              <a:t>note</a:t>
            </a:r>
            <a:r>
              <a:rPr lang="en-US" altLang="zh-CN" sz="1800" dirty="0" smtClean="0"/>
              <a:t>, to, from, heading, body</a:t>
            </a:r>
            <a:r>
              <a:rPr lang="zh-CN" altLang="en-US" sz="1800" dirty="0"/>
              <a:t>）是</a:t>
            </a:r>
            <a:r>
              <a:rPr lang="zh-CN" altLang="en-US" sz="1800" dirty="0" smtClean="0"/>
              <a:t>在</a:t>
            </a:r>
            <a:r>
              <a:rPr lang="zh-CN" altLang="zh-CN" sz="1800" dirty="0"/>
              <a:t>http://www.hitwh.edu.cn</a:t>
            </a:r>
            <a:r>
              <a:rPr lang="zh-CN" altLang="en-US" sz="1800" dirty="0"/>
              <a:t>命名</a:t>
            </a:r>
            <a:r>
              <a:rPr lang="zh-CN" altLang="en-US" sz="1800" dirty="0"/>
              <a:t>空间中定义的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指定在</a:t>
            </a:r>
            <a:r>
              <a:rPr lang="en-US" altLang="zh-CN" sz="1800" dirty="0"/>
              <a:t>XML</a:t>
            </a:r>
            <a:r>
              <a:rPr lang="zh-CN" altLang="en-US" sz="1800" dirty="0"/>
              <a:t>文件中使用的元素必须是该</a:t>
            </a:r>
            <a:r>
              <a:rPr lang="en-US" altLang="zh-CN" sz="1800" dirty="0"/>
              <a:t>schema</a:t>
            </a:r>
            <a:r>
              <a:rPr lang="zh-CN" altLang="en-US" sz="1800" dirty="0"/>
              <a:t>中定义的合法元素。 </a:t>
            </a:r>
          </a:p>
          <a:p>
            <a:pPr lvl="1"/>
            <a:endParaRPr lang="en-US" altLang="zh-CN" sz="1800" dirty="0" smtClean="0"/>
          </a:p>
          <a:p>
            <a:pPr lvl="1"/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78500" y="2232817"/>
            <a:ext cx="7715200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targetNamespace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="http://www.hitwh.edu.cn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"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978500" y="3573016"/>
            <a:ext cx="7715200" cy="36933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elementFormDefault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="qualified"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7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文件解释</a:t>
            </a:r>
            <a:r>
              <a:rPr lang="en-US" altLang="zh-CN" dirty="0" smtClean="0"/>
              <a:t>-</a:t>
            </a:r>
            <a:r>
              <a:rPr lang="zh-CN" altLang="en-US" dirty="0" smtClean="0"/>
              <a:t>命名空间的引用总结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528" y="3405004"/>
            <a:ext cx="3168352" cy="1954381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6600"/>
            </a:solidFill>
            <a:prstDash val="dash"/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0" hangingPunct="0"/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edu.hitwh</a:t>
            </a:r>
            <a:r>
              <a:rPr lang="zh-CN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1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</a:rPr>
              <a:t>getName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1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</a:rPr>
              <a:t>setName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name)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100" dirty="0">
                <a:solidFill>
                  <a:srgbClr val="871094"/>
                </a:solidFill>
                <a:latin typeface="Consolas" panose="020B0609020204030204" pitchFamily="49" charset="0"/>
              </a:rPr>
              <a:t>name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name;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83712" y="3405004"/>
            <a:ext cx="2228448" cy="1954381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0" hangingPunct="0"/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edu.hitwh.b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edu.hitwh</a:t>
            </a:r>
            <a:r>
              <a:rPr lang="zh-CN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domain</a:t>
            </a:r>
            <a:r>
              <a:rPr lang="zh-CN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zh-CN" altLang="zh-CN" sz="1100" dirty="0">
                <a:solidFill>
                  <a:srgbClr val="871094"/>
                </a:solidFill>
                <a:latin typeface="Consolas" panose="020B0609020204030204" pitchFamily="49" charset="0"/>
              </a:rPr>
              <a:t>ca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</a:rPr>
              <a:t>fun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323528" y="3071831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2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zh-CN" altLang="en-US" sz="12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3712" y="3079323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zh-CN" altLang="en-US" sz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323528" y="2784420"/>
            <a:ext cx="3240360" cy="246221"/>
          </a:xfrm>
          <a:prstGeom prst="rect">
            <a:avLst/>
          </a:prstGeom>
          <a:noFill/>
          <a:ln w="9525">
            <a:solidFill>
              <a:srgbClr val="0066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000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xmlns: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宋体" charset="-122"/>
              </a:rPr>
              <a:t>xs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="http://www.w3.org/2001/XMLSchema</a:t>
            </a:r>
            <a:r>
              <a:rPr lang="zh-CN" altLang="zh-CN" sz="1000" dirty="0" smtClean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"</a:t>
            </a:r>
            <a:endParaRPr lang="en-US" altLang="zh-CN" sz="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3783712" y="2780928"/>
            <a:ext cx="3096344" cy="246221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000" dirty="0">
                <a:solidFill>
                  <a:srgbClr val="174AD4"/>
                </a:solidFill>
                <a:latin typeface="Consolas" panose="020B0609020204030204" pitchFamily="49" charset="0"/>
                <a:ea typeface="宋体" charset="-122"/>
              </a:rPr>
              <a:t>targetNamespace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="http://www.hitwh.edu.cn</a:t>
            </a:r>
            <a:r>
              <a:rPr lang="zh-CN" altLang="zh-CN" sz="1000" dirty="0" smtClean="0">
                <a:solidFill>
                  <a:srgbClr val="067D17"/>
                </a:solidFill>
                <a:latin typeface="Consolas" panose="020B0609020204030204" pitchFamily="49" charset="0"/>
                <a:ea typeface="宋体" charset="-122"/>
              </a:rPr>
              <a:t>"</a:t>
            </a:r>
            <a:endParaRPr lang="en-US" altLang="zh-CN" sz="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6303992" y="3405004"/>
            <a:ext cx="2674640" cy="1954381"/>
          </a:xfrm>
          <a:prstGeom prst="rect">
            <a:avLst/>
          </a:prstGeom>
          <a:solidFill>
            <a:srgbClr val="CCCC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eaLnBrk="0" hangingPunct="0"/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edu.hitwh.c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edu.hitwh.b.ClassB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xml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略 </a:t>
            </a:r>
            <a:r>
              <a:rPr lang="zh-CN" altLang="zh-CN" sz="11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略</a:t>
            </a: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ClassB b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ClassB();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.fun();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zh-CN" altLang="zh-CN" sz="16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04558" y="3082410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</a:t>
            </a:r>
            <a:r>
              <a:rPr lang="en-US" altLang="zh-CN" sz="12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12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/>
          <p:nvPr/>
        </p:nvCxnSpPr>
        <p:spPr>
          <a:xfrm rot="5400000">
            <a:off x="6578338" y="3987697"/>
            <a:ext cx="12700" cy="2743376"/>
          </a:xfrm>
          <a:prstGeom prst="bentConnector3">
            <a:avLst>
              <a:gd name="adj1" fmla="val 1800000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5400000">
            <a:off x="2820406" y="3864269"/>
            <a:ext cx="12700" cy="2990232"/>
          </a:xfrm>
          <a:prstGeom prst="bentConnector3">
            <a:avLst>
              <a:gd name="adj1" fmla="val 1800000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0" grpId="0"/>
      <p:bldP spid="13" grpId="0" animBg="1"/>
      <p:bldP spid="15" grpId="0" animBg="1"/>
      <p:bldP spid="16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文件</a:t>
            </a:r>
            <a:r>
              <a:rPr lang="zh-CN" altLang="en-US" dirty="0" smtClean="0"/>
              <a:t>解释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数据类型</a:t>
            </a:r>
            <a:endParaRPr lang="zh-CN" altLang="en-US" dirty="0"/>
          </a:p>
          <a:p>
            <a:pPr lvl="1"/>
            <a:r>
              <a:rPr lang="zh-CN" altLang="en-US" dirty="0"/>
              <a:t>简单元素：不包含子元素和属性的元素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43608" y="2564904"/>
            <a:ext cx="7643192" cy="147732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hangingPunct="0">
              <a:defRPr>
                <a:solidFill>
                  <a:srgbClr val="080808"/>
                </a:solidFill>
                <a:latin typeface="Consolas" panose="020B0609020204030204" pitchFamily="49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&lt;?xml version="1.0" encoding="UTF-8"?&gt;</a:t>
            </a:r>
          </a:p>
          <a:p>
            <a:r>
              <a:rPr lang="en-US" altLang="zh-CN"/>
              <a:t>&lt;xsd:schema xmlns:xsd="http://www.w3.org/2001/XMLSchema"&gt;</a:t>
            </a:r>
          </a:p>
          <a:p>
            <a:r>
              <a:rPr lang="en-US" altLang="zh-CN"/>
              <a:t>	&lt;xsd:element name="greeting" type="xsd:string"/&gt;</a:t>
            </a:r>
          </a:p>
          <a:p>
            <a:r>
              <a:rPr lang="en-US" altLang="zh-CN"/>
              <a:t>	&lt;xsd:element name="digit" type="xsd:decimal"/&gt;</a:t>
            </a:r>
          </a:p>
          <a:p>
            <a:r>
              <a:rPr lang="en-US" altLang="zh-CN"/>
              <a:t>&lt;/xsd:schema&gt;</a:t>
            </a:r>
          </a:p>
        </p:txBody>
      </p:sp>
    </p:spTree>
    <p:extLst>
      <p:ext uri="{BB962C8B-B14F-4D97-AF65-F5344CB8AC3E}">
        <p14:creationId xmlns:p14="http://schemas.microsoft.com/office/powerpoint/2010/main" val="27900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r>
              <a:rPr lang="zh-CN" altLang="en-US" dirty="0"/>
              <a:t>文件</a:t>
            </a:r>
            <a:r>
              <a:rPr lang="zh-CN" altLang="en-US" dirty="0" smtClean="0"/>
              <a:t>解释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数据类型</a:t>
            </a:r>
            <a:endParaRPr lang="zh-CN" altLang="en-US" dirty="0"/>
          </a:p>
          <a:p>
            <a:pPr lvl="1"/>
            <a:r>
              <a:rPr lang="zh-CN" altLang="en-US" dirty="0" smtClean="0"/>
              <a:t>复杂</a:t>
            </a:r>
            <a:r>
              <a:rPr lang="zh-CN" altLang="en-US" dirty="0"/>
              <a:t>元素：包含子元素的元素。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11560" y="2591614"/>
            <a:ext cx="8280920" cy="3508653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hangingPunct="0">
              <a:defRPr>
                <a:solidFill>
                  <a:srgbClr val="080808"/>
                </a:solidFill>
                <a:latin typeface="Consolas" panose="020B0609020204030204" pitchFamily="49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xsd:schema</a:t>
            </a:r>
            <a:r>
              <a:rPr lang="en-US" altLang="zh-CN" dirty="0"/>
              <a:t> </a:t>
            </a:r>
            <a:r>
              <a:rPr lang="en-US" altLang="zh-CN" dirty="0" err="1"/>
              <a:t>xmlns:xsd</a:t>
            </a:r>
            <a:r>
              <a:rPr lang="en-US" altLang="zh-CN" dirty="0"/>
              <a:t>="http://www.w3.org/2001/XMLSchema"&gt;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xsd:element</a:t>
            </a:r>
            <a:r>
              <a:rPr lang="en-US" altLang="zh-CN" dirty="0"/>
              <a:t> name="year" type="year-type"/&gt;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xsd:complexType</a:t>
            </a:r>
            <a:r>
              <a:rPr lang="en-US" altLang="zh-CN" dirty="0"/>
              <a:t> name="year-type"&gt;</a:t>
            </a:r>
          </a:p>
          <a:p>
            <a:r>
              <a:rPr lang="en-US" altLang="zh-CN" dirty="0"/>
              <a:t>	  &lt;</a:t>
            </a:r>
            <a:r>
              <a:rPr lang="en-US" altLang="zh-CN" dirty="0" err="1"/>
              <a:t>xsd:sequence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       &lt;</a:t>
            </a:r>
            <a:r>
              <a:rPr lang="en-US" altLang="zh-CN" dirty="0" err="1"/>
              <a:t>xsd:element</a:t>
            </a:r>
            <a:r>
              <a:rPr lang="en-US" altLang="zh-CN" dirty="0"/>
              <a:t> name="spring" type="</a:t>
            </a:r>
            <a:r>
              <a:rPr lang="en-US" altLang="zh-CN" dirty="0" err="1"/>
              <a:t>xsd:string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	       &lt;</a:t>
            </a:r>
            <a:r>
              <a:rPr lang="en-US" altLang="zh-CN" dirty="0" err="1"/>
              <a:t>xsd:element</a:t>
            </a:r>
            <a:r>
              <a:rPr lang="en-US" altLang="zh-CN" dirty="0"/>
              <a:t> name="summer" type="</a:t>
            </a:r>
            <a:r>
              <a:rPr lang="en-US" altLang="zh-CN" dirty="0" err="1"/>
              <a:t>xsd:string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	       &lt;</a:t>
            </a:r>
            <a:r>
              <a:rPr lang="en-US" altLang="zh-CN" dirty="0" err="1"/>
              <a:t>xsd:element</a:t>
            </a:r>
            <a:r>
              <a:rPr lang="en-US" altLang="zh-CN" dirty="0"/>
              <a:t> name="autumn" type="</a:t>
            </a:r>
            <a:r>
              <a:rPr lang="en-US" altLang="zh-CN" dirty="0" err="1"/>
              <a:t>xsd:string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            &lt;</a:t>
            </a:r>
            <a:r>
              <a:rPr lang="en-US" altLang="zh-CN" dirty="0" err="1"/>
              <a:t>xsd:element</a:t>
            </a:r>
            <a:r>
              <a:rPr lang="en-US" altLang="zh-CN" dirty="0"/>
              <a:t> name="winter" type="</a:t>
            </a:r>
            <a:r>
              <a:rPr lang="en-US" altLang="zh-CN" dirty="0" err="1"/>
              <a:t>xsd:string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	  &lt;/</a:t>
            </a:r>
            <a:r>
              <a:rPr lang="en-US" altLang="zh-CN" dirty="0" err="1"/>
              <a:t>xsd:sequence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&lt;/</a:t>
            </a:r>
            <a:r>
              <a:rPr lang="en-US" altLang="zh-CN" dirty="0" err="1"/>
              <a:t>xsd:complexType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xsd:schema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38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Schema</a:t>
            </a:r>
            <a:r>
              <a:rPr lang="zh-CN" altLang="en-US" dirty="0"/>
              <a:t>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文件引入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err="1" smtClean="0"/>
              <a:t>xmlns:xsi</a:t>
            </a:r>
            <a:r>
              <a:rPr lang="en-US" altLang="zh-CN" dirty="0" smtClean="0"/>
              <a:t>=http</a:t>
            </a:r>
            <a:r>
              <a:rPr lang="en-US" altLang="zh-CN" dirty="0"/>
              <a:t>://</a:t>
            </a:r>
            <a:r>
              <a:rPr lang="en-US" altLang="zh-CN" dirty="0" smtClean="0"/>
              <a:t>www.w3.org/2001/XMLSchema-instance</a:t>
            </a:r>
            <a:r>
              <a:rPr lang="zh-CN" altLang="en-US" dirty="0" smtClean="0"/>
              <a:t>固定写法</a:t>
            </a:r>
            <a:r>
              <a:rPr lang="zh-CN" altLang="en-US" dirty="0"/>
              <a:t>，表示当前的</a:t>
            </a:r>
            <a:r>
              <a:rPr lang="en-US" altLang="zh-CN" dirty="0"/>
              <a:t>xml</a:t>
            </a:r>
            <a:r>
              <a:rPr lang="zh-CN" altLang="en-US" dirty="0"/>
              <a:t>是</a:t>
            </a:r>
            <a:r>
              <a:rPr lang="en-US" altLang="zh-CN" dirty="0"/>
              <a:t>schema</a:t>
            </a:r>
            <a:r>
              <a:rPr lang="zh-CN" altLang="en-US" dirty="0"/>
              <a:t>一个实例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err="1"/>
              <a:t>xsi:schemaLocation</a:t>
            </a:r>
            <a:r>
              <a:rPr lang="en-US" altLang="zh-CN" dirty="0" smtClean="0"/>
              <a:t>=“http</a:t>
            </a:r>
            <a:r>
              <a:rPr lang="en-US" altLang="zh-CN" dirty="0"/>
              <a:t>://www.hitwh.edu.cn </a:t>
            </a:r>
            <a:r>
              <a:rPr lang="en-US" altLang="zh-CN" dirty="0" smtClean="0"/>
              <a:t>test.xsd”</a:t>
            </a:r>
            <a:r>
              <a:rPr lang="zh-CN" altLang="en-US" dirty="0" smtClean="0"/>
              <a:t>引入</a:t>
            </a:r>
            <a:r>
              <a:rPr lang="zh-CN" altLang="en-US" dirty="0"/>
              <a:t>当前的</a:t>
            </a:r>
            <a:r>
              <a:rPr lang="en-US" altLang="zh-CN" dirty="0"/>
              <a:t>schema</a:t>
            </a:r>
            <a:r>
              <a:rPr lang="zh-CN" altLang="en-US" dirty="0"/>
              <a:t>文件的真实</a:t>
            </a:r>
            <a:r>
              <a:rPr lang="zh-CN" altLang="en-US" dirty="0" smtClean="0"/>
              <a:t>路径，格式：</a:t>
            </a:r>
            <a:r>
              <a:rPr lang="zh-CN" altLang="en-US" dirty="0" smtClean="0">
                <a:solidFill>
                  <a:srgbClr val="0000FF"/>
                </a:solidFill>
              </a:rPr>
              <a:t>命名空间 真实地址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5576" y="2276872"/>
            <a:ext cx="7931224" cy="2739211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hangingPunct="0">
              <a:defRPr>
                <a:solidFill>
                  <a:srgbClr val="080808"/>
                </a:solidFill>
                <a:latin typeface="Consolas" panose="020B0609020204030204" pitchFamily="49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pPr lvl="0"/>
            <a:r>
              <a:rPr lang="zh-CN" altLang="zh-CN" i="1" dirty="0">
                <a:ea typeface="宋体" charset="-122"/>
              </a:rPr>
              <a:t>&lt;?</a:t>
            </a:r>
            <a:r>
              <a:rPr lang="zh-CN" altLang="zh-CN" dirty="0">
                <a:solidFill>
                  <a:srgbClr val="174AD4"/>
                </a:solidFill>
                <a:ea typeface="宋体" charset="-122"/>
              </a:rPr>
              <a:t>xml version</a:t>
            </a: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="1.0" </a:t>
            </a:r>
            <a:r>
              <a:rPr lang="zh-CN" altLang="zh-CN" dirty="0">
                <a:solidFill>
                  <a:srgbClr val="174AD4"/>
                </a:solidFill>
                <a:ea typeface="宋体" charset="-122"/>
              </a:rPr>
              <a:t>encoding</a:t>
            </a: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="UTF-8" </a:t>
            </a:r>
            <a:r>
              <a:rPr lang="zh-CN" altLang="zh-CN" i="1" dirty="0">
                <a:ea typeface="宋体" charset="-122"/>
              </a:rPr>
              <a:t>?&gt;</a:t>
            </a:r>
            <a:br>
              <a:rPr lang="zh-CN" altLang="zh-CN" i="1" dirty="0">
                <a:ea typeface="宋体" charset="-122"/>
              </a:rPr>
            </a:br>
            <a:r>
              <a:rPr lang="zh-CN" altLang="zh-CN" dirty="0">
                <a:ea typeface="宋体" charset="-122"/>
              </a:rPr>
              <a:t>&lt;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note </a:t>
            </a:r>
            <a:r>
              <a:rPr lang="zh-CN" altLang="zh-CN" dirty="0">
                <a:solidFill>
                  <a:srgbClr val="174AD4"/>
                </a:solidFill>
                <a:ea typeface="宋体" charset="-122"/>
              </a:rPr>
              <a:t>xmlns:</a:t>
            </a:r>
            <a:r>
              <a:rPr lang="zh-CN" altLang="zh-CN" dirty="0">
                <a:solidFill>
                  <a:srgbClr val="871094"/>
                </a:solidFill>
                <a:ea typeface="宋体" charset="-122"/>
              </a:rPr>
              <a:t>xsi</a:t>
            </a: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="http://www.w3.org/2001/XMLSchema-instance"</a:t>
            </a:r>
            <a:br>
              <a:rPr lang="zh-CN" altLang="zh-CN" dirty="0">
                <a:solidFill>
                  <a:srgbClr val="067D17"/>
                </a:solidFill>
                <a:ea typeface="宋体" charset="-122"/>
              </a:rPr>
            </a:b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      </a:t>
            </a:r>
            <a:r>
              <a:rPr lang="zh-CN" altLang="zh-CN" dirty="0" smtClean="0">
                <a:solidFill>
                  <a:srgbClr val="871094"/>
                </a:solidFill>
                <a:ea typeface="宋体" charset="-122"/>
              </a:rPr>
              <a:t>xsi</a:t>
            </a:r>
            <a:r>
              <a:rPr lang="zh-CN" altLang="zh-CN" dirty="0">
                <a:solidFill>
                  <a:srgbClr val="174AD4"/>
                </a:solidFill>
                <a:ea typeface="宋体" charset="-122"/>
              </a:rPr>
              <a:t>:schemaLocation</a:t>
            </a: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="http://www.hitwh.edu.cn test.xsd"</a:t>
            </a:r>
            <a:br>
              <a:rPr lang="zh-CN" altLang="zh-CN" dirty="0">
                <a:solidFill>
                  <a:srgbClr val="067D17"/>
                </a:solidFill>
                <a:ea typeface="宋体" charset="-122"/>
              </a:rPr>
            </a:b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      </a:t>
            </a:r>
            <a:r>
              <a:rPr lang="zh-CN" altLang="zh-CN" dirty="0" smtClean="0">
                <a:solidFill>
                  <a:srgbClr val="174AD4"/>
                </a:solidFill>
                <a:ea typeface="宋体" charset="-122"/>
              </a:rPr>
              <a:t>xmlns</a:t>
            </a:r>
            <a:r>
              <a:rPr lang="zh-CN" altLang="zh-CN" dirty="0" smtClean="0">
                <a:solidFill>
                  <a:srgbClr val="067D17"/>
                </a:solidFill>
                <a:ea typeface="宋体" charset="-122"/>
              </a:rPr>
              <a:t>=http</a:t>
            </a:r>
            <a:r>
              <a:rPr lang="zh-CN" altLang="zh-CN" dirty="0">
                <a:solidFill>
                  <a:srgbClr val="067D17"/>
                </a:solidFill>
                <a:ea typeface="宋体" charset="-122"/>
              </a:rPr>
              <a:t>://www.hitwh.edu.</a:t>
            </a:r>
            <a:r>
              <a:rPr lang="zh-CN" altLang="zh-CN" dirty="0" smtClean="0">
                <a:solidFill>
                  <a:srgbClr val="067D17"/>
                </a:solidFill>
                <a:ea typeface="宋体" charset="-122"/>
              </a:rPr>
              <a:t>cn</a:t>
            </a:r>
            <a:r>
              <a:rPr lang="en-US" altLang="zh-CN" dirty="0" smtClean="0">
                <a:solidFill>
                  <a:srgbClr val="067D17"/>
                </a:solidFill>
                <a:ea typeface="宋体" charset="-122"/>
              </a:rPr>
              <a:t> </a:t>
            </a:r>
            <a:r>
              <a:rPr lang="zh-CN" altLang="zh-CN" dirty="0" smtClean="0">
                <a:ea typeface="宋体" charset="-122"/>
              </a:rPr>
              <a:t>&gt;</a:t>
            </a:r>
            <a:r>
              <a:rPr lang="zh-CN" altLang="zh-CN" dirty="0">
                <a:ea typeface="宋体" charset="-122"/>
              </a:rPr>
              <a:t/>
            </a:r>
            <a:br>
              <a:rPr lang="zh-CN" altLang="zh-CN" dirty="0">
                <a:ea typeface="宋体" charset="-122"/>
              </a:rPr>
            </a:br>
            <a:r>
              <a:rPr lang="zh-CN" altLang="zh-CN" dirty="0">
                <a:ea typeface="宋体" charset="-122"/>
              </a:rPr>
              <a:t>    &lt;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to</a:t>
            </a:r>
            <a:r>
              <a:rPr lang="zh-CN" altLang="zh-CN" dirty="0">
                <a:ea typeface="宋体" charset="-122"/>
              </a:rPr>
              <a:t>&gt;Tove&lt;/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to</a:t>
            </a:r>
            <a:r>
              <a:rPr lang="zh-CN" altLang="zh-CN" dirty="0">
                <a:ea typeface="宋体" charset="-122"/>
              </a:rPr>
              <a:t>&gt;</a:t>
            </a:r>
            <a:br>
              <a:rPr lang="zh-CN" altLang="zh-CN" dirty="0">
                <a:ea typeface="宋体" charset="-122"/>
              </a:rPr>
            </a:br>
            <a:r>
              <a:rPr lang="zh-CN" altLang="zh-CN" dirty="0">
                <a:ea typeface="宋体" charset="-122"/>
              </a:rPr>
              <a:t>    &lt;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from</a:t>
            </a:r>
            <a:r>
              <a:rPr lang="zh-CN" altLang="zh-CN" dirty="0">
                <a:ea typeface="宋体" charset="-122"/>
              </a:rPr>
              <a:t>&gt;Jani&lt;/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from</a:t>
            </a:r>
            <a:r>
              <a:rPr lang="zh-CN" altLang="zh-CN" dirty="0">
                <a:ea typeface="宋体" charset="-122"/>
              </a:rPr>
              <a:t>&gt;</a:t>
            </a:r>
            <a:br>
              <a:rPr lang="zh-CN" altLang="zh-CN" dirty="0">
                <a:ea typeface="宋体" charset="-122"/>
              </a:rPr>
            </a:br>
            <a:r>
              <a:rPr lang="zh-CN" altLang="zh-CN" dirty="0">
                <a:ea typeface="宋体" charset="-122"/>
              </a:rPr>
              <a:t>    &lt;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heading</a:t>
            </a:r>
            <a:r>
              <a:rPr lang="zh-CN" altLang="zh-CN" dirty="0">
                <a:ea typeface="宋体" charset="-122"/>
              </a:rPr>
              <a:t>&gt;reminder&lt;/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heading</a:t>
            </a:r>
            <a:r>
              <a:rPr lang="zh-CN" altLang="zh-CN" dirty="0">
                <a:ea typeface="宋体" charset="-122"/>
              </a:rPr>
              <a:t>&gt;</a:t>
            </a:r>
            <a:br>
              <a:rPr lang="zh-CN" altLang="zh-CN" dirty="0">
                <a:ea typeface="宋体" charset="-122"/>
              </a:rPr>
            </a:br>
            <a:r>
              <a:rPr lang="zh-CN" altLang="zh-CN" dirty="0">
                <a:ea typeface="宋体" charset="-122"/>
              </a:rPr>
              <a:t>    &lt;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body</a:t>
            </a:r>
            <a:r>
              <a:rPr lang="zh-CN" altLang="zh-CN" dirty="0">
                <a:ea typeface="宋体" charset="-122"/>
              </a:rPr>
              <a:t>&gt;hello,world&lt;/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body</a:t>
            </a:r>
            <a:r>
              <a:rPr lang="zh-CN" altLang="zh-CN" dirty="0">
                <a:ea typeface="宋体" charset="-122"/>
              </a:rPr>
              <a:t>&gt;</a:t>
            </a:r>
            <a:br>
              <a:rPr lang="zh-CN" altLang="zh-CN" dirty="0">
                <a:ea typeface="宋体" charset="-122"/>
              </a:rPr>
            </a:br>
            <a:r>
              <a:rPr lang="zh-CN" altLang="zh-CN" dirty="0">
                <a:ea typeface="宋体" charset="-122"/>
              </a:rPr>
              <a:t>&lt;/</a:t>
            </a:r>
            <a:r>
              <a:rPr lang="zh-CN" altLang="zh-CN" dirty="0">
                <a:solidFill>
                  <a:srgbClr val="0033B3"/>
                </a:solidFill>
                <a:ea typeface="宋体" charset="-122"/>
              </a:rPr>
              <a:t>note</a:t>
            </a:r>
            <a:r>
              <a:rPr lang="zh-CN" altLang="zh-CN" dirty="0">
                <a:ea typeface="宋体" charset="-122"/>
              </a:rPr>
              <a:t>&gt;</a:t>
            </a:r>
            <a:endParaRPr lang="zh-CN" altLang="zh-CN" sz="2800" dirty="0">
              <a:solidFill>
                <a:srgbClr val="000000"/>
              </a:solidFill>
              <a:latin typeface="Arial" panose="020B0604020202020204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51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软件：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4.1 </a:t>
            </a:r>
            <a:r>
              <a:rPr lang="en-US" altLang="zh-CN" dirty="0" smtClean="0">
                <a:cs typeface="+mn-ea"/>
                <a:sym typeface="+mn-lt"/>
              </a:rPr>
              <a:t>Web</a:t>
            </a:r>
            <a:r>
              <a:rPr lang="zh-CN" altLang="en-US" dirty="0">
                <a:cs typeface="+mn-ea"/>
                <a:sym typeface="+mn-lt"/>
              </a:rPr>
              <a:t>相关概念回顾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348880"/>
            <a:ext cx="1008112" cy="35283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008" y="2348880"/>
            <a:ext cx="3960440" cy="35283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1556792"/>
            <a:ext cx="2664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8104" y="1556792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：例如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91680" y="3789040"/>
            <a:ext cx="2952328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headEnd w="lg" len="lg"/>
            <a:tailEnd type="arrow" w="lg" len="lg"/>
          </a:ln>
          <a:effectLst/>
        </p:spPr>
      </p:cxnSp>
      <p:cxnSp>
        <p:nvCxnSpPr>
          <p:cNvPr id="9" name="直接箭头连接符 8"/>
          <p:cNvCxnSpPr/>
          <p:nvPr/>
        </p:nvCxnSpPr>
        <p:spPr>
          <a:xfrm flipH="1">
            <a:off x="1691680" y="4509120"/>
            <a:ext cx="2952328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375756" y="275617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1554" y="33579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7910" y="41679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6" y="2777870"/>
            <a:ext cx="3168352" cy="939162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8298" y="4257092"/>
            <a:ext cx="3168352" cy="1260140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056" y="278092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javascritp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00238" y="4319801"/>
            <a:ext cx="2929267" cy="1077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动态资源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49251" y="348026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URL&amp;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0905" y="415197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4" idx="0"/>
            <a:endCxn id="13" idx="2"/>
          </p:cNvCxnSpPr>
          <p:nvPr/>
        </p:nvCxnSpPr>
        <p:spPr>
          <a:xfrm flipH="1" flipV="1">
            <a:off x="6660232" y="3717032"/>
            <a:ext cx="2242" cy="54006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headEnd w="lg" len="lg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76494" y="6060187"/>
            <a:ext cx="801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locator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应用程序中，用于指定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的表示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应用的本质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服务器静态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动态资源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XML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</a:rPr>
              <a:t>的比较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4.1 Web</a:t>
            </a:r>
            <a:r>
              <a:rPr lang="zh-CN" altLang="en-US" dirty="0">
                <a:cs typeface="+mn-ea"/>
                <a:sym typeface="+mn-lt"/>
              </a:rPr>
              <a:t>相关概念回顾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96195" y="3268784"/>
            <a:ext cx="971968" cy="338554"/>
          </a:xfrm>
          <a:prstGeom prst="rect">
            <a:avLst/>
          </a:prstGeom>
          <a:solidFill>
            <a:srgbClr val="FF9999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  <p:sp>
        <p:nvSpPr>
          <p:cNvPr id="53" name="矩形 52"/>
          <p:cNvSpPr/>
          <p:nvPr/>
        </p:nvSpPr>
        <p:spPr>
          <a:xfrm>
            <a:off x="5996195" y="3886304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96195" y="4427116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96195" y="4967928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856230" y="3745303"/>
            <a:ext cx="1251898" cy="179581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70964" y="4207750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服务器端组件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856230" y="1897528"/>
            <a:ext cx="1251899" cy="962739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996195" y="1973641"/>
            <a:ext cx="971969" cy="360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96195" y="2396473"/>
            <a:ext cx="971969" cy="360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26095" y="1531293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</a:p>
        </p:txBody>
      </p:sp>
      <p:sp>
        <p:nvSpPr>
          <p:cNvPr id="68" name="矩形 67"/>
          <p:cNvSpPr/>
          <p:nvPr/>
        </p:nvSpPr>
        <p:spPr>
          <a:xfrm>
            <a:off x="910630" y="2516268"/>
            <a:ext cx="1894754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677106" y="1973641"/>
            <a:ext cx="1128278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0630" y="1977098"/>
            <a:ext cx="500990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77106" y="1484784"/>
            <a:ext cx="1128278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070870" y="1975456"/>
            <a:ext cx="998398" cy="36000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2206774" y="2335456"/>
            <a:ext cx="0" cy="18081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直接箭头连接符 73"/>
          <p:cNvCxnSpPr/>
          <p:nvPr/>
        </p:nvCxnSpPr>
        <p:spPr>
          <a:xfrm flipV="1">
            <a:off x="1173050" y="2335456"/>
            <a:ext cx="0" cy="18081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直接箭头连接符 74"/>
          <p:cNvCxnSpPr>
            <a:stCxn id="69" idx="0"/>
            <a:endCxn id="71" idx="2"/>
          </p:cNvCxnSpPr>
          <p:nvPr/>
        </p:nvCxnSpPr>
        <p:spPr>
          <a:xfrm flipV="1">
            <a:off x="2241245" y="1844784"/>
            <a:ext cx="0" cy="12885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直接箭头连接符 75"/>
          <p:cNvCxnSpPr>
            <a:stCxn id="71" idx="3"/>
            <a:endCxn id="72" idx="0"/>
          </p:cNvCxnSpPr>
          <p:nvPr/>
        </p:nvCxnSpPr>
        <p:spPr>
          <a:xfrm>
            <a:off x="2805384" y="1664784"/>
            <a:ext cx="764685" cy="310672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3358902" y="3274528"/>
            <a:ext cx="1008112" cy="327066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80" idx="6"/>
            <a:endCxn id="77" idx="1"/>
          </p:cNvCxnSpPr>
          <p:nvPr/>
        </p:nvCxnSpPr>
        <p:spPr>
          <a:xfrm>
            <a:off x="2362063" y="3438061"/>
            <a:ext cx="99683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直接箭头连接符 78"/>
          <p:cNvCxnSpPr>
            <a:stCxn id="52" idx="1"/>
            <a:endCxn id="77" idx="3"/>
          </p:cNvCxnSpPr>
          <p:nvPr/>
        </p:nvCxnSpPr>
        <p:spPr>
          <a:xfrm flipH="1">
            <a:off x="4367014" y="3438061"/>
            <a:ext cx="1629181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椭圆 79"/>
          <p:cNvSpPr/>
          <p:nvPr/>
        </p:nvSpPr>
        <p:spPr>
          <a:xfrm>
            <a:off x="1353951" y="3005924"/>
            <a:ext cx="1008112" cy="86427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</a:p>
        </p:txBody>
      </p:sp>
      <p:sp>
        <p:nvSpPr>
          <p:cNvPr id="81" name="椭圆 80"/>
          <p:cNvSpPr/>
          <p:nvPr/>
        </p:nvSpPr>
        <p:spPr>
          <a:xfrm>
            <a:off x="7171030" y="3005924"/>
            <a:ext cx="987188" cy="864274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cxnSp>
        <p:nvCxnSpPr>
          <p:cNvPr id="82" name="直接箭头连接符 81"/>
          <p:cNvCxnSpPr>
            <a:stCxn id="69" idx="3"/>
            <a:endCxn id="72" idx="1"/>
          </p:cNvCxnSpPr>
          <p:nvPr/>
        </p:nvCxnSpPr>
        <p:spPr>
          <a:xfrm>
            <a:off x="2805384" y="2153641"/>
            <a:ext cx="265486" cy="1815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直接箭头连接符 82"/>
          <p:cNvCxnSpPr>
            <a:stCxn id="80" idx="0"/>
            <a:endCxn id="68" idx="2"/>
          </p:cNvCxnSpPr>
          <p:nvPr/>
        </p:nvCxnSpPr>
        <p:spPr>
          <a:xfrm flipV="1">
            <a:off x="1858007" y="2876268"/>
            <a:ext cx="0" cy="12965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直接箭头连接符 83"/>
          <p:cNvCxnSpPr>
            <a:stCxn id="65" idx="1"/>
            <a:endCxn id="72" idx="3"/>
          </p:cNvCxnSpPr>
          <p:nvPr/>
        </p:nvCxnSpPr>
        <p:spPr>
          <a:xfrm flipH="1">
            <a:off x="4069268" y="2153641"/>
            <a:ext cx="1926927" cy="1815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5" name="肘形连接符 84"/>
          <p:cNvCxnSpPr>
            <a:stCxn id="66" idx="1"/>
            <a:endCxn id="72" idx="2"/>
          </p:cNvCxnSpPr>
          <p:nvPr/>
        </p:nvCxnSpPr>
        <p:spPr>
          <a:xfrm rot="10800000">
            <a:off x="3570069" y="2335457"/>
            <a:ext cx="2426126" cy="241017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6" name="直接箭头连接符 85"/>
          <p:cNvCxnSpPr/>
          <p:nvPr/>
        </p:nvCxnSpPr>
        <p:spPr>
          <a:xfrm flipV="1">
            <a:off x="6482179" y="2860267"/>
            <a:ext cx="1" cy="40851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直接箭头连接符 86"/>
          <p:cNvCxnSpPr/>
          <p:nvPr/>
        </p:nvCxnSpPr>
        <p:spPr>
          <a:xfrm>
            <a:off x="6482179" y="3607338"/>
            <a:ext cx="0" cy="27896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矩形 87"/>
          <p:cNvSpPr/>
          <p:nvPr/>
        </p:nvSpPr>
        <p:spPr>
          <a:xfrm>
            <a:off x="1323909" y="5777946"/>
            <a:ext cx="1068195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7294" y="5764164"/>
            <a:ext cx="1260000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stCxn id="80" idx="4"/>
            <a:endCxn id="88" idx="0"/>
          </p:cNvCxnSpPr>
          <p:nvPr/>
        </p:nvCxnSpPr>
        <p:spPr>
          <a:xfrm>
            <a:off x="1858007" y="3870198"/>
            <a:ext cx="0" cy="1907748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6" name="圆角矩形 95"/>
          <p:cNvSpPr/>
          <p:nvPr/>
        </p:nvSpPr>
        <p:spPr>
          <a:xfrm>
            <a:off x="1126654" y="5651016"/>
            <a:ext cx="7200800" cy="58629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97" name="直接箭头连接符 96"/>
          <p:cNvCxnSpPr>
            <a:stCxn id="88" idx="3"/>
            <a:endCxn id="89" idx="1"/>
          </p:cNvCxnSpPr>
          <p:nvPr/>
        </p:nvCxnSpPr>
        <p:spPr>
          <a:xfrm flipV="1">
            <a:off x="2392104" y="5944164"/>
            <a:ext cx="4495190" cy="13782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98" name="文本框 97"/>
          <p:cNvSpPr txBox="1"/>
          <p:nvPr/>
        </p:nvSpPr>
        <p:spPr>
          <a:xfrm>
            <a:off x="3502918" y="5294423"/>
            <a:ext cx="1566076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/>
          <p:cNvCxnSpPr>
            <a:stCxn id="81" idx="4"/>
          </p:cNvCxnSpPr>
          <p:nvPr/>
        </p:nvCxnSpPr>
        <p:spPr>
          <a:xfrm>
            <a:off x="7664624" y="3870198"/>
            <a:ext cx="3720" cy="1762779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直接箭头连接符 99"/>
          <p:cNvCxnSpPr>
            <a:stCxn id="81" idx="2"/>
            <a:endCxn id="52" idx="3"/>
          </p:cNvCxnSpPr>
          <p:nvPr/>
        </p:nvCxnSpPr>
        <p:spPr>
          <a:xfrm flipH="1">
            <a:off x="6968163" y="3438061"/>
            <a:ext cx="202867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1" name="文本框 100"/>
          <p:cNvSpPr txBox="1"/>
          <p:nvPr/>
        </p:nvSpPr>
        <p:spPr>
          <a:xfrm>
            <a:off x="3912429" y="2609396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异步方式</a:t>
            </a:r>
          </a:p>
        </p:txBody>
      </p:sp>
      <p:sp>
        <p:nvSpPr>
          <p:cNvPr id="103" name="矩形 102"/>
          <p:cNvSpPr/>
          <p:nvPr/>
        </p:nvSpPr>
        <p:spPr>
          <a:xfrm>
            <a:off x="611560" y="1340768"/>
            <a:ext cx="7992888" cy="5400600"/>
          </a:xfrm>
          <a:prstGeom prst="rect">
            <a:avLst/>
          </a:prstGeom>
          <a:noFill/>
          <a:ln w="9525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2886866" y="6281750"/>
            <a:ext cx="2868821" cy="376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Java Web</a:t>
            </a:r>
            <a:r>
              <a:rPr lang="zh-CN" altLang="en-US" sz="2000" dirty="0" smtClean="0">
                <a:solidFill>
                  <a:srgbClr val="0000FF"/>
                </a:solidFill>
              </a:rPr>
              <a:t>基础架构体系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4.1 Web</a:t>
            </a:r>
            <a:r>
              <a:rPr lang="zh-CN" altLang="en-US" dirty="0">
                <a:cs typeface="+mn-ea"/>
                <a:sym typeface="+mn-lt"/>
              </a:rPr>
              <a:t>相关概念回顾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896963"/>
          </a:xfrm>
        </p:spPr>
        <p:txBody>
          <a:bodyPr/>
          <a:lstStyle/>
          <a:p>
            <a:r>
              <a:rPr lang="en-US" altLang="zh-CN" dirty="0" smtClean="0"/>
              <a:t>B/S</a:t>
            </a:r>
            <a:r>
              <a:rPr lang="zh-CN" altLang="en-US" dirty="0"/>
              <a:t>体系</a:t>
            </a:r>
            <a:r>
              <a:rPr lang="zh-CN" altLang="en-US" dirty="0" smtClean="0"/>
              <a:t>架构</a:t>
            </a:r>
            <a:r>
              <a:rPr lang="zh-CN" altLang="en-US" dirty="0"/>
              <a:t>：</a:t>
            </a:r>
            <a:r>
              <a:rPr lang="zh-CN" altLang="en-US" dirty="0" smtClean="0"/>
              <a:t>浏览器</a:t>
            </a:r>
            <a:r>
              <a:rPr lang="zh-CN" altLang="en-US" dirty="0"/>
              <a:t>并不是直接与数据库服务器建立连接，而是通过</a:t>
            </a:r>
            <a:r>
              <a:rPr lang="en-US" altLang="zh-CN" dirty="0">
                <a:solidFill>
                  <a:srgbClr val="0000FF"/>
                </a:solidFill>
              </a:rPr>
              <a:t>Web</a:t>
            </a:r>
            <a:r>
              <a:rPr lang="zh-CN" altLang="en-US" dirty="0">
                <a:solidFill>
                  <a:srgbClr val="0000FF"/>
                </a:solidFill>
              </a:rPr>
              <a:t>服务器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数据库服务器</a:t>
            </a:r>
            <a:r>
              <a:rPr lang="zh-CN" altLang="en-US" dirty="0"/>
              <a:t>需要建立连接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05108"/>
              </p:ext>
            </p:extLst>
          </p:nvPr>
        </p:nvGraphicFramePr>
        <p:xfrm>
          <a:off x="1403648" y="1617607"/>
          <a:ext cx="5760640" cy="361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r:id="rId3" imgW="5194935" imgH="3255645" progId="Visio.Drawing.11">
                  <p:embed/>
                </p:oleObj>
              </mc:Choice>
              <mc:Fallback>
                <p:oleObj r:id="rId3" imgW="5194935" imgH="32556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17607"/>
                        <a:ext cx="5760640" cy="3611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" y="2584755"/>
            <a:ext cx="1450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Css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Js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JQuery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Bootstrap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Ajax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7944" y="206084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</a:rPr>
              <a:t>Tomcat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3188" y="206084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</a:rPr>
              <a:t>Browser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2160" y="2060848"/>
            <a:ext cx="14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6600"/>
                </a:solidFill>
              </a:rPr>
              <a:t>Mysql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5428" y="3597297"/>
            <a:ext cx="1450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Servlet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Filter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Listener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JavaBean</a:t>
            </a:r>
          </a:p>
          <a:p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6176" y="3732072"/>
            <a:ext cx="14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JDBC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C3P0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95080" y="2829072"/>
            <a:ext cx="14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http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Xml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json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950" y="479502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cookie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0332" y="477939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session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3692" y="1617607"/>
            <a:ext cx="1470396" cy="827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服务器软件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zh-CN" altLang="en-US" dirty="0"/>
              <a:t>：安装了服务器软件的计算机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软件：接收用户的请求，处理请求，做出响应</a:t>
            </a:r>
          </a:p>
          <a:p>
            <a:r>
              <a:rPr lang="en-US" altLang="zh-CN" dirty="0" smtClean="0"/>
              <a:t>Web</a:t>
            </a:r>
            <a:r>
              <a:rPr lang="zh-CN" altLang="en-US" dirty="0"/>
              <a:t>服务器软件：接收用户的请求，处理请求，做出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服务器软件中，可以部署</a:t>
            </a:r>
            <a:r>
              <a:rPr lang="en-US" altLang="zh-CN" dirty="0"/>
              <a:t>web</a:t>
            </a:r>
            <a:r>
              <a:rPr lang="zh-CN" altLang="en-US" dirty="0"/>
              <a:t>项目，让用户通过浏览器来访问这些项目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中的动态资源只能运行在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服务器软件之中，因此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服务器软件又称为</a:t>
            </a:r>
            <a:r>
              <a:rPr lang="en-US" altLang="zh-CN" dirty="0" smtClean="0">
                <a:solidFill>
                  <a:srgbClr val="0000FF"/>
                </a:solidFill>
              </a:rPr>
              <a:t>Web</a:t>
            </a:r>
            <a:r>
              <a:rPr lang="zh-CN" altLang="en-US" dirty="0">
                <a:solidFill>
                  <a:srgbClr val="0000FF"/>
                </a:solidFill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0398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服务器</a:t>
            </a:r>
            <a:r>
              <a:rPr lang="en-US" altLang="zh-CN" dirty="0"/>
              <a:t>&amp;</a:t>
            </a:r>
            <a:r>
              <a:rPr lang="zh-CN" altLang="en-US" dirty="0"/>
              <a:t>服务器软件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/>
              <a:t>相关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/>
              <a:t>服务器软件：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webLogic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oracle</a:t>
            </a:r>
            <a:r>
              <a:rPr lang="zh-CN" altLang="en-US" dirty="0"/>
              <a:t>公司，大型的</a:t>
            </a:r>
            <a:r>
              <a:rPr lang="en-US" altLang="zh-CN" dirty="0" err="1"/>
              <a:t>JavaEE</a:t>
            </a:r>
            <a:r>
              <a:rPr lang="zh-CN" altLang="en-US" dirty="0"/>
              <a:t>服务器，支持所有的</a:t>
            </a:r>
            <a:r>
              <a:rPr lang="en-US" altLang="zh-CN" dirty="0" err="1">
                <a:solidFill>
                  <a:srgbClr val="0000FF"/>
                </a:solidFill>
              </a:rPr>
              <a:t>JavaEE</a:t>
            </a:r>
            <a:r>
              <a:rPr lang="zh-CN" altLang="en-US" dirty="0">
                <a:solidFill>
                  <a:srgbClr val="0000FF"/>
                </a:solidFill>
              </a:rPr>
              <a:t>规范</a:t>
            </a:r>
            <a:r>
              <a:rPr lang="zh-CN" altLang="en-US" dirty="0"/>
              <a:t>，收费的。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webSphere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IBM</a:t>
            </a:r>
            <a:r>
              <a:rPr lang="zh-CN" altLang="en-US" dirty="0"/>
              <a:t>公司，大型的</a:t>
            </a:r>
            <a:r>
              <a:rPr lang="en-US" altLang="zh-CN" dirty="0" err="1"/>
              <a:t>JavaEE</a:t>
            </a:r>
            <a:r>
              <a:rPr lang="zh-CN" altLang="en-US" dirty="0"/>
              <a:t>服务器，支持所有的</a:t>
            </a:r>
            <a:r>
              <a:rPr lang="en-US" altLang="zh-CN" dirty="0" err="1"/>
              <a:t>JavaEE</a:t>
            </a:r>
            <a:r>
              <a:rPr lang="zh-CN" altLang="en-US" dirty="0"/>
              <a:t>规范，收费的。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JBOSS</a:t>
            </a:r>
            <a:r>
              <a:rPr lang="zh-CN" altLang="en-US" dirty="0"/>
              <a:t>：</a:t>
            </a:r>
            <a:r>
              <a:rPr lang="en-US" altLang="zh-CN" dirty="0"/>
              <a:t>JBOSS</a:t>
            </a:r>
            <a:r>
              <a:rPr lang="zh-CN" altLang="en-US" dirty="0"/>
              <a:t>公司的，大型的</a:t>
            </a:r>
            <a:r>
              <a:rPr lang="en-US" altLang="zh-CN" dirty="0" err="1"/>
              <a:t>JavaEE</a:t>
            </a:r>
            <a:r>
              <a:rPr lang="zh-CN" altLang="en-US" dirty="0"/>
              <a:t>服务器，支持所有的</a:t>
            </a:r>
            <a:r>
              <a:rPr lang="en-US" altLang="zh-CN" dirty="0" err="1"/>
              <a:t>JavaEE</a:t>
            </a:r>
            <a:r>
              <a:rPr lang="zh-CN" altLang="en-US" dirty="0"/>
              <a:t>规范，收费的。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Tomcat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Apache</a:t>
            </a:r>
            <a:r>
              <a:rPr lang="zh-CN" altLang="en-US" dirty="0"/>
              <a:t>基金组织，中小型的</a:t>
            </a:r>
            <a:r>
              <a:rPr lang="en-US" altLang="zh-CN" dirty="0" err="1"/>
              <a:t>JavaEE</a:t>
            </a:r>
            <a:r>
              <a:rPr lang="zh-CN" altLang="en-US" dirty="0"/>
              <a:t>服务器，仅仅支持少量的</a:t>
            </a:r>
            <a:r>
              <a:rPr lang="en-US" altLang="zh-CN" dirty="0" err="1"/>
              <a:t>JavaEE</a:t>
            </a:r>
            <a:r>
              <a:rPr lang="zh-CN" altLang="en-US" dirty="0" smtClean="0"/>
              <a:t>规范，如</a:t>
            </a:r>
            <a:r>
              <a:rPr lang="en-US" altLang="zh-CN" dirty="0" smtClean="0"/>
              <a:t>servlet/</a:t>
            </a:r>
            <a:r>
              <a:rPr lang="en-US" altLang="zh-CN" dirty="0" err="1" smtClean="0"/>
              <a:t>jsp</a:t>
            </a:r>
            <a:r>
              <a:rPr lang="zh-CN" altLang="en-US" dirty="0"/>
              <a:t>。开源的，免费的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JavaEE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企业版，</a:t>
            </a:r>
            <a:r>
              <a:rPr lang="en-US" altLang="zh-CN" dirty="0" smtClean="0"/>
              <a:t>Java</a:t>
            </a:r>
            <a:r>
              <a:rPr lang="zh-CN" altLang="en-US" dirty="0"/>
              <a:t>语言在企业级开发中使用的技术规范的总和，一共规定了</a:t>
            </a:r>
            <a:r>
              <a:rPr lang="en-US" altLang="zh-CN" dirty="0"/>
              <a:t>13</a:t>
            </a:r>
            <a:r>
              <a:rPr lang="zh-CN" altLang="en-US" dirty="0"/>
              <a:t>项大的规范</a:t>
            </a:r>
          </a:p>
        </p:txBody>
      </p:sp>
    </p:spTree>
    <p:extLst>
      <p:ext uri="{BB962C8B-B14F-4D97-AF65-F5344CB8AC3E}">
        <p14:creationId xmlns:p14="http://schemas.microsoft.com/office/powerpoint/2010/main" val="41654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4.3 tomcat </a:t>
            </a:r>
            <a:r>
              <a:rPr lang="zh-CN" altLang="en-US" dirty="0" smtClean="0">
                <a:cs typeface="+mn-ea"/>
                <a:sym typeface="+mn-lt"/>
              </a:rPr>
              <a:t>下载、安装和卸载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下载：</a:t>
            </a:r>
            <a:r>
              <a:rPr lang="en-US" altLang="zh-CN" dirty="0"/>
              <a:t>https://tomcat.apache.org</a:t>
            </a:r>
            <a:r>
              <a:rPr lang="en-US" altLang="zh-CN" dirty="0" smtClean="0"/>
              <a:t>/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安装</a:t>
            </a:r>
            <a:r>
              <a:rPr lang="zh-CN" altLang="en-US" dirty="0"/>
              <a:t>：解</a:t>
            </a:r>
            <a:r>
              <a:rPr lang="zh-CN" altLang="en-US" dirty="0" smtClean="0"/>
              <a:t>压下载后的压缩</a:t>
            </a:r>
            <a:r>
              <a:rPr lang="zh-CN" altLang="en-US" dirty="0"/>
              <a:t>包即可</a:t>
            </a:r>
            <a:r>
              <a:rPr lang="zh-CN" altLang="en-US" dirty="0" smtClean="0"/>
              <a:t>，解压后的目标即为安装目录。也可以自行修改，但建议</a:t>
            </a:r>
            <a:r>
              <a:rPr lang="zh-CN" altLang="en-US" dirty="0"/>
              <a:t>不要有中文和</a:t>
            </a:r>
            <a:r>
              <a:rPr lang="zh-CN" altLang="en-US" dirty="0" smtClean="0"/>
              <a:t>空格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卸载：</a:t>
            </a:r>
            <a:r>
              <a:rPr lang="zh-CN" altLang="en-US" dirty="0" smtClean="0"/>
              <a:t>删除安装目录即可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3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4.4 </a:t>
            </a:r>
            <a:r>
              <a:rPr lang="en-US" altLang="zh-CN" dirty="0">
                <a:cs typeface="+mn-ea"/>
                <a:sym typeface="+mn-lt"/>
              </a:rPr>
              <a:t>tomcat </a:t>
            </a:r>
            <a:r>
              <a:rPr lang="zh-CN" altLang="en-US" dirty="0" smtClean="0">
                <a:cs typeface="+mn-ea"/>
                <a:sym typeface="+mn-lt"/>
              </a:rPr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bin</a:t>
            </a:r>
            <a:r>
              <a:rPr lang="zh-CN" altLang="en-US" sz="2000" dirty="0"/>
              <a:t>：用于</a:t>
            </a:r>
            <a:r>
              <a:rPr lang="zh-CN" altLang="en-US" sz="2000" dirty="0" smtClean="0"/>
              <a:t>存放 </a:t>
            </a:r>
            <a:r>
              <a:rPr lang="en-US" altLang="zh-CN" sz="2000" dirty="0" smtClean="0"/>
              <a:t>Tomcat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可执行文件和脚本文件（扩展名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bat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文件。</a:t>
            </a:r>
          </a:p>
          <a:p>
            <a:r>
              <a:rPr lang="en-US" altLang="zh-CN" sz="2000" dirty="0" err="1" smtClean="0">
                <a:solidFill>
                  <a:srgbClr val="0000FF"/>
                </a:solidFill>
              </a:rPr>
              <a:t>conf</a:t>
            </a:r>
            <a:r>
              <a:rPr lang="zh-CN" altLang="en-US" sz="2000" dirty="0"/>
              <a:t>：用于</a:t>
            </a:r>
            <a:r>
              <a:rPr lang="zh-CN" altLang="en-US" sz="2000" dirty="0" smtClean="0"/>
              <a:t>存放 </a:t>
            </a:r>
            <a:r>
              <a:rPr lang="en-US" altLang="zh-CN" sz="2000" dirty="0" smtClean="0"/>
              <a:t>Tomcat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各种配置文件，</a:t>
            </a:r>
            <a:r>
              <a:rPr lang="zh-CN" altLang="en-US" sz="2000" dirty="0" smtClean="0"/>
              <a:t>如 </a:t>
            </a:r>
            <a:r>
              <a:rPr lang="en-US" altLang="zh-CN" sz="2000" dirty="0" smtClean="0"/>
              <a:t>web.xml</a:t>
            </a:r>
            <a:r>
              <a:rPr lang="zh-CN" altLang="en-US" sz="2000" dirty="0"/>
              <a:t>、</a:t>
            </a:r>
            <a:r>
              <a:rPr lang="en-US" altLang="zh-CN" sz="2000" dirty="0"/>
              <a:t>server.xml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lib</a:t>
            </a:r>
            <a:r>
              <a:rPr lang="zh-CN" altLang="en-US" sz="2000" dirty="0"/>
              <a:t>：用于</a:t>
            </a:r>
            <a:r>
              <a:rPr lang="zh-CN" altLang="en-US" sz="2000" dirty="0" smtClean="0"/>
              <a:t>存放 </a:t>
            </a:r>
            <a:r>
              <a:rPr lang="en-US" altLang="zh-CN" sz="2000" dirty="0" smtClean="0"/>
              <a:t>Tomcat </a:t>
            </a:r>
            <a:r>
              <a:rPr lang="zh-CN" altLang="en-US" sz="2000" dirty="0" smtClean="0"/>
              <a:t>服务器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所有 </a:t>
            </a:r>
            <a:r>
              <a:rPr lang="en-US" altLang="zh-CN" sz="2000" dirty="0" smtClean="0"/>
              <a:t>Web </a:t>
            </a:r>
            <a:r>
              <a:rPr lang="zh-CN" altLang="en-US" sz="2000" dirty="0" smtClean="0"/>
              <a:t>应用程序</a:t>
            </a:r>
            <a:r>
              <a:rPr lang="zh-CN" altLang="en-US" sz="2000" dirty="0"/>
              <a:t>需要访问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logs</a:t>
            </a:r>
            <a:r>
              <a:rPr lang="zh-CN" altLang="en-US" sz="2000" dirty="0"/>
              <a:t>：用于</a:t>
            </a:r>
            <a:r>
              <a:rPr lang="zh-CN" altLang="en-US" sz="2000" dirty="0" smtClean="0"/>
              <a:t>存放 </a:t>
            </a:r>
            <a:r>
              <a:rPr lang="en-US" altLang="zh-CN" sz="2000" dirty="0" smtClean="0"/>
              <a:t>Tomcat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日志文件。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temp</a:t>
            </a:r>
            <a:r>
              <a:rPr lang="zh-CN" altLang="en-US" sz="2000" dirty="0"/>
              <a:t>：用于</a:t>
            </a:r>
            <a:r>
              <a:rPr lang="zh-CN" altLang="en-US" sz="2000" dirty="0" smtClean="0"/>
              <a:t>存放 </a:t>
            </a:r>
            <a:r>
              <a:rPr lang="en-US" altLang="zh-CN" sz="2000" dirty="0" smtClean="0"/>
              <a:t>Tomcat </a:t>
            </a:r>
            <a:r>
              <a:rPr lang="zh-CN" altLang="en-US" sz="2000" dirty="0" smtClean="0"/>
              <a:t>运行</a:t>
            </a:r>
            <a:r>
              <a:rPr lang="zh-CN" altLang="en-US" sz="2000" dirty="0"/>
              <a:t>时产生的临时文件。</a:t>
            </a:r>
          </a:p>
          <a:p>
            <a:r>
              <a:rPr lang="en-US" altLang="zh-CN" sz="2000" dirty="0" err="1" smtClean="0">
                <a:solidFill>
                  <a:srgbClr val="0000FF"/>
                </a:solidFill>
              </a:rPr>
              <a:t>webapps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Web </a:t>
            </a:r>
            <a:r>
              <a:rPr lang="zh-CN" altLang="en-US" sz="2000" dirty="0" smtClean="0"/>
              <a:t>应用程序</a:t>
            </a:r>
            <a:r>
              <a:rPr lang="zh-CN" altLang="en-US" sz="2000" dirty="0"/>
              <a:t>的主要发布目录，通常将要发布的应用程序放到这个目录下。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work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Tomcat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工作目录，</a:t>
            </a:r>
            <a:r>
              <a:rPr lang="en-US" altLang="zh-CN" sz="2000" dirty="0" smtClean="0"/>
              <a:t>JSP </a:t>
            </a:r>
            <a:r>
              <a:rPr lang="zh-CN" altLang="en-US" sz="2000" dirty="0" smtClean="0"/>
              <a:t>编译生成的 </a:t>
            </a:r>
            <a:r>
              <a:rPr lang="en-US" altLang="zh-CN" sz="2000" dirty="0" smtClean="0"/>
              <a:t>Servlet </a:t>
            </a:r>
            <a:r>
              <a:rPr lang="zh-CN" altLang="en-US" sz="2000" dirty="0" smtClean="0"/>
              <a:t>源文件</a:t>
            </a:r>
            <a:r>
              <a:rPr lang="zh-CN" altLang="en-US" sz="2000" dirty="0"/>
              <a:t>和字节码文件放到这个目录下。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18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4.4 tomcat </a:t>
            </a:r>
            <a:r>
              <a:rPr lang="zh-CN" altLang="en-US" dirty="0" smtClean="0">
                <a:cs typeface="+mn-ea"/>
                <a:sym typeface="+mn-lt"/>
              </a:rPr>
              <a:t>启动与关闭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Tomcat</a:t>
            </a:r>
            <a:r>
              <a:rPr lang="zh-CN" altLang="en-US" dirty="0"/>
              <a:t>安装目录的</a:t>
            </a:r>
            <a:r>
              <a:rPr lang="en-US" altLang="zh-CN" dirty="0"/>
              <a:t>bin</a:t>
            </a:r>
            <a:r>
              <a:rPr lang="zh-CN" altLang="en-US" dirty="0"/>
              <a:t>子目录下，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startup.bat</a:t>
            </a:r>
            <a:r>
              <a:rPr lang="zh-CN" altLang="en-US" dirty="0" smtClean="0"/>
              <a:t>文件即可启动</a:t>
            </a:r>
            <a:r>
              <a:rPr lang="en-US" altLang="zh-CN" dirty="0"/>
              <a:t>Tomcat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632848" cy="39918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4476" y="5373216"/>
            <a:ext cx="7835956" cy="21602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0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4.4 tomcat </a:t>
            </a:r>
            <a:r>
              <a:rPr lang="zh-CN" altLang="en-US" dirty="0">
                <a:cs typeface="+mn-ea"/>
                <a:sym typeface="+mn-lt"/>
              </a:rPr>
              <a:t>启动与关闭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Tomcat</a:t>
            </a:r>
            <a:r>
              <a:rPr lang="zh-CN" altLang="en-US" sz="2000" dirty="0"/>
              <a:t>服务器启动后，在浏览器的地址栏中输入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localhost: 8080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或者 </a:t>
            </a:r>
            <a:r>
              <a:rPr lang="en-US" altLang="zh-CN" sz="2000" dirty="0" smtClean="0"/>
              <a:t>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127.0.0.1:8080</a:t>
            </a:r>
            <a:r>
              <a:rPr lang="zh-CN" altLang="en-US" sz="2000" dirty="0" smtClean="0"/>
              <a:t>访问</a:t>
            </a:r>
            <a:r>
              <a:rPr lang="en-US" altLang="zh-CN" sz="2000" dirty="0"/>
              <a:t>Tomcat</a:t>
            </a:r>
            <a:r>
              <a:rPr lang="zh-CN" altLang="en-US" sz="2000" dirty="0"/>
              <a:t>服务器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localhost</a:t>
            </a:r>
            <a:r>
              <a:rPr lang="zh-CN" altLang="en-US" sz="2000" dirty="0"/>
              <a:t>和</a:t>
            </a:r>
            <a:r>
              <a:rPr lang="en-US" altLang="zh-CN" sz="2000" dirty="0"/>
              <a:t>127.0.0.1</a:t>
            </a:r>
            <a:r>
              <a:rPr lang="zh-CN" altLang="en-US" sz="2000" dirty="0"/>
              <a:t>都表示本地</a:t>
            </a:r>
            <a:r>
              <a:rPr lang="zh-CN" altLang="en-US" sz="2000" dirty="0" smtClean="0"/>
              <a:t>计算机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2896"/>
            <a:ext cx="5123678" cy="32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4.4 tomcat </a:t>
            </a:r>
            <a:r>
              <a:rPr lang="zh-CN" altLang="en-US" dirty="0">
                <a:cs typeface="+mn-ea"/>
                <a:sym typeface="+mn-lt"/>
              </a:rPr>
              <a:t>启动与关闭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http 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Hyper Text Transfer Protocol</a:t>
            </a:r>
            <a:r>
              <a:rPr lang="zh-CN" altLang="en-US" dirty="0" smtClean="0"/>
              <a:t>超文本网络传输协议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127.0.0.1</a:t>
            </a:r>
            <a:r>
              <a:rPr lang="zh-CN" altLang="en-US" dirty="0" smtClean="0"/>
              <a:t>，回送</a:t>
            </a:r>
            <a:r>
              <a:rPr lang="zh-CN" altLang="en-US" dirty="0"/>
              <a:t>地址，指本地机，一般用来测试使用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8080</a:t>
            </a:r>
            <a:r>
              <a:rPr lang="zh-CN" altLang="en-US" dirty="0"/>
              <a:t>，表示端口号。每个应用程序对应一个端口号，通过类似门牌号的端口号，客户端才能真正的访问到该服务器</a:t>
            </a:r>
            <a:endParaRPr lang="en-US" altLang="zh-CN" dirty="0" smtClean="0"/>
          </a:p>
          <a:p>
            <a:r>
              <a:rPr lang="zh-CN" altLang="en-US" dirty="0" smtClean="0"/>
              <a:t>网络通信三要素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/>
              <a:t>：电子设备</a:t>
            </a:r>
            <a:r>
              <a:rPr lang="en-US" altLang="zh-CN" dirty="0"/>
              <a:t>(</a:t>
            </a:r>
            <a:r>
              <a:rPr lang="zh-CN" altLang="en-US" dirty="0"/>
              <a:t>计算机</a:t>
            </a:r>
            <a:r>
              <a:rPr lang="en-US" altLang="zh-CN" dirty="0"/>
              <a:t>)</a:t>
            </a:r>
            <a:r>
              <a:rPr lang="zh-CN" altLang="en-US" dirty="0"/>
              <a:t>在网络中的唯一标识。</a:t>
            </a:r>
          </a:p>
          <a:p>
            <a:pPr lvl="1"/>
            <a:r>
              <a:rPr lang="zh-CN" altLang="en-US" dirty="0" smtClean="0"/>
              <a:t>端口</a:t>
            </a:r>
            <a:r>
              <a:rPr lang="zh-CN" altLang="en-US" dirty="0"/>
              <a:t>：应用程序在计算机中的唯一标识。 </a:t>
            </a:r>
            <a:r>
              <a:rPr lang="en-US" altLang="zh-CN" dirty="0" smtClean="0"/>
              <a:t>0~65535</a:t>
            </a:r>
            <a:endParaRPr lang="en-US" altLang="zh-CN" dirty="0"/>
          </a:p>
          <a:p>
            <a:pPr lvl="1"/>
            <a:r>
              <a:rPr lang="zh-CN" altLang="en-US" dirty="0" smtClean="0"/>
              <a:t>传输</a:t>
            </a:r>
            <a:r>
              <a:rPr lang="zh-CN" altLang="en-US" dirty="0"/>
              <a:t>协议：规定了数据传输的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127.0.0.1 </a:t>
            </a:r>
            <a:r>
              <a:rPr lang="zh-CN" altLang="en-US" dirty="0" smtClean="0"/>
              <a:t>对应的域名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772816"/>
            <a:ext cx="8075240" cy="46166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hangingPunct="0">
              <a:defRPr>
                <a:solidFill>
                  <a:srgbClr val="080808"/>
                </a:solidFill>
                <a:latin typeface="Consolas" panose="020B0609020204030204" pitchFamily="49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http</a:t>
            </a:r>
            <a:r>
              <a:rPr lang="en-US" altLang="zh-CN" sz="2400" dirty="0" smtClean="0"/>
              <a:t>://127.0.0.1: 8080</a:t>
            </a:r>
            <a:endParaRPr lang="en-US" altLang="zh-CN" sz="24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11560" y="5638180"/>
            <a:ext cx="8229600" cy="46166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hangingPunct="0">
              <a:defRPr>
                <a:solidFill>
                  <a:srgbClr val="080808"/>
                </a:solidFill>
                <a:latin typeface="Consolas" panose="020B0609020204030204" pitchFamily="49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http</a:t>
            </a:r>
            <a:r>
              <a:rPr lang="en-US" altLang="zh-CN" sz="2400" dirty="0" smtClean="0"/>
              <a:t>://localhost: 8080</a:t>
            </a:r>
            <a:endParaRPr lang="en-US" altLang="zh-CN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83568" y="2234481"/>
            <a:ext cx="792088" cy="0"/>
          </a:xfrm>
          <a:prstGeom prst="line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2234481"/>
            <a:ext cx="1440160" cy="0"/>
          </a:xfrm>
          <a:prstGeom prst="line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2234481"/>
            <a:ext cx="792088" cy="0"/>
          </a:xfrm>
          <a:prstGeom prst="line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4.4 tomcat </a:t>
            </a:r>
            <a:r>
              <a:rPr lang="zh-CN" altLang="en-US" dirty="0">
                <a:cs typeface="+mn-ea"/>
                <a:sym typeface="+mn-lt"/>
              </a:rPr>
              <a:t>启动与关闭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启动可能需要到的问题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窗口一闪而过</a:t>
            </a:r>
            <a:endParaRPr lang="en-US" altLang="zh-CN" dirty="0"/>
          </a:p>
          <a:p>
            <a:pPr lvl="2"/>
            <a:r>
              <a:rPr lang="zh-CN" altLang="en-US" dirty="0"/>
              <a:t>原因： 没有正确配置</a:t>
            </a:r>
            <a:r>
              <a:rPr lang="en-US" altLang="zh-CN" dirty="0"/>
              <a:t>JAVA_HOME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解决方案：正确配置</a:t>
            </a:r>
            <a:r>
              <a:rPr lang="en-US" altLang="zh-CN" dirty="0" smtClean="0"/>
              <a:t>JAVA_HOME</a:t>
            </a:r>
            <a:r>
              <a:rPr lang="zh-CN" altLang="en-US" dirty="0" smtClean="0"/>
              <a:t>，并在环境变量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中增加</a:t>
            </a:r>
            <a:r>
              <a:rPr lang="en-US" altLang="zh-CN" dirty="0" smtClean="0">
                <a:solidFill>
                  <a:srgbClr val="0000FF"/>
                </a:solidFill>
              </a:rPr>
              <a:t>%JAVA_HOME%\bin;</a:t>
            </a:r>
          </a:p>
          <a:p>
            <a:pPr lvl="1"/>
            <a:r>
              <a:rPr lang="zh-CN" altLang="en-US" dirty="0" smtClean="0"/>
              <a:t>启动报错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原因：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端口被占用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：找到占用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端口的进程，杀死该进程</a:t>
            </a:r>
            <a:r>
              <a:rPr lang="en-US" altLang="zh-CN" dirty="0" smtClean="0"/>
              <a:t>;</a:t>
            </a:r>
          </a:p>
          <a:p>
            <a:pPr lvl="2"/>
            <a:r>
              <a:rPr lang="zh-CN" altLang="en-US" dirty="0" smtClean="0"/>
              <a:t>解决方案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：修改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/server.xml </a:t>
            </a:r>
            <a:r>
              <a:rPr lang="zh-CN" altLang="en-US" dirty="0" smtClean="0"/>
              <a:t>中 如下代码中的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属性值。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75656" y="4797152"/>
            <a:ext cx="7211144" cy="92333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hangingPunct="0">
              <a:defRPr>
                <a:solidFill>
                  <a:srgbClr val="080808"/>
                </a:solidFill>
                <a:latin typeface="Consolas" panose="020B0609020204030204" pitchFamily="49" charset="0"/>
                <a:ea typeface="宋体" pitchFamily="2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&lt;Connector port="</a:t>
            </a:r>
            <a:r>
              <a:rPr lang="en-US" altLang="zh-CN" dirty="0">
                <a:solidFill>
                  <a:srgbClr val="0000FF"/>
                </a:solidFill>
              </a:rPr>
              <a:t>8080</a:t>
            </a:r>
            <a:r>
              <a:rPr lang="en-US" altLang="zh-CN" dirty="0"/>
              <a:t>" protocol="HTTP/1.1"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connectionTimeout</a:t>
            </a:r>
            <a:r>
              <a:rPr lang="en-US" altLang="zh-CN" dirty="0"/>
              <a:t>="20000"</a:t>
            </a:r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redirectPort</a:t>
            </a:r>
            <a:r>
              <a:rPr lang="en-US" altLang="zh-CN" dirty="0"/>
              <a:t>="8443" /&gt;</a:t>
            </a:r>
          </a:p>
        </p:txBody>
      </p:sp>
    </p:spTree>
    <p:extLst>
      <p:ext uri="{BB962C8B-B14F-4D97-AF65-F5344CB8AC3E}">
        <p14:creationId xmlns:p14="http://schemas.microsoft.com/office/powerpoint/2010/main" val="35048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概念：可</a:t>
            </a:r>
            <a:r>
              <a:rPr lang="zh-CN" altLang="en-US" dirty="0"/>
              <a:t>扩展标记语言</a:t>
            </a:r>
            <a:r>
              <a:rPr lang="zh-CN" altLang="en-US" dirty="0" smtClean="0"/>
              <a:t>（ </a:t>
            </a:r>
            <a:r>
              <a:rPr lang="en-US" altLang="zh-CN" dirty="0" err="1" smtClean="0"/>
              <a:t>E</a:t>
            </a:r>
            <a:r>
              <a:rPr lang="en-US" altLang="zh-CN" dirty="0" err="1" smtClean="0">
                <a:solidFill>
                  <a:srgbClr val="006600"/>
                </a:solidFill>
              </a:rPr>
              <a:t>X</a:t>
            </a:r>
            <a:r>
              <a:rPr lang="en-US" altLang="zh-CN" dirty="0" err="1" smtClean="0"/>
              <a:t>tensible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66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 smtClean="0">
                <a:solidFill>
                  <a:srgbClr val="006600"/>
                </a:solidFill>
              </a:rPr>
              <a:t>L</a:t>
            </a:r>
            <a:r>
              <a:rPr lang="en-US" altLang="zh-CN" dirty="0" smtClean="0"/>
              <a:t>anguage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可</a:t>
            </a:r>
            <a:r>
              <a:rPr lang="zh-CN" altLang="en-US" dirty="0">
                <a:solidFill>
                  <a:srgbClr val="0000FF"/>
                </a:solidFill>
              </a:rPr>
              <a:t>扩展</a:t>
            </a:r>
            <a:r>
              <a:rPr lang="zh-CN" altLang="en-US" dirty="0"/>
              <a:t>：标签都是自定义的。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&lt;user&gt;</a:t>
            </a:r>
            <a:r>
              <a:rPr lang="en-US" altLang="zh-CN" dirty="0"/>
              <a:t> </a:t>
            </a:r>
            <a:r>
              <a:rPr lang="en-US" altLang="zh-CN" dirty="0" smtClean="0"/>
              <a:t>&lt;/user</a:t>
            </a:r>
            <a:r>
              <a:rPr lang="en-US" altLang="zh-CN" dirty="0"/>
              <a:t>&gt;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功能：存储数据</a:t>
            </a:r>
            <a:endParaRPr lang="en-US" altLang="zh-CN" dirty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提供格式化的数据存储，</a:t>
            </a:r>
            <a:r>
              <a:rPr lang="zh-CN" altLang="en-US" dirty="0"/>
              <a:t>适用于不同应用程序之间的数据</a:t>
            </a:r>
            <a:r>
              <a:rPr lang="zh-CN" altLang="en-US" dirty="0" smtClean="0"/>
              <a:t>交换。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广泛应用于框架的各种配置文件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72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4.4 tomcat </a:t>
            </a:r>
            <a:r>
              <a:rPr lang="zh-CN" altLang="en-US" dirty="0">
                <a:cs typeface="+mn-ea"/>
                <a:sym typeface="+mn-lt"/>
              </a:rPr>
              <a:t>启动与关闭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正常</a:t>
            </a:r>
            <a:r>
              <a:rPr lang="zh-CN" altLang="en-US" dirty="0"/>
              <a:t>关闭：</a:t>
            </a:r>
          </a:p>
          <a:p>
            <a:pPr lvl="1"/>
            <a:r>
              <a:rPr lang="en-US" altLang="zh-CN" dirty="0" smtClean="0"/>
              <a:t>bin/shutdown.bat</a:t>
            </a:r>
            <a:endParaRPr lang="en-US" altLang="zh-CN" dirty="0"/>
          </a:p>
          <a:p>
            <a:pPr lvl="1"/>
            <a:r>
              <a:rPr lang="en-US" altLang="zh-CN" dirty="0" err="1" smtClean="0"/>
              <a:t>ctrl+c</a:t>
            </a:r>
            <a:endParaRPr lang="en-US" altLang="zh-CN" dirty="0"/>
          </a:p>
          <a:p>
            <a:r>
              <a:rPr lang="zh-CN" altLang="en-US" dirty="0" smtClean="0"/>
              <a:t>强制</a:t>
            </a:r>
            <a:r>
              <a:rPr lang="zh-CN" altLang="en-US" dirty="0"/>
              <a:t>关闭：</a:t>
            </a:r>
          </a:p>
          <a:p>
            <a:pPr lvl="1"/>
            <a:r>
              <a:rPr lang="zh-CN" altLang="en-US" dirty="0" smtClean="0"/>
              <a:t>点击</a:t>
            </a:r>
            <a:r>
              <a:rPr lang="zh-CN" altLang="en-US" dirty="0"/>
              <a:t>启动窗口的</a:t>
            </a:r>
            <a:r>
              <a:rPr lang="en-US" altLang="zh-CN" dirty="0"/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5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4.5 </a:t>
            </a:r>
            <a:r>
              <a:rPr lang="en-US" altLang="zh-CN" dirty="0">
                <a:cs typeface="+mn-ea"/>
                <a:sym typeface="+mn-lt"/>
              </a:rPr>
              <a:t>tomcat </a:t>
            </a:r>
            <a:r>
              <a:rPr lang="zh-CN" altLang="en-US" dirty="0" smtClean="0">
                <a:cs typeface="+mn-ea"/>
                <a:sym typeface="+mn-lt"/>
              </a:rPr>
              <a:t>中</a:t>
            </a:r>
            <a:r>
              <a:rPr lang="en-US" altLang="zh-CN" dirty="0" smtClean="0">
                <a:cs typeface="+mn-ea"/>
                <a:sym typeface="+mn-lt"/>
              </a:rPr>
              <a:t>Web</a:t>
            </a:r>
            <a:r>
              <a:rPr lang="zh-CN" altLang="en-US" dirty="0" smtClean="0">
                <a:cs typeface="+mn-ea"/>
                <a:sym typeface="+mn-lt"/>
              </a:rPr>
              <a:t>应用的部署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>
                <a:cs typeface="+mn-ea"/>
                <a:sym typeface="+mn-lt"/>
              </a:rPr>
              <a:t>Web</a:t>
            </a:r>
            <a:r>
              <a:rPr lang="zh-CN" altLang="en-US" dirty="0" smtClean="0">
                <a:cs typeface="+mn-ea"/>
                <a:sym typeface="+mn-lt"/>
              </a:rPr>
              <a:t>应用 （简称</a:t>
            </a:r>
            <a:r>
              <a:rPr lang="zh-CN" altLang="en-US" dirty="0"/>
              <a:t>项目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r>
              <a:rPr lang="zh-CN" altLang="en-US" dirty="0" smtClean="0"/>
              <a:t>放到 </a:t>
            </a:r>
            <a:r>
              <a:rPr lang="en-US" altLang="zh-CN" dirty="0" err="1" smtClean="0"/>
              <a:t>webapps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  <a:r>
              <a:rPr lang="zh-CN" altLang="en-US" dirty="0"/>
              <a:t>下即可。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hello</a:t>
            </a:r>
            <a:r>
              <a:rPr lang="zh-CN" altLang="en-US" dirty="0"/>
              <a:t>：项目的访问路径</a:t>
            </a:r>
            <a:r>
              <a:rPr lang="en-US" altLang="zh-CN" dirty="0"/>
              <a:t>--&gt;</a:t>
            </a:r>
            <a:r>
              <a:rPr lang="zh-CN" altLang="en-US" dirty="0"/>
              <a:t>虚拟目录</a:t>
            </a:r>
          </a:p>
          <a:p>
            <a:pPr lvl="1"/>
            <a:r>
              <a:rPr lang="zh-CN" altLang="en-US" dirty="0" smtClean="0"/>
              <a:t>简化</a:t>
            </a:r>
            <a:r>
              <a:rPr lang="zh-CN" altLang="en-US" dirty="0"/>
              <a:t>部署：将项目打成一个</a:t>
            </a:r>
            <a:r>
              <a:rPr lang="en-US" altLang="zh-CN" dirty="0"/>
              <a:t>war</a:t>
            </a:r>
            <a:r>
              <a:rPr lang="zh-CN" altLang="en-US" dirty="0"/>
              <a:t>包，再将</a:t>
            </a:r>
            <a:r>
              <a:rPr lang="en-US" altLang="zh-CN" dirty="0"/>
              <a:t>war</a:t>
            </a:r>
            <a:r>
              <a:rPr lang="zh-CN" altLang="en-US" dirty="0"/>
              <a:t>包放置到</a:t>
            </a:r>
            <a:r>
              <a:rPr lang="en-US" altLang="zh-CN" dirty="0" err="1"/>
              <a:t>webapps</a:t>
            </a:r>
            <a:r>
              <a:rPr lang="zh-CN" altLang="en-US" dirty="0" smtClean="0"/>
              <a:t>目录下。</a:t>
            </a:r>
            <a:r>
              <a:rPr lang="en-US" altLang="zh-CN" dirty="0" smtClean="0"/>
              <a:t>war</a:t>
            </a:r>
            <a:r>
              <a:rPr lang="zh-CN" altLang="en-US" dirty="0"/>
              <a:t>包会自动解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r>
              <a:rPr lang="zh-CN" altLang="en-US" dirty="0" smtClean="0"/>
              <a:t>其他部署方式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3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4.6 Web</a:t>
            </a:r>
            <a:r>
              <a:rPr lang="zh-CN" altLang="en-US" dirty="0" smtClean="0">
                <a:cs typeface="+mn-ea"/>
                <a:sym typeface="+mn-lt"/>
              </a:rPr>
              <a:t>应用的目录结构</a:t>
            </a:r>
            <a:endParaRPr lang="zh-CN" altLang="en-US" dirty="0"/>
          </a:p>
        </p:txBody>
      </p:sp>
      <p:graphicFrame>
        <p:nvGraphicFramePr>
          <p:cNvPr id="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78189"/>
              </p:ext>
            </p:extLst>
          </p:nvPr>
        </p:nvGraphicFramePr>
        <p:xfrm>
          <a:off x="683568" y="1417638"/>
          <a:ext cx="7114453" cy="506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Visio" r:id="rId3" imgW="4224840" imgH="3289034" progId="Visio.Drawing.11">
                  <p:embed/>
                </p:oleObj>
              </mc:Choice>
              <mc:Fallback>
                <p:oleObj name="Visio" r:id="rId3" imgW="4224840" imgH="32890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7638"/>
                        <a:ext cx="7114453" cy="5069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121372" y="3061841"/>
            <a:ext cx="1797050" cy="5111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364607" y="3954289"/>
            <a:ext cx="1273175" cy="41433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196360" y="3954289"/>
            <a:ext cx="1273175" cy="4127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978747" y="2285554"/>
            <a:ext cx="181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存放配置文件</a:t>
            </a: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flipH="1">
            <a:off x="5597747" y="2655441"/>
            <a:ext cx="381000" cy="4032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2235769" y="4725814"/>
            <a:ext cx="1817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存放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.class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文件</a:t>
            </a: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3742307" y="4214639"/>
            <a:ext cx="622300" cy="62071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564511" y="4524995"/>
            <a:ext cx="14211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存放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jar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文件</a:t>
            </a:r>
          </a:p>
        </p:txBody>
      </p: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H="1" flipV="1">
            <a:off x="7488585" y="4149551"/>
            <a:ext cx="506412" cy="3095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7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 Tomcat</a:t>
            </a:r>
            <a:r>
              <a:rPr lang="zh-CN" altLang="en-US" dirty="0"/>
              <a:t>在 </a:t>
            </a:r>
            <a:r>
              <a:rPr lang="en-US" altLang="zh-CN" dirty="0" err="1"/>
              <a:t>Intellj</a:t>
            </a:r>
            <a:r>
              <a:rPr lang="en-US" altLang="zh-CN" dirty="0"/>
              <a:t> idea </a:t>
            </a:r>
            <a:r>
              <a:rPr lang="zh-CN" altLang="en-US" dirty="0"/>
              <a:t>中的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？</a:t>
            </a: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</a:rPr>
              <a:t>的比较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建立新的项目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IntelliJ</a:t>
            </a:r>
            <a:r>
              <a:rPr lang="en-US" altLang="zh-CN" sz="2000" dirty="0" smtClean="0"/>
              <a:t> IDEA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2021.1</a:t>
            </a:r>
            <a:r>
              <a:rPr lang="zh-CN" altLang="en-US" sz="2000" dirty="0" smtClean="0"/>
              <a:t>版本中，首先建立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模块，完成项目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模块后，右键项目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模块，添加框架支持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07" y="2708920"/>
            <a:ext cx="3630158" cy="2773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4" y="2708920"/>
            <a:ext cx="4198474" cy="27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建立新的项目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40"/>
          </a:xfrm>
        </p:spPr>
        <p:txBody>
          <a:bodyPr/>
          <a:lstStyle/>
          <a:p>
            <a:r>
              <a:rPr lang="zh-CN" altLang="en-US" sz="2000" dirty="0" smtClean="0"/>
              <a:t>添加框架支持，完成项目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0" y="2348880"/>
            <a:ext cx="4105024" cy="2931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70" y="2348880"/>
            <a:ext cx="3954389" cy="29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6499820" cy="43873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点击</a:t>
            </a:r>
            <a:r>
              <a:rPr lang="en-US" altLang="zh-CN" sz="2000" dirty="0" smtClean="0"/>
              <a:t>Add Configuration</a:t>
            </a:r>
            <a:r>
              <a:rPr lang="zh-CN" altLang="en-US" sz="2000" dirty="0" smtClean="0"/>
              <a:t>，弹出</a:t>
            </a:r>
            <a:r>
              <a:rPr lang="en-US" altLang="zh-CN" sz="2000" dirty="0" smtClean="0"/>
              <a:t>Run/debug configuration</a:t>
            </a:r>
            <a:r>
              <a:rPr lang="zh-CN" altLang="en-US" sz="2000" dirty="0" smtClean="0"/>
              <a:t>，点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号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2348880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2996952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Tomcat 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项，进入本地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132856"/>
            <a:ext cx="6120680" cy="38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配置本地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的各项参数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98" y="2185048"/>
            <a:ext cx="6119403" cy="41400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1082" y="5248945"/>
            <a:ext cx="133698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6627" y="3031506"/>
            <a:ext cx="117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安装的路径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82268" y="4941168"/>
            <a:ext cx="117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配置端口号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87318" y="3105265"/>
            <a:ext cx="133698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配置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应用的部署路径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配置完访问路径后，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选项卡自动更改成设置值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3447"/>
            <a:ext cx="4022391" cy="34498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75656" y="4857280"/>
            <a:ext cx="26642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8858"/>
            <a:ext cx="4176464" cy="34543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68709" y="3874591"/>
            <a:ext cx="26642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 smtClean="0"/>
              <a:t>标签</a:t>
            </a:r>
            <a:r>
              <a:rPr lang="zh-CN" altLang="en-US" dirty="0"/>
              <a:t>都是自定义的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r>
              <a:rPr lang="zh-CN" altLang="en-US" dirty="0"/>
              <a:t>是预定义。</a:t>
            </a:r>
          </a:p>
          <a:p>
            <a:r>
              <a:rPr lang="en-US" altLang="zh-CN" dirty="0"/>
              <a:t>XML</a:t>
            </a:r>
            <a:r>
              <a:rPr lang="zh-CN" altLang="en-US" dirty="0" smtClean="0"/>
              <a:t>的</a:t>
            </a:r>
            <a:r>
              <a:rPr lang="zh-CN" altLang="en-US" dirty="0"/>
              <a:t>语法严格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语法</a:t>
            </a:r>
            <a:r>
              <a:rPr lang="zh-CN" altLang="en-US" dirty="0"/>
              <a:t>松散</a:t>
            </a:r>
          </a:p>
          <a:p>
            <a:r>
              <a:rPr lang="en-US" altLang="zh-CN" dirty="0"/>
              <a:t>XML</a:t>
            </a:r>
            <a:r>
              <a:rPr lang="zh-CN" altLang="en-US" dirty="0" smtClean="0"/>
              <a:t>是</a:t>
            </a:r>
            <a:r>
              <a:rPr lang="zh-CN" altLang="en-US" dirty="0"/>
              <a:t>存储数据的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是</a:t>
            </a:r>
            <a:r>
              <a:rPr lang="zh-CN" altLang="en-US" dirty="0"/>
              <a:t>展示数据</a:t>
            </a:r>
          </a:p>
        </p:txBody>
      </p:sp>
    </p:spTree>
    <p:extLst>
      <p:ext uri="{BB962C8B-B14F-4D97-AF65-F5344CB8AC3E}">
        <p14:creationId xmlns:p14="http://schemas.microsoft.com/office/powerpoint/2010/main" val="20338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tomcat 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点击绿色箭头运行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运行成功后的日志：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067425" cy="714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87824" y="2276872"/>
            <a:ext cx="30243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29000"/>
            <a:ext cx="7797055" cy="16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tomcat 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tomcat</a:t>
            </a:r>
            <a:r>
              <a:rPr lang="zh-CN" altLang="en-US" sz="2000" dirty="0" smtClean="0"/>
              <a:t>启动成功后，系统自动弹出网页。或者在浏览器地址栏中手工输入访问路径 </a:t>
            </a:r>
            <a:r>
              <a:rPr lang="en-US" altLang="zh-CN" sz="2000" dirty="0">
                <a:hlinkClick r:id="rId2"/>
              </a:rPr>
              <a:t>http://localhost:8080/webapp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zh-CN" altLang="en-US" sz="2000" dirty="0" smtClean="0"/>
              <a:t>，显示如下，成功启动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1273"/>
          <a:stretch/>
        </p:blipFill>
        <p:spPr>
          <a:xfrm>
            <a:off x="971600" y="2783310"/>
            <a:ext cx="6989536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7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首先讲解了有关</a:t>
            </a:r>
            <a:r>
              <a:rPr lang="en-US" altLang="zh-CN" dirty="0"/>
              <a:t>XML</a:t>
            </a:r>
            <a:r>
              <a:rPr lang="zh-CN" altLang="en-US" dirty="0"/>
              <a:t>的相关知识，包括</a:t>
            </a:r>
            <a:r>
              <a:rPr lang="en-US" altLang="zh-CN" dirty="0"/>
              <a:t>XML</a:t>
            </a:r>
            <a:r>
              <a:rPr lang="zh-CN" altLang="en-US" dirty="0"/>
              <a:t>概述、</a:t>
            </a:r>
            <a:r>
              <a:rPr lang="en-US" altLang="zh-CN" dirty="0"/>
              <a:t>XML</a:t>
            </a:r>
            <a:r>
              <a:rPr lang="zh-CN" altLang="en-US" dirty="0"/>
              <a:t>语法、</a:t>
            </a:r>
            <a:r>
              <a:rPr lang="en-US" altLang="zh-CN" dirty="0"/>
              <a:t>DTD</a:t>
            </a:r>
            <a:r>
              <a:rPr lang="zh-CN" altLang="en-US" dirty="0"/>
              <a:t>约束和</a:t>
            </a:r>
            <a:r>
              <a:rPr lang="en-US" altLang="zh-CN" dirty="0"/>
              <a:t>Schema</a:t>
            </a:r>
            <a:r>
              <a:rPr lang="zh-CN" altLang="en-US" dirty="0"/>
              <a:t>约束</a:t>
            </a:r>
            <a:r>
              <a:rPr lang="zh-CN" altLang="en-US" dirty="0" smtClean="0"/>
              <a:t>；介绍</a:t>
            </a:r>
            <a:r>
              <a:rPr lang="zh-CN" altLang="en-US" dirty="0"/>
              <a:t>了</a:t>
            </a:r>
            <a:r>
              <a:rPr lang="en-US" altLang="zh-CN" dirty="0"/>
              <a:t>Tomcat</a:t>
            </a:r>
            <a:r>
              <a:rPr lang="zh-CN" altLang="en-US" dirty="0"/>
              <a:t>的相关知识，包括</a:t>
            </a:r>
            <a:r>
              <a:rPr lang="en-US" altLang="zh-CN" dirty="0"/>
              <a:t>Tomcat</a:t>
            </a:r>
            <a:r>
              <a:rPr lang="zh-CN" altLang="en-US" dirty="0"/>
              <a:t>的简介、</a:t>
            </a:r>
            <a:r>
              <a:rPr lang="en-US" altLang="zh-CN" dirty="0"/>
              <a:t>Tomcat</a:t>
            </a:r>
            <a:r>
              <a:rPr lang="zh-CN" altLang="en-US" dirty="0"/>
              <a:t>的安装和启动和</a:t>
            </a:r>
            <a:r>
              <a:rPr lang="en-US" altLang="zh-CN" dirty="0"/>
              <a:t>Tomcat</a:t>
            </a:r>
            <a:r>
              <a:rPr lang="zh-CN" altLang="en-US" dirty="0"/>
              <a:t>诊断，以及</a:t>
            </a:r>
            <a:r>
              <a:rPr lang="en-US" altLang="zh-CN" dirty="0"/>
              <a:t>Tomcat</a:t>
            </a:r>
            <a:r>
              <a:rPr lang="zh-CN" altLang="en-US" dirty="0"/>
              <a:t>在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中的配置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本章的学习，初学者能够了解</a:t>
            </a:r>
            <a:r>
              <a:rPr lang="en-US" altLang="zh-CN" dirty="0"/>
              <a:t>XML</a:t>
            </a:r>
            <a:r>
              <a:rPr lang="zh-CN" altLang="en-US" dirty="0"/>
              <a:t>的概念，了解</a:t>
            </a:r>
            <a:r>
              <a:rPr lang="en-US" altLang="zh-CN" dirty="0"/>
              <a:t>XML</a:t>
            </a:r>
            <a:r>
              <a:rPr lang="zh-CN" altLang="en-US" dirty="0"/>
              <a:t>与</a:t>
            </a:r>
            <a:r>
              <a:rPr lang="en-US" altLang="zh-CN" dirty="0"/>
              <a:t>HTML</a:t>
            </a:r>
            <a:r>
              <a:rPr lang="zh-CN" altLang="en-US" dirty="0"/>
              <a:t>的不同，掌握</a:t>
            </a:r>
            <a:r>
              <a:rPr lang="en-US" altLang="zh-CN" dirty="0"/>
              <a:t>XML</a:t>
            </a:r>
            <a:r>
              <a:rPr lang="zh-CN" altLang="en-US" dirty="0"/>
              <a:t>语法，掌握使用</a:t>
            </a:r>
            <a:r>
              <a:rPr lang="en-US" altLang="zh-CN" dirty="0"/>
              <a:t>DTD</a:t>
            </a:r>
            <a:r>
              <a:rPr lang="zh-CN" altLang="en-US" dirty="0"/>
              <a:t>约束对</a:t>
            </a:r>
            <a:r>
              <a:rPr lang="en-US" altLang="zh-CN" dirty="0"/>
              <a:t>XML</a:t>
            </a:r>
            <a:r>
              <a:rPr lang="zh-CN" altLang="en-US" dirty="0"/>
              <a:t>文档进行约束，掌握使用</a:t>
            </a:r>
            <a:r>
              <a:rPr lang="en-US" altLang="zh-CN" dirty="0"/>
              <a:t>Schema</a:t>
            </a:r>
            <a:r>
              <a:rPr lang="zh-CN" altLang="en-US" dirty="0"/>
              <a:t>约束</a:t>
            </a:r>
            <a:r>
              <a:rPr lang="en-US" altLang="zh-CN" dirty="0"/>
              <a:t>Schema</a:t>
            </a:r>
            <a:r>
              <a:rPr lang="zh-CN" altLang="en-US" dirty="0"/>
              <a:t>对</a:t>
            </a:r>
            <a:r>
              <a:rPr lang="en-US" altLang="zh-CN" dirty="0"/>
              <a:t>XML</a:t>
            </a:r>
            <a:r>
              <a:rPr lang="zh-CN" altLang="en-US" dirty="0"/>
              <a:t>进行约束，熟悉</a:t>
            </a:r>
            <a:r>
              <a:rPr lang="en-US" altLang="zh-CN" dirty="0"/>
              <a:t>Tomcat</a:t>
            </a:r>
            <a:r>
              <a:rPr lang="zh-CN" altLang="en-US" dirty="0"/>
              <a:t>的安装、启动与诊断，并能够掌握在</a:t>
            </a:r>
            <a:r>
              <a:rPr lang="en-US" altLang="zh-CN" dirty="0" err="1"/>
              <a:t>IntelliJ</a:t>
            </a:r>
            <a:r>
              <a:rPr lang="en-US" altLang="zh-CN" dirty="0"/>
              <a:t> IDEA</a:t>
            </a:r>
            <a:r>
              <a:rPr lang="zh-CN" altLang="en-US" dirty="0"/>
              <a:t>中配置</a:t>
            </a:r>
            <a:r>
              <a:rPr lang="en-US" altLang="zh-CN" dirty="0"/>
              <a:t>Tomcat</a:t>
            </a:r>
            <a:r>
              <a:rPr lang="zh-CN" altLang="en-US" dirty="0"/>
              <a:t>服务器的方法。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7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XML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基本语法；</a:t>
            </a:r>
            <a:r>
              <a:rPr lang="en-US" altLang="zh-CN" sz="2400" dirty="0" smtClean="0">
                <a:solidFill>
                  <a:schemeClr val="tx1"/>
                </a:solidFill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</a:rPr>
              <a:t>的组成部分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 smtClean="0"/>
              <a:t>文档</a:t>
            </a:r>
            <a:r>
              <a:rPr lang="zh-CN" altLang="en-US" dirty="0"/>
              <a:t>的后缀名 </a:t>
            </a:r>
            <a:r>
              <a:rPr lang="en-US" altLang="zh-CN" dirty="0"/>
              <a:t>.xml</a:t>
            </a:r>
          </a:p>
          <a:p>
            <a:r>
              <a:rPr lang="en-US" altLang="zh-CN" dirty="0"/>
              <a:t>XML</a:t>
            </a:r>
            <a:r>
              <a:rPr lang="zh-CN" altLang="en-US" dirty="0" smtClean="0"/>
              <a:t>第</a:t>
            </a:r>
            <a:r>
              <a:rPr lang="zh-CN" altLang="en-US" dirty="0"/>
              <a:t>一行必须定义为文档声明</a:t>
            </a:r>
          </a:p>
          <a:p>
            <a:r>
              <a:rPr lang="en-US" altLang="zh-CN" dirty="0"/>
              <a:t>XML</a:t>
            </a:r>
            <a:r>
              <a:rPr lang="zh-CN" altLang="en-US" dirty="0" smtClean="0"/>
              <a:t>文档</a:t>
            </a:r>
            <a:r>
              <a:rPr lang="zh-CN" altLang="en-US" dirty="0"/>
              <a:t>中有且仅有一个根标签</a:t>
            </a:r>
          </a:p>
          <a:p>
            <a:r>
              <a:rPr lang="zh-CN" altLang="en-US" dirty="0" smtClean="0"/>
              <a:t>属性</a:t>
            </a:r>
            <a:r>
              <a:rPr lang="zh-CN" altLang="en-US" dirty="0"/>
              <a:t>值必须使用引号</a:t>
            </a:r>
            <a:r>
              <a:rPr lang="en-US" altLang="zh-CN" dirty="0"/>
              <a:t>(</a:t>
            </a:r>
            <a:r>
              <a:rPr lang="zh-CN" altLang="en-US" dirty="0"/>
              <a:t>单双都可</a:t>
            </a:r>
            <a:r>
              <a:rPr lang="en-US" altLang="zh-CN" dirty="0"/>
              <a:t>)</a:t>
            </a:r>
            <a:r>
              <a:rPr lang="zh-CN" altLang="en-US" dirty="0"/>
              <a:t>引起来</a:t>
            </a:r>
          </a:p>
          <a:p>
            <a:r>
              <a:rPr lang="zh-CN" altLang="en-US" dirty="0" smtClean="0"/>
              <a:t>标签</a:t>
            </a:r>
            <a:r>
              <a:rPr lang="zh-CN" altLang="en-US" dirty="0"/>
              <a:t>必须正确关闭</a:t>
            </a:r>
          </a:p>
          <a:p>
            <a:r>
              <a:rPr lang="en-US" altLang="zh-CN" dirty="0"/>
              <a:t>XML</a:t>
            </a:r>
            <a:r>
              <a:rPr lang="zh-CN" altLang="en-US" dirty="0" smtClean="0"/>
              <a:t>标签</a:t>
            </a:r>
            <a:r>
              <a:rPr lang="zh-CN" altLang="en-US" dirty="0"/>
              <a:t>名称区分大小写</a:t>
            </a:r>
          </a:p>
        </p:txBody>
      </p:sp>
    </p:spTree>
    <p:extLst>
      <p:ext uri="{BB962C8B-B14F-4D97-AF65-F5344CB8AC3E}">
        <p14:creationId xmlns:p14="http://schemas.microsoft.com/office/powerpoint/2010/main" val="32015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 </a:t>
            </a:r>
            <a:r>
              <a:rPr lang="zh-CN" altLang="en-US" dirty="0"/>
              <a:t>文件由以下几个部分组成：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文档声明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元素（或称为标签）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属性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注释  </a:t>
            </a:r>
            <a:r>
              <a:rPr lang="en-US" altLang="zh-CN" dirty="0" smtClean="0"/>
              <a:t>&lt;!-- --&gt;</a:t>
            </a:r>
            <a:endParaRPr lang="zh-CN" altLang="en-US" dirty="0"/>
          </a:p>
          <a:p>
            <a:pPr lvl="1"/>
            <a:r>
              <a:rPr lang="en-US" altLang="zh-CN" dirty="0" smtClean="0"/>
              <a:t>CDATA</a:t>
            </a:r>
            <a:r>
              <a:rPr lang="zh-CN" altLang="en-US" dirty="0"/>
              <a:t>区、特殊字符</a:t>
            </a:r>
          </a:p>
          <a:p>
            <a:pPr lvl="1"/>
            <a:r>
              <a:rPr lang="zh-CN" altLang="en-US" dirty="0" smtClean="0"/>
              <a:t>处理</a:t>
            </a:r>
            <a:r>
              <a:rPr lang="zh-CN" altLang="en-US" dirty="0"/>
              <a:t>指令（</a:t>
            </a:r>
            <a:r>
              <a:rPr lang="en-US" altLang="zh-CN" dirty="0"/>
              <a:t>processing </a:t>
            </a:r>
            <a:r>
              <a:rPr lang="en-US" altLang="zh-CN" dirty="0" smtClean="0"/>
              <a:t>instruction)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的文档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version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用于指定</a:t>
            </a:r>
            <a:r>
              <a:rPr lang="zh-CN" altLang="en-US" dirty="0" smtClean="0"/>
              <a:t>遵循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规范</a:t>
            </a:r>
            <a:r>
              <a:rPr lang="zh-CN" altLang="en-US" dirty="0"/>
              <a:t>的版本号。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声明</a:t>
            </a:r>
            <a:r>
              <a:rPr lang="zh-CN" altLang="en-US" dirty="0"/>
              <a:t>中必须</a:t>
            </a:r>
            <a:r>
              <a:rPr lang="zh-CN" altLang="en-US" dirty="0" smtClean="0"/>
              <a:t>包含 </a:t>
            </a:r>
            <a:r>
              <a:rPr lang="en-US" altLang="zh-CN" dirty="0" smtClean="0"/>
              <a:t>version </a:t>
            </a:r>
            <a:r>
              <a:rPr lang="zh-CN" altLang="en-US" dirty="0" smtClean="0"/>
              <a:t>属性</a:t>
            </a:r>
            <a:r>
              <a:rPr lang="zh-CN" altLang="en-US" dirty="0"/>
              <a:t>，且该属性必须放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声明</a:t>
            </a:r>
            <a:r>
              <a:rPr lang="zh-CN" altLang="en-US" dirty="0"/>
              <a:t>中其他属性之前。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encoding</a:t>
            </a:r>
            <a:r>
              <a:rPr lang="zh-CN" altLang="en-US" dirty="0" smtClean="0"/>
              <a:t>：告知</a:t>
            </a:r>
            <a:r>
              <a:rPr lang="zh-CN" altLang="en-US" dirty="0"/>
              <a:t>解析引擎当前文档使用的字符集，默认值：</a:t>
            </a:r>
            <a:r>
              <a:rPr lang="en-US" altLang="zh-CN" dirty="0"/>
              <a:t>ISO-8859-1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standalone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取值为 </a:t>
            </a:r>
            <a:r>
              <a:rPr lang="en-US" altLang="zh-CN" dirty="0" smtClean="0"/>
              <a:t>yes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no</a:t>
            </a:r>
            <a:r>
              <a:rPr lang="zh-CN" altLang="en-US" dirty="0"/>
              <a:t>。如果设置属性值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yes</a:t>
            </a:r>
            <a:r>
              <a:rPr lang="zh-CN" altLang="en-US" dirty="0"/>
              <a:t>，说明是一个</a:t>
            </a:r>
            <a:r>
              <a:rPr lang="zh-CN" altLang="en-US" dirty="0" smtClean="0"/>
              <a:t>独立的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文档</a:t>
            </a:r>
            <a:r>
              <a:rPr lang="zh-CN" altLang="en-US" dirty="0"/>
              <a:t>，与外部文件无关联；如果设置属性值为</a:t>
            </a:r>
            <a:r>
              <a:rPr lang="en-US" altLang="zh-CN" dirty="0"/>
              <a:t>no</a:t>
            </a:r>
            <a:r>
              <a:rPr lang="zh-CN" altLang="en-US" dirty="0"/>
              <a:t>，</a:t>
            </a:r>
            <a:r>
              <a:rPr lang="zh-CN" altLang="en-US" dirty="0" smtClean="0"/>
              <a:t>说明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文档</a:t>
            </a:r>
            <a:r>
              <a:rPr lang="zh-CN" altLang="en-US" dirty="0"/>
              <a:t>不独立。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276872"/>
            <a:ext cx="7870676" cy="50405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tIns="0" bIns="72000" rtlCol="0" anchor="ctr" anchorCtr="0">
            <a:noAutofit/>
          </a:bodyPr>
          <a:lstStyle/>
          <a:p>
            <a:pPr lvl="0" eaLnBrk="0" hangingPunct="0"/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&lt;?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xml version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="1.0"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encoding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="utf-8" </a:t>
            </a:r>
            <a:r>
              <a:rPr lang="zh-CN" altLang="zh-CN" dirty="0">
                <a:solidFill>
                  <a:srgbClr val="174AD4"/>
                </a:solidFill>
                <a:latin typeface="Consolas" panose="020B0609020204030204" pitchFamily="49" charset="0"/>
              </a:rPr>
              <a:t>standalone</a:t>
            </a:r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</a:rPr>
              <a:t>='no' </a:t>
            </a:r>
            <a:r>
              <a:rPr lang="zh-CN" altLang="zh-CN" i="1" dirty="0">
                <a:solidFill>
                  <a:srgbClr val="080808"/>
                </a:solidFill>
                <a:latin typeface="Consolas" panose="020B0609020204030204" pitchFamily="49" charset="0"/>
              </a:rPr>
              <a:t>?</a:t>
            </a:r>
            <a:r>
              <a:rPr lang="zh-CN" altLang="zh-CN" i="1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19417</TotalTime>
  <Words>3251</Words>
  <Application>Microsoft Office PowerPoint</Application>
  <PresentationFormat>全屏显示(4:3)</PresentationFormat>
  <Paragraphs>462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等线</vt:lpstr>
      <vt:lpstr>宋体</vt:lpstr>
      <vt:lpstr>微软雅黑</vt:lpstr>
      <vt:lpstr>Arial</vt:lpstr>
      <vt:lpstr>Calibri</vt:lpstr>
      <vt:lpstr>Consolas</vt:lpstr>
      <vt:lpstr>1_默认设计模板</vt:lpstr>
      <vt:lpstr>Microsoft Visio 2003-2010 绘图</vt:lpstr>
      <vt:lpstr>Visio</vt:lpstr>
      <vt:lpstr>Day06：Xml &amp; Tomcat</vt:lpstr>
      <vt:lpstr>今日内容</vt:lpstr>
      <vt:lpstr>1. XML概述 什么是XML？XML和HTML的比较</vt:lpstr>
      <vt:lpstr>1.1 什么是XML？</vt:lpstr>
      <vt:lpstr>1.2 XML和HTML的比较</vt:lpstr>
      <vt:lpstr>2. XML语法 XML基本语法；XML的组成部分</vt:lpstr>
      <vt:lpstr>1. 基本语法</vt:lpstr>
      <vt:lpstr>2. 组成部分</vt:lpstr>
      <vt:lpstr>2. 组成部分</vt:lpstr>
      <vt:lpstr>2. 组成部分</vt:lpstr>
      <vt:lpstr>2. 组成部分</vt:lpstr>
      <vt:lpstr>3. XML约束 为何要对XML进行约束？约束的两种方式：DTD和Schema</vt:lpstr>
      <vt:lpstr>3.1 为何要对XML进行约束？</vt:lpstr>
      <vt:lpstr>3.2 XML 约束的两种方式</vt:lpstr>
      <vt:lpstr>3.3 DTD约束</vt:lpstr>
      <vt:lpstr>3.3 DTD约束</vt:lpstr>
      <vt:lpstr>3.3 DTD约束</vt:lpstr>
      <vt:lpstr>3.3 DTD</vt:lpstr>
      <vt:lpstr>3.4 Schema约束</vt:lpstr>
      <vt:lpstr>3.4 Schema约束</vt:lpstr>
      <vt:lpstr>3.4 Schema约束</vt:lpstr>
      <vt:lpstr>3.4 Schema约束</vt:lpstr>
      <vt:lpstr>3.4 Schema约束</vt:lpstr>
      <vt:lpstr>3.4 Schema约束</vt:lpstr>
      <vt:lpstr>3.4 Schema约束</vt:lpstr>
      <vt:lpstr>3.4 Schema约束</vt:lpstr>
      <vt:lpstr>3.4 Schema约束</vt:lpstr>
      <vt:lpstr>4. Web服务器软件：Tomcat</vt:lpstr>
      <vt:lpstr>4.1 Web相关概念回顾</vt:lpstr>
      <vt:lpstr>4.1 Web相关概念回顾</vt:lpstr>
      <vt:lpstr>4.1 Web相关概念回顾</vt:lpstr>
      <vt:lpstr>4.2 服务器&amp;服务器软件</vt:lpstr>
      <vt:lpstr>4.2 服务器&amp;服务器软件</vt:lpstr>
      <vt:lpstr>4.3 tomcat 下载、安装和卸载</vt:lpstr>
      <vt:lpstr>4.4 tomcat 目录结构</vt:lpstr>
      <vt:lpstr>4.4 tomcat 启动与关闭</vt:lpstr>
      <vt:lpstr>4.4 tomcat 启动与关闭</vt:lpstr>
      <vt:lpstr>4.4 tomcat 启动与关闭</vt:lpstr>
      <vt:lpstr>4.4 tomcat 启动与关闭</vt:lpstr>
      <vt:lpstr>4.4 tomcat 启动与关闭</vt:lpstr>
      <vt:lpstr>4.5 tomcat 中Web应用的部署</vt:lpstr>
      <vt:lpstr>4.6 Web应用的目录结构</vt:lpstr>
      <vt:lpstr>5. Tomcat在 Intellj idea 中的配置 什么是XML？XML和HTML的比较</vt:lpstr>
      <vt:lpstr>5.1 建立新的项目/模块</vt:lpstr>
      <vt:lpstr>5.1 建立新的项目/模块</vt:lpstr>
      <vt:lpstr>5.2 配置tomcat</vt:lpstr>
      <vt:lpstr>5.2 配置tomcat</vt:lpstr>
      <vt:lpstr>5.2 配置tomcat</vt:lpstr>
      <vt:lpstr>5.2 配置tomcat</vt:lpstr>
      <vt:lpstr>5.3 tomcat 运行</vt:lpstr>
      <vt:lpstr>5.3 tomcat 运行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1855</cp:revision>
  <dcterms:created xsi:type="dcterms:W3CDTF">2015-02-25T13:04:39Z</dcterms:created>
  <dcterms:modified xsi:type="dcterms:W3CDTF">2022-05-03T09:14:45Z</dcterms:modified>
</cp:coreProperties>
</file>