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49" r:id="rId2"/>
    <p:sldId id="521" r:id="rId3"/>
    <p:sldId id="522" r:id="rId4"/>
    <p:sldId id="515" r:id="rId5"/>
    <p:sldId id="514" r:id="rId6"/>
    <p:sldId id="520" r:id="rId7"/>
    <p:sldId id="519" r:id="rId8"/>
    <p:sldId id="518" r:id="rId9"/>
    <p:sldId id="517" r:id="rId10"/>
    <p:sldId id="516" r:id="rId11"/>
    <p:sldId id="524" r:id="rId12"/>
    <p:sldId id="523" r:id="rId13"/>
    <p:sldId id="525" r:id="rId14"/>
    <p:sldId id="526" r:id="rId15"/>
    <p:sldId id="545" r:id="rId16"/>
    <p:sldId id="527" r:id="rId17"/>
    <p:sldId id="528" r:id="rId18"/>
    <p:sldId id="531" r:id="rId19"/>
    <p:sldId id="533" r:id="rId20"/>
    <p:sldId id="535" r:id="rId21"/>
    <p:sldId id="536" r:id="rId22"/>
    <p:sldId id="534" r:id="rId23"/>
    <p:sldId id="532" r:id="rId24"/>
    <p:sldId id="537" r:id="rId25"/>
    <p:sldId id="538" r:id="rId26"/>
    <p:sldId id="540" r:id="rId27"/>
    <p:sldId id="541" r:id="rId28"/>
    <p:sldId id="542" r:id="rId29"/>
    <p:sldId id="543" r:id="rId30"/>
    <p:sldId id="544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CCFF"/>
    <a:srgbClr val="9966FF"/>
    <a:srgbClr val="A50021"/>
    <a:srgbClr val="99FFCC"/>
    <a:srgbClr val="008000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6436" autoAdjust="0"/>
  </p:normalViewPr>
  <p:slideViewPr>
    <p:cSldViewPr>
      <p:cViewPr varScale="1">
        <p:scale>
          <a:sx n="116" d="100"/>
          <a:sy n="116" d="100"/>
        </p:scale>
        <p:origin x="7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/>
              <a:t>Servlet &amp; http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Servlet 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9512" y="1663725"/>
            <a:ext cx="979167" cy="4286250"/>
            <a:chOff x="1628918" y="2462831"/>
            <a:chExt cx="978210" cy="4286312"/>
          </a:xfrm>
        </p:grpSpPr>
        <p:grpSp>
          <p:nvGrpSpPr>
            <p:cNvPr id="7" name="组合 7"/>
            <p:cNvGrpSpPr>
              <a:grpSpLocks/>
            </p:cNvGrpSpPr>
            <p:nvPr/>
          </p:nvGrpSpPr>
          <p:grpSpPr bwMode="auto">
            <a:xfrm>
              <a:off x="1628918" y="2462831"/>
              <a:ext cx="978210" cy="500070"/>
              <a:chOff x="1890175" y="2462831"/>
              <a:chExt cx="978210" cy="50007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890175" y="2462831"/>
                <a:ext cx="978210" cy="500070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6"/>
              <p:cNvSpPr txBox="1"/>
              <p:nvPr/>
            </p:nvSpPr>
            <p:spPr>
              <a:xfrm>
                <a:off x="1890176" y="2540595"/>
                <a:ext cx="877430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</a:t>
                </a:r>
              </a:p>
            </p:txBody>
          </p:sp>
        </p:grpSp>
        <p:cxnSp>
          <p:nvCxnSpPr>
            <p:cNvPr id="8" name="直接连接符 7"/>
            <p:cNvCxnSpPr>
              <a:stCxn id="10" idx="2"/>
              <a:endCxn id="9" idx="0"/>
            </p:cNvCxnSpPr>
            <p:nvPr/>
          </p:nvCxnSpPr>
          <p:spPr bwMode="auto">
            <a:xfrm flipH="1">
              <a:off x="2117382" y="2962901"/>
              <a:ext cx="641" cy="215903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矩形 8"/>
            <p:cNvSpPr/>
            <p:nvPr/>
          </p:nvSpPr>
          <p:spPr bwMode="auto">
            <a:xfrm>
              <a:off x="2028569" y="3178804"/>
              <a:ext cx="177626" cy="3570339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746377" y="1646263"/>
            <a:ext cx="1677194" cy="4260850"/>
            <a:chOff x="3570513" y="2447831"/>
            <a:chExt cx="1675990" cy="4260428"/>
          </a:xfrm>
        </p:grpSpPr>
        <p:grpSp>
          <p:nvGrpSpPr>
            <p:cNvPr id="13" name="组合 15"/>
            <p:cNvGrpSpPr>
              <a:grpSpLocks/>
            </p:cNvGrpSpPr>
            <p:nvPr/>
          </p:nvGrpSpPr>
          <p:grpSpPr bwMode="auto">
            <a:xfrm>
              <a:off x="3570513" y="2447831"/>
              <a:ext cx="1675990" cy="500012"/>
              <a:chOff x="1709058" y="2462831"/>
              <a:chExt cx="1230985" cy="500012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1709058" y="2462831"/>
                <a:ext cx="1159328" cy="500012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52"/>
              <p:cNvSpPr txBox="1"/>
              <p:nvPr/>
            </p:nvSpPr>
            <p:spPr>
              <a:xfrm>
                <a:off x="1780715" y="2527122"/>
                <a:ext cx="1159328" cy="3692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Servlet</a:t>
                </a: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</a:t>
                </a:r>
              </a:p>
            </p:txBody>
          </p:sp>
        </p:grpSp>
        <p:cxnSp>
          <p:nvCxnSpPr>
            <p:cNvPr id="14" name="直接连接符 13"/>
            <p:cNvCxnSpPr/>
            <p:nvPr/>
          </p:nvCxnSpPr>
          <p:spPr bwMode="auto">
            <a:xfrm>
              <a:off x="4371625" y="2963717"/>
              <a:ext cx="0" cy="214292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 bwMode="auto">
            <a:xfrm>
              <a:off x="4271684" y="3178009"/>
              <a:ext cx="199881" cy="3530250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376867" y="1628800"/>
            <a:ext cx="1085459" cy="4278313"/>
            <a:chOff x="6123216" y="2429915"/>
            <a:chExt cx="1085033" cy="4278345"/>
          </a:xfrm>
        </p:grpSpPr>
        <p:grpSp>
          <p:nvGrpSpPr>
            <p:cNvPr id="19" name="组合 18"/>
            <p:cNvGrpSpPr>
              <a:grpSpLocks/>
            </p:cNvGrpSpPr>
            <p:nvPr/>
          </p:nvGrpSpPr>
          <p:grpSpPr bwMode="auto">
            <a:xfrm>
              <a:off x="6123216" y="2429915"/>
              <a:ext cx="1085033" cy="500067"/>
              <a:chOff x="1709058" y="2462831"/>
              <a:chExt cx="1221410" cy="500067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1709058" y="2462831"/>
                <a:ext cx="1159328" cy="500067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58"/>
              <p:cNvSpPr txBox="1"/>
              <p:nvPr/>
            </p:nvSpPr>
            <p:spPr>
              <a:xfrm>
                <a:off x="1771140" y="2527175"/>
                <a:ext cx="1159328" cy="36933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Servlet</a:t>
                </a: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 bwMode="auto">
            <a:xfrm>
              <a:off x="6638951" y="2922044"/>
              <a:ext cx="0" cy="215902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矩形 20"/>
            <p:cNvSpPr/>
            <p:nvPr/>
          </p:nvSpPr>
          <p:spPr bwMode="auto">
            <a:xfrm>
              <a:off x="6538978" y="3137945"/>
              <a:ext cx="176143" cy="3570315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787518" y="2487641"/>
            <a:ext cx="1673235" cy="324422"/>
            <a:chOff x="2274713" y="3289492"/>
            <a:chExt cx="2009032" cy="324612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2274713" y="3602413"/>
              <a:ext cx="2009032" cy="11691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16411"/>
            <p:cNvSpPr txBox="1">
              <a:spLocks noChangeArrowheads="1"/>
            </p:cNvSpPr>
            <p:nvPr/>
          </p:nvSpPr>
          <p:spPr bwMode="auto">
            <a:xfrm>
              <a:off x="2446695" y="3289492"/>
              <a:ext cx="1678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、发送请求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683002" y="2389213"/>
            <a:ext cx="2311400" cy="581025"/>
            <a:chOff x="4505898" y="3190685"/>
            <a:chExt cx="2311429" cy="581025"/>
          </a:xfrm>
        </p:grpSpPr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898" y="3190685"/>
              <a:ext cx="1362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95"/>
            <p:cNvSpPr txBox="1">
              <a:spLocks noChangeArrowheads="1"/>
            </p:cNvSpPr>
            <p:nvPr/>
          </p:nvSpPr>
          <p:spPr bwMode="auto">
            <a:xfrm>
              <a:off x="5429104" y="3305755"/>
              <a:ext cx="13882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、解析请求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648077" y="3084538"/>
            <a:ext cx="2149475" cy="330200"/>
            <a:chOff x="4471904" y="3887025"/>
            <a:chExt cx="2148722" cy="329811"/>
          </a:xfrm>
        </p:grpSpPr>
        <p:cxnSp>
          <p:nvCxnSpPr>
            <p:cNvPr id="31" name="直接箭头连接符 30"/>
            <p:cNvCxnSpPr/>
            <p:nvPr/>
          </p:nvCxnSpPr>
          <p:spPr bwMode="auto">
            <a:xfrm>
              <a:off x="4471904" y="4216836"/>
              <a:ext cx="206620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96"/>
            <p:cNvSpPr txBox="1">
              <a:spLocks noChangeArrowheads="1"/>
            </p:cNvSpPr>
            <p:nvPr/>
          </p:nvSpPr>
          <p:spPr bwMode="auto">
            <a:xfrm>
              <a:off x="4495929" y="3887025"/>
              <a:ext cx="21246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、创建</a:t>
              </a: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实例对象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648077" y="3556025"/>
            <a:ext cx="2066925" cy="354013"/>
            <a:chOff x="4471904" y="4357082"/>
            <a:chExt cx="2066920" cy="354765"/>
          </a:xfrm>
        </p:grpSpPr>
        <p:cxnSp>
          <p:nvCxnSpPr>
            <p:cNvPr id="34" name="直接箭头连接符 33"/>
            <p:cNvCxnSpPr/>
            <p:nvPr/>
          </p:nvCxnSpPr>
          <p:spPr bwMode="auto">
            <a:xfrm flipV="1">
              <a:off x="4471904" y="4711847"/>
              <a:ext cx="20669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97"/>
            <p:cNvSpPr txBox="1">
              <a:spLocks noChangeArrowheads="1"/>
            </p:cNvSpPr>
            <p:nvPr/>
          </p:nvSpPr>
          <p:spPr bwMode="auto">
            <a:xfrm>
              <a:off x="4572000" y="4357082"/>
              <a:ext cx="17779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init()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2648077" y="4014813"/>
            <a:ext cx="2085975" cy="352425"/>
            <a:chOff x="4471904" y="4817224"/>
            <a:chExt cx="2086408" cy="351583"/>
          </a:xfrm>
        </p:grpSpPr>
        <p:cxnSp>
          <p:nvCxnSpPr>
            <p:cNvPr id="37" name="直接箭头连接符 36"/>
            <p:cNvCxnSpPr/>
            <p:nvPr/>
          </p:nvCxnSpPr>
          <p:spPr bwMode="auto">
            <a:xfrm flipV="1">
              <a:off x="4471904" y="5157721"/>
              <a:ext cx="2068942" cy="11086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98"/>
            <p:cNvSpPr txBox="1">
              <a:spLocks noChangeArrowheads="1"/>
            </p:cNvSpPr>
            <p:nvPr/>
          </p:nvSpPr>
          <p:spPr bwMode="auto">
            <a:xfrm>
              <a:off x="4558241" y="4817224"/>
              <a:ext cx="2000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service()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633790" y="4476775"/>
            <a:ext cx="2081212" cy="328613"/>
            <a:chOff x="4457042" y="5277774"/>
            <a:chExt cx="2081782" cy="329812"/>
          </a:xfrm>
        </p:grpSpPr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4457042" y="5596432"/>
              <a:ext cx="2081782" cy="11154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99"/>
            <p:cNvSpPr txBox="1">
              <a:spLocks noChangeArrowheads="1"/>
            </p:cNvSpPr>
            <p:nvPr/>
          </p:nvSpPr>
          <p:spPr bwMode="auto">
            <a:xfrm>
              <a:off x="4572000" y="5277774"/>
              <a:ext cx="18245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、输出响应消息</a:t>
              </a: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787518" y="4783163"/>
            <a:ext cx="1630372" cy="342901"/>
            <a:chOff x="2315055" y="5585551"/>
            <a:chExt cx="1925777" cy="341529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 flipV="1">
              <a:off x="2315055" y="5916840"/>
              <a:ext cx="1925777" cy="1024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Box 100"/>
            <p:cNvSpPr txBox="1">
              <a:spLocks noChangeArrowheads="1"/>
            </p:cNvSpPr>
            <p:nvPr/>
          </p:nvSpPr>
          <p:spPr bwMode="auto">
            <a:xfrm>
              <a:off x="2446695" y="5585551"/>
              <a:ext cx="15699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、返回响应</a:t>
              </a: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633790" y="5080025"/>
            <a:ext cx="2247900" cy="342900"/>
            <a:chOff x="4457042" y="5881734"/>
            <a:chExt cx="2248395" cy="342856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V="1">
              <a:off x="4457042" y="6213479"/>
              <a:ext cx="2068967" cy="11111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101"/>
            <p:cNvSpPr txBox="1">
              <a:spLocks noChangeArrowheads="1"/>
            </p:cNvSpPr>
            <p:nvPr/>
          </p:nvSpPr>
          <p:spPr bwMode="auto">
            <a:xfrm>
              <a:off x="4537720" y="5881734"/>
              <a:ext cx="2167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kumimoji="0" lang="en-US" altLang="zh-CN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destory()</a:t>
              </a:r>
              <a:r>
                <a: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68" name="矩形 67"/>
          <p:cNvSpPr/>
          <p:nvPr/>
        </p:nvSpPr>
        <p:spPr>
          <a:xfrm>
            <a:off x="561707" y="6023989"/>
            <a:ext cx="394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默认的生命周期方法执行时序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08104" y="1988840"/>
            <a:ext cx="3468502" cy="169044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当客户端向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容器发出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请求访问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首先解析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请求，检查内存中是否已经有了该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对象，如果有，直接使用该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对象；如果没有，就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然后通过调用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的初始化。在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的整个生命周期内，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方法只被调用一次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08104" y="3741433"/>
            <a:ext cx="3468502" cy="1559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运行阶段：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容器会为客户端请求创建代表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和代表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ServletResponse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，然后将它们作为参数传递给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的每一次访问请求，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容器都会调用一次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方法，并且创建新的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ServletResponse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4" name="矩形 73"/>
          <p:cNvSpPr/>
          <p:nvPr/>
        </p:nvSpPr>
        <p:spPr>
          <a:xfrm>
            <a:off x="5508104" y="5346884"/>
            <a:ext cx="3468502" cy="74641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在销毁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方法释放资源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也只被调用一次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>
            <a:stCxn id="72" idx="1"/>
          </p:cNvCxnSpPr>
          <p:nvPr/>
        </p:nvCxnSpPr>
        <p:spPr>
          <a:xfrm flipH="1">
            <a:off x="4873754" y="2834064"/>
            <a:ext cx="634350" cy="1075974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3" idx="1"/>
          </p:cNvCxnSpPr>
          <p:nvPr/>
        </p:nvCxnSpPr>
        <p:spPr>
          <a:xfrm flipH="1" flipV="1">
            <a:off x="4880898" y="4521320"/>
            <a:ext cx="627206" cy="1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4" idx="1"/>
          </p:cNvCxnSpPr>
          <p:nvPr/>
        </p:nvCxnSpPr>
        <p:spPr>
          <a:xfrm flipH="1" flipV="1">
            <a:off x="4884476" y="5422926"/>
            <a:ext cx="623628" cy="297164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/>
              <a:t>Servlet </a:t>
            </a:r>
            <a:r>
              <a:rPr lang="zh-CN" altLang="en-US" dirty="0" smtClean="0"/>
              <a:t>继承体系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相关类图；</a:t>
            </a: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的实现类；</a:t>
            </a:r>
            <a:r>
              <a:rPr lang="en-US" altLang="zh-CN" sz="2400" dirty="0" err="1">
                <a:solidFill>
                  <a:schemeClr val="tx1"/>
                </a:solidFill>
              </a:rPr>
              <a:t>HttpServlet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类的常用方法及功能</a:t>
            </a:r>
          </a:p>
        </p:txBody>
      </p:sp>
    </p:spTree>
    <p:extLst>
      <p:ext uri="{BB962C8B-B14F-4D97-AF65-F5344CB8AC3E}">
        <p14:creationId xmlns:p14="http://schemas.microsoft.com/office/powerpoint/2010/main" val="2785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Servlet </a:t>
            </a:r>
            <a:r>
              <a:rPr lang="zh-CN" altLang="en-US" dirty="0" smtClean="0"/>
              <a:t>相关类图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15538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Servlet </a:t>
            </a:r>
            <a:r>
              <a:rPr lang="zh-CN" altLang="en-US" dirty="0" smtClean="0"/>
              <a:t>接口</a:t>
            </a:r>
            <a:r>
              <a:rPr lang="zh-CN" altLang="en-US" dirty="0"/>
              <a:t>的实现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接口有两</a:t>
            </a:r>
            <a:r>
              <a:rPr lang="zh-CN" altLang="en-US" dirty="0"/>
              <a:t>个默认的接口实现类：</a:t>
            </a:r>
            <a:r>
              <a:rPr lang="en-US" altLang="zh-CN" dirty="0" err="1"/>
              <a:t>GenericServlet</a:t>
            </a:r>
            <a:r>
              <a:rPr lang="zh-CN" altLang="en-US" dirty="0"/>
              <a:t>和</a:t>
            </a:r>
            <a:r>
              <a:rPr lang="en-US" altLang="zh-CN" dirty="0" err="1"/>
              <a:t>HttpServlet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GenericServlet</a:t>
            </a:r>
            <a:r>
              <a:rPr lang="zh-CN" altLang="en-US" dirty="0"/>
              <a:t>是一个抽象类，该类为</a:t>
            </a:r>
            <a:r>
              <a:rPr lang="en-US" altLang="zh-CN" dirty="0"/>
              <a:t>Servlet</a:t>
            </a:r>
            <a:r>
              <a:rPr lang="zh-CN" altLang="en-US" dirty="0"/>
              <a:t>接口提供了部分实现，它并没有实现</a:t>
            </a:r>
            <a:r>
              <a:rPr lang="en-US" altLang="zh-CN" dirty="0"/>
              <a:t>HTTP</a:t>
            </a:r>
            <a:r>
              <a:rPr lang="zh-CN" altLang="en-US" dirty="0"/>
              <a:t>请求处理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HttpServlet</a:t>
            </a:r>
            <a:r>
              <a:rPr lang="zh-CN" altLang="en-US" dirty="0"/>
              <a:t>是</a:t>
            </a:r>
            <a:r>
              <a:rPr lang="en-US" altLang="zh-CN" dirty="0" err="1"/>
              <a:t>GenericServlet</a:t>
            </a:r>
            <a:r>
              <a:rPr lang="zh-CN" altLang="en-US" dirty="0"/>
              <a:t>的子类，它继承了</a:t>
            </a:r>
            <a:r>
              <a:rPr lang="en-US" altLang="zh-CN" dirty="0" err="1"/>
              <a:t>GenericServlet</a:t>
            </a:r>
            <a:r>
              <a:rPr lang="zh-CN" altLang="en-US" dirty="0"/>
              <a:t>的所有方法，并且为</a:t>
            </a:r>
            <a:r>
              <a:rPr lang="en-US" altLang="zh-CN" dirty="0"/>
              <a:t>HTTP</a:t>
            </a:r>
            <a:r>
              <a:rPr lang="zh-CN" altLang="en-US" dirty="0"/>
              <a:t>请求中的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等类型提供了具体的操作方法。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HttpServlet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r>
              <a:rPr lang="zh-CN" altLang="en-US" dirty="0"/>
              <a:t>的常用方法及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</a:t>
            </a:r>
            <a:r>
              <a:rPr lang="zh-CN" altLang="en-US" dirty="0"/>
              <a:t>处理</a:t>
            </a:r>
            <a:r>
              <a:rPr lang="en-US" altLang="zh-CN" dirty="0"/>
              <a:t>GET</a:t>
            </a:r>
            <a:r>
              <a:rPr lang="zh-CN" altLang="en-US" dirty="0"/>
              <a:t>类型的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protected void </a:t>
            </a:r>
            <a:r>
              <a:rPr lang="en-US" altLang="zh-CN" dirty="0" err="1">
                <a:solidFill>
                  <a:srgbClr val="0000FF"/>
                </a:solidFill>
              </a:rPr>
              <a:t>doGet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</a:t>
            </a:r>
            <a:r>
              <a:rPr lang="en-US" altLang="zh-CN" dirty="0" err="1"/>
              <a:t>resp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用于处理</a:t>
            </a:r>
            <a:r>
              <a:rPr lang="en-US" altLang="zh-CN" dirty="0"/>
              <a:t>POST</a:t>
            </a:r>
            <a:r>
              <a:rPr lang="zh-CN" altLang="en-US" dirty="0"/>
              <a:t>类型的</a:t>
            </a:r>
            <a:r>
              <a:rPr lang="en-US" altLang="zh-CN" dirty="0"/>
              <a:t>Http</a:t>
            </a:r>
            <a:r>
              <a:rPr lang="zh-CN" altLang="en-US" dirty="0"/>
              <a:t>请求的方法</a:t>
            </a:r>
          </a:p>
          <a:p>
            <a:pPr lvl="1"/>
            <a:r>
              <a:rPr lang="en-US" altLang="zh-CN" dirty="0"/>
              <a:t>protected void </a:t>
            </a:r>
            <a:r>
              <a:rPr lang="en-US" altLang="zh-CN" dirty="0" err="1" smtClean="0">
                <a:solidFill>
                  <a:srgbClr val="0000FF"/>
                </a:solidFill>
              </a:rPr>
              <a:t>doPost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</a:t>
            </a:r>
            <a:r>
              <a:rPr lang="en-US" altLang="zh-CN" dirty="0" err="1"/>
              <a:t>resp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HTTP</a:t>
            </a:r>
            <a:br>
              <a:rPr lang="en-US" altLang="zh-CN" dirty="0" smtClean="0"/>
            </a:br>
            <a:r>
              <a:rPr lang="en-US" altLang="zh-CN" sz="2400" dirty="0" err="1" smtClean="0">
                <a:solidFill>
                  <a:schemeClr val="tx1"/>
                </a:solidFill>
              </a:rPr>
              <a:t>HTTP</a:t>
            </a:r>
            <a:r>
              <a:rPr lang="zh-CN" altLang="en-US" sz="2400" dirty="0" smtClean="0">
                <a:solidFill>
                  <a:schemeClr val="tx1"/>
                </a:solidFill>
              </a:rPr>
              <a:t>的概念，</a:t>
            </a:r>
            <a:r>
              <a:rPr lang="en-US" altLang="zh-CN" sz="2400" dirty="0" smtClean="0">
                <a:solidFill>
                  <a:schemeClr val="tx1"/>
                </a:solidFill>
              </a:rPr>
              <a:t>HTTP</a:t>
            </a:r>
            <a:r>
              <a:rPr lang="zh-CN" altLang="en-US" sz="2400" dirty="0" smtClean="0">
                <a:solidFill>
                  <a:schemeClr val="tx1"/>
                </a:solidFill>
              </a:rPr>
              <a:t>的特点，版本，</a:t>
            </a:r>
            <a:r>
              <a:rPr lang="en-US" altLang="zh-CN" sz="2400" dirty="0" smtClean="0">
                <a:solidFill>
                  <a:schemeClr val="tx1"/>
                </a:solidFill>
              </a:rPr>
              <a:t>HTTP</a:t>
            </a:r>
            <a:r>
              <a:rPr lang="zh-CN" altLang="en-US" sz="2400" dirty="0" smtClean="0">
                <a:solidFill>
                  <a:schemeClr val="tx1"/>
                </a:solidFill>
              </a:rPr>
              <a:t>的消息，请求消息格式，响应消息格式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HTTP 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HTTP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Hyper Text </a:t>
            </a:r>
            <a:r>
              <a:rPr lang="en-US" altLang="zh-CN" sz="2000" dirty="0"/>
              <a:t>Transfer </a:t>
            </a:r>
            <a:r>
              <a:rPr lang="en-US" altLang="zh-CN" sz="2000" dirty="0" smtClean="0"/>
              <a:t>Protocol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缩写，即超文本传输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传输</a:t>
            </a:r>
            <a:r>
              <a:rPr lang="zh-CN" altLang="en-US" sz="1800" dirty="0"/>
              <a:t>协议</a:t>
            </a:r>
            <a:r>
              <a:rPr lang="zh-CN" altLang="en-US" sz="1800" dirty="0" smtClean="0"/>
              <a:t>：浏览器</a:t>
            </a:r>
            <a:r>
              <a:rPr lang="zh-CN" altLang="en-US" sz="1800" dirty="0"/>
              <a:t>与服务器之间交换数据的过程以及数据本身的</a:t>
            </a:r>
            <a:r>
              <a:rPr lang="zh-CN" altLang="en-US" sz="1800" dirty="0" smtClean="0"/>
              <a:t>格式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它</a:t>
            </a:r>
            <a:r>
              <a:rPr lang="zh-CN" altLang="en-US" sz="1800" dirty="0"/>
              <a:t>是一种请求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响应式的协议，客户端在与服务器建立连接后，就可以向服务器发送请求，这种请求被</a:t>
            </a:r>
            <a:r>
              <a:rPr lang="zh-CN" altLang="en-US" sz="1800" dirty="0" smtClean="0"/>
              <a:t>称作 </a:t>
            </a:r>
            <a:r>
              <a:rPr lang="en-US" altLang="zh-CN" sz="1800" dirty="0" smtClean="0">
                <a:solidFill>
                  <a:srgbClr val="0000FF"/>
                </a:solidFill>
              </a:rPr>
              <a:t>HTTP</a:t>
            </a:r>
            <a:r>
              <a:rPr lang="zh-CN" altLang="en-US" sz="1800" dirty="0">
                <a:solidFill>
                  <a:srgbClr val="0000FF"/>
                </a:solidFill>
              </a:rPr>
              <a:t>请求</a:t>
            </a:r>
            <a:r>
              <a:rPr lang="zh-CN" altLang="en-US" sz="1800" dirty="0"/>
              <a:t>，服务器接收到请求后会</a:t>
            </a:r>
            <a:r>
              <a:rPr lang="zh-CN" altLang="en-US" sz="1800" dirty="0" smtClean="0"/>
              <a:t>做出应答，</a:t>
            </a:r>
            <a:r>
              <a:rPr lang="zh-CN" altLang="en-US" sz="1800" dirty="0"/>
              <a:t>称为</a:t>
            </a:r>
            <a:r>
              <a:rPr lang="en-US" altLang="zh-CN" sz="1800" dirty="0">
                <a:solidFill>
                  <a:srgbClr val="0000FF"/>
                </a:solidFill>
              </a:rPr>
              <a:t>HTTP</a:t>
            </a:r>
            <a:r>
              <a:rPr lang="zh-CN" altLang="en-US" sz="1800" dirty="0">
                <a:solidFill>
                  <a:srgbClr val="0000FF"/>
                </a:solidFill>
              </a:rPr>
              <a:t>响应</a:t>
            </a:r>
            <a:r>
              <a:rPr lang="zh-CN" altLang="en-US" sz="1800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11786"/>
              </p:ext>
            </p:extLst>
          </p:nvPr>
        </p:nvGraphicFramePr>
        <p:xfrm>
          <a:off x="1907704" y="3717032"/>
          <a:ext cx="5697068" cy="220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3238627" imgH="1238114" progId="Visio.Drawing.11">
                  <p:embed/>
                </p:oleObj>
              </mc:Choice>
              <mc:Fallback>
                <p:oleObj name="Visio" r:id="rId3" imgW="3238627" imgH="1238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17032"/>
                        <a:ext cx="5697068" cy="2205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1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HTTP 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的高级协议</a:t>
            </a:r>
          </a:p>
          <a:p>
            <a:r>
              <a:rPr lang="zh-CN" altLang="en-US" dirty="0" smtClean="0"/>
              <a:t>默认</a:t>
            </a:r>
            <a:r>
              <a:rPr lang="zh-CN" altLang="en-US" dirty="0"/>
              <a:t>端口号</a:t>
            </a:r>
            <a:r>
              <a:rPr lang="en-US" altLang="zh-CN" dirty="0"/>
              <a:t>:80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基于</a:t>
            </a:r>
            <a:r>
              <a:rPr lang="zh-CN" altLang="en-US" dirty="0">
                <a:solidFill>
                  <a:srgbClr val="0000FF"/>
                </a:solidFill>
              </a:rPr>
              <a:t>请求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响应模型</a:t>
            </a:r>
            <a:r>
              <a:rPr lang="zh-CN" altLang="en-US" dirty="0" smtClean="0">
                <a:solidFill>
                  <a:srgbClr val="0000FF"/>
                </a:solidFill>
              </a:rPr>
              <a:t>的：</a:t>
            </a:r>
            <a:r>
              <a:rPr lang="zh-CN" altLang="en-US" dirty="0" smtClean="0"/>
              <a:t>一</a:t>
            </a:r>
            <a:r>
              <a:rPr lang="zh-CN" altLang="en-US" dirty="0"/>
              <a:t>次请求对应一次响应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无状态的：</a:t>
            </a:r>
            <a:r>
              <a:rPr lang="zh-CN" altLang="en-US" dirty="0" smtClean="0"/>
              <a:t>每次请求之间相互独立，不能交互数据。无</a:t>
            </a:r>
            <a:r>
              <a:rPr lang="zh-CN" altLang="en-US" dirty="0"/>
              <a:t>状态是指协议对于事务处理没有记忆能力，如果后续处理需要前面的信息，则必须重新传输，这样可能导致每次连接传送的数据量增大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灵活，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允许传输任意类型的数据，正在传输的数据类型由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0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HTTP 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1.0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HTTP 1.0</a:t>
            </a:r>
            <a:r>
              <a:rPr lang="zh-CN" altLang="en-US" dirty="0"/>
              <a:t>协议的客户端与服务器在交互过程中需要经过建立连接、发送请求信息、回送响应信息、关闭连接</a:t>
            </a:r>
            <a:r>
              <a:rPr lang="en-US" altLang="zh-CN" dirty="0"/>
              <a:t>4</a:t>
            </a:r>
            <a:r>
              <a:rPr lang="zh-CN" altLang="en-US" dirty="0"/>
              <a:t>个步骤。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2155"/>
              </p:ext>
            </p:extLst>
          </p:nvPr>
        </p:nvGraphicFramePr>
        <p:xfrm>
          <a:off x="1691680" y="3140968"/>
          <a:ext cx="5508693" cy="240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3" imgW="3426460" imgH="1520190" progId="Visio.Drawing.11">
                  <p:embed/>
                </p:oleObj>
              </mc:Choice>
              <mc:Fallback>
                <p:oleObj r:id="rId3" imgW="3426460" imgH="1520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5508693" cy="2407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HTTP 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1.0</a:t>
            </a:r>
            <a:endParaRPr lang="en-US" altLang="zh-CN" dirty="0"/>
          </a:p>
          <a:p>
            <a:pPr lvl="1"/>
            <a:r>
              <a:rPr lang="zh-CN" altLang="en-US" sz="1800" dirty="0"/>
              <a:t>客户端与服务器建立连接后，每次只能处理一个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请求。对于内容丰富的网页来说，这样的通信方式明显有缺陷。例如，基于</a:t>
            </a:r>
            <a:r>
              <a:rPr lang="en-US" altLang="zh-CN" sz="1800" dirty="0"/>
              <a:t>HTTP 1.0</a:t>
            </a:r>
            <a:r>
              <a:rPr lang="zh-CN" altLang="en-US" sz="1800" dirty="0"/>
              <a:t>协议的</a:t>
            </a:r>
            <a:r>
              <a:rPr lang="en-US" altLang="zh-CN" sz="1800" dirty="0"/>
              <a:t>HTML</a:t>
            </a:r>
            <a:r>
              <a:rPr lang="zh-CN" altLang="en-US" sz="1800" dirty="0"/>
              <a:t>代码片段，具体如下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/>
              <a:t>当客户端访问这些图片时，需要发送三次请求，并且每次请求都需要与服务器重新建立连接。如此一来，必然导致客户端与服务器交互耗时，</a:t>
            </a:r>
            <a:r>
              <a:rPr lang="zh-CN" altLang="en-US" sz="1800" dirty="0">
                <a:solidFill>
                  <a:srgbClr val="0000FF"/>
                </a:solidFill>
              </a:rPr>
              <a:t>影响网页的访问速度</a:t>
            </a:r>
            <a:r>
              <a:rPr lang="zh-CN" altLang="en-US" sz="1800" dirty="0"/>
              <a:t>。</a:t>
            </a:r>
          </a:p>
          <a:p>
            <a:pPr lvl="1"/>
            <a:endParaRPr lang="zh-CN" altLang="en-US" sz="1800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8895" y="3017957"/>
            <a:ext cx="7355160" cy="169044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="/image01.jpg"&gt;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&lt;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="/image02.jpg"&gt;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&lt;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="/image03.jpg"&gt;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&lt;/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body&gt;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073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</a:p>
          <a:p>
            <a:pPr lvl="1"/>
            <a:r>
              <a:rPr lang="en-US" altLang="zh-CN" dirty="0" smtClean="0"/>
              <a:t>Servlet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 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 </a:t>
            </a:r>
            <a:r>
              <a:rPr lang="zh-CN" altLang="en-US" dirty="0" smtClean="0"/>
              <a:t>继承体系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</a:p>
          <a:p>
            <a:pPr lvl="1"/>
            <a:r>
              <a:rPr lang="en-US" altLang="zh-CN" dirty="0" smtClean="0"/>
              <a:t>HTTP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</a:t>
            </a:r>
            <a:r>
              <a:rPr lang="zh-CN" altLang="en-US" dirty="0" smtClean="0"/>
              <a:t>请求格式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</a:t>
            </a:r>
            <a:r>
              <a:rPr lang="zh-CN" altLang="en-US" dirty="0" smtClean="0"/>
              <a:t>响应格式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HTTP 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1.1</a:t>
            </a:r>
            <a:endParaRPr lang="en-US" altLang="zh-CN" dirty="0"/>
          </a:p>
          <a:p>
            <a:pPr lvl="1"/>
            <a:r>
              <a:rPr lang="zh-CN" altLang="en-US" sz="1800" dirty="0"/>
              <a:t>为了克服上述</a:t>
            </a:r>
            <a:r>
              <a:rPr lang="en-US" altLang="zh-CN" sz="1800" dirty="0"/>
              <a:t>HTTP 1.0</a:t>
            </a:r>
            <a:r>
              <a:rPr lang="zh-CN" altLang="en-US" sz="1800" dirty="0"/>
              <a:t>客户端与服务器交互耗时的缺陷，</a:t>
            </a:r>
            <a:r>
              <a:rPr lang="en-US" altLang="zh-CN" sz="1800" dirty="0"/>
              <a:t>HTTP 1.1</a:t>
            </a:r>
            <a:r>
              <a:rPr lang="zh-CN" altLang="en-US" sz="1800" dirty="0"/>
              <a:t>版本应运而生，它支持持久连接，也就是说在一个</a:t>
            </a:r>
            <a:r>
              <a:rPr lang="en-US" altLang="zh-CN" sz="1800" dirty="0"/>
              <a:t>TCP</a:t>
            </a:r>
            <a:r>
              <a:rPr lang="zh-CN" altLang="en-US" sz="1800" dirty="0"/>
              <a:t>连接上可以传送多个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请求和响应，从而减少了建立和关闭连接的消耗和延时。</a:t>
            </a:r>
          </a:p>
          <a:p>
            <a:pPr lvl="1"/>
            <a:endParaRPr lang="en-US" altLang="zh-CN" sz="1800" dirty="0"/>
          </a:p>
        </p:txBody>
      </p:sp>
      <p:pic>
        <p:nvPicPr>
          <p:cNvPr id="6" name="图片 5" descr="3-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65" y="3212976"/>
            <a:ext cx="4703669" cy="247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8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HTTP 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消息包括</a:t>
            </a:r>
            <a:r>
              <a:rPr lang="zh-CN" altLang="en-US" dirty="0" smtClean="0">
                <a:solidFill>
                  <a:srgbClr val="0000FF"/>
                </a:solidFill>
              </a:rPr>
              <a:t>请求消息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响应消息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用户在浏览器中访问某个</a:t>
            </a:r>
            <a:r>
              <a:rPr lang="en-US" altLang="zh-CN" dirty="0"/>
              <a:t>URL</a:t>
            </a:r>
            <a:r>
              <a:rPr lang="zh-CN" altLang="en-US" dirty="0"/>
              <a:t>地址、单击网页的某个超链接或者提交网页上的</a:t>
            </a:r>
            <a:r>
              <a:rPr lang="en-US" altLang="zh-CN" dirty="0"/>
              <a:t>form</a:t>
            </a:r>
            <a:r>
              <a:rPr lang="zh-CN" altLang="en-US" dirty="0"/>
              <a:t>表单时，浏览器都会向服务器发送请求数据，即</a:t>
            </a:r>
            <a:r>
              <a:rPr lang="en-US" altLang="zh-CN" dirty="0">
                <a:solidFill>
                  <a:srgbClr val="0000FF"/>
                </a:solidFill>
              </a:rPr>
              <a:t>HTTP</a:t>
            </a:r>
            <a:r>
              <a:rPr lang="zh-CN" altLang="en-US" dirty="0">
                <a:solidFill>
                  <a:srgbClr val="0000FF"/>
                </a:solidFill>
              </a:rPr>
              <a:t>请求消息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接收到请求数据后，会将处理后的数据发送给客户端，即</a:t>
            </a:r>
            <a:r>
              <a:rPr lang="en-US" altLang="zh-CN" dirty="0">
                <a:solidFill>
                  <a:srgbClr val="0000FF"/>
                </a:solidFill>
              </a:rPr>
              <a:t>HTTP</a:t>
            </a:r>
            <a:r>
              <a:rPr lang="zh-CN" altLang="en-US" dirty="0">
                <a:solidFill>
                  <a:srgbClr val="0000FF"/>
                </a:solidFill>
              </a:rPr>
              <a:t>响应消息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HTTP </a:t>
            </a:r>
            <a:r>
              <a:rPr lang="zh-CN" altLang="en-US" dirty="0" smtClean="0"/>
              <a:t>请求消息格式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1193" y="1988840"/>
            <a:ext cx="6552728" cy="39604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/login.html	HTTP/1.1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User-Agent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Mozilla/5.0 (Windows NT 6.1; Win64; x64; rv:60.0) Gecko/20100101 Firefox/60.0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html,application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xhtml+xml,application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xml;q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=0.9,*/*;q=0.8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Accept-Language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zh-CN,zh;q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=0.8,zh-TW;q=0.7,zh-HK;q=0.5,en-US;q=0.3,en;q=0.2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Accept-Encoding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deflate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http://localhost/login.html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keep-alive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Upgrade-Insecure-Requests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username=</a:t>
            </a:r>
            <a:r>
              <a:rPr lang="en-US" altLang="zh-CN" sz="1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941" y="208117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请求行</a:t>
            </a:r>
          </a:p>
        </p:txBody>
      </p:sp>
      <p:sp>
        <p:nvSpPr>
          <p:cNvPr id="7" name="矩形 6"/>
          <p:cNvSpPr/>
          <p:nvPr/>
        </p:nvSpPr>
        <p:spPr>
          <a:xfrm>
            <a:off x="782941" y="313378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</a:t>
            </a:r>
          </a:p>
        </p:txBody>
      </p:sp>
      <p:sp>
        <p:nvSpPr>
          <p:cNvPr id="8" name="矩形 7"/>
          <p:cNvSpPr/>
          <p:nvPr/>
        </p:nvSpPr>
        <p:spPr>
          <a:xfrm>
            <a:off x="577757" y="51066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请求空行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2" y="5507069"/>
            <a:ext cx="1475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请求体（正文）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655168" y="2168280"/>
            <a:ext cx="144017" cy="214863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1655168" y="2564904"/>
            <a:ext cx="157311" cy="2541766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1661814" y="5168515"/>
            <a:ext cx="144017" cy="214863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655167" y="5568915"/>
            <a:ext cx="144017" cy="214863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en-US" altLang="zh-CN" dirty="0" smtClean="0"/>
              <a:t>HTTP </a:t>
            </a:r>
            <a:r>
              <a:rPr lang="zh-CN" altLang="en-US" dirty="0"/>
              <a:t>请求</a:t>
            </a:r>
            <a:r>
              <a:rPr lang="zh-CN" altLang="en-US" dirty="0" smtClean="0"/>
              <a:t>消息格式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zh-CN" altLang="en-US" sz="2000" dirty="0"/>
              <a:t>请求方式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协议有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种请求</a:t>
            </a:r>
            <a:r>
              <a:rPr lang="zh-CN" altLang="en-US" sz="2000" dirty="0"/>
              <a:t>方式，常用的有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种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GET</a:t>
            </a:r>
          </a:p>
          <a:p>
            <a:pPr lvl="2"/>
            <a:r>
              <a:rPr lang="zh-CN" altLang="en-US" sz="1600" dirty="0" smtClean="0"/>
              <a:t>请求</a:t>
            </a:r>
            <a:r>
              <a:rPr lang="zh-CN" altLang="en-US" sz="1600" dirty="0"/>
              <a:t>参数在请求行中，在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后</a:t>
            </a:r>
            <a:r>
              <a:rPr lang="zh-CN" altLang="en-US" sz="1600" dirty="0" smtClean="0"/>
              <a:t>。</a:t>
            </a:r>
            <a:r>
              <a:rPr lang="en-US" altLang="zh-CN" sz="1600" dirty="0"/>
              <a:t>http://localhost:8080/day07/demo5?</a:t>
            </a:r>
            <a:r>
              <a:rPr lang="en-US" altLang="zh-CN" sz="1600" dirty="0">
                <a:solidFill>
                  <a:srgbClr val="0000FF"/>
                </a:solidFill>
              </a:rPr>
              <a:t>username=zhangsan</a:t>
            </a:r>
            <a:endParaRPr lang="zh-CN" altLang="en-US" sz="1600" dirty="0">
              <a:solidFill>
                <a:srgbClr val="0000FF"/>
              </a:solidFill>
            </a:endParaRPr>
          </a:p>
          <a:p>
            <a:pPr lvl="2"/>
            <a:r>
              <a:rPr lang="zh-CN" altLang="en-US" sz="1600" dirty="0" smtClean="0"/>
              <a:t>请求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长度有</a:t>
            </a:r>
            <a:r>
              <a:rPr lang="zh-CN" altLang="en-US" sz="1600" dirty="0" smtClean="0"/>
              <a:t>限制，不超过</a:t>
            </a:r>
            <a:r>
              <a:rPr lang="en-US" altLang="zh-CN" sz="1600" dirty="0" smtClean="0"/>
              <a:t>2K</a:t>
            </a:r>
          </a:p>
          <a:p>
            <a:pPr lvl="2"/>
            <a:r>
              <a:rPr lang="zh-CN" altLang="en-US" sz="1600" dirty="0" smtClean="0"/>
              <a:t>不安全</a:t>
            </a:r>
            <a:endParaRPr lang="en-US" altLang="zh-CN" sz="1600" dirty="0" smtClean="0"/>
          </a:p>
          <a:p>
            <a:pPr lvl="1"/>
            <a:r>
              <a:rPr lang="en-US" altLang="zh-CN" sz="1800" dirty="0" smtClean="0"/>
              <a:t>POST</a:t>
            </a:r>
          </a:p>
          <a:p>
            <a:pPr lvl="2"/>
            <a:r>
              <a:rPr lang="zh-CN" altLang="en-US" sz="1600" dirty="0" smtClean="0"/>
              <a:t>请求</a:t>
            </a:r>
            <a:r>
              <a:rPr lang="zh-CN" altLang="en-US" sz="1600" dirty="0"/>
              <a:t>参数在请求体中</a:t>
            </a:r>
          </a:p>
          <a:p>
            <a:pPr lvl="2"/>
            <a:r>
              <a:rPr lang="zh-CN" altLang="en-US" sz="1600" dirty="0" smtClean="0"/>
              <a:t>请求的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长度</a:t>
            </a:r>
            <a:r>
              <a:rPr lang="zh-CN" altLang="en-US" sz="1600" dirty="0"/>
              <a:t>没有限制的</a:t>
            </a:r>
          </a:p>
          <a:p>
            <a:pPr lvl="2"/>
            <a:r>
              <a:rPr lang="zh-CN" altLang="en-US" sz="1600" dirty="0" smtClean="0"/>
              <a:t>相对</a:t>
            </a:r>
            <a:r>
              <a:rPr lang="zh-CN" altLang="en-US" sz="1600" dirty="0"/>
              <a:t>安全</a:t>
            </a:r>
          </a:p>
        </p:txBody>
      </p:sp>
      <p:sp>
        <p:nvSpPr>
          <p:cNvPr id="5" name="矩形 4"/>
          <p:cNvSpPr/>
          <p:nvPr/>
        </p:nvSpPr>
        <p:spPr>
          <a:xfrm>
            <a:off x="466022" y="1628800"/>
            <a:ext cx="8220778" cy="72008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 请求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请求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    /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login.html	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HTTP/1.1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6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en-US" altLang="zh-CN" dirty="0" smtClean="0"/>
              <a:t>HTTP </a:t>
            </a:r>
            <a:r>
              <a:rPr lang="zh-CN" altLang="en-US" dirty="0"/>
              <a:t>请求</a:t>
            </a:r>
            <a:r>
              <a:rPr lang="zh-CN" altLang="en-US" dirty="0" smtClean="0"/>
              <a:t>消息格式</a:t>
            </a:r>
            <a:r>
              <a:rPr lang="en-US" altLang="zh-CN" dirty="0" smtClean="0"/>
              <a:t>-</a:t>
            </a:r>
            <a:r>
              <a:rPr lang="zh-CN" altLang="en-US" dirty="0"/>
              <a:t>请求头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请求头主要用于向服务器传递附加</a:t>
            </a:r>
            <a:r>
              <a:rPr lang="zh-CN" altLang="en-US" sz="2000" dirty="0" smtClean="0"/>
              <a:t>消息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例如</a:t>
            </a:r>
            <a:r>
              <a:rPr lang="zh-CN" altLang="en-US" sz="1800" dirty="0"/>
              <a:t>，客户端可以接收的数据类型、压缩方法、语言以及发送请求的超链接所属页面的</a:t>
            </a:r>
            <a:r>
              <a:rPr lang="en-US" altLang="zh-CN" sz="1800" dirty="0"/>
              <a:t>URL</a:t>
            </a:r>
            <a:r>
              <a:rPr lang="zh-CN" altLang="en-US" sz="1800" dirty="0"/>
              <a:t>地址等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1800" dirty="0" smtClean="0"/>
              <a:t>请求</a:t>
            </a:r>
            <a:r>
              <a:rPr lang="zh-CN" altLang="en-US" sz="1800" dirty="0"/>
              <a:t>头中可以看出，每个请求头都是</a:t>
            </a:r>
            <a:r>
              <a:rPr lang="zh-CN" altLang="en-US" sz="1800" dirty="0">
                <a:solidFill>
                  <a:srgbClr val="0000FF"/>
                </a:solidFill>
              </a:rPr>
              <a:t>由头字段名称和值</a:t>
            </a:r>
            <a:r>
              <a:rPr lang="zh-CN" altLang="en-US" sz="1800" dirty="0"/>
              <a:t>构成，头字段名称和值之间用冒号</a:t>
            </a:r>
            <a:r>
              <a:rPr lang="zh-CN" altLang="en-US" sz="1800" dirty="0">
                <a:solidFill>
                  <a:srgbClr val="0000FF"/>
                </a:solidFill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</a:rPr>
              <a:t>:</a:t>
            </a:r>
            <a:r>
              <a:rPr lang="zh-CN" altLang="en-US" sz="1800" dirty="0">
                <a:solidFill>
                  <a:srgbClr val="0000FF"/>
                </a:solidFill>
              </a:rPr>
              <a:t>）和空格</a:t>
            </a:r>
            <a:r>
              <a:rPr lang="zh-CN" altLang="en-US" sz="1800" dirty="0"/>
              <a:t>分隔，每个请求头之后使用一个</a:t>
            </a:r>
            <a:r>
              <a:rPr lang="zh-CN" altLang="en-US" sz="1800" dirty="0">
                <a:solidFill>
                  <a:srgbClr val="0000FF"/>
                </a:solidFill>
              </a:rPr>
              <a:t>回车</a:t>
            </a:r>
            <a:r>
              <a:rPr lang="zh-CN" altLang="en-US" sz="1800" dirty="0"/>
              <a:t>换行符标志结束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需要</a:t>
            </a:r>
            <a:r>
              <a:rPr lang="zh-CN" altLang="en-US" sz="1800" dirty="0"/>
              <a:t>注意的是，头字段名称不区分大小写，但习惯上将单词的第一个字母大写。</a:t>
            </a:r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2636912"/>
            <a:ext cx="7272808" cy="23762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fontAlgn="t"/>
            <a:r>
              <a:rPr lang="en-US" altLang="zh-CN" sz="1200" b="1" dirty="0"/>
              <a:t>Accept: </a:t>
            </a:r>
            <a:r>
              <a:rPr lang="en-US" altLang="zh-CN" sz="1200" dirty="0" smtClean="0"/>
              <a:t>text/html, application/</a:t>
            </a:r>
            <a:r>
              <a:rPr lang="en-US" altLang="zh-CN" sz="1200" dirty="0" err="1" smtClean="0"/>
              <a:t>xhtml+xml,application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xml;q</a:t>
            </a:r>
            <a:r>
              <a:rPr lang="en-US" altLang="zh-CN" sz="1200" dirty="0" smtClean="0"/>
              <a:t>=0.9,image/</a:t>
            </a:r>
            <a:r>
              <a:rPr lang="en-US" altLang="zh-CN" sz="1200" dirty="0" err="1" smtClean="0"/>
              <a:t>avif,image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webp,image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apng</a:t>
            </a:r>
            <a:r>
              <a:rPr lang="en-US" altLang="zh-CN" sz="1200" dirty="0" smtClean="0"/>
              <a:t>,*/*; q=0.8, application/</a:t>
            </a:r>
            <a:r>
              <a:rPr lang="en-US" altLang="zh-CN" sz="1200" dirty="0" err="1" smtClean="0"/>
              <a:t>signed-exchange;v</a:t>
            </a:r>
            <a:r>
              <a:rPr lang="en-US" altLang="zh-CN" sz="1200" dirty="0" smtClean="0"/>
              <a:t>=b3;q=0.9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Accept-Encoding: </a:t>
            </a:r>
            <a:r>
              <a:rPr lang="en-US" altLang="zh-CN" sz="1200" dirty="0" err="1" smtClean="0"/>
              <a:t>gzip</a:t>
            </a:r>
            <a:r>
              <a:rPr lang="en-US" altLang="zh-CN" sz="1200" dirty="0"/>
              <a:t>, deflate, </a:t>
            </a:r>
            <a:r>
              <a:rPr lang="en-US" altLang="zh-CN" sz="1200" dirty="0" err="1"/>
              <a:t>br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Accept-Language: </a:t>
            </a:r>
            <a:r>
              <a:rPr lang="en-US" altLang="zh-CN" sz="1200" dirty="0" err="1" smtClean="0"/>
              <a:t>zh-CN,zh;q</a:t>
            </a:r>
            <a:r>
              <a:rPr lang="en-US" altLang="zh-CN" sz="1200" dirty="0" smtClean="0"/>
              <a:t>=0.9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Cache-Control: </a:t>
            </a:r>
            <a:r>
              <a:rPr lang="en-US" altLang="zh-CN" sz="1200" dirty="0" smtClean="0"/>
              <a:t>max-age=0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Connection: </a:t>
            </a:r>
            <a:r>
              <a:rPr lang="en-US" altLang="zh-CN" sz="1200" dirty="0" smtClean="0"/>
              <a:t>keep-alive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Content-Length: </a:t>
            </a:r>
            <a:r>
              <a:rPr lang="en-US" altLang="zh-CN" sz="1200" dirty="0" smtClean="0"/>
              <a:t>13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Content-Type: </a:t>
            </a:r>
            <a:r>
              <a:rPr lang="en-US" altLang="zh-CN" sz="1200" dirty="0" smtClean="0"/>
              <a:t>application/x-www-form-</a:t>
            </a:r>
            <a:r>
              <a:rPr lang="en-US" altLang="zh-CN" sz="1200" dirty="0" err="1" smtClean="0"/>
              <a:t>urlencoded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Cookie: </a:t>
            </a:r>
            <a:r>
              <a:rPr lang="en-US" altLang="zh-CN" sz="1200" dirty="0" smtClean="0"/>
              <a:t>JSESSIONID=E750359D8526E384D21A702E2B6E4827</a:t>
            </a:r>
            <a:r>
              <a:rPr lang="en-US" altLang="zh-CN" sz="1200" dirty="0"/>
              <a:t>; Idea-8296eb30=3c4f451d-f4c1-4796-ad30-271d61c5b752</a:t>
            </a:r>
          </a:p>
          <a:p>
            <a:pPr fontAlgn="t"/>
            <a:r>
              <a:rPr lang="en-US" altLang="zh-CN" sz="1200" b="1" dirty="0"/>
              <a:t>Host: </a:t>
            </a:r>
            <a:r>
              <a:rPr lang="en-US" altLang="zh-CN" sz="1200" dirty="0" smtClean="0"/>
              <a:t>localhost:8080</a:t>
            </a:r>
            <a:endParaRPr lang="en-US" altLang="zh-CN" sz="1200" dirty="0"/>
          </a:p>
          <a:p>
            <a:pPr fontAlgn="t"/>
            <a:r>
              <a:rPr lang="en-US" altLang="zh-CN" sz="1200" b="1" dirty="0"/>
              <a:t>Origin: </a:t>
            </a:r>
            <a:r>
              <a:rPr lang="en-US" altLang="zh-CN" sz="1200" dirty="0" smtClean="0"/>
              <a:t>http</a:t>
            </a:r>
            <a:r>
              <a:rPr lang="en-US" altLang="zh-CN" sz="1200" dirty="0"/>
              <a:t>://localhost:8080</a:t>
            </a:r>
          </a:p>
          <a:p>
            <a:pPr fontAlgn="t"/>
            <a:r>
              <a:rPr lang="en-US" altLang="zh-CN" sz="1200" b="1" dirty="0" err="1"/>
              <a:t>Referer</a:t>
            </a:r>
            <a:r>
              <a:rPr lang="en-US" altLang="zh-CN" sz="1200" b="1" dirty="0"/>
              <a:t>: </a:t>
            </a:r>
            <a:r>
              <a:rPr lang="en-US" altLang="zh-CN" sz="1200" dirty="0" smtClean="0"/>
              <a:t>http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localhost:8080/day07/login.html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499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en-US" altLang="zh-CN" dirty="0" smtClean="0"/>
              <a:t>HTTP </a:t>
            </a:r>
            <a:r>
              <a:rPr lang="zh-CN" altLang="en-US" dirty="0"/>
              <a:t>请求消息格式</a:t>
            </a:r>
            <a:r>
              <a:rPr lang="en-US" altLang="zh-CN" dirty="0"/>
              <a:t>-</a:t>
            </a:r>
            <a:r>
              <a:rPr lang="zh-CN" altLang="en-US" dirty="0" smtClean="0"/>
              <a:t>请求空行和请求体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请求空行</a:t>
            </a:r>
          </a:p>
          <a:p>
            <a:pPr lvl="1"/>
            <a:r>
              <a:rPr lang="zh-CN" altLang="en-US" dirty="0" smtClean="0"/>
              <a:t>空行</a:t>
            </a:r>
            <a:r>
              <a:rPr lang="zh-CN" altLang="en-US" dirty="0"/>
              <a:t>，就是用于分割</a:t>
            </a:r>
            <a:r>
              <a:rPr lang="en-US" altLang="zh-CN" dirty="0"/>
              <a:t>POST</a:t>
            </a:r>
            <a:r>
              <a:rPr lang="zh-CN" altLang="en-US" dirty="0"/>
              <a:t>请求的请求</a:t>
            </a:r>
            <a:r>
              <a:rPr lang="zh-CN" altLang="en-US" dirty="0" smtClean="0"/>
              <a:t>头和</a:t>
            </a:r>
            <a:r>
              <a:rPr lang="zh-CN" altLang="en-US" dirty="0"/>
              <a:t>请求体的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请求体</a:t>
            </a:r>
            <a:r>
              <a:rPr lang="en-US" altLang="zh-CN" dirty="0"/>
              <a:t>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 smtClean="0"/>
              <a:t>封装</a:t>
            </a:r>
            <a:r>
              <a:rPr lang="en-US" altLang="zh-CN" dirty="0"/>
              <a:t>POST</a:t>
            </a:r>
            <a:r>
              <a:rPr lang="zh-CN" altLang="en-US" dirty="0"/>
              <a:t>请求消息的请求参数的</a:t>
            </a:r>
          </a:p>
        </p:txBody>
      </p:sp>
    </p:spTree>
    <p:extLst>
      <p:ext uri="{BB962C8B-B14F-4D97-AF65-F5344CB8AC3E}">
        <p14:creationId xmlns:p14="http://schemas.microsoft.com/office/powerpoint/2010/main" val="36520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HTTP </a:t>
            </a:r>
            <a:r>
              <a:rPr lang="zh-CN" altLang="en-US" dirty="0" smtClean="0"/>
              <a:t>响应消息格式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1867035"/>
            <a:ext cx="6552728" cy="350618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HTTP/1.1 </a:t>
            </a:r>
            <a:r>
              <a:rPr lang="en-US" altLang="zh-CN" sz="1600" dirty="0">
                <a:latin typeface="consolas" panose="020B0609020204030204" pitchFamily="49" charset="0"/>
              </a:rPr>
              <a:t>200 OK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Content-Type</a:t>
            </a:r>
            <a:r>
              <a:rPr lang="en-US" altLang="zh-CN" sz="1600" dirty="0">
                <a:latin typeface="consolas" panose="020B0609020204030204" pitchFamily="49" charset="0"/>
              </a:rPr>
              <a:t>: text/</a:t>
            </a:r>
            <a:r>
              <a:rPr lang="en-US" altLang="zh-CN" sz="1600" dirty="0" err="1"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latin typeface="consolas" panose="020B0609020204030204" pitchFamily="49" charset="0"/>
              </a:rPr>
              <a:t>=UTF-8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Content-Length</a:t>
            </a:r>
            <a:r>
              <a:rPr lang="en-US" altLang="zh-CN" sz="1600" dirty="0">
                <a:latin typeface="consolas" panose="020B0609020204030204" pitchFamily="49" charset="0"/>
              </a:rPr>
              <a:t>: 101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latin typeface="consolas" panose="020B0609020204030204" pitchFamily="49" charset="0"/>
              </a:rPr>
              <a:t>: Wed, 06 Jun 2018 07:08:42 GMT</a:t>
            </a:r>
          </a:p>
          <a:p>
            <a:pPr>
              <a:lnSpc>
                <a:spcPct val="11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latin typeface="consolas" panose="020B0609020204030204" pitchFamily="49" charset="0"/>
              </a:rPr>
              <a:t>html&gt;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latin typeface="consolas" panose="020B0609020204030204" pitchFamily="49" charset="0"/>
              </a:rPr>
              <a:t>head&gt;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latin typeface="consolas" panose="020B0609020204030204" pitchFamily="49" charset="0"/>
              </a:rPr>
              <a:t>title&gt;$Title$&lt;/title&gt;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 &lt;/</a:t>
            </a:r>
            <a:r>
              <a:rPr lang="en-US" altLang="zh-CN" sz="1600" dirty="0">
                <a:latin typeface="consolas" panose="020B0609020204030204" pitchFamily="49" charset="0"/>
              </a:rPr>
              <a:t>head&gt;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 &lt;</a:t>
            </a:r>
            <a:r>
              <a:rPr lang="en-US" altLang="zh-CN" sz="1600" dirty="0">
                <a:latin typeface="consolas" panose="020B0609020204030204" pitchFamily="49" charset="0"/>
              </a:rPr>
              <a:t>body&gt;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hello </a:t>
            </a:r>
            <a:r>
              <a:rPr lang="en-US" altLang="zh-CN" sz="1600" dirty="0">
                <a:latin typeface="consolas" panose="020B0609020204030204" pitchFamily="49" charset="0"/>
              </a:rPr>
              <a:t>, response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 &lt;/</a:t>
            </a:r>
            <a:r>
              <a:rPr lang="en-US" altLang="zh-CN" sz="1600" dirty="0">
                <a:latin typeface="consolas" panose="020B0609020204030204" pitchFamily="49" charset="0"/>
              </a:rPr>
              <a:t>body&gt;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html&gt;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941" y="1804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响应行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242" y="242453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50" y="287320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响应空行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805" y="3936345"/>
            <a:ext cx="1475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响应体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655168" y="1891572"/>
            <a:ext cx="144017" cy="214863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655167" y="2166210"/>
            <a:ext cx="150663" cy="686726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1661813" y="2935055"/>
            <a:ext cx="144017" cy="214863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655168" y="3499418"/>
            <a:ext cx="150662" cy="1873799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en-US" altLang="zh-CN" dirty="0" smtClean="0"/>
              <a:t>HTTP </a:t>
            </a:r>
            <a:r>
              <a:rPr lang="zh-CN" altLang="en-US" dirty="0"/>
              <a:t>响应</a:t>
            </a:r>
            <a:r>
              <a:rPr lang="zh-CN" altLang="en-US" dirty="0" smtClean="0"/>
              <a:t>消息格式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0042"/>
            <a:ext cx="8229600" cy="3566121"/>
          </a:xfrm>
        </p:spPr>
        <p:txBody>
          <a:bodyPr/>
          <a:lstStyle/>
          <a:p>
            <a:r>
              <a:rPr lang="en-US" altLang="zh-CN" sz="2000" dirty="0"/>
              <a:t>HTTP/1.1</a:t>
            </a:r>
            <a:r>
              <a:rPr lang="zh-CN" altLang="en-US" sz="2000" dirty="0"/>
              <a:t>是通信使用的协议</a:t>
            </a:r>
            <a:r>
              <a:rPr lang="zh-CN" altLang="en-US" sz="2000" dirty="0" smtClean="0"/>
              <a:t>版本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200</a:t>
            </a:r>
            <a:r>
              <a:rPr lang="zh-CN" altLang="en-US" sz="2000" dirty="0"/>
              <a:t>是状态</a:t>
            </a:r>
            <a:r>
              <a:rPr lang="zh-CN" altLang="en-US" sz="2000" dirty="0" smtClean="0"/>
              <a:t>码，</a:t>
            </a:r>
            <a:r>
              <a:rPr lang="en-US" altLang="zh-CN" sz="2000" dirty="0" smtClean="0"/>
              <a:t>OK</a:t>
            </a:r>
            <a:r>
              <a:rPr lang="zh-CN" altLang="en-US" sz="2000" dirty="0"/>
              <a:t>是状态</a:t>
            </a:r>
            <a:r>
              <a:rPr lang="zh-CN" altLang="en-US" sz="2000" dirty="0" smtClean="0"/>
              <a:t>描述，说明</a:t>
            </a:r>
            <a:r>
              <a:rPr lang="zh-CN" altLang="en-US" sz="2000" dirty="0"/>
              <a:t>客户端请求成功</a:t>
            </a:r>
            <a:r>
              <a:rPr lang="zh-CN" altLang="en-US" sz="2000" dirty="0" smtClean="0"/>
              <a:t>。请求</a:t>
            </a:r>
            <a:r>
              <a:rPr lang="zh-CN" altLang="en-US" sz="2000" dirty="0"/>
              <a:t>行中的</a:t>
            </a:r>
            <a:r>
              <a:rPr lang="zh-CN" altLang="en-US" sz="2000" dirty="0">
                <a:solidFill>
                  <a:srgbClr val="0000FF"/>
                </a:solidFill>
              </a:rPr>
              <a:t>每个部分需要用空格分隔</a:t>
            </a:r>
            <a:r>
              <a:rPr lang="zh-CN" altLang="en-US" sz="2000" dirty="0"/>
              <a:t>，最后要以</a:t>
            </a:r>
            <a:r>
              <a:rPr lang="zh-CN" altLang="en-US" sz="2000" dirty="0">
                <a:solidFill>
                  <a:srgbClr val="0000FF"/>
                </a:solidFill>
              </a:rPr>
              <a:t>回车换行</a:t>
            </a:r>
            <a:r>
              <a:rPr lang="zh-CN" altLang="en-US" sz="2000" dirty="0"/>
              <a:t>结束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状态</a:t>
            </a:r>
            <a:r>
              <a:rPr lang="zh-CN" altLang="en-US" sz="2000" dirty="0"/>
              <a:t>码：状态码由</a:t>
            </a:r>
            <a:r>
              <a:rPr lang="en-US" altLang="zh-CN" sz="2000" dirty="0"/>
              <a:t>3</a:t>
            </a:r>
            <a:r>
              <a:rPr lang="zh-CN" altLang="en-US" sz="2000" dirty="0"/>
              <a:t>位数字组成，它的第一个数字有</a:t>
            </a:r>
            <a:r>
              <a:rPr lang="en-US" altLang="zh-CN" sz="2000" dirty="0"/>
              <a:t>5</a:t>
            </a:r>
            <a:r>
              <a:rPr lang="zh-CN" altLang="en-US" sz="2000" dirty="0"/>
              <a:t>种可能的取值</a:t>
            </a:r>
            <a:endParaRPr lang="en-US" altLang="zh-CN" sz="2000" dirty="0" smtClean="0"/>
          </a:p>
          <a:p>
            <a:pPr lvl="1"/>
            <a:r>
              <a:rPr lang="en-US" altLang="zh-CN" sz="1600" dirty="0">
                <a:solidFill>
                  <a:srgbClr val="0000FF"/>
                </a:solidFill>
              </a:rPr>
              <a:t>1xx</a:t>
            </a:r>
            <a:r>
              <a:rPr lang="zh-CN" altLang="en-US" sz="1600" dirty="0"/>
              <a:t>：表示</a:t>
            </a:r>
            <a:r>
              <a:rPr lang="zh-CN" altLang="en-US" sz="1600" dirty="0" smtClean="0"/>
              <a:t>服务器接收</a:t>
            </a:r>
            <a:r>
              <a:rPr lang="zh-CN" altLang="en-US" sz="1600" dirty="0"/>
              <a:t>客户端消息，但没有接受完成，等待一段时间后，发送</a:t>
            </a:r>
            <a:r>
              <a:rPr lang="en-US" altLang="zh-CN" sz="1600" dirty="0" smtClean="0"/>
              <a:t>1xx</a:t>
            </a:r>
            <a:r>
              <a:rPr lang="zh-CN" altLang="en-US" sz="1600" dirty="0" smtClean="0"/>
              <a:t>状态码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solidFill>
                  <a:srgbClr val="0000FF"/>
                </a:solidFill>
              </a:rPr>
              <a:t>2xx</a:t>
            </a:r>
            <a:r>
              <a:rPr lang="zh-CN" altLang="en-US" sz="1600" dirty="0">
                <a:solidFill>
                  <a:srgbClr val="0000FF"/>
                </a:solidFill>
              </a:rPr>
              <a:t>：</a:t>
            </a:r>
            <a:r>
              <a:rPr lang="zh-CN" altLang="en-US" sz="1600" dirty="0"/>
              <a:t>表示请求已成功被服务器接收、理解、并</a:t>
            </a:r>
            <a:r>
              <a:rPr lang="zh-CN" altLang="en-US" sz="1600" dirty="0" smtClean="0"/>
              <a:t>接受。例如</a:t>
            </a:r>
            <a:r>
              <a:rPr lang="en-US" altLang="zh-CN" sz="1600" dirty="0" smtClean="0"/>
              <a:t>200</a:t>
            </a:r>
            <a:r>
              <a:rPr lang="zh-CN" altLang="en-US" sz="1600" dirty="0"/>
              <a:t>表示服务器成功处理了客户端的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  <a:p>
            <a:pPr lvl="1"/>
            <a:r>
              <a:rPr lang="en-US" altLang="zh-CN" sz="1600" dirty="0">
                <a:solidFill>
                  <a:srgbClr val="0000FF"/>
                </a:solidFill>
              </a:rPr>
              <a:t>3xx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重定向。例如，</a:t>
            </a:r>
            <a:r>
              <a:rPr lang="en-US" altLang="zh-CN" sz="1600" dirty="0" smtClean="0"/>
              <a:t>302</a:t>
            </a:r>
            <a:r>
              <a:rPr lang="en-US" altLang="zh-CN" sz="1600" dirty="0"/>
              <a:t>(</a:t>
            </a:r>
            <a:r>
              <a:rPr lang="zh-CN" altLang="en-US" sz="1600" dirty="0"/>
              <a:t>重定向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304(</a:t>
            </a:r>
            <a:r>
              <a:rPr lang="zh-CN" altLang="en-US" sz="1600" dirty="0"/>
              <a:t>访问缓存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1"/>
            <a:r>
              <a:rPr lang="en-US" altLang="zh-CN" sz="1600" dirty="0">
                <a:solidFill>
                  <a:srgbClr val="0000FF"/>
                </a:solidFill>
              </a:rPr>
              <a:t>4xx</a:t>
            </a:r>
            <a:r>
              <a:rPr lang="zh-CN" altLang="en-US" sz="1600" dirty="0">
                <a:solidFill>
                  <a:srgbClr val="0000FF"/>
                </a:solidFill>
              </a:rPr>
              <a:t>：</a:t>
            </a:r>
            <a:r>
              <a:rPr lang="zh-CN" altLang="en-US" sz="1600" dirty="0"/>
              <a:t>客户端的请求有</a:t>
            </a:r>
            <a:r>
              <a:rPr lang="zh-CN" altLang="en-US" sz="1600" dirty="0" smtClean="0"/>
              <a:t>错误。例如：</a:t>
            </a:r>
            <a:r>
              <a:rPr lang="en-US" altLang="zh-CN" sz="1600" dirty="0"/>
              <a:t>404</a:t>
            </a:r>
            <a:r>
              <a:rPr lang="zh-CN" altLang="en-US" sz="1600" dirty="0"/>
              <a:t>（请求路径没有对应的资源</a:t>
            </a:r>
            <a:r>
              <a:rPr lang="zh-CN" altLang="en-US" sz="1600" dirty="0" smtClean="0"/>
              <a:t>），</a:t>
            </a:r>
            <a:r>
              <a:rPr lang="en-US" altLang="zh-CN" sz="1600" dirty="0"/>
              <a:t>405</a:t>
            </a:r>
            <a:r>
              <a:rPr lang="zh-CN" altLang="en-US" sz="1600" dirty="0"/>
              <a:t>：请求方式没有对应的</a:t>
            </a:r>
            <a:r>
              <a:rPr lang="en-US" altLang="zh-CN" sz="1600" dirty="0" err="1"/>
              <a:t>doXxx</a:t>
            </a:r>
            <a:r>
              <a:rPr lang="zh-CN" altLang="en-US" sz="1600" dirty="0"/>
              <a:t>方法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</a:rPr>
              <a:t>5xx</a:t>
            </a:r>
            <a:r>
              <a:rPr lang="zh-CN" altLang="en-US" sz="1600" dirty="0">
                <a:solidFill>
                  <a:srgbClr val="0000FF"/>
                </a:solidFill>
              </a:rPr>
              <a:t>：</a:t>
            </a:r>
            <a:r>
              <a:rPr lang="zh-CN" altLang="en-US" sz="1600" dirty="0"/>
              <a:t>服务器端出现</a:t>
            </a:r>
            <a:r>
              <a:rPr lang="zh-CN" altLang="en-US" sz="1600" dirty="0" smtClean="0"/>
              <a:t>错误，例如：</a:t>
            </a:r>
            <a:r>
              <a:rPr lang="en-US" altLang="zh-CN" sz="1600" dirty="0"/>
              <a:t>500(</a:t>
            </a:r>
            <a:r>
              <a:rPr lang="zh-CN" altLang="en-US" sz="1600" dirty="0"/>
              <a:t>服务器内部出现异常</a:t>
            </a:r>
            <a:r>
              <a:rPr lang="en-US" altLang="zh-CN" sz="1600" dirty="0"/>
              <a:t>)</a:t>
            </a: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466022" y="1628800"/>
            <a:ext cx="8220778" cy="72008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      状态码描述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HTTP/1.1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200       OK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8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en-US" altLang="zh-CN" dirty="0" smtClean="0"/>
              <a:t>HTTP </a:t>
            </a:r>
            <a:r>
              <a:rPr lang="zh-CN" altLang="en-US" dirty="0"/>
              <a:t>响应消息格式</a:t>
            </a:r>
            <a:r>
              <a:rPr lang="en-US" altLang="zh-CN" dirty="0"/>
              <a:t>-</a:t>
            </a:r>
            <a:r>
              <a:rPr lang="zh-CN" altLang="en-US" dirty="0" smtClean="0"/>
              <a:t>响应头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头名</a:t>
            </a:r>
            <a:r>
              <a:rPr lang="zh-CN" altLang="en-US" dirty="0"/>
              <a:t>称：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常见的</a:t>
            </a:r>
            <a:r>
              <a:rPr lang="zh-CN" altLang="en-US" dirty="0"/>
              <a:t>响应头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Content-Type</a:t>
            </a:r>
            <a:r>
              <a:rPr lang="zh-CN" altLang="en-US" dirty="0"/>
              <a:t>：服务器告诉客户端本次响应体数据格式以及编码格式</a:t>
            </a:r>
          </a:p>
          <a:p>
            <a:pPr lvl="1"/>
            <a:r>
              <a:rPr lang="en-US" altLang="zh-CN" dirty="0" smtClean="0"/>
              <a:t>Content-disposition</a:t>
            </a:r>
            <a:r>
              <a:rPr lang="zh-CN" altLang="en-US" dirty="0"/>
              <a:t>：服务器告诉客户端以什么格式打开响应体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in-line</a:t>
            </a:r>
            <a:r>
              <a:rPr lang="en-US" altLang="zh-CN" dirty="0"/>
              <a:t>:</a:t>
            </a:r>
            <a:r>
              <a:rPr lang="zh-CN" altLang="en-US" dirty="0"/>
              <a:t>默认值</a:t>
            </a:r>
            <a:r>
              <a:rPr lang="en-US" altLang="zh-CN" dirty="0"/>
              <a:t>,</a:t>
            </a:r>
            <a:r>
              <a:rPr lang="zh-CN" altLang="en-US" dirty="0"/>
              <a:t>在当前页面内</a:t>
            </a:r>
            <a:r>
              <a:rPr lang="zh-CN" altLang="en-US" dirty="0" smtClean="0"/>
              <a:t>打开</a:t>
            </a:r>
            <a:r>
              <a:rPr lang="zh-CN" altLang="en-US" dirty="0"/>
              <a:t>				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attachment;filename</a:t>
            </a:r>
            <a:r>
              <a:rPr lang="en-US" altLang="zh-CN" dirty="0" smtClean="0"/>
              <a:t>=xxx</a:t>
            </a:r>
            <a:r>
              <a:rPr lang="zh-CN" altLang="en-US" dirty="0"/>
              <a:t>：以附件形式打开响应体。文件下载</a:t>
            </a:r>
          </a:p>
        </p:txBody>
      </p:sp>
    </p:spTree>
    <p:extLst>
      <p:ext uri="{BB962C8B-B14F-4D97-AF65-F5344CB8AC3E}">
        <p14:creationId xmlns:p14="http://schemas.microsoft.com/office/powerpoint/2010/main" val="36251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en-US" altLang="zh-CN" dirty="0" smtClean="0"/>
              <a:t>HTTP </a:t>
            </a:r>
            <a:r>
              <a:rPr lang="zh-CN" altLang="en-US" dirty="0"/>
              <a:t>响应消息格式</a:t>
            </a:r>
            <a:r>
              <a:rPr lang="en-US" altLang="zh-CN" dirty="0"/>
              <a:t>-</a:t>
            </a:r>
            <a:r>
              <a:rPr lang="zh-CN" altLang="en-US" dirty="0" smtClean="0"/>
              <a:t>响应空行与响应体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响应空行</a:t>
            </a:r>
          </a:p>
          <a:p>
            <a:r>
              <a:rPr lang="zh-CN" altLang="en-US" dirty="0" smtClean="0"/>
              <a:t>响应体</a:t>
            </a:r>
            <a:r>
              <a:rPr lang="zh-CN" altLang="en-US" dirty="0"/>
              <a:t>：</a:t>
            </a:r>
            <a:r>
              <a:rPr lang="zh-CN" altLang="en-US" dirty="0" smtClean="0"/>
              <a:t>传输</a:t>
            </a:r>
            <a:r>
              <a:rPr lang="zh-CN" altLang="en-US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40104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Servlet 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的概念；</a:t>
            </a: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>
                <a:solidFill>
                  <a:schemeClr val="tx1"/>
                </a:solidFill>
              </a:rPr>
              <a:t>快速</a:t>
            </a:r>
            <a:r>
              <a:rPr lang="zh-CN" altLang="en-US" sz="2400" dirty="0" smtClean="0">
                <a:solidFill>
                  <a:schemeClr val="tx1"/>
                </a:solidFill>
              </a:rPr>
              <a:t>入门；</a:t>
            </a: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执行原理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本章主要讲解了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</a:t>
            </a:r>
            <a:r>
              <a:rPr lang="zh-CN" altLang="en-US" dirty="0"/>
              <a:t>基础知识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/>
              <a:t>的基础知识，包括</a:t>
            </a:r>
            <a:r>
              <a:rPr lang="en-US" altLang="zh-CN" dirty="0"/>
              <a:t>Servlet</a:t>
            </a:r>
            <a:r>
              <a:rPr lang="zh-CN" altLang="en-US" dirty="0"/>
              <a:t>概念、特点和常用接口；其次讲解了</a:t>
            </a:r>
            <a:r>
              <a:rPr lang="en-US" altLang="zh-CN" dirty="0"/>
              <a:t>Servlet</a:t>
            </a:r>
            <a:r>
              <a:rPr lang="zh-CN" altLang="en-US" dirty="0"/>
              <a:t>开发入门知识，包括实现第一个</a:t>
            </a:r>
            <a:r>
              <a:rPr lang="en-US" altLang="zh-CN" dirty="0"/>
              <a:t>Servlet</a:t>
            </a:r>
            <a:r>
              <a:rPr lang="zh-CN" altLang="en-US" dirty="0"/>
              <a:t>程序、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的</a:t>
            </a:r>
            <a:r>
              <a:rPr lang="zh-CN" altLang="en-US" dirty="0"/>
              <a:t>配置和</a:t>
            </a:r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/>
              <a:t>协议的基础知识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HTTP</a:t>
            </a:r>
            <a:r>
              <a:rPr lang="zh-CN" altLang="en-US" dirty="0"/>
              <a:t>协议概念的相关知识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</a:t>
            </a:r>
            <a:r>
              <a:rPr lang="zh-CN" altLang="en-US" dirty="0"/>
              <a:t>请求消息，包括</a:t>
            </a:r>
            <a:r>
              <a:rPr lang="en-US" altLang="zh-CN" dirty="0"/>
              <a:t>HTTP</a:t>
            </a:r>
            <a:r>
              <a:rPr lang="zh-CN" altLang="en-US" dirty="0"/>
              <a:t>请求行、</a:t>
            </a:r>
            <a:r>
              <a:rPr lang="en-US" altLang="zh-CN" dirty="0"/>
              <a:t>HTTP</a:t>
            </a:r>
            <a:r>
              <a:rPr lang="zh-CN" altLang="en-US" dirty="0"/>
              <a:t>请求消息头两个方面；最后对</a:t>
            </a:r>
            <a:r>
              <a:rPr lang="en-US" altLang="zh-CN" dirty="0"/>
              <a:t>HTTP</a:t>
            </a:r>
            <a:r>
              <a:rPr lang="zh-CN" altLang="en-US" dirty="0"/>
              <a:t>响应消息的相关知识进行了详细的讲解，包括</a:t>
            </a:r>
            <a:r>
              <a:rPr lang="en-US" altLang="zh-CN" dirty="0"/>
              <a:t>HTTP</a:t>
            </a:r>
            <a:r>
              <a:rPr lang="zh-CN" altLang="en-US" dirty="0"/>
              <a:t>响应状态行、</a:t>
            </a:r>
            <a:r>
              <a:rPr lang="en-US" altLang="zh-CN" dirty="0"/>
              <a:t>HTTP</a:t>
            </a:r>
            <a:r>
              <a:rPr lang="zh-CN" altLang="en-US" dirty="0"/>
              <a:t>响应消息头两个方面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1.1 Servlet </a:t>
            </a:r>
            <a:r>
              <a:rPr lang="zh-CN" altLang="en-US" dirty="0" smtClean="0">
                <a:cs typeface="+mn-ea"/>
                <a:sym typeface="+mn-lt"/>
              </a:rPr>
              <a:t>的概念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348880"/>
            <a:ext cx="1008112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smtClean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008" y="2348880"/>
            <a:ext cx="3960440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1556792"/>
            <a:ext cx="2664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04" y="155679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：例如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91680" y="3789040"/>
            <a:ext cx="2952328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cxnSp>
        <p:nvCxnSpPr>
          <p:cNvPr id="9" name="直接箭头连接符 8"/>
          <p:cNvCxnSpPr/>
          <p:nvPr/>
        </p:nvCxnSpPr>
        <p:spPr>
          <a:xfrm flipH="1">
            <a:off x="1691680" y="4509120"/>
            <a:ext cx="2952328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375756" y="275617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1554" y="33579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7910" y="41679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2777870"/>
            <a:ext cx="3168352" cy="93916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smtClean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8298" y="4257092"/>
            <a:ext cx="3168352" cy="1260140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smtClean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056" y="278092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9594" y="4348549"/>
            <a:ext cx="2929267" cy="1077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</a:p>
          <a:p>
            <a:pPr defTabSz="1219200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49251" y="34802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URL&amp;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0905" y="415197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4" idx="0"/>
            <a:endCxn id="13" idx="2"/>
          </p:cNvCxnSpPr>
          <p:nvPr/>
        </p:nvCxnSpPr>
        <p:spPr>
          <a:xfrm flipH="1" flipV="1">
            <a:off x="6660232" y="3717032"/>
            <a:ext cx="2242" cy="5400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76494" y="6060187"/>
            <a:ext cx="801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locator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应用程序中，用于指定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应用的本质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服务器静态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</a:p>
        </p:txBody>
      </p:sp>
    </p:spTree>
    <p:extLst>
      <p:ext uri="{BB962C8B-B14F-4D97-AF65-F5344CB8AC3E}">
        <p14:creationId xmlns:p14="http://schemas.microsoft.com/office/powerpoint/2010/main" val="19684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1.1 Servlet </a:t>
            </a:r>
            <a:r>
              <a:rPr lang="zh-CN" altLang="en-US" dirty="0">
                <a:cs typeface="+mn-ea"/>
                <a:sym typeface="+mn-lt"/>
              </a:rPr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Servlet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运行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Web</a:t>
            </a:r>
            <a:r>
              <a:rPr lang="zh-CN" altLang="en-US" sz="2000" dirty="0"/>
              <a:t>服务器</a:t>
            </a:r>
            <a:r>
              <a:rPr lang="zh-CN" altLang="en-US" sz="2000" dirty="0" smtClean="0"/>
              <a:t>端的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程序。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狭义</a:t>
            </a:r>
            <a:r>
              <a:rPr lang="zh-CN" altLang="en-US" sz="1800" dirty="0" smtClean="0"/>
              <a:t>的 </a:t>
            </a:r>
            <a:r>
              <a:rPr lang="en-US" altLang="zh-CN" sz="1800" dirty="0" smtClean="0"/>
              <a:t>Servlet </a:t>
            </a:r>
            <a:r>
              <a:rPr lang="zh-CN" altLang="en-US" sz="1800" dirty="0" smtClean="0"/>
              <a:t>是指用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语言定义的</a:t>
            </a:r>
            <a:r>
              <a:rPr lang="zh-CN" altLang="en-US" sz="1800" dirty="0"/>
              <a:t>一个</a:t>
            </a:r>
            <a:r>
              <a:rPr lang="zh-CN" altLang="en-US" sz="1800" dirty="0" smtClean="0"/>
              <a:t>接口，</a:t>
            </a:r>
            <a:r>
              <a:rPr lang="en-US" altLang="zh-CN" sz="1800" dirty="0" smtClean="0"/>
              <a:t>Servlet</a:t>
            </a:r>
            <a:r>
              <a:rPr lang="zh-CN" altLang="en-US" sz="1800" dirty="0" smtClean="0"/>
              <a:t>接口定义了与浏览器进行交换的规则。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广义</a:t>
            </a:r>
            <a:r>
              <a:rPr lang="zh-CN" altLang="en-US" sz="1800" dirty="0"/>
              <a:t>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是指任何</a:t>
            </a:r>
            <a:r>
              <a:rPr lang="zh-CN" altLang="en-US" sz="1800" dirty="0" smtClean="0"/>
              <a:t>实现这个</a:t>
            </a:r>
            <a:r>
              <a:rPr lang="en-US" altLang="zh-CN" sz="1800" dirty="0"/>
              <a:t>Servlet</a:t>
            </a:r>
            <a:r>
              <a:rPr lang="zh-CN" altLang="en-US" sz="1800" dirty="0"/>
              <a:t>接口的类，一般情况下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0000FF"/>
                </a:solidFill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</a:rPr>
              <a:t>Servlet</a:t>
            </a:r>
            <a:r>
              <a:rPr lang="zh-CN" altLang="en-US" sz="1800" dirty="0">
                <a:solidFill>
                  <a:srgbClr val="0000FF"/>
                </a:solidFill>
              </a:rPr>
              <a:t>理解为后者</a:t>
            </a:r>
            <a:r>
              <a:rPr lang="zh-CN" altLang="en-US" sz="1800" dirty="0" smtClean="0">
                <a:solidFill>
                  <a:srgbClr val="0000FF"/>
                </a:solidFill>
              </a:rPr>
              <a:t>。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r>
              <a:rPr lang="en-US" altLang="zh-CN" sz="2000" dirty="0"/>
              <a:t>Servlet </a:t>
            </a:r>
            <a:r>
              <a:rPr lang="zh-CN" altLang="en-US" sz="2000" dirty="0"/>
              <a:t>对象主要封装了对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请求的处理，并且它的运行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容器（本课程用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）的</a:t>
            </a:r>
            <a:r>
              <a:rPr lang="zh-CN" altLang="en-US" sz="2000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10522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Servlet 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项目，添加</a:t>
            </a:r>
            <a:r>
              <a:rPr lang="en-US" altLang="zh-CN" sz="2000" dirty="0" smtClean="0"/>
              <a:t>web application</a:t>
            </a:r>
            <a:r>
              <a:rPr lang="zh-CN" altLang="en-US" sz="2000" dirty="0" smtClean="0"/>
              <a:t>支持</a:t>
            </a:r>
            <a:endParaRPr lang="zh-CN" altLang="en-US" sz="2000" dirty="0"/>
          </a:p>
          <a:p>
            <a:r>
              <a:rPr lang="zh-CN" altLang="en-US" sz="2000" dirty="0" smtClean="0"/>
              <a:t>定义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ServletDemo1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实现</a:t>
            </a:r>
            <a:r>
              <a:rPr lang="en-US" altLang="zh-CN" sz="2000" dirty="0"/>
              <a:t>Servlet</a:t>
            </a:r>
            <a:r>
              <a:rPr lang="zh-CN" altLang="en-US" sz="2000" dirty="0"/>
              <a:t>接口</a:t>
            </a:r>
          </a:p>
          <a:p>
            <a:r>
              <a:rPr lang="zh-CN" altLang="en-US" sz="2000" dirty="0" smtClean="0"/>
              <a:t>实现</a:t>
            </a:r>
            <a:r>
              <a:rPr lang="zh-CN" altLang="en-US" sz="2000" dirty="0"/>
              <a:t>接口中的</a:t>
            </a:r>
            <a:r>
              <a:rPr lang="zh-CN" altLang="en-US" sz="2000" dirty="0" smtClean="0"/>
              <a:t>抽象方法 </a:t>
            </a:r>
            <a:r>
              <a:rPr lang="en-US" altLang="zh-CN" sz="2000" dirty="0" smtClean="0"/>
              <a:t>service()</a:t>
            </a:r>
            <a:endParaRPr lang="zh-CN" altLang="en-US" sz="2000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/>
              <a:t>web.xml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Servlet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en-US" altLang="zh-CN" sz="1800" dirty="0" smtClean="0"/>
              <a:t>Servlet3.0 </a:t>
            </a:r>
            <a:r>
              <a:rPr lang="zh-CN" altLang="en-US" sz="1800" dirty="0" smtClean="0"/>
              <a:t>及之后的版本，可省略 </a:t>
            </a:r>
            <a:r>
              <a:rPr lang="en-US" altLang="zh-CN" sz="1800" dirty="0" smtClean="0"/>
              <a:t>web.xml</a:t>
            </a:r>
            <a:r>
              <a:rPr lang="zh-CN" altLang="en-US" sz="1800" dirty="0" smtClean="0"/>
              <a:t>，通过在</a:t>
            </a:r>
            <a:r>
              <a:rPr lang="en-US" altLang="zh-CN" sz="1800" dirty="0" smtClean="0"/>
              <a:t>servlet</a:t>
            </a:r>
            <a:r>
              <a:rPr lang="zh-CN" altLang="en-US" sz="1800" dirty="0" smtClean="0"/>
              <a:t>上添加注解</a:t>
            </a:r>
            <a:r>
              <a:rPr lang="en-US" altLang="zh-CN" sz="1800" dirty="0" smtClean="0"/>
              <a:t>@</a:t>
            </a:r>
            <a:r>
              <a:rPr lang="en-US" altLang="zh-CN" sz="1800" dirty="0" err="1" smtClean="0"/>
              <a:t>WebServlet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进行参数设置。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例如：</a:t>
            </a:r>
            <a:r>
              <a:rPr lang="en-US" altLang="zh-CN" sz="1800" dirty="0" smtClean="0"/>
              <a:t>@</a:t>
            </a:r>
            <a:r>
              <a:rPr lang="en-US" altLang="zh-CN" sz="1800" dirty="0" err="1" smtClean="0"/>
              <a:t>WebServlet</a:t>
            </a:r>
            <a:r>
              <a:rPr lang="en-US" altLang="zh-CN" sz="1800" dirty="0"/>
              <a:t>("/demo3")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3068960"/>
            <a:ext cx="7787208" cy="172819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eaLnBrk="0" hangingPunct="0"/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&gt;demo1&lt;/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&gt;edu.hitwh.web.servlet.ServletDemo1&lt;/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&gt;demo1&lt;/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url-pattern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&gt;/demo1&lt;/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url-pattern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servlet-mapping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1" descr="手机屏幕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9" y="3173745"/>
            <a:ext cx="7246879" cy="21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Servlet </a:t>
            </a:r>
            <a:r>
              <a:rPr lang="zh-CN" altLang="en-US" dirty="0" smtClean="0"/>
              <a:t>执行原理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4785" y="3027596"/>
            <a:ext cx="3240360" cy="2304256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27947" y="2972397"/>
            <a:ext cx="265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Tomcat/web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服务器软件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1916832"/>
            <a:ext cx="2573183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的请求首先会被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服务器（如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）接收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服务器只负责静态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2164" y="1916832"/>
            <a:ext cx="2285150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容器会根据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文件中的映射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调用相应的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0548" y="5626408"/>
            <a:ext cx="6840760" cy="35259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将处理的结果返回给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容器，并通过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服务器将响应传输给客户端。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51920" y="1916832"/>
            <a:ext cx="1489130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的请求转交给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2627784" y="2768334"/>
            <a:ext cx="936104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3900889" y="2768334"/>
            <a:ext cx="743119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5390019" y="2733040"/>
            <a:ext cx="501165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5282007" y="4990224"/>
            <a:ext cx="216023" cy="591456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773523" y="4952198"/>
            <a:ext cx="222412" cy="591456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18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Servlet </a:t>
            </a:r>
            <a:r>
              <a:rPr lang="zh-CN" altLang="en-US" dirty="0" smtClean="0"/>
              <a:t>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接口中定义的抽象方法；</a:t>
            </a:r>
            <a:r>
              <a:rPr lang="en-US" altLang="zh-CN" sz="2400" dirty="0" smtClean="0">
                <a:solidFill>
                  <a:schemeClr val="tx1"/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/>
                </a:solidFill>
              </a:rPr>
              <a:t>的生命周期；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Servlet </a:t>
            </a:r>
            <a:r>
              <a:rPr lang="zh-CN" altLang="en-US" dirty="0" smtClean="0"/>
              <a:t>接口中定义的抽象方法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8118"/>
              </p:ext>
            </p:extLst>
          </p:nvPr>
        </p:nvGraphicFramePr>
        <p:xfrm>
          <a:off x="457200" y="1556792"/>
          <a:ext cx="8229600" cy="3962400"/>
        </p:xfrm>
        <a:graphic>
          <a:graphicData uri="http://schemas.openxmlformats.org/drawingml/2006/table">
            <a:tbl>
              <a:tblPr firstRow="1" bandRow="1"/>
              <a:tblGrid>
                <a:gridCol w="3106688"/>
                <a:gridCol w="5122912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init(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实例化后，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服务器调用该方法完成初始化工作。只执行一次初始化。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getServletConfig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对象的配置信息，返回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getServletInfo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返回一个字符串，其中包含关于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的信息，例如，作者、版本和版权等信息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service(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request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response)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负责响应用户的请求，当容器接收到客户端访问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对象的请求时，就会调用此方法。容器会构造一个表示客户端请求信息的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对象和一个用于响应客户端的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对象作为参数传递给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方法中，可以通过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对象得到客户端的相关信息和请求信息，在对请求进行处理后，调用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对象的方法设置响应信息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destroy()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负责释放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对象占用的资源。当服务器关闭或者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对象被移除时，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对象会被销毁，容器会调用此方法。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5661248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生命周期方法，因其表现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的声明周期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7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20225</TotalTime>
  <Words>2110</Words>
  <Application>Microsoft Office PowerPoint</Application>
  <PresentationFormat>全屏显示(4:3)</PresentationFormat>
  <Paragraphs>238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宋体</vt:lpstr>
      <vt:lpstr>微软雅黑</vt:lpstr>
      <vt:lpstr>Arial</vt:lpstr>
      <vt:lpstr>Calibri</vt:lpstr>
      <vt:lpstr>consolas</vt:lpstr>
      <vt:lpstr>consolas</vt:lpstr>
      <vt:lpstr>1_默认设计模板</vt:lpstr>
      <vt:lpstr>Visio</vt:lpstr>
      <vt:lpstr>Microsoft Visio 2003-2010 绘图</vt:lpstr>
      <vt:lpstr>Day07：Servlet &amp; http</vt:lpstr>
      <vt:lpstr>今日内容：</vt:lpstr>
      <vt:lpstr>1. Servlet 简介 Servlet的概念；Servlet快速入门；Servlet执行原理</vt:lpstr>
      <vt:lpstr>1.1 Servlet 的概念</vt:lpstr>
      <vt:lpstr>1.1 Servlet 的概念</vt:lpstr>
      <vt:lpstr>1.2 Servlet 快速入门</vt:lpstr>
      <vt:lpstr>1.3 Servlet 执行原理</vt:lpstr>
      <vt:lpstr>2. Servlet 生命周期 Servlet接口中定义的抽象方法；Servlet的生命周期；</vt:lpstr>
      <vt:lpstr>2.1 Servlet 接口中定义的抽象方法</vt:lpstr>
      <vt:lpstr>2.2 Servlet 的生命周期</vt:lpstr>
      <vt:lpstr>3. Servlet 继承体系 Servlet相关类图；Servlet的实现类；HttpServlet 类的常用方法及功能</vt:lpstr>
      <vt:lpstr>3.1 Servlet 相关类图</vt:lpstr>
      <vt:lpstr>3.2 Servlet 接口的实现类</vt:lpstr>
      <vt:lpstr>3.3 HttpServlet 类的常用方法及功能</vt:lpstr>
      <vt:lpstr>4. HTTP HTTP的概念，HTTP的特点，版本，HTTP的消息，请求消息格式，响应消息格式</vt:lpstr>
      <vt:lpstr>4.1 HTTP 的概念</vt:lpstr>
      <vt:lpstr>4.2 HTTP 的特点</vt:lpstr>
      <vt:lpstr>4.3 HTTP 的版本</vt:lpstr>
      <vt:lpstr>4.3 HTTP 的版本</vt:lpstr>
      <vt:lpstr>4.3 HTTP 的版本</vt:lpstr>
      <vt:lpstr>4.4 HTTP 消息</vt:lpstr>
      <vt:lpstr>4.5 HTTP 请求消息格式</vt:lpstr>
      <vt:lpstr>4.5 HTTP 请求消息格式-请求行</vt:lpstr>
      <vt:lpstr>4.5 HTTP 请求消息格式-请求头</vt:lpstr>
      <vt:lpstr>4.5 HTTP 请求消息格式-请求空行和请求体</vt:lpstr>
      <vt:lpstr>4.6 HTTP 响应消息格式</vt:lpstr>
      <vt:lpstr>4.6 HTTP 响应消息格式-响应行</vt:lpstr>
      <vt:lpstr>4.6 HTTP 响应消息格式-响应头</vt:lpstr>
      <vt:lpstr>4.6 HTTP 响应消息格式-响应空行与响应体</vt:lpstr>
      <vt:lpstr>本章小结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1964</cp:revision>
  <dcterms:created xsi:type="dcterms:W3CDTF">2015-02-25T13:04:39Z</dcterms:created>
  <dcterms:modified xsi:type="dcterms:W3CDTF">2022-05-10T12:22:16Z</dcterms:modified>
</cp:coreProperties>
</file>