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449" r:id="rId2"/>
    <p:sldId id="546" r:id="rId3"/>
    <p:sldId id="561" r:id="rId4"/>
    <p:sldId id="551" r:id="rId5"/>
    <p:sldId id="553" r:id="rId6"/>
    <p:sldId id="550" r:id="rId7"/>
    <p:sldId id="552" r:id="rId8"/>
    <p:sldId id="558" r:id="rId9"/>
    <p:sldId id="560" r:id="rId10"/>
    <p:sldId id="562" r:id="rId11"/>
    <p:sldId id="564" r:id="rId12"/>
    <p:sldId id="565" r:id="rId13"/>
    <p:sldId id="568" r:id="rId14"/>
    <p:sldId id="567" r:id="rId15"/>
    <p:sldId id="566" r:id="rId16"/>
    <p:sldId id="555" r:id="rId17"/>
    <p:sldId id="549" r:id="rId18"/>
    <p:sldId id="569" r:id="rId19"/>
    <p:sldId id="570" r:id="rId20"/>
    <p:sldId id="556" r:id="rId21"/>
    <p:sldId id="571" r:id="rId22"/>
    <p:sldId id="548" r:id="rId23"/>
    <p:sldId id="572" r:id="rId24"/>
    <p:sldId id="547" r:id="rId25"/>
    <p:sldId id="573" r:id="rId26"/>
    <p:sldId id="578" r:id="rId27"/>
    <p:sldId id="574" r:id="rId28"/>
    <p:sldId id="576" r:id="rId29"/>
    <p:sldId id="575" r:id="rId30"/>
    <p:sldId id="577" r:id="rId31"/>
    <p:sldId id="579" r:id="rId32"/>
    <p:sldId id="580" r:id="rId33"/>
    <p:sldId id="582" r:id="rId34"/>
    <p:sldId id="583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FF00"/>
    <a:srgbClr val="CCCCFF"/>
    <a:srgbClr val="9966FF"/>
    <a:srgbClr val="A50021"/>
    <a:srgbClr val="99FFCC"/>
    <a:srgbClr val="008000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66436" autoAdjust="0"/>
  </p:normalViewPr>
  <p:slideViewPr>
    <p:cSldViewPr>
      <p:cViewPr varScale="1">
        <p:scale>
          <a:sx n="116" d="100"/>
          <a:sy n="116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7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7B31-D701-4474-8BBD-6BE4F4512F28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F0C8E-B962-47CC-9AB8-51D9324ACF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35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8FAE6-6E3B-4C5A-8203-E4674750A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4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ABC20-E01C-4198-82B4-CFC3C5E5FF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49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CE16752-73A1-4AB0-A37B-FBC520AAAADC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5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2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__3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6.png"/><Relationship Id="rId4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2"/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Day08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：</a:t>
            </a:r>
            <a:r>
              <a:rPr lang="en-US" altLang="zh-CN" sz="2800" b="1" dirty="0" smtClean="0"/>
              <a:t>Request &amp; Response</a:t>
            </a:r>
            <a:endParaRPr lang="en-US" altLang="zh-CN" sz="2800" dirty="0">
              <a:solidFill>
                <a:srgbClr val="008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4" r="16283" b="27273"/>
          <a:stretch/>
        </p:blipFill>
        <p:spPr>
          <a:xfrm>
            <a:off x="6012160" y="3501009"/>
            <a:ext cx="2016224" cy="20162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80" y="5373216"/>
            <a:ext cx="1876425" cy="561975"/>
          </a:xfrm>
          <a:prstGeom prst="rect">
            <a:avLst/>
          </a:prstGeom>
        </p:spPr>
      </p:pic>
      <p:sp>
        <p:nvSpPr>
          <p:cNvPr id="8" name="副标题 3"/>
          <p:cNvSpPr>
            <a:spLocks noGrp="1"/>
          </p:cNvSpPr>
          <p:nvPr>
            <p:ph type="subTitle" idx="1"/>
          </p:nvPr>
        </p:nvSpPr>
        <p:spPr>
          <a:xfrm>
            <a:off x="1695998" y="3693603"/>
            <a:ext cx="4280520" cy="1631033"/>
          </a:xfrm>
        </p:spPr>
        <p:txBody>
          <a:bodyPr/>
          <a:lstStyle/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课程编号：</a:t>
            </a:r>
            <a:r>
              <a:rPr lang="en-US" altLang="zh-CN" sz="2000" dirty="0"/>
              <a:t>SE33625</a:t>
            </a:r>
          </a:p>
          <a:p>
            <a:pPr algn="l"/>
            <a:r>
              <a:rPr lang="zh-CN" altLang="en-US" sz="2000" dirty="0" smtClean="0">
                <a:solidFill>
                  <a:srgbClr val="0000FF"/>
                </a:solidFill>
              </a:rPr>
              <a:t>授课</a:t>
            </a:r>
            <a:r>
              <a:rPr lang="zh-CN" altLang="en-US" sz="2000" dirty="0">
                <a:solidFill>
                  <a:srgbClr val="0000FF"/>
                </a:solidFill>
              </a:rPr>
              <a:t>对象：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级软件工程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服务科学</a:t>
            </a:r>
            <a:endParaRPr lang="en-US" altLang="zh-CN" sz="2000" dirty="0"/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主讲教师</a:t>
            </a:r>
            <a:r>
              <a:rPr lang="zh-CN" altLang="en-US" sz="2000" dirty="0"/>
              <a:t>：辛国</a:t>
            </a:r>
            <a:r>
              <a:rPr lang="zh-CN" altLang="en-US" sz="2000" dirty="0" smtClean="0"/>
              <a:t>栋</a:t>
            </a:r>
          </a:p>
          <a:p>
            <a:pPr algn="l"/>
            <a:r>
              <a:rPr lang="en-US" altLang="zh-CN" sz="2000" dirty="0" smtClean="0">
                <a:solidFill>
                  <a:srgbClr val="0000FF"/>
                </a:solidFill>
              </a:rPr>
              <a:t>Email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en-US" altLang="zh-CN" sz="2000" dirty="0" smtClean="0"/>
              <a:t>gdxin@hit.edu.cn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78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en-US" altLang="zh-CN" dirty="0" err="1"/>
              <a:t>HttpServletRequest</a:t>
            </a:r>
            <a:r>
              <a:rPr lang="zh-CN" altLang="en-US" dirty="0" smtClean="0"/>
              <a:t>对象功能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HTTP </a:t>
            </a:r>
            <a:r>
              <a:rPr lang="zh-CN" altLang="en-US" sz="2000" dirty="0"/>
              <a:t>请求消息格式</a:t>
            </a:r>
            <a:r>
              <a:rPr lang="zh-CN" altLang="en-US" sz="2000" dirty="0" smtClean="0"/>
              <a:t>示例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/>
              <a:t>与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请求消息对应，在</a:t>
            </a:r>
            <a:r>
              <a:rPr lang="en-US" altLang="zh-CN" sz="2000" dirty="0" err="1"/>
              <a:t>HttpServletRequest</a:t>
            </a:r>
            <a:r>
              <a:rPr lang="zh-CN" altLang="en-US" sz="2000" dirty="0"/>
              <a:t>接口中定义了获取</a:t>
            </a:r>
            <a:r>
              <a:rPr lang="zh-CN" altLang="en-US" sz="2000" dirty="0">
                <a:solidFill>
                  <a:srgbClr val="0000FF"/>
                </a:solidFill>
              </a:rPr>
              <a:t>请求行、请求头和请求消息体</a:t>
            </a:r>
            <a:r>
              <a:rPr lang="zh-CN" altLang="en-US" sz="2000" dirty="0"/>
              <a:t>的相关方法。</a:t>
            </a:r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6051378" cy="28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9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获取请求</a:t>
            </a:r>
            <a:r>
              <a:rPr lang="zh-CN" altLang="en-US" dirty="0" smtClean="0"/>
              <a:t>行的</a:t>
            </a:r>
            <a:r>
              <a:rPr lang="zh-CN" altLang="en-US" dirty="0"/>
              <a:t>相关方法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13397"/>
              </p:ext>
            </p:extLst>
          </p:nvPr>
        </p:nvGraphicFramePr>
        <p:xfrm>
          <a:off x="611560" y="1628800"/>
          <a:ext cx="7920880" cy="4670292"/>
        </p:xfrm>
        <a:graphic>
          <a:graphicData uri="http://schemas.openxmlformats.org/drawingml/2006/table">
            <a:tbl>
              <a:tblPr firstRow="1" bandRow="1"/>
              <a:tblGrid>
                <a:gridCol w="2221978"/>
                <a:gridCol w="5698902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getMethod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 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请求消息中的请求方式（如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POST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97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getContextPath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 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获取虚拟目录，例如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/day08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。获取请求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中属于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应用程序的路径，这个路径以“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/”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开头，表示相对于整个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站点的根目录，路径结尾不含“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/”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。如果请求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属于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站点的根目录，那么返回结果为空字符串（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""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17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getServletPath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 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路径，例如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 /demo1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。该方法用于获取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的名称或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所映射的路径。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855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getQueryString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 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方式请求参数，例如：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name=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zhangsan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。该方法用于获取请求行中的参数部分，也就是资源路径后面问号（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?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）以后的所有内容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5414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getRequestURI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获取请求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URI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/day14/demo1 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用于获取请求行中资源名称部分，即位于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200" kern="1200" baseline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的主机和端口之后、参数部分之前的数据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427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StringBuffer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getRequestURL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获取请求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http://localhost/day14/demo1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。该方法用于获取客户端发出请求时的完整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，包括协议、服务器名、端口号、资源路径等信息，但不包括后面的查询参数部分。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423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getProtocol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该方法用于获取请求行中的协议名和版本，例如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HTTP/1.0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HTTP/1.1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795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getRemoteAddr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该方法用于获取请求客户端的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地址，其格式类似于“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192.168.0.3”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/>
              <a:t>获取</a:t>
            </a:r>
            <a:r>
              <a:rPr lang="zh-CN" altLang="en-US" dirty="0" smtClean="0"/>
              <a:t>请求头的</a:t>
            </a:r>
            <a:r>
              <a:rPr lang="zh-CN" altLang="en-US" dirty="0"/>
              <a:t>相关方法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99069"/>
              </p:ext>
            </p:extLst>
          </p:nvPr>
        </p:nvGraphicFramePr>
        <p:xfrm>
          <a:off x="755576" y="1628800"/>
          <a:ext cx="7776864" cy="4408035"/>
        </p:xfrm>
        <a:graphic>
          <a:graphicData uri="http://schemas.openxmlformats.org/drawingml/2006/table">
            <a:tbl>
              <a:tblPr firstRow="1" bandRow="1"/>
              <a:tblGrid>
                <a:gridCol w="2181579"/>
                <a:gridCol w="5595285"/>
              </a:tblGrid>
              <a:tr h="2587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01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name)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该方法用于获取一个指定头字段的值，如果请求消息中没有包含指定的头字段，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；如果请求消息中包含有多个指定名称的头字段，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方法返回其中第一个头字段的值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355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getHeaders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name)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该方法返回一个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集合对象，该集合对象由请求消息中出现的某个指定名称的所有头字段值组成。在多数情况下，一个头字段名在请求消息中只出现一次，但有时候可能会出现多次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14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getHeaderNames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该方法用于获取一个包含所有请求头字段的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563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2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getCharacterEncoding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该方法用于返回请求消息的实体部分的字符集编码，通常是从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头字段中进行提取，结果为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3976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getContentType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endParaRPr lang="zh-CN" sz="12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方法用于获取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头字段的值，结果为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26950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 getContentLength()</a:t>
                      </a:r>
                      <a:endParaRPr lang="zh-CN" sz="1200" kern="12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</a:t>
                      </a:r>
                      <a:r>
                        <a:rPr lang="zh-CN" sz="12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方法用于获取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Content-Length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头字段的值，结果为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2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4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/>
              <a:t>获取</a:t>
            </a:r>
            <a:r>
              <a:rPr lang="zh-CN" altLang="en-US" dirty="0" smtClean="0"/>
              <a:t>请求体的</a:t>
            </a:r>
            <a:r>
              <a:rPr lang="zh-CN" altLang="en-US" dirty="0"/>
              <a:t>相关方法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请求体：只有</a:t>
            </a:r>
            <a:r>
              <a:rPr lang="en-US" altLang="zh-CN" dirty="0"/>
              <a:t>POST</a:t>
            </a:r>
            <a:r>
              <a:rPr lang="zh-CN" altLang="en-US" dirty="0"/>
              <a:t>请求方式，才有请求体，在请求体中封装了</a:t>
            </a:r>
            <a:r>
              <a:rPr lang="en-US" altLang="zh-CN" dirty="0"/>
              <a:t>POST</a:t>
            </a:r>
            <a:r>
              <a:rPr lang="zh-CN" altLang="en-US" dirty="0"/>
              <a:t>请求的请求参数</a:t>
            </a:r>
          </a:p>
          <a:p>
            <a:r>
              <a:rPr lang="zh-CN" altLang="en-US" dirty="0" smtClean="0"/>
              <a:t>步骤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zh-CN" altLang="en-US" dirty="0"/>
              <a:t>获取流</a:t>
            </a:r>
            <a:r>
              <a:rPr lang="zh-CN" altLang="en-US" dirty="0" smtClean="0"/>
              <a:t>对象。</a:t>
            </a:r>
            <a:endParaRPr lang="zh-CN" altLang="en-US" dirty="0"/>
          </a:p>
          <a:p>
            <a:pPr lvl="2"/>
            <a:r>
              <a:rPr lang="en-US" altLang="zh-CN" dirty="0" err="1" smtClean="0"/>
              <a:t>BufferedReader</a:t>
            </a:r>
            <a:r>
              <a:rPr lang="en-US" altLang="zh-CN" dirty="0" smtClean="0"/>
              <a:t> </a:t>
            </a:r>
            <a:r>
              <a:rPr lang="en-US" altLang="zh-CN" dirty="0" err="1"/>
              <a:t>getReader</a:t>
            </a:r>
            <a:r>
              <a:rPr lang="en-US" altLang="zh-CN" dirty="0"/>
              <a:t>()</a:t>
            </a:r>
            <a:r>
              <a:rPr lang="zh-CN" altLang="en-US" dirty="0"/>
              <a:t>：获取字符输入流，只能操作字符数据</a:t>
            </a:r>
          </a:p>
          <a:p>
            <a:pPr lvl="2"/>
            <a:r>
              <a:rPr lang="en-US" altLang="zh-CN" dirty="0" err="1" smtClean="0"/>
              <a:t>ServletInputStream</a:t>
            </a:r>
            <a:r>
              <a:rPr lang="en-US" altLang="zh-CN" dirty="0" smtClean="0"/>
              <a:t> </a:t>
            </a:r>
            <a:r>
              <a:rPr lang="en-US" altLang="zh-CN" dirty="0" err="1"/>
              <a:t>getInputStream</a:t>
            </a:r>
            <a:r>
              <a:rPr lang="en-US" altLang="zh-CN" dirty="0"/>
              <a:t>()</a:t>
            </a:r>
            <a:r>
              <a:rPr lang="zh-CN" altLang="en-US" dirty="0"/>
              <a:t>：获取字节输入流，可以操作所有类型</a:t>
            </a:r>
            <a:r>
              <a:rPr lang="zh-CN" altLang="en-US" dirty="0" smtClean="0"/>
              <a:t>数据（文件</a:t>
            </a:r>
            <a:r>
              <a:rPr lang="zh-CN" altLang="en-US" dirty="0"/>
              <a:t>上</a:t>
            </a:r>
            <a:r>
              <a:rPr lang="zh-CN" altLang="en-US" dirty="0" smtClean="0"/>
              <a:t>传，自学）</a:t>
            </a:r>
            <a:endParaRPr lang="zh-CN" altLang="en-US" dirty="0"/>
          </a:p>
          <a:p>
            <a:pPr lvl="1"/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/>
              <a:t>再从流对象中拿</a:t>
            </a:r>
            <a:r>
              <a:rPr lang="zh-CN" altLang="en-US" dirty="0" smtClean="0"/>
              <a:t>数据。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332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获取请求参数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获取请求参数通用方式：不论</a:t>
            </a:r>
            <a:r>
              <a:rPr lang="en-US" altLang="zh-CN" sz="2000" dirty="0"/>
              <a:t>get</a:t>
            </a:r>
            <a:r>
              <a:rPr lang="zh-CN" altLang="en-US" sz="2000" dirty="0"/>
              <a:t>还是</a:t>
            </a:r>
            <a:r>
              <a:rPr lang="en-US" altLang="zh-CN" sz="2000" dirty="0"/>
              <a:t>post</a:t>
            </a:r>
            <a:r>
              <a:rPr lang="zh-CN" altLang="en-US" sz="2000" dirty="0"/>
              <a:t>请求方式都可以使用下列方法来获取请求</a:t>
            </a:r>
            <a:r>
              <a:rPr lang="zh-CN" altLang="en-US" sz="2000" dirty="0" smtClean="0"/>
              <a:t>参数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04826"/>
              </p:ext>
            </p:extLst>
          </p:nvPr>
        </p:nvGraphicFramePr>
        <p:xfrm>
          <a:off x="827584" y="2348880"/>
          <a:ext cx="7920880" cy="3911358"/>
        </p:xfrm>
        <a:graphic>
          <a:graphicData uri="http://schemas.openxmlformats.org/drawingml/2006/table">
            <a:tbl>
              <a:tblPr firstRow="1" bandRow="1"/>
              <a:tblGrid>
                <a:gridCol w="2664296"/>
                <a:gridCol w="5256584"/>
              </a:tblGrid>
              <a:tr h="1426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4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name)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该方法用于获取某个指定名称的参数值，如果请求消息中没有包含指定名称的参数，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；如果指定名称的参数存在但没有设置值，则返回一个空串；如果请求消息中包含有多个该指定名称的参数，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方法返回第一个出现的参数值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97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String[]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getParameterValues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name)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请求消息中可以有多个相同名称的参数（通常由一个包含有多个同名的字段元素的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FORM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表单生成），如果要获得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请求消息中的同一个参数名所对应的所有参数值，那么就应该使用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getParameterValues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方法，该方法用于返回一个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类型的数组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117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getParameterNames()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getParameterNames()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方法用于返回一个包含请求消息中所有参数名的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对象，在此基础上，可以对请求消息中的所有参数进行遍历处理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855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 getParameterMap()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getParameterMap()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方法用于将请求消息中的所有参数名和值装入进一个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Map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对象中返回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60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请求转发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请求转发：一种在服务器内部的资源跳转方式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dirty="0"/>
              <a:t>步骤：</a:t>
            </a:r>
          </a:p>
          <a:p>
            <a:pPr lvl="1"/>
            <a:r>
              <a:rPr lang="en-US" altLang="zh-CN" sz="1800" dirty="0"/>
              <a:t>1. </a:t>
            </a:r>
            <a:r>
              <a:rPr lang="zh-CN" altLang="en-US" sz="1800" dirty="0"/>
              <a:t>通过</a:t>
            </a:r>
            <a:r>
              <a:rPr lang="en-US" altLang="zh-CN" sz="1800" dirty="0"/>
              <a:t>request</a:t>
            </a:r>
            <a:r>
              <a:rPr lang="zh-CN" altLang="en-US" sz="1800" dirty="0"/>
              <a:t>对象获取请求转发器对象：</a:t>
            </a:r>
            <a:r>
              <a:rPr lang="en-US" altLang="zh-CN" sz="1800" dirty="0" err="1"/>
              <a:t>RequestDispatcher</a:t>
            </a:r>
            <a:r>
              <a:rPr lang="en-US" altLang="zh-CN" sz="1800" dirty="0"/>
              <a:t> </a:t>
            </a:r>
            <a:r>
              <a:rPr lang="en-US" altLang="zh-CN" sz="1800" dirty="0" err="1"/>
              <a:t>getRequestDispatcher</a:t>
            </a:r>
            <a:r>
              <a:rPr lang="en-US" altLang="zh-CN" sz="1800" dirty="0"/>
              <a:t>(String path)</a:t>
            </a:r>
          </a:p>
          <a:p>
            <a:pPr lvl="1"/>
            <a:r>
              <a:rPr lang="en-US" altLang="zh-CN" sz="1800" dirty="0"/>
              <a:t>2. </a:t>
            </a:r>
            <a:r>
              <a:rPr lang="zh-CN" altLang="en-US" sz="1800" dirty="0"/>
              <a:t>使用</a:t>
            </a:r>
            <a:r>
              <a:rPr lang="en-US" altLang="zh-CN" sz="1800" dirty="0" err="1"/>
              <a:t>RequestDispatcher</a:t>
            </a:r>
            <a:r>
              <a:rPr lang="zh-CN" altLang="en-US" sz="1800" dirty="0"/>
              <a:t>对象来进行转发：</a:t>
            </a:r>
            <a:r>
              <a:rPr lang="en-US" altLang="zh-CN" sz="1800" dirty="0"/>
              <a:t>forward(</a:t>
            </a:r>
            <a:r>
              <a:rPr lang="en-US" altLang="zh-CN" sz="1800" dirty="0" err="1"/>
              <a:t>ServletRequest</a:t>
            </a:r>
            <a:r>
              <a:rPr lang="en-US" altLang="zh-CN" sz="1800" dirty="0"/>
              <a:t> request, </a:t>
            </a:r>
            <a:r>
              <a:rPr lang="en-US" altLang="zh-CN" sz="1800" dirty="0" err="1"/>
              <a:t>ServletResponse</a:t>
            </a:r>
            <a:r>
              <a:rPr lang="en-US" altLang="zh-CN" sz="1800" dirty="0"/>
              <a:t> response) </a:t>
            </a:r>
            <a:endParaRPr lang="zh-CN" altLang="en-US" sz="1800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394255"/>
              </p:ext>
            </p:extLst>
          </p:nvPr>
        </p:nvGraphicFramePr>
        <p:xfrm>
          <a:off x="720676" y="2060848"/>
          <a:ext cx="4815383" cy="3046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r:id="rId3" imgW="12852400" imgH="9398000" progId="Visio.Drawing.11">
                  <p:embed/>
                </p:oleObj>
              </mc:Choice>
              <mc:Fallback>
                <p:oleObj r:id="rId3" imgW="12852400" imgH="93980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676" y="2060848"/>
                        <a:ext cx="4815383" cy="3046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799535" y="2662852"/>
            <a:ext cx="3020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只能转发到当前服务器内部资源中</a:t>
            </a: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。因此，浏览器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地址栏路径不发生变化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是一次请求</a:t>
            </a:r>
          </a:p>
        </p:txBody>
      </p:sp>
    </p:spTree>
    <p:extLst>
      <p:ext uri="{BB962C8B-B14F-4D97-AF65-F5344CB8AC3E}">
        <p14:creationId xmlns:p14="http://schemas.microsoft.com/office/powerpoint/2010/main" val="425396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en-US" dirty="0" smtClean="0"/>
              <a:t>通过</a:t>
            </a:r>
            <a:r>
              <a:rPr lang="en-US" altLang="zh-CN" dirty="0"/>
              <a:t>Request</a:t>
            </a:r>
            <a:r>
              <a:rPr lang="zh-CN" altLang="en-US" dirty="0"/>
              <a:t>对象传递数据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域</a:t>
            </a:r>
            <a:r>
              <a:rPr lang="zh-CN" altLang="en-US" dirty="0"/>
              <a:t>对象：一个有作用范围的对象，可以在范围内共享数据</a:t>
            </a:r>
          </a:p>
          <a:p>
            <a:pPr lvl="1"/>
            <a:r>
              <a:rPr lang="en-US" altLang="zh-CN" dirty="0" smtClean="0"/>
              <a:t>request</a:t>
            </a:r>
            <a:r>
              <a:rPr lang="zh-CN" altLang="en-US" dirty="0"/>
              <a:t>域：代表一次请求的范围，一般用于请求转发的多个资源中共享数据</a:t>
            </a:r>
          </a:p>
          <a:p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/>
              <a:t>setAttribute</a:t>
            </a:r>
            <a:r>
              <a:rPr lang="en-US" altLang="zh-CN" dirty="0"/>
              <a:t>(String </a:t>
            </a:r>
            <a:r>
              <a:rPr lang="en-US" altLang="zh-CN" dirty="0" err="1"/>
              <a:t>name,Object</a:t>
            </a:r>
            <a:r>
              <a:rPr lang="en-US" altLang="zh-CN" dirty="0"/>
              <a:t> </a:t>
            </a:r>
            <a:r>
              <a:rPr lang="en-US" altLang="zh-CN" dirty="0" err="1"/>
              <a:t>obj</a:t>
            </a:r>
            <a:r>
              <a:rPr lang="en-US" altLang="zh-CN" dirty="0"/>
              <a:t>):</a:t>
            </a:r>
            <a:r>
              <a:rPr lang="zh-CN" altLang="en-US" dirty="0"/>
              <a:t>存储数据</a:t>
            </a:r>
          </a:p>
          <a:p>
            <a:pPr lvl="1"/>
            <a:r>
              <a:rPr lang="en-US" altLang="zh-CN" dirty="0" smtClean="0"/>
              <a:t>Object </a:t>
            </a:r>
            <a:r>
              <a:rPr lang="en-US" altLang="zh-CN" dirty="0" err="1"/>
              <a:t>getAttitude</a:t>
            </a:r>
            <a:r>
              <a:rPr lang="en-US" altLang="zh-CN" dirty="0"/>
              <a:t>(String name):</a:t>
            </a:r>
            <a:r>
              <a:rPr lang="zh-CN" altLang="en-US" dirty="0"/>
              <a:t>通过键获取值</a:t>
            </a:r>
          </a:p>
          <a:p>
            <a:pPr lvl="1"/>
            <a:r>
              <a:rPr lang="en-US" altLang="zh-CN" dirty="0" smtClean="0"/>
              <a:t>void </a:t>
            </a:r>
            <a:r>
              <a:rPr lang="en-US" altLang="zh-CN" dirty="0" err="1"/>
              <a:t>removeAttribute</a:t>
            </a:r>
            <a:r>
              <a:rPr lang="en-US" altLang="zh-CN" dirty="0"/>
              <a:t>(String name):</a:t>
            </a:r>
            <a:r>
              <a:rPr lang="zh-CN" altLang="en-US" dirty="0"/>
              <a:t>通过键移除键值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r>
              <a:rPr lang="zh-CN" altLang="en-US" dirty="0" smtClean="0"/>
              <a:t>获取</a:t>
            </a:r>
            <a:r>
              <a:rPr lang="en-US" altLang="zh-CN" dirty="0"/>
              <a:t>ServletContext </a:t>
            </a:r>
            <a:r>
              <a:rPr lang="zh-CN" altLang="en-US" dirty="0" smtClean="0"/>
              <a:t>，继承</a:t>
            </a:r>
            <a:r>
              <a:rPr lang="en-US" altLang="zh-CN" dirty="0" err="1" smtClean="0"/>
              <a:t>ServletRequest</a:t>
            </a:r>
            <a:r>
              <a:rPr lang="zh-CN" altLang="en-US" dirty="0" smtClean="0"/>
              <a:t>的方法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ServletContext </a:t>
            </a:r>
            <a:r>
              <a:rPr lang="en-US" altLang="zh-CN" dirty="0" err="1"/>
              <a:t>getServletContext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83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通过</a:t>
            </a:r>
            <a:r>
              <a:rPr lang="en-US" altLang="zh-CN" dirty="0"/>
              <a:t>Request</a:t>
            </a:r>
            <a:r>
              <a:rPr lang="zh-CN" altLang="en-US" dirty="0"/>
              <a:t>对象传递数据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中文乱码的原因：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</a:t>
            </a:r>
            <a:r>
              <a:rPr lang="zh-CN" altLang="en-US" dirty="0"/>
              <a:t>计算机中的数据都是以二进制形式存储的，所以，当传输文本时，就会发生字符和字节之间的转换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字符与字节之间的转换是通过查码表完成的，将</a:t>
            </a:r>
            <a:r>
              <a:rPr lang="zh-CN" altLang="en-US" dirty="0"/>
              <a:t>字符转换成字节的过程称为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，将字节转换成字符的过程称为</a:t>
            </a:r>
            <a:r>
              <a:rPr lang="zh-CN" altLang="en-US" dirty="0">
                <a:solidFill>
                  <a:srgbClr val="0000FF"/>
                </a:solidFill>
              </a:rPr>
              <a:t>解码</a:t>
            </a:r>
            <a:r>
              <a:rPr lang="zh-CN" altLang="en-US" dirty="0"/>
              <a:t>，如果编码和解码使用的码表不一致，就会导致乱码问题。</a:t>
            </a:r>
          </a:p>
          <a:p>
            <a:r>
              <a:rPr lang="zh-CN" altLang="en-US" dirty="0" smtClean="0"/>
              <a:t>浏览器发送的数据编码，与服务器解析的编码不一致。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get</a:t>
            </a:r>
            <a:r>
              <a:rPr lang="zh-CN" altLang="en-US" dirty="0"/>
              <a:t>方式：</a:t>
            </a:r>
            <a:r>
              <a:rPr lang="en-US" altLang="zh-CN" dirty="0"/>
              <a:t>tomcat 8 </a:t>
            </a:r>
            <a:r>
              <a:rPr lang="zh-CN" altLang="en-US" dirty="0"/>
              <a:t>已经将</a:t>
            </a:r>
            <a:r>
              <a:rPr lang="en-US" altLang="zh-CN" dirty="0"/>
              <a:t>get</a:t>
            </a:r>
            <a:r>
              <a:rPr lang="zh-CN" altLang="en-US" dirty="0"/>
              <a:t>方式乱码问题解决了。</a:t>
            </a:r>
          </a:p>
          <a:p>
            <a:pPr lvl="1"/>
            <a:r>
              <a:rPr lang="en-US" altLang="zh-CN" dirty="0"/>
              <a:t>post</a:t>
            </a:r>
            <a:r>
              <a:rPr lang="zh-CN" altLang="en-US" dirty="0"/>
              <a:t>方式：会乱码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</a:t>
            </a:r>
            <a:r>
              <a:rPr lang="zh-CN" altLang="en-US" dirty="0"/>
              <a:t>方式</a:t>
            </a:r>
            <a:r>
              <a:rPr lang="zh-CN" altLang="en-US" dirty="0" smtClean="0"/>
              <a:t>：在</a:t>
            </a:r>
            <a:r>
              <a:rPr lang="zh-CN" altLang="en-US" dirty="0"/>
              <a:t>获取参数前，设置</a:t>
            </a:r>
            <a:r>
              <a:rPr lang="en-US" altLang="zh-CN" dirty="0"/>
              <a:t>request</a:t>
            </a:r>
            <a:r>
              <a:rPr lang="zh-CN" altLang="en-US" dirty="0"/>
              <a:t>的编码</a:t>
            </a:r>
            <a:r>
              <a:rPr lang="en-US" altLang="zh-CN" dirty="0" err="1">
                <a:solidFill>
                  <a:srgbClr val="0000FF"/>
                </a:solidFill>
              </a:rPr>
              <a:t>request.setCharacterEncoding</a:t>
            </a:r>
            <a:r>
              <a:rPr lang="en-US" altLang="zh-CN" dirty="0">
                <a:solidFill>
                  <a:srgbClr val="0000FF"/>
                </a:solidFill>
              </a:rPr>
              <a:t>("utf-8");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87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800" dirty="0" smtClean="0"/>
              <a:t>3. </a:t>
            </a:r>
            <a:r>
              <a:rPr lang="en-US" altLang="zh-CN" sz="2800" dirty="0" err="1"/>
              <a:t>HttpServletResponse</a:t>
            </a:r>
            <a:r>
              <a:rPr lang="zh-CN" altLang="en-US" sz="2800" dirty="0" smtClean="0"/>
              <a:t>对象</a:t>
            </a:r>
            <a:r>
              <a:rPr lang="en-US" altLang="zh-CN" sz="2800" dirty="0" smtClean="0"/>
              <a:t>-</a:t>
            </a:r>
            <a:r>
              <a:rPr lang="zh-CN" altLang="en-US" sz="2800" dirty="0"/>
              <a:t>设置响应</a:t>
            </a:r>
            <a:r>
              <a:rPr lang="zh-CN" altLang="en-US" sz="2800" dirty="0" smtClean="0"/>
              <a:t>消息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设置状态码；设置消息头；设置消息体；请求重定向；服务器输出中文乱码问题解决；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5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 err="1" smtClean="0"/>
              <a:t>HttpServletResponse</a:t>
            </a:r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HTTP </a:t>
            </a:r>
            <a:r>
              <a:rPr lang="zh-CN" altLang="en-US" sz="2000" dirty="0"/>
              <a:t>响应</a:t>
            </a:r>
            <a:r>
              <a:rPr lang="zh-CN" altLang="en-US" sz="2000" dirty="0" smtClean="0"/>
              <a:t>消息格式</a:t>
            </a:r>
            <a:endParaRPr lang="en-US" altLang="zh-CN" sz="20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000" dirty="0" smtClean="0"/>
              <a:t>在</a:t>
            </a:r>
            <a:r>
              <a:rPr lang="en-US" altLang="zh-CN" sz="2000" dirty="0" err="1"/>
              <a:t>HttpServletResponse</a:t>
            </a:r>
            <a:r>
              <a:rPr lang="zh-CN" altLang="en-US" sz="2000" dirty="0"/>
              <a:t>接口中定义了向</a:t>
            </a:r>
            <a:r>
              <a:rPr lang="zh-CN" altLang="en-US" sz="2000" dirty="0">
                <a:solidFill>
                  <a:srgbClr val="0000FF"/>
                </a:solidFill>
              </a:rPr>
              <a:t>客户端发送响应状态码、响应消息头、响应消息体</a:t>
            </a:r>
            <a:r>
              <a:rPr lang="zh-CN" altLang="en-US" sz="2000" dirty="0"/>
              <a:t>的方法。</a:t>
            </a:r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6564176" cy="304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9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今日内容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请求和响应简介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en-US" altLang="zh-CN" dirty="0" err="1"/>
              <a:t>HttpServletRequest</a:t>
            </a:r>
            <a:r>
              <a:rPr lang="zh-CN" altLang="en-US" dirty="0" smtClean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获取请求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en-US" altLang="zh-CN" dirty="0"/>
              <a:t>3. </a:t>
            </a:r>
            <a:r>
              <a:rPr lang="en-US" altLang="zh-CN" dirty="0" err="1"/>
              <a:t>HttpServletResponse</a:t>
            </a:r>
            <a:r>
              <a:rPr lang="zh-CN" altLang="en-US" dirty="0"/>
              <a:t>对象</a:t>
            </a:r>
            <a:r>
              <a:rPr lang="en-US" altLang="zh-CN" dirty="0"/>
              <a:t>-</a:t>
            </a:r>
            <a:r>
              <a:rPr lang="zh-CN" altLang="en-US" dirty="0"/>
              <a:t>设置响应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r>
              <a:rPr lang="en-US" altLang="zh-CN" dirty="0"/>
              <a:t>4. ServletContext</a:t>
            </a:r>
            <a:r>
              <a:rPr lang="zh-CN" altLang="en-US" dirty="0"/>
              <a:t>对象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792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设置状态</a:t>
            </a:r>
            <a:r>
              <a:rPr lang="zh-CN" altLang="en-US" dirty="0"/>
              <a:t>码相关的方法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solidFill>
                  <a:srgbClr val="0000FF"/>
                </a:solidFill>
              </a:rPr>
              <a:t>setState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status)</a:t>
            </a:r>
            <a:r>
              <a:rPr lang="zh-CN" altLang="en-US" sz="2000" dirty="0" smtClean="0">
                <a:solidFill>
                  <a:srgbClr val="0000FF"/>
                </a:solidFill>
              </a:rPr>
              <a:t>方法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1800" dirty="0"/>
              <a:t>该方法用于设置</a:t>
            </a:r>
            <a:r>
              <a:rPr lang="en-US" altLang="zh-CN" sz="1800" dirty="0"/>
              <a:t>HTTP</a:t>
            </a:r>
            <a:r>
              <a:rPr lang="zh-CN" altLang="en-US" sz="1800" dirty="0"/>
              <a:t>响应消息的状态码，并生成响应状态行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由于响应状态行中的状态描述信息直接与状态码相关，而</a:t>
            </a:r>
            <a:r>
              <a:rPr lang="en-US" altLang="zh-CN" sz="1800" dirty="0"/>
              <a:t>HTTP</a:t>
            </a:r>
            <a:r>
              <a:rPr lang="zh-CN" altLang="en-US" sz="1800" dirty="0"/>
              <a:t>版本由服务器确定，因此，只要通过</a:t>
            </a:r>
            <a:r>
              <a:rPr lang="en-US" altLang="zh-CN" sz="1800" dirty="0" err="1"/>
              <a:t>setStatus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status)</a:t>
            </a:r>
            <a:r>
              <a:rPr lang="zh-CN" altLang="en-US" sz="1800" dirty="0"/>
              <a:t>方法设置了状态码，即可实现状态行的发送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正常</a:t>
            </a:r>
            <a:r>
              <a:rPr lang="zh-CN" altLang="en-US" sz="1800" dirty="0"/>
              <a:t>情况下，</a:t>
            </a:r>
            <a:r>
              <a:rPr lang="en-US" altLang="zh-CN" sz="1800" dirty="0"/>
              <a:t>Web</a:t>
            </a:r>
            <a:r>
              <a:rPr lang="zh-CN" altLang="en-US" sz="1800" dirty="0"/>
              <a:t>服务器会默认产生一个状态码为</a:t>
            </a:r>
            <a:r>
              <a:rPr lang="en-US" altLang="zh-CN" sz="1800" dirty="0"/>
              <a:t>200</a:t>
            </a:r>
            <a:r>
              <a:rPr lang="zh-CN" altLang="en-US" sz="1800" dirty="0"/>
              <a:t>的状态行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2000" dirty="0">
                <a:solidFill>
                  <a:srgbClr val="0000FF"/>
                </a:solidFill>
              </a:rPr>
              <a:t>setError(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</a:rPr>
              <a:t>sc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  <a:r>
              <a:rPr lang="zh-CN" altLang="en-US" sz="2000" dirty="0" smtClean="0">
                <a:solidFill>
                  <a:srgbClr val="0000FF"/>
                </a:solidFill>
              </a:rPr>
              <a:t>方法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/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该方法用于发送表示错误信息的状态码，例如，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404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状态码表示找不到客户端请求的资源。在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zh-CN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对象中，提供了两个重载的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sendError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600" dirty="0" smtClean="0"/>
              <a:t>public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sendError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code) throws </a:t>
            </a:r>
            <a:r>
              <a:rPr lang="en-US" altLang="zh-CN" sz="1600" dirty="0" err="1"/>
              <a:t>java.io.IOException</a:t>
            </a:r>
            <a:endParaRPr lang="en-US" altLang="zh-CN" sz="1600" dirty="0"/>
          </a:p>
          <a:p>
            <a:pPr lvl="2"/>
            <a:r>
              <a:rPr lang="en-US" altLang="zh-CN" sz="1600" dirty="0" smtClean="0"/>
              <a:t>public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sendError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code, String message) throws </a:t>
            </a:r>
            <a:r>
              <a:rPr lang="en-US" altLang="zh-CN" sz="1600" dirty="0" err="1"/>
              <a:t>java.io.IOException</a:t>
            </a:r>
            <a:endParaRPr lang="zh-CN" altLang="en-US" sz="1600" dirty="0" smtClean="0"/>
          </a:p>
          <a:p>
            <a:pPr lvl="1"/>
            <a:endParaRPr lang="zh-CN" altLang="en-US" sz="1800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635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设置响应消息头字段的方法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zh-CN" altLang="en-US" dirty="0"/>
              <a:t>各种头</a:t>
            </a:r>
            <a:r>
              <a:rPr lang="zh-CN" altLang="en-US" dirty="0" smtClean="0"/>
              <a:t>字段的方法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841091"/>
              </p:ext>
            </p:extLst>
          </p:nvPr>
        </p:nvGraphicFramePr>
        <p:xfrm>
          <a:off x="827584" y="2276872"/>
          <a:ext cx="7776864" cy="3276055"/>
        </p:xfrm>
        <a:graphic>
          <a:graphicData uri="http://schemas.openxmlformats.org/drawingml/2006/table">
            <a:tbl>
              <a:tblPr firstRow="1" bandRow="1"/>
              <a:tblGrid>
                <a:gridCol w="2989525"/>
                <a:gridCol w="4787339"/>
              </a:tblGrid>
              <a:tr h="22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方法声明</a:t>
                      </a:r>
                      <a:endParaRPr lang="en-US" altLang="zh-CN" sz="1600" dirty="0" smtClean="0"/>
                    </a:p>
                  </a:txBody>
                  <a:tcPr marL="91432" marR="91432" marT="45767" marB="45767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en-US" altLang="zh-CN" sz="1600" dirty="0" smtClean="0"/>
                    </a:p>
                  </a:txBody>
                  <a:tcPr marL="91432" marR="91432" marT="45767" marB="45767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425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addHeader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(String name, String value)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</a:rPr>
                        <a:t>这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</a:rPr>
                        <a:t>两个方法都是用来设置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</a:rPr>
                        <a:t>HTTP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</a:rPr>
                        <a:t>协议的响应头字段，其中，参数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</a:rPr>
                        <a:t>name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</a:rPr>
                        <a:t>用于指定响应头字段的名称，参数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</a:rPr>
                        <a:t>value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</a:rPr>
                        <a:t>用于指定响应头字段的值。不同的是，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</a:rPr>
                        <a:t>addHeader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</a:rPr>
                        <a:t>方法可以增加同名的响应头字段，而</a:t>
                      </a:r>
                      <a:r>
                        <a:rPr lang="en-US" sz="1600" kern="100" dirty="0" err="1">
                          <a:effectLst/>
                          <a:latin typeface="Times New Roman"/>
                          <a:ea typeface="宋体"/>
                        </a:rPr>
                        <a:t>setHeader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</a:rPr>
                        <a:t>方法则会覆盖同名的头字段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607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setHeader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(String name, String value)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16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addIntHeader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(String name,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value)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宋体"/>
                          <a:cs typeface=""/>
                        </a:rPr>
                        <a:t>这两个方法专门用于设置包含整数值的响应头。避免了使用</a:t>
                      </a:r>
                      <a:r>
                        <a:rPr lang="en-US" sz="16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宋体"/>
                          <a:cs typeface=""/>
                        </a:rPr>
                        <a:t>addHeader</a:t>
                      </a:r>
                      <a:r>
                        <a:rPr lang="en-US" sz="16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宋体"/>
                          <a:cs typeface=""/>
                        </a:rPr>
                        <a:t>()</a:t>
                      </a:r>
                      <a:r>
                        <a:rPr lang="zh-CN" sz="16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宋体"/>
                          <a:cs typeface=""/>
                        </a:rPr>
                        <a:t>与</a:t>
                      </a:r>
                      <a:r>
                        <a:rPr lang="en-US" sz="16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宋体"/>
                          <a:cs typeface=""/>
                        </a:rPr>
                        <a:t>setHeader</a:t>
                      </a:r>
                      <a:r>
                        <a:rPr lang="en-US" sz="16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宋体"/>
                          <a:cs typeface=""/>
                        </a:rPr>
                        <a:t>()</a:t>
                      </a:r>
                      <a:r>
                        <a:rPr lang="zh-CN" sz="16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宋体"/>
                          <a:cs typeface=""/>
                        </a:rPr>
                        <a:t>方法时，需要将</a:t>
                      </a:r>
                      <a:r>
                        <a:rPr lang="en-US" sz="1600" kern="100" dirty="0" err="1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宋体"/>
                          <a:cs typeface=""/>
                        </a:rPr>
                        <a:t>int</a:t>
                      </a:r>
                      <a:r>
                        <a:rPr lang="zh-CN" sz="16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宋体"/>
                          <a:cs typeface=""/>
                        </a:rPr>
                        <a:t>类型的设置值转换为</a:t>
                      </a:r>
                      <a:r>
                        <a:rPr lang="en-US" sz="16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宋体"/>
                          <a:cs typeface=""/>
                        </a:rPr>
                        <a:t>String</a:t>
                      </a:r>
                      <a:r>
                        <a:rPr lang="zh-CN" sz="1600" kern="100" dirty="0" smtClean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宋体"/>
                          <a:cs typeface=""/>
                        </a:rPr>
                        <a:t>类型的麻烦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Times New Roman"/>
                        <a:ea typeface="宋体"/>
                        <a:cs typeface="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5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setIntHeader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(String name,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 value)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461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setContentLength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(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int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 </a:t>
                      </a:r>
                      <a:r>
                        <a:rPr lang="en-US" sz="1600" kern="0" dirty="0" err="1">
                          <a:effectLst/>
                          <a:latin typeface="Times New Roman"/>
                          <a:ea typeface="宋体"/>
                        </a:rPr>
                        <a:t>len</a:t>
                      </a:r>
                      <a:r>
                        <a:rPr lang="en-US" sz="1600" kern="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Times New Roman"/>
                          <a:ea typeface="宋体"/>
                        </a:rPr>
                        <a:t>该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</a:rPr>
                        <a:t>方法用于设置响应消息的实体内容的大小，单位为字节。对于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</a:rPr>
                        <a:t>HTTP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</a:rPr>
                        <a:t>协议来说，这个方法就是设置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宋体"/>
                        </a:rPr>
                        <a:t>Content-Length</a:t>
                      </a:r>
                      <a:r>
                        <a:rPr lang="zh-CN" sz="1600" kern="100" dirty="0">
                          <a:effectLst/>
                          <a:latin typeface="Times New Roman"/>
                          <a:ea typeface="宋体"/>
                        </a:rPr>
                        <a:t>响应头字段的值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0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设置响应消息头字段的方法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有效</a:t>
            </a:r>
            <a:r>
              <a:rPr lang="zh-CN" altLang="en-US" dirty="0"/>
              <a:t>解决乱码</a:t>
            </a:r>
            <a:r>
              <a:rPr lang="zh-CN" altLang="en-US" dirty="0" smtClean="0"/>
              <a:t>问题的方法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57599"/>
              </p:ext>
            </p:extLst>
          </p:nvPr>
        </p:nvGraphicFramePr>
        <p:xfrm>
          <a:off x="899591" y="2204864"/>
          <a:ext cx="7632848" cy="4246560"/>
        </p:xfrm>
        <a:graphic>
          <a:graphicData uri="http://schemas.openxmlformats.org/drawingml/2006/table">
            <a:tbl>
              <a:tblPr firstRow="1" bandRow="1"/>
              <a:tblGrid>
                <a:gridCol w="1872209"/>
                <a:gridCol w="5760639"/>
              </a:tblGrid>
              <a:tr h="3592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方法声明</a:t>
                      </a:r>
                      <a:endParaRPr lang="en-US" altLang="zh-CN" sz="1600" dirty="0" smtClean="0"/>
                    </a:p>
                  </a:txBody>
                  <a:tcPr marL="91432" marR="91432" marT="45767" marB="45767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 smtClean="0"/>
                        <a:t>功能描述</a:t>
                      </a:r>
                      <a:endParaRPr lang="en-US" altLang="zh-CN" sz="1600" dirty="0" smtClean="0"/>
                    </a:p>
                  </a:txBody>
                  <a:tcPr marL="91432" marR="91432" marT="45767" marB="45767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</a:tr>
              <a:tr h="115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effectLst/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setContentType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(String type)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 dirty="0" smtClean="0">
                          <a:effectLst/>
                          <a:latin typeface="Times New Roman"/>
                          <a:ea typeface="宋体"/>
                        </a:rPr>
                        <a:t>该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方法用于设置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Servlet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输出内容的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MIME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类型，对于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HTTP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协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议来说，就是设置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Content-Type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响应头字段的值。例如，如果发送到客户端的内容是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jpeg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格式的图像数据，就需要将响应头字段的类型设置为“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image/jpeg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”。需要注意的是，如果响应的内容为文本，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setContentType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方法的还可以设置字符编码，如：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text/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html;charset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=UTF-8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  <a:tr h="1454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setLocale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(Locale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loc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 smtClean="0">
                          <a:effectLst/>
                          <a:latin typeface="Times New Roman"/>
                          <a:ea typeface="宋体"/>
                        </a:rPr>
                        <a:t>该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方法用于设置响应消息的本地化信息。对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HTTP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来说，就是设置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Content-Language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响应头字段和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Content-Type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头字段中的字符集编码部分。需要注意的是，如果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HTTP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消息没有设置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Content-Type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头字段，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setLocale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方法设置的字符集编码不会出现在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HTTP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消息的响应头中，如果调用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setCharacterEncoding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或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setContentType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方法指定了响应内容的字符集编码，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setLocale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方法将不再具有指定字符集编码的功能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2541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void 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setCharacterEncoding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(String charset)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 smtClean="0">
                          <a:effectLst/>
                          <a:latin typeface="Times New Roman"/>
                          <a:ea typeface="宋体"/>
                        </a:rPr>
                        <a:t>该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方法用于设置输出内容使用的字符编码，对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HTTP 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协议来说，就是设置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Content-Type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头字段中的字符集编码部分。如果没有设置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Content-Type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头字段，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setCharacterEncoding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方法设置的字符集编码不会出现在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HTTP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消息的响应头中。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setCharacterEncoding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方法比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setContentType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和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setLocale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方法的优先权高，它的设置结果将覆盖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setContentType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和</a:t>
                      </a:r>
                      <a:r>
                        <a:rPr lang="en-US" sz="1400" kern="0" dirty="0" err="1">
                          <a:effectLst/>
                          <a:latin typeface="Times New Roman"/>
                          <a:ea typeface="宋体"/>
                        </a:rPr>
                        <a:t>setLocale</a:t>
                      </a:r>
                      <a:r>
                        <a:rPr lang="en-US" sz="1400" kern="0" dirty="0">
                          <a:effectLst/>
                          <a:latin typeface="Times New Roman"/>
                          <a:ea typeface="宋体"/>
                        </a:rPr>
                        <a:t>()</a:t>
                      </a:r>
                      <a:r>
                        <a:rPr lang="zh-CN" sz="1400" kern="0" dirty="0">
                          <a:effectLst/>
                          <a:latin typeface="Times New Roman"/>
                          <a:ea typeface="宋体"/>
                        </a:rPr>
                        <a:t>方法所设置的字符码表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5B9BD5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5B9BD5"/>
                      </a:solidFill>
                    </a:lnR>
                    <a:lnT w="12700" cmpd="sng">
                      <a:solidFill>
                        <a:srgbClr val="5B9BD5"/>
                      </a:solidFill>
                    </a:lnT>
                    <a:lnB w="12700" cmpd="sng">
                      <a:solidFill>
                        <a:srgbClr val="5B9BD5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9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发送</a:t>
            </a:r>
            <a:r>
              <a:rPr lang="zh-CN" altLang="en-US" dirty="0"/>
              <a:t>响应消息体相关的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ServletOutputStream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getOutputStream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r>
              <a:rPr lang="zh-CN" altLang="en-US" dirty="0" smtClean="0">
                <a:solidFill>
                  <a:srgbClr val="0000FF"/>
                </a:solidFill>
              </a:rPr>
              <a:t>方法</a:t>
            </a:r>
            <a:r>
              <a:rPr lang="en-US" altLang="zh-CN" dirty="0" smtClean="0">
                <a:solidFill>
                  <a:srgbClr val="0000FF"/>
                </a:solidFill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</a:rPr>
              <a:t>获得字节输出流</a:t>
            </a:r>
            <a:endParaRPr lang="zh-CN" altLang="en-US" dirty="0">
              <a:solidFill>
                <a:srgbClr val="0000FF"/>
              </a:solidFill>
            </a:endParaRPr>
          </a:p>
          <a:p>
            <a:pPr lvl="1"/>
            <a:r>
              <a:rPr lang="en-US" altLang="zh-CN" dirty="0" err="1" smtClean="0"/>
              <a:t>ServletOutputStream</a:t>
            </a:r>
            <a:r>
              <a:rPr lang="zh-CN" altLang="en-US" dirty="0"/>
              <a:t>是</a:t>
            </a:r>
            <a:r>
              <a:rPr lang="en-US" altLang="zh-CN" dirty="0" err="1"/>
              <a:t>OutputStream</a:t>
            </a:r>
            <a:r>
              <a:rPr lang="zh-CN" altLang="en-US" dirty="0"/>
              <a:t>的子类，它可以直接输出字节数组中的二进制数据。因此，要想输出二进制格式的</a:t>
            </a:r>
            <a:r>
              <a:rPr lang="zh-CN" altLang="en-US" dirty="0" smtClean="0"/>
              <a:t>响应</a:t>
            </a:r>
            <a:r>
              <a:rPr lang="zh-CN" altLang="en-US" dirty="0"/>
              <a:t>正文，就需要使用</a:t>
            </a:r>
            <a:r>
              <a:rPr lang="en-US" altLang="zh-CN" dirty="0" err="1"/>
              <a:t>getOutputStream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0000FF"/>
                </a:solidFill>
              </a:rPr>
              <a:t>PrintWriter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</a:rPr>
              <a:t>getWriter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r>
              <a:rPr lang="zh-CN" altLang="en-US" dirty="0" smtClean="0">
                <a:solidFill>
                  <a:srgbClr val="0000FF"/>
                </a:solidFill>
              </a:rPr>
              <a:t>方法</a:t>
            </a:r>
            <a:r>
              <a:rPr lang="en-US" altLang="zh-CN" dirty="0" smtClean="0">
                <a:solidFill>
                  <a:srgbClr val="0000FF"/>
                </a:solidFill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</a:rPr>
              <a:t>获得字符输出流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由于</a:t>
            </a:r>
            <a:r>
              <a:rPr lang="en-US" altLang="zh-CN" dirty="0" err="1"/>
              <a:t>PrintWriter</a:t>
            </a:r>
            <a:r>
              <a:rPr lang="zh-CN" altLang="en-US" dirty="0"/>
              <a:t>类型的对象可以直接输出字符文本内容，因此，要想输出内容全为字符文本的网页文档，需要使用</a:t>
            </a:r>
            <a:r>
              <a:rPr lang="en-US" altLang="zh-CN" dirty="0" err="1"/>
              <a:t>getWriter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</a:p>
          <a:p>
            <a:pPr lvl="1"/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78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请求重定向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Web</a:t>
            </a:r>
            <a:r>
              <a:rPr lang="zh-CN" altLang="en-US" sz="2000" dirty="0"/>
              <a:t>服务器接受到客户端的请求后，由于某些条件限制，不能访问当前请求</a:t>
            </a:r>
            <a:r>
              <a:rPr lang="en-US" altLang="zh-CN" sz="2000" dirty="0"/>
              <a:t>URL</a:t>
            </a:r>
            <a:r>
              <a:rPr lang="zh-CN" altLang="en-US" sz="2000" dirty="0"/>
              <a:t>所指向的</a:t>
            </a:r>
            <a:r>
              <a:rPr lang="en-US" altLang="zh-CN" sz="2000" dirty="0"/>
              <a:t>Web</a:t>
            </a:r>
            <a:r>
              <a:rPr lang="zh-CN" altLang="en-US" sz="2000" dirty="0"/>
              <a:t>资源，而是指定了一个新的资源路径，让客户端重新发送请求。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>
            <p:extLst>
              <p:ext uri="{D42A27DB-BD31-4B8C-83A1-F6EECF244321}">
                <p14:modId xmlns:p14="http://schemas.microsoft.com/office/powerpoint/2010/main" val="2594071493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5940152" y="2627026"/>
            <a:ext cx="2520280" cy="3754302"/>
          </a:xfrm>
          <a:prstGeom prst="rect">
            <a:avLst/>
          </a:prstGeom>
        </p:spPr>
      </p:pic>
      <p:pic>
        <p:nvPicPr>
          <p:cNvPr id="5" name="图片 4"/>
          <p:cNvPicPr/>
          <p:nvPr>
            <p:extLst>
              <p:ext uri="{D42A27DB-BD31-4B8C-83A1-F6EECF244321}">
                <p14:modId xmlns:p14="http://schemas.microsoft.com/office/powerpoint/2010/main" val="3869861799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755576" y="3661080"/>
            <a:ext cx="1674042" cy="2029890"/>
          </a:xfrm>
          <a:prstGeom prst="rect">
            <a:avLst/>
          </a:prstGeom>
        </p:spPr>
      </p:pic>
      <p:pic>
        <p:nvPicPr>
          <p:cNvPr id="6" name="图片 5"/>
          <p:cNvPicPr/>
          <p:nvPr>
            <p:extLst>
              <p:ext uri="{D42A27DB-BD31-4B8C-83A1-F6EECF244321}">
                <p14:modId xmlns:p14="http://schemas.microsoft.com/office/powerpoint/2010/main" val="102167102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00150" y="3661080"/>
            <a:ext cx="1219574" cy="271976"/>
          </a:xfrm>
          <a:prstGeom prst="rect">
            <a:avLst/>
          </a:prstGeom>
        </p:spPr>
      </p:pic>
      <p:pic>
        <p:nvPicPr>
          <p:cNvPr id="7" name="图片 6"/>
          <p:cNvPicPr/>
          <p:nvPr>
            <p:extLst>
              <p:ext uri="{D42A27DB-BD31-4B8C-83A1-F6EECF244321}">
                <p14:modId xmlns:p14="http://schemas.microsoft.com/office/powerpoint/2010/main" val="858498000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0150" y="4032237"/>
            <a:ext cx="2879801" cy="260859"/>
          </a:xfrm>
          <a:prstGeom prst="rect">
            <a:avLst/>
          </a:prstGeom>
        </p:spPr>
      </p:pic>
      <p:pic>
        <p:nvPicPr>
          <p:cNvPr id="8" name="图片 7"/>
          <p:cNvPicPr/>
          <p:nvPr>
            <p:extLst>
              <p:ext uri="{D42A27DB-BD31-4B8C-83A1-F6EECF244321}">
                <p14:modId xmlns:p14="http://schemas.microsoft.com/office/powerpoint/2010/main" val="29344603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800150" y="4713379"/>
            <a:ext cx="1166011" cy="260031"/>
          </a:xfrm>
          <a:prstGeom prst="rect">
            <a:avLst/>
          </a:prstGeom>
        </p:spPr>
      </p:pic>
      <p:pic>
        <p:nvPicPr>
          <p:cNvPr id="9" name="图片 8"/>
          <p:cNvPicPr/>
          <p:nvPr>
            <p:extLst>
              <p:ext uri="{D42A27DB-BD31-4B8C-83A1-F6EECF244321}">
                <p14:modId xmlns:p14="http://schemas.microsoft.com/office/powerpoint/2010/main" val="607941209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800150" y="5085184"/>
            <a:ext cx="1959075" cy="288032"/>
          </a:xfrm>
          <a:prstGeom prst="rect">
            <a:avLst/>
          </a:prstGeom>
        </p:spPr>
      </p:pic>
      <p:pic>
        <p:nvPicPr>
          <p:cNvPr id="10" name="图片 9"/>
          <p:cNvPicPr/>
          <p:nvPr>
            <p:extLst>
              <p:ext uri="{D42A27DB-BD31-4B8C-83A1-F6EECF244321}">
                <p14:modId xmlns:p14="http://schemas.microsoft.com/office/powerpoint/2010/main" val="3120732038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300192" y="3131082"/>
            <a:ext cx="1800200" cy="2964219"/>
          </a:xfrm>
          <a:prstGeom prst="rect">
            <a:avLst/>
          </a:prstGeom>
        </p:spPr>
      </p:pic>
      <p:pic>
        <p:nvPicPr>
          <p:cNvPr id="11" name="图片 10"/>
          <p:cNvPicPr/>
          <p:nvPr>
            <p:extLst>
              <p:ext uri="{D42A27DB-BD31-4B8C-83A1-F6EECF244321}">
                <p14:modId xmlns:p14="http://schemas.microsoft.com/office/powerpoint/2010/main" val="1799225256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444208" y="3725446"/>
            <a:ext cx="1512168" cy="740721"/>
          </a:xfrm>
          <a:prstGeom prst="rect">
            <a:avLst/>
          </a:prstGeom>
        </p:spPr>
      </p:pic>
      <p:pic>
        <p:nvPicPr>
          <p:cNvPr id="12" name="图片 11"/>
          <p:cNvPicPr/>
          <p:nvPr>
            <p:extLst>
              <p:ext uri="{D42A27DB-BD31-4B8C-83A1-F6EECF244321}">
                <p14:modId xmlns:p14="http://schemas.microsoft.com/office/powerpoint/2010/main" val="17378814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444208" y="4817531"/>
            <a:ext cx="1494530" cy="732082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2440110" y="3933056"/>
            <a:ext cx="388843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>
          <a:xfrm flipH="1">
            <a:off x="2440110" y="4293096"/>
            <a:ext cx="388843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>
          <a:xfrm>
            <a:off x="2440110" y="5002003"/>
            <a:ext cx="388843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>
          <a:xfrm flipH="1">
            <a:off x="2440110" y="5362043"/>
            <a:ext cx="388843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623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重定向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重定向 </a:t>
            </a:r>
            <a:r>
              <a:rPr lang="en-US" altLang="zh-CN" dirty="0" smtClean="0"/>
              <a:t>redirect</a:t>
            </a:r>
          </a:p>
          <a:p>
            <a:pPr lvl="1"/>
            <a:r>
              <a:rPr lang="zh-CN" altLang="en-US" dirty="0" smtClean="0"/>
              <a:t>地址</a:t>
            </a:r>
            <a:r>
              <a:rPr lang="zh-CN" altLang="en-US" dirty="0"/>
              <a:t>栏发生变化</a:t>
            </a:r>
          </a:p>
          <a:p>
            <a:pPr lvl="1"/>
            <a:r>
              <a:rPr lang="zh-CN" altLang="en-US" dirty="0" smtClean="0"/>
              <a:t>重定向</a:t>
            </a:r>
            <a:r>
              <a:rPr lang="zh-CN" altLang="en-US" dirty="0"/>
              <a:t>可以访问其他站点</a:t>
            </a:r>
            <a:r>
              <a:rPr lang="en-US" altLang="zh-CN" dirty="0"/>
              <a:t>(</a:t>
            </a:r>
            <a:r>
              <a:rPr lang="zh-CN" altLang="en-US" dirty="0"/>
              <a:t>服务器</a:t>
            </a:r>
            <a:r>
              <a:rPr lang="en-US" altLang="zh-CN" dirty="0"/>
              <a:t>)</a:t>
            </a:r>
            <a:r>
              <a:rPr lang="zh-CN" altLang="en-US" dirty="0"/>
              <a:t>的资源</a:t>
            </a:r>
          </a:p>
          <a:p>
            <a:pPr lvl="1"/>
            <a:r>
              <a:rPr lang="zh-CN" altLang="en-US" dirty="0" smtClean="0"/>
              <a:t>重定向</a:t>
            </a:r>
            <a:r>
              <a:rPr lang="zh-CN" altLang="en-US" dirty="0"/>
              <a:t>是两次请求。不能使用</a:t>
            </a:r>
            <a:r>
              <a:rPr lang="en-US" altLang="zh-CN" dirty="0"/>
              <a:t>request</a:t>
            </a:r>
            <a:r>
              <a:rPr lang="zh-CN" altLang="en-US" dirty="0"/>
              <a:t>对象来共享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转发 </a:t>
            </a:r>
            <a:r>
              <a:rPr lang="en-US" altLang="zh-CN" dirty="0" smtClean="0"/>
              <a:t>forward</a:t>
            </a:r>
          </a:p>
          <a:p>
            <a:pPr lvl="1"/>
            <a:r>
              <a:rPr lang="zh-CN" altLang="en-US" dirty="0" smtClean="0"/>
              <a:t>转发</a:t>
            </a:r>
            <a:r>
              <a:rPr lang="zh-CN" altLang="en-US" dirty="0"/>
              <a:t>地址栏路径不变</a:t>
            </a:r>
          </a:p>
          <a:p>
            <a:pPr lvl="1"/>
            <a:r>
              <a:rPr lang="zh-CN" altLang="en-US" dirty="0" smtClean="0"/>
              <a:t>转发</a:t>
            </a:r>
            <a:r>
              <a:rPr lang="zh-CN" altLang="en-US" dirty="0"/>
              <a:t>只能访问当前服务器下的</a:t>
            </a:r>
            <a:r>
              <a:rPr lang="zh-CN" altLang="en-US" dirty="0" smtClean="0"/>
              <a:t>资源，服务器内部转发</a:t>
            </a:r>
            <a:endParaRPr lang="zh-CN" altLang="en-US" dirty="0"/>
          </a:p>
          <a:p>
            <a:pPr lvl="1"/>
            <a:r>
              <a:rPr lang="zh-CN" altLang="en-US" dirty="0" smtClean="0"/>
              <a:t>转发</a:t>
            </a:r>
            <a:r>
              <a:rPr lang="zh-CN" altLang="en-US" dirty="0"/>
              <a:t>是一次请求，可以使用</a:t>
            </a:r>
            <a:r>
              <a:rPr lang="en-US" altLang="zh-CN" dirty="0"/>
              <a:t>request</a:t>
            </a:r>
            <a:r>
              <a:rPr lang="zh-CN" altLang="en-US" dirty="0"/>
              <a:t>对象来共享数据</a:t>
            </a:r>
          </a:p>
        </p:txBody>
      </p:sp>
    </p:spTree>
    <p:extLst>
      <p:ext uri="{BB962C8B-B14F-4D97-AF65-F5344CB8AC3E}">
        <p14:creationId xmlns:p14="http://schemas.microsoft.com/office/powerpoint/2010/main" val="273733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服务器</a:t>
            </a:r>
            <a:r>
              <a:rPr lang="zh-CN" altLang="en-US" dirty="0"/>
              <a:t>输出字符数据到浏览器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200" y="1419319"/>
            <a:ext cx="7787208" cy="259228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lvl="0" eaLnBrk="0" hangingPunct="0"/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protected void </a:t>
            </a:r>
            <a:r>
              <a:rPr lang="zh-CN" altLang="zh-CN" sz="1600" dirty="0">
                <a:solidFill>
                  <a:srgbClr val="00627A"/>
                </a:solidFill>
                <a:latin typeface="Consolas" panose="020B0609020204030204" pitchFamily="49" charset="0"/>
              </a:rPr>
              <a:t>doPost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HttpServletRequest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request,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HttpServletResponse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response) </a:t>
            </a:r>
            <a:r>
              <a:rPr lang="zh-CN" altLang="zh-CN" sz="1600" dirty="0">
                <a:solidFill>
                  <a:srgbClr val="0033B3"/>
                </a:solidFill>
                <a:latin typeface="Consolas" panose="020B0609020204030204" pitchFamily="49" charset="0"/>
              </a:rPr>
              <a:t>throws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ServletException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IOException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//1.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获取字符输出流</a:t>
            </a:r>
            <a:b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PrintWriter pw 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= response.getWriter();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//2.</a:t>
            </a:r>
            <a: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输出数据</a:t>
            </a:r>
            <a:br>
              <a:rPr lang="zh-CN" altLang="zh-CN" sz="1600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600" i="1" dirty="0" smtClean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pw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.write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“</a:t>
            </a:r>
            <a:r>
              <a:rPr lang="zh-CN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h1&gt;</a:t>
            </a:r>
            <a:r>
              <a:rPr lang="zh-CN" altLang="zh-CN" sz="1600" dirty="0" smtClean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</a:t>
            </a:r>
            <a:r>
              <a:rPr lang="zh-CN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/</a:t>
            </a:r>
            <a:r>
              <a:rPr lang="zh-CN" altLang="zh-CN" sz="16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h</a:t>
            </a:r>
            <a:r>
              <a:rPr lang="zh-CN" altLang="zh-CN" sz="1600" i="1" dirty="0">
                <a:solidFill>
                  <a:srgbClr val="8C8C8C"/>
                </a:solidFill>
                <a:latin typeface="Consolas" panose="020B0609020204030204" pitchFamily="49" charset="0"/>
              </a:rPr>
              <a:t>1&gt;</a:t>
            </a:r>
            <a:r>
              <a:rPr lang="zh-CN" altLang="zh-CN" sz="16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6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49080"/>
            <a:ext cx="7787208" cy="1732324"/>
          </a:xfrm>
          <a:prstGeom prst="rect">
            <a:avLst/>
          </a:prstGeom>
          <a:ln>
            <a:solidFill>
              <a:srgbClr val="0000FF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7287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 smtClean="0"/>
              <a:t>服务器输出中文字符乱</a:t>
            </a:r>
            <a:r>
              <a:rPr lang="zh-CN" altLang="en-US" dirty="0"/>
              <a:t>码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字符输出流</a:t>
            </a:r>
            <a:r>
              <a:rPr lang="zh-CN" altLang="en-US" dirty="0" smtClean="0"/>
              <a:t>输出字符串乱码</a:t>
            </a:r>
            <a:endParaRPr lang="en-US" altLang="zh-CN" dirty="0" smtClean="0"/>
          </a:p>
          <a:p>
            <a:pPr lvl="1"/>
            <a:r>
              <a:rPr lang="en-US" altLang="zh-CN" dirty="0"/>
              <a:t>response</a:t>
            </a:r>
            <a:r>
              <a:rPr lang="zh-CN" altLang="en-US" dirty="0"/>
              <a:t>对象的字符输出流在编码时，采用的是</a:t>
            </a:r>
            <a:r>
              <a:rPr lang="en-US" altLang="zh-CN" dirty="0"/>
              <a:t>ISO-8859-1</a:t>
            </a:r>
            <a:r>
              <a:rPr lang="zh-CN" altLang="en-US" dirty="0"/>
              <a:t>的字符码表，该码表并不兼容中文，会将“中国”编码为“</a:t>
            </a:r>
            <a:r>
              <a:rPr lang="en-US" altLang="zh-CN" dirty="0"/>
              <a:t>63 63”(</a:t>
            </a:r>
            <a:r>
              <a:rPr lang="zh-CN" altLang="en-US" dirty="0"/>
              <a:t>在</a:t>
            </a:r>
            <a:r>
              <a:rPr lang="en-US" altLang="zh-CN" dirty="0"/>
              <a:t>ISO-8859-1</a:t>
            </a:r>
            <a:r>
              <a:rPr lang="zh-CN" altLang="en-US" dirty="0"/>
              <a:t>的码表中查不到的字符就会显示</a:t>
            </a:r>
            <a:r>
              <a:rPr lang="en-US" altLang="zh-CN" dirty="0"/>
              <a:t>63)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浏览器对接收到的数据进行解码时，会采用默认的码表</a:t>
            </a:r>
            <a:r>
              <a:rPr lang="en-US" altLang="zh-CN" dirty="0"/>
              <a:t>GB2312</a:t>
            </a:r>
            <a:r>
              <a:rPr lang="zh-CN" altLang="en-US" dirty="0"/>
              <a:t>，将“</a:t>
            </a:r>
            <a:r>
              <a:rPr lang="en-US" altLang="zh-CN" dirty="0"/>
              <a:t>63 ”</a:t>
            </a:r>
            <a:r>
              <a:rPr lang="zh-CN" altLang="en-US" dirty="0"/>
              <a:t>解码为“</a:t>
            </a:r>
            <a:r>
              <a:rPr lang="en-US" altLang="zh-CN" dirty="0"/>
              <a:t>?”</a:t>
            </a:r>
            <a:r>
              <a:rPr lang="zh-CN" altLang="en-US" dirty="0"/>
              <a:t>，因此，浏览器将“中国”两个字符显示成了“</a:t>
            </a:r>
            <a:r>
              <a:rPr lang="en-US" altLang="zh-CN" dirty="0"/>
              <a:t>??”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059604"/>
              </p:ext>
            </p:extLst>
          </p:nvPr>
        </p:nvGraphicFramePr>
        <p:xfrm>
          <a:off x="971600" y="4149080"/>
          <a:ext cx="7411652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Visio" r:id="rId3" imgW="7934178" imgH="1419361" progId="Visio.Drawing.11">
                  <p:embed/>
                </p:oleObj>
              </mc:Choice>
              <mc:Fallback>
                <p:oleObj name="Visio" r:id="rId3" imgW="7934178" imgH="141936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49080"/>
                        <a:ext cx="7411652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202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服务器输出中文字符乱码问题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HttpServletResponse</a:t>
            </a:r>
            <a:r>
              <a:rPr lang="zh-CN" altLang="en-US" sz="2000" dirty="0"/>
              <a:t>接口提供了一个</a:t>
            </a:r>
            <a:r>
              <a:rPr lang="en-US" altLang="zh-CN" sz="2000" dirty="0" err="1">
                <a:solidFill>
                  <a:srgbClr val="0000FF"/>
                </a:solidFill>
              </a:rPr>
              <a:t>setCharacterEncoding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r>
              <a:rPr lang="zh-CN" altLang="en-US" sz="2000" dirty="0"/>
              <a:t>方法，该方法用于设置字符的编码</a:t>
            </a:r>
            <a:r>
              <a:rPr lang="zh-CN" altLang="en-US" sz="2000" dirty="0" smtClean="0"/>
              <a:t>方式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浏览器</a:t>
            </a:r>
            <a:r>
              <a:rPr lang="zh-CN" altLang="en-US" sz="2000" dirty="0"/>
              <a:t>中显示的乱码虽然不是“</a:t>
            </a:r>
            <a:r>
              <a:rPr lang="en-US" altLang="zh-CN" sz="2000" dirty="0"/>
              <a:t>??”</a:t>
            </a:r>
            <a:r>
              <a:rPr lang="zh-CN" altLang="en-US" sz="2000" dirty="0"/>
              <a:t>，但也不是需要输出的“中国”，这是由于浏览器解码错误导致的。</a:t>
            </a:r>
            <a:r>
              <a:rPr lang="en-US" altLang="zh-CN" sz="2000" dirty="0"/>
              <a:t>response</a:t>
            </a:r>
            <a:r>
              <a:rPr lang="zh-CN" altLang="en-US" sz="2000" dirty="0"/>
              <a:t>对象的字符输出流设置的编码方式为</a:t>
            </a:r>
            <a:r>
              <a:rPr lang="en-US" altLang="zh-CN" sz="2000" dirty="0"/>
              <a:t>UTF-8</a:t>
            </a:r>
            <a:r>
              <a:rPr lang="zh-CN" altLang="en-US" sz="2000" dirty="0"/>
              <a:t>，而浏览器使用的解码方式是</a:t>
            </a:r>
            <a:r>
              <a:rPr lang="en-US" altLang="zh-CN" sz="2000" dirty="0"/>
              <a:t>GB2312</a:t>
            </a:r>
            <a:r>
              <a:rPr lang="zh-CN" altLang="en-US" sz="2000" dirty="0"/>
              <a:t>。</a:t>
            </a:r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2293302"/>
            <a:ext cx="7787208" cy="67653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response.setCharacterEncoding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("utf-8"); </a:t>
            </a:r>
            <a:endParaRPr lang="zh-CN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199048"/>
              </p:ext>
            </p:extLst>
          </p:nvPr>
        </p:nvGraphicFramePr>
        <p:xfrm>
          <a:off x="1043608" y="5121597"/>
          <a:ext cx="7200800" cy="119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Visio" r:id="rId3" imgW="11458441" imgH="1581014" progId="Visio.Drawing.11">
                  <p:embed/>
                </p:oleObj>
              </mc:Choice>
              <mc:Fallback>
                <p:oleObj name="Visio" r:id="rId3" imgW="11458441" imgH="15810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121597"/>
                        <a:ext cx="7200800" cy="11972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029092"/>
            <a:ext cx="7787208" cy="99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1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</a:t>
            </a:r>
            <a:r>
              <a:rPr lang="zh-CN" altLang="en-US" dirty="0"/>
              <a:t>服务器输出中文字符乱码问题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HttpServletResponse</a:t>
            </a:r>
            <a:r>
              <a:rPr lang="zh-CN" altLang="en-US" dirty="0"/>
              <a:t>接口提供了两种解决乱码的方案，告诉浏览器响应体使用的</a:t>
            </a:r>
            <a:r>
              <a:rPr lang="zh-CN" altLang="en-US" dirty="0" smtClean="0"/>
              <a:t>编码</a:t>
            </a:r>
            <a:r>
              <a:rPr lang="zh-CN" altLang="en-US" dirty="0"/>
              <a:t>。</a:t>
            </a:r>
            <a:r>
              <a:rPr lang="zh-CN" altLang="en-US" dirty="0" smtClean="0"/>
              <a:t>具体</a:t>
            </a:r>
            <a:r>
              <a:rPr lang="zh-CN" altLang="en-US" dirty="0"/>
              <a:t>如下。</a:t>
            </a:r>
          </a:p>
          <a:p>
            <a:pPr lvl="1"/>
            <a:r>
              <a:rPr lang="zh-CN" altLang="en-US" dirty="0" smtClean="0"/>
              <a:t>方式一：</a:t>
            </a:r>
            <a:endParaRPr lang="en-US" altLang="zh-CN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r>
              <a:rPr lang="zh-CN" altLang="en-US" dirty="0" smtClean="0"/>
              <a:t>方式二：</a:t>
            </a:r>
            <a:endParaRPr lang="en-US" altLang="zh-CN" dirty="0" smtClean="0"/>
          </a:p>
          <a:p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2924944"/>
            <a:ext cx="7787208" cy="144016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response.setCharacterEncoding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("utf-8"); </a:t>
            </a:r>
            <a:endParaRPr lang="zh-CN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通知浏览器使用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response.setHeader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("Content-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Type","text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html;charset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=utf-8"); </a:t>
            </a:r>
            <a:endParaRPr lang="zh-CN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592" y="5030676"/>
            <a:ext cx="7787208" cy="64807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包含第一种方式的两个功能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e.setContentType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("text/</a:t>
            </a:r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html;charset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=utf-8"); </a:t>
            </a:r>
            <a:endParaRPr lang="zh-CN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72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请求和响应简介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请求和响应对象</a:t>
            </a:r>
            <a:r>
              <a:rPr lang="zh-CN" altLang="en-US" sz="2400" dirty="0">
                <a:solidFill>
                  <a:schemeClr val="tx1"/>
                </a:solidFill>
              </a:rPr>
              <a:t>简介；继承体系结构；浏览器访问 </a:t>
            </a:r>
            <a:r>
              <a:rPr lang="en-US" altLang="zh-CN" sz="2400" dirty="0">
                <a:solidFill>
                  <a:schemeClr val="tx1"/>
                </a:solidFill>
              </a:rPr>
              <a:t>Servlet </a:t>
            </a:r>
            <a:r>
              <a:rPr lang="zh-CN" altLang="en-US" sz="2400" dirty="0">
                <a:solidFill>
                  <a:schemeClr val="tx1"/>
                </a:solidFill>
              </a:rPr>
              <a:t>的过程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45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en-US" altLang="zh-CN" dirty="0"/>
              <a:t>. </a:t>
            </a:r>
            <a:r>
              <a:rPr lang="en-US" altLang="zh-CN" dirty="0" err="1" smtClean="0"/>
              <a:t>ServletContext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400" dirty="0" smtClean="0">
                <a:solidFill>
                  <a:schemeClr val="tx1"/>
                </a:solidFill>
              </a:rPr>
              <a:t>什么是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ServletContext</a:t>
            </a:r>
            <a:r>
              <a:rPr lang="zh-CN" altLang="en-US" sz="2400" dirty="0" smtClean="0">
                <a:solidFill>
                  <a:schemeClr val="tx1"/>
                </a:solidFill>
              </a:rPr>
              <a:t>；主要功能；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29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ServletContext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代表整个</a:t>
            </a:r>
            <a:r>
              <a:rPr lang="en-US" altLang="zh-CN" dirty="0"/>
              <a:t>web</a:t>
            </a:r>
            <a:r>
              <a:rPr lang="zh-CN" altLang="en-US" dirty="0"/>
              <a:t>应用，可以</a:t>
            </a:r>
            <a:r>
              <a:rPr lang="zh-CN" altLang="en-US" dirty="0" smtClean="0"/>
              <a:t>和</a:t>
            </a:r>
            <a:r>
              <a:rPr lang="en-US" altLang="zh-CN" dirty="0"/>
              <a:t>Servlet</a:t>
            </a:r>
            <a:r>
              <a:rPr lang="zh-CN" altLang="en-US" dirty="0"/>
              <a:t>容器</a:t>
            </a:r>
            <a:r>
              <a:rPr lang="zh-CN" altLang="en-US" dirty="0" smtClean="0"/>
              <a:t>通信。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/>
              <a:t>Servlet</a:t>
            </a:r>
            <a:r>
              <a:rPr lang="zh-CN" altLang="en-US" dirty="0"/>
              <a:t>容器启动时，会为每个</a:t>
            </a:r>
            <a:r>
              <a:rPr lang="en-US" altLang="zh-CN" dirty="0"/>
              <a:t>Web</a:t>
            </a:r>
            <a:r>
              <a:rPr lang="zh-CN" altLang="en-US" dirty="0"/>
              <a:t>应用创建一个唯一的</a:t>
            </a:r>
            <a:r>
              <a:rPr lang="en-US" altLang="zh-CN" dirty="0" smtClean="0"/>
              <a:t>ServletContext </a:t>
            </a:r>
            <a:r>
              <a:rPr lang="zh-CN" altLang="en-US" dirty="0" smtClean="0"/>
              <a:t>对象</a:t>
            </a:r>
            <a:r>
              <a:rPr lang="zh-CN" altLang="en-US" dirty="0"/>
              <a:t>代表</a:t>
            </a:r>
            <a:r>
              <a:rPr lang="zh-CN" altLang="en-US" dirty="0" smtClean="0"/>
              <a:t>当前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应用。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ServletContext</a:t>
            </a:r>
            <a:r>
              <a:rPr lang="zh-CN" altLang="en-US" dirty="0"/>
              <a:t>对象不仅封装了当前</a:t>
            </a:r>
            <a:r>
              <a:rPr lang="en-US" altLang="zh-CN" dirty="0"/>
              <a:t>Web</a:t>
            </a:r>
            <a:r>
              <a:rPr lang="zh-CN" altLang="en-US" dirty="0"/>
              <a:t>应用的所有信息，而且实现了多个</a:t>
            </a:r>
            <a:r>
              <a:rPr lang="en-US" altLang="zh-CN" dirty="0"/>
              <a:t>Servlet</a:t>
            </a:r>
            <a:r>
              <a:rPr lang="zh-CN" altLang="en-US" dirty="0"/>
              <a:t>之间数据的共享。</a:t>
            </a:r>
          </a:p>
          <a:p>
            <a:r>
              <a:rPr lang="zh-CN" altLang="en-US" dirty="0" smtClean="0"/>
              <a:t>可以通过两种方式获取：</a:t>
            </a:r>
            <a:endParaRPr lang="en-US" altLang="zh-CN" dirty="0" smtClean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request</a:t>
            </a:r>
            <a:r>
              <a:rPr lang="zh-CN" altLang="en-US" dirty="0"/>
              <a:t>对象</a:t>
            </a:r>
            <a:r>
              <a:rPr lang="zh-CN" altLang="en-US" dirty="0" smtClean="0"/>
              <a:t>获取 </a:t>
            </a:r>
            <a:r>
              <a:rPr lang="en-US" altLang="zh-CN" dirty="0" err="1" smtClean="0"/>
              <a:t>request.getServletContext</a:t>
            </a:r>
            <a:r>
              <a:rPr lang="en-US" altLang="zh-CN" dirty="0" smtClean="0"/>
              <a:t>();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HttpServlet</a:t>
            </a:r>
            <a:r>
              <a:rPr lang="zh-CN" altLang="en-US" dirty="0" smtClean="0"/>
              <a:t>获取 </a:t>
            </a:r>
            <a:r>
              <a:rPr lang="en-US" altLang="zh-CN" dirty="0" err="1" smtClean="0"/>
              <a:t>getServletContext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50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ServletContext </a:t>
            </a:r>
            <a:r>
              <a:rPr lang="zh-CN" altLang="en-US" dirty="0" smtClean="0"/>
              <a:t>对象主要功能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0000FF"/>
                </a:solidFill>
              </a:rPr>
              <a:t>获取</a:t>
            </a:r>
            <a:r>
              <a:rPr lang="en-US" altLang="zh-CN" sz="2000" dirty="0">
                <a:solidFill>
                  <a:srgbClr val="0000FF"/>
                </a:solidFill>
              </a:rPr>
              <a:t>Web</a:t>
            </a:r>
            <a:r>
              <a:rPr lang="zh-CN" altLang="en-US" sz="2000" dirty="0">
                <a:solidFill>
                  <a:srgbClr val="0000FF"/>
                </a:solidFill>
              </a:rPr>
              <a:t>应用程序的初始化</a:t>
            </a:r>
            <a:r>
              <a:rPr lang="zh-CN" altLang="en-US" sz="2000" dirty="0" smtClean="0">
                <a:solidFill>
                  <a:srgbClr val="0000FF"/>
                </a:solidFill>
              </a:rPr>
              <a:t>参数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1800" dirty="0" smtClean="0"/>
              <a:t>获取参数名称：</a:t>
            </a:r>
            <a:r>
              <a:rPr lang="en-US" altLang="zh-CN" sz="1800" dirty="0" err="1" smtClean="0"/>
              <a:t>getInitParameterNames</a:t>
            </a:r>
            <a:r>
              <a:rPr lang="en-US" altLang="zh-CN" sz="1800" dirty="0" smtClean="0"/>
              <a:t>()</a:t>
            </a:r>
          </a:p>
          <a:p>
            <a:pPr lvl="1"/>
            <a:r>
              <a:rPr lang="zh-CN" altLang="en-US" sz="1800" dirty="0" smtClean="0"/>
              <a:t>获取参数值：</a:t>
            </a:r>
            <a:r>
              <a:rPr lang="en-US" altLang="zh-CN" sz="1800" dirty="0" err="1" smtClean="0"/>
              <a:t>getInitParameter</a:t>
            </a:r>
            <a:r>
              <a:rPr lang="en-US" altLang="zh-CN" sz="1800" dirty="0" smtClean="0"/>
              <a:t>(String </a:t>
            </a:r>
            <a:r>
              <a:rPr lang="en-US" altLang="zh-CN" sz="1800" dirty="0"/>
              <a:t>name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zh-CN" altLang="en-US" sz="1800" dirty="0" smtClean="0"/>
              <a:t>例如，读取</a:t>
            </a:r>
            <a:r>
              <a:rPr lang="en-US" altLang="zh-CN" sz="1800" dirty="0" smtClean="0"/>
              <a:t>xml</a:t>
            </a:r>
            <a:r>
              <a:rPr lang="zh-CN" altLang="en-US" sz="1800" dirty="0" smtClean="0"/>
              <a:t>中定义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应用参数如下：</a:t>
            </a:r>
            <a:endParaRPr lang="en-US" altLang="zh-CN" sz="1800" dirty="0"/>
          </a:p>
        </p:txBody>
      </p:sp>
      <p:sp>
        <p:nvSpPr>
          <p:cNvPr id="10" name="矩形 9"/>
          <p:cNvSpPr/>
          <p:nvPr/>
        </p:nvSpPr>
        <p:spPr>
          <a:xfrm>
            <a:off x="6012161" y="1484784"/>
            <a:ext cx="2808312" cy="146221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&lt;context-param&gt;</a:t>
            </a:r>
            <a:endParaRPr lang="zh-CN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&lt;param-name&gt;companyName&lt;/param-name&gt;</a:t>
            </a:r>
            <a:endParaRPr lang="zh-CN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&lt;param-value&gt;itcast&lt;/param-value&gt;</a:t>
            </a:r>
            <a:endParaRPr lang="zh-CN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&lt;/context-param&gt;</a:t>
            </a:r>
            <a:endParaRPr lang="zh-CN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&lt;context-param&gt;</a:t>
            </a:r>
            <a:endParaRPr lang="zh-CN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&lt;param-name&gt;address&lt;/param-name&gt;</a:t>
            </a:r>
            <a:endParaRPr lang="zh-CN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&lt;param-value&gt;beijing&lt;/param-value&gt;</a:t>
            </a:r>
            <a:endParaRPr lang="zh-CN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&lt;/context-param&gt;</a:t>
            </a:r>
            <a:endParaRPr lang="zh-CN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0233" y="3129558"/>
            <a:ext cx="8060240" cy="346779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void doGet(HttpServletRequest request, 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response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ServletException, IOException {</a:t>
            </a:r>
            <a:endParaRPr lang="zh-CN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response.setContentType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("text/html;charset=utf-8");</a:t>
            </a:r>
            <a:endParaRPr lang="zh-CN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PrintWriter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 = response.getWriter();</a:t>
            </a:r>
            <a:endParaRPr lang="zh-CN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ServletContext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 = this.getServletContext();</a:t>
            </a:r>
            <a:endParaRPr lang="zh-CN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Enumeration&lt;String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paramNames = context.getInitParameterNames();</a:t>
            </a:r>
            <a:endParaRPr lang="zh-CN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while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(paramNames.hasMoreElements()) {</a:t>
            </a:r>
            <a:endParaRPr lang="zh-CN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String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 = paramNames.nextElement();</a:t>
            </a:r>
            <a:endParaRPr lang="zh-CN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String 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 = context.getInitParameter(name);</a:t>
            </a:r>
            <a:endParaRPr lang="zh-CN" altLang="zh-CN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out.println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 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":" + value);</a:t>
            </a:r>
            <a:endParaRPr lang="zh-CN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out.println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("&lt;br /&gt;");</a:t>
            </a:r>
            <a:endParaRPr lang="zh-CN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  <a:endParaRPr lang="zh-CN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8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ServletContext </a:t>
            </a:r>
            <a:r>
              <a:rPr lang="zh-CN" altLang="en-US" dirty="0" smtClean="0"/>
              <a:t>对象主要功能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0000FF"/>
                </a:solidFill>
              </a:rPr>
              <a:t>实现多个</a:t>
            </a:r>
            <a:r>
              <a:rPr lang="en-US" altLang="zh-CN" sz="2000" dirty="0">
                <a:solidFill>
                  <a:srgbClr val="0000FF"/>
                </a:solidFill>
              </a:rPr>
              <a:t>Servlet</a:t>
            </a:r>
            <a:r>
              <a:rPr lang="zh-CN" altLang="en-US" sz="2000" dirty="0">
                <a:solidFill>
                  <a:srgbClr val="0000FF"/>
                </a:solidFill>
              </a:rPr>
              <a:t>对象共享数据</a:t>
            </a:r>
          </a:p>
          <a:p>
            <a:pPr lvl="1"/>
            <a:r>
              <a:rPr lang="zh-CN" altLang="en-US" sz="1800" dirty="0" smtClean="0"/>
              <a:t>由于一个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应用中的所有</a:t>
            </a:r>
            <a:r>
              <a:rPr lang="en-US" altLang="zh-CN" sz="1800" dirty="0" smtClean="0"/>
              <a:t>Servlet</a:t>
            </a:r>
            <a:r>
              <a:rPr lang="zh-CN" altLang="en-US" sz="1800" dirty="0" smtClean="0"/>
              <a:t>共享同一个</a:t>
            </a:r>
            <a:r>
              <a:rPr lang="en-US" altLang="zh-CN" sz="1800" dirty="0" smtClean="0"/>
              <a:t>ServletContext</a:t>
            </a:r>
            <a:r>
              <a:rPr lang="zh-CN" altLang="en-US" sz="1800" dirty="0" smtClean="0"/>
              <a:t>对象，所以</a:t>
            </a:r>
            <a:r>
              <a:rPr lang="en-US" altLang="zh-CN" sz="1800" dirty="0" smtClean="0"/>
              <a:t>ServletContext</a:t>
            </a:r>
            <a:r>
              <a:rPr lang="zh-CN" altLang="en-US" sz="1800" dirty="0" smtClean="0"/>
              <a:t>对象的域属性可以被该</a:t>
            </a:r>
            <a:r>
              <a:rPr lang="en-US" altLang="zh-CN" sz="1800" dirty="0" smtClean="0"/>
              <a:t>Web</a:t>
            </a:r>
            <a:r>
              <a:rPr lang="zh-CN" altLang="en-US" sz="1800" dirty="0" smtClean="0"/>
              <a:t>应用中的所有</a:t>
            </a:r>
            <a:r>
              <a:rPr lang="en-US" altLang="zh-CN" sz="1800" dirty="0" smtClean="0"/>
              <a:t>Servlet</a:t>
            </a:r>
            <a:r>
              <a:rPr lang="zh-CN" altLang="en-US" sz="1800" dirty="0" smtClean="0"/>
              <a:t>访问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ServletContext</a:t>
            </a:r>
            <a:r>
              <a:rPr lang="zh-CN" altLang="en-US" sz="1800" dirty="0"/>
              <a:t>接口中定义了用于增加、删除、设置</a:t>
            </a:r>
            <a:r>
              <a:rPr lang="en-US" altLang="zh-CN" sz="1800" dirty="0"/>
              <a:t>ServletContext</a:t>
            </a:r>
            <a:r>
              <a:rPr lang="zh-CN" altLang="en-US" sz="1800" dirty="0"/>
              <a:t>域属性的四个方法。</a:t>
            </a:r>
          </a:p>
          <a:p>
            <a:endParaRPr lang="en-US" altLang="zh-CN" sz="2000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49625"/>
              </p:ext>
            </p:extLst>
          </p:nvPr>
        </p:nvGraphicFramePr>
        <p:xfrm>
          <a:off x="899592" y="3284984"/>
          <a:ext cx="7632848" cy="2651760"/>
        </p:xfrm>
        <a:graphic>
          <a:graphicData uri="http://schemas.openxmlformats.org/drawingml/2006/table">
            <a:tbl>
              <a:tblPr firstRow="1" bandRow="1"/>
              <a:tblGrid>
                <a:gridCol w="3096344"/>
                <a:gridCol w="4536504"/>
              </a:tblGrid>
              <a:tr h="246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 </a:t>
                      </a: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getAttributeNames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Enumeration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对象，该对象包含了所有存放在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中的所有域属性名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8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Object </a:t>
                      </a: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getAttibute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name)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根据参数指定的属性名返回一个与之匹配的域属性值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6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</a:t>
                      </a: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removeAttribute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name)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根据参数指定的域属性名，从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中删除匹配的域属性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248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void </a:t>
                      </a: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setAttribute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</a:t>
                      </a: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name,Object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</a:t>
                      </a:r>
                      <a:r>
                        <a:rPr lang="en-US" altLang="zh-CN" sz="1600" kern="1200" dirty="0" smtClean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ServletContext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的域属性，其中</a:t>
                      </a: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name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是域属性名，</a:t>
                      </a:r>
                      <a:r>
                        <a:rPr lang="en-US" altLang="zh-CN" sz="16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obj</a:t>
                      </a: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是域属性值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82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ServletContext </a:t>
            </a:r>
            <a:r>
              <a:rPr lang="zh-CN" altLang="en-US" dirty="0"/>
              <a:t>对象主要功能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0000FF"/>
                </a:solidFill>
              </a:rPr>
              <a:t>读取</a:t>
            </a:r>
            <a:r>
              <a:rPr lang="en-US" altLang="zh-CN" sz="2000" dirty="0">
                <a:solidFill>
                  <a:srgbClr val="0000FF"/>
                </a:solidFill>
              </a:rPr>
              <a:t>Web</a:t>
            </a:r>
            <a:r>
              <a:rPr lang="zh-CN" altLang="en-US" sz="2000" dirty="0">
                <a:solidFill>
                  <a:srgbClr val="0000FF"/>
                </a:solidFill>
              </a:rPr>
              <a:t>应用下的资源文件</a:t>
            </a:r>
          </a:p>
          <a:p>
            <a:pPr lvl="1"/>
            <a:r>
              <a:rPr lang="en-US" altLang="zh-CN" sz="1800" dirty="0"/>
              <a:t>ServletContext</a:t>
            </a:r>
            <a:r>
              <a:rPr lang="zh-CN" altLang="en-US" sz="1800" dirty="0"/>
              <a:t>接口定义了一些读取</a:t>
            </a:r>
            <a:r>
              <a:rPr lang="en-US" altLang="zh-CN" sz="1800" dirty="0"/>
              <a:t>Web</a:t>
            </a:r>
            <a:r>
              <a:rPr lang="zh-CN" altLang="en-US" sz="1800" dirty="0"/>
              <a:t>资源的方法，这些方法是依靠</a:t>
            </a:r>
            <a:r>
              <a:rPr lang="en-US" altLang="zh-CN" sz="1800" dirty="0"/>
              <a:t>Servlet</a:t>
            </a:r>
            <a:r>
              <a:rPr lang="zh-CN" altLang="en-US" sz="1800" dirty="0"/>
              <a:t>容器来实现的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Servlet</a:t>
            </a:r>
            <a:r>
              <a:rPr lang="zh-CN" altLang="en-US" sz="1800" dirty="0"/>
              <a:t>容器根据资源文件相对于</a:t>
            </a:r>
            <a:r>
              <a:rPr lang="en-US" altLang="zh-CN" sz="1800" dirty="0"/>
              <a:t>Web</a:t>
            </a:r>
            <a:r>
              <a:rPr lang="zh-CN" altLang="en-US" sz="1800" dirty="0"/>
              <a:t>应用的路径，返回关联资源文件的</a:t>
            </a:r>
            <a:r>
              <a:rPr lang="en-US" altLang="zh-CN" sz="1800" dirty="0">
                <a:solidFill>
                  <a:srgbClr val="0000FF"/>
                </a:solidFill>
              </a:rPr>
              <a:t>IO</a:t>
            </a:r>
            <a:r>
              <a:rPr lang="zh-CN" altLang="en-US" sz="1800" dirty="0">
                <a:solidFill>
                  <a:srgbClr val="0000FF"/>
                </a:solidFill>
              </a:rPr>
              <a:t>流、资源文件在文件系统的绝对路径</a:t>
            </a:r>
            <a:r>
              <a:rPr lang="zh-CN" altLang="en-US" sz="1800" dirty="0"/>
              <a:t>等。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51937"/>
              </p:ext>
            </p:extLst>
          </p:nvPr>
        </p:nvGraphicFramePr>
        <p:xfrm>
          <a:off x="899592" y="3212976"/>
          <a:ext cx="7632848" cy="3230880"/>
        </p:xfrm>
        <a:graphic>
          <a:graphicData uri="http://schemas.openxmlformats.org/drawingml/2006/table">
            <a:tbl>
              <a:tblPr firstRow="1" bandRow="1"/>
              <a:tblGrid>
                <a:gridCol w="3096344"/>
                <a:gridCol w="4536504"/>
              </a:tblGrid>
              <a:tr h="246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方法声明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1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getResourcePaths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path)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返回一个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集合，集合中包含资源目录中子目录和文件的路径名称。参数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必须以正斜线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开始，指定匹配资源的部分路径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8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getRealPath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path)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返回资源文件在服务器文件系统上的真实路径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文件的绝对路径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。参数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代表资源文件的虚拟路径，它应该以正斜线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开始，“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/”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表示当前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应用的根目录，如果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Servlet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容器不能将虚拟路径转换为文件系统的真实路径，则返回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6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getResource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path)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返回映射到某个资源文件的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对象。参数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必须以正斜线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(/)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开始，“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/”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表示当前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应用的根目录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2488"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InputStream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getResourceAsStream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(String path)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返回映射到某个资源文件的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InputStream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输入流对象。参数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path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传递规则和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getResource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方法完全一致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3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1" descr="手机屏幕截图&#10;&#10;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9" y="3173745"/>
            <a:ext cx="7246879" cy="2126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Servlet </a:t>
            </a:r>
            <a:r>
              <a:rPr lang="zh-CN" altLang="en-US" dirty="0" smtClean="0"/>
              <a:t>执行原理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27947" y="2972397"/>
            <a:ext cx="265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Tomcat/web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服务器软件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7624" y="1916832"/>
            <a:ext cx="2573183" cy="85150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的请求首先会被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服务器（如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）接收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服务器只负责静态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32164" y="1916832"/>
            <a:ext cx="2285150" cy="85150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容器会根据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文件中的映射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关系，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调用相应的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40548" y="5626408"/>
            <a:ext cx="6840760" cy="352591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将处理的结果返回给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容器，并通过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服务器将响应传输给客户端。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51920" y="1916832"/>
            <a:ext cx="1489130" cy="85150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的请求转交给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12" name="任意多边形 11"/>
          <p:cNvSpPr/>
          <p:nvPr/>
        </p:nvSpPr>
        <p:spPr>
          <a:xfrm flipH="1" flipV="1">
            <a:off x="2627784" y="2768334"/>
            <a:ext cx="936104" cy="817268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3" name="任意多边形 12"/>
          <p:cNvSpPr/>
          <p:nvPr/>
        </p:nvSpPr>
        <p:spPr>
          <a:xfrm flipV="1">
            <a:off x="3900889" y="2768334"/>
            <a:ext cx="743119" cy="817268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4" name="任意多边形 13"/>
          <p:cNvSpPr/>
          <p:nvPr/>
        </p:nvSpPr>
        <p:spPr>
          <a:xfrm flipV="1">
            <a:off x="5390019" y="2733040"/>
            <a:ext cx="501165" cy="817268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5" name="任意多边形 14"/>
          <p:cNvSpPr/>
          <p:nvPr/>
        </p:nvSpPr>
        <p:spPr>
          <a:xfrm flipH="1">
            <a:off x="5282007" y="4990224"/>
            <a:ext cx="216023" cy="591456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773523" y="4952198"/>
            <a:ext cx="222412" cy="591456"/>
          </a:xfrm>
          <a:custGeom>
            <a:avLst/>
            <a:gdLst>
              <a:gd name="connsiteX0" fmla="*/ 1173892 w 1173892"/>
              <a:gd name="connsiteY0" fmla="*/ 333633 h 333633"/>
              <a:gd name="connsiteX1" fmla="*/ 617838 w 1173892"/>
              <a:gd name="connsiteY1" fmla="*/ 0 h 333633"/>
              <a:gd name="connsiteX2" fmla="*/ 0 w 1173892"/>
              <a:gd name="connsiteY2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892" h="333633">
                <a:moveTo>
                  <a:pt x="1173892" y="333633"/>
                </a:moveTo>
                <a:lnTo>
                  <a:pt x="617838" y="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headEnd type="oval"/>
            <a:tailEnd type="oval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4785" y="3027596"/>
            <a:ext cx="3240360" cy="2304256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1773" y="3585602"/>
            <a:ext cx="1083012" cy="14046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56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Servlet </a:t>
            </a:r>
            <a:r>
              <a:rPr lang="zh-CN" altLang="en-US" dirty="0" smtClean="0"/>
              <a:t>的生命周期</a:t>
            </a:r>
            <a:endParaRPr lang="zh-CN" altLang="en-US" dirty="0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79512" y="1663725"/>
            <a:ext cx="979167" cy="4286250"/>
            <a:chOff x="1628918" y="2462831"/>
            <a:chExt cx="978210" cy="4286312"/>
          </a:xfrm>
        </p:grpSpPr>
        <p:grpSp>
          <p:nvGrpSpPr>
            <p:cNvPr id="7" name="组合 7"/>
            <p:cNvGrpSpPr>
              <a:grpSpLocks/>
            </p:cNvGrpSpPr>
            <p:nvPr/>
          </p:nvGrpSpPr>
          <p:grpSpPr bwMode="auto">
            <a:xfrm>
              <a:off x="1628918" y="2462831"/>
              <a:ext cx="978210" cy="500070"/>
              <a:chOff x="1890175" y="2462831"/>
              <a:chExt cx="978210" cy="500070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1890175" y="2462831"/>
                <a:ext cx="978210" cy="500070"/>
              </a:xfrm>
              <a:prstGeom prst="rect">
                <a:avLst/>
              </a:prstGeom>
              <a:noFill/>
              <a:ln w="28575" cap="flat" cmpd="sng" algn="ctr">
                <a:solidFill>
                  <a:srgbClr val="44546A">
                    <a:lumMod val="95000"/>
                    <a:lumOff val="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46"/>
              <p:cNvSpPr txBox="1"/>
              <p:nvPr/>
            </p:nvSpPr>
            <p:spPr>
              <a:xfrm>
                <a:off x="1890176" y="2540595"/>
                <a:ext cx="877430" cy="36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kern="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客户端</a:t>
                </a:r>
              </a:p>
            </p:txBody>
          </p:sp>
        </p:grpSp>
        <p:cxnSp>
          <p:nvCxnSpPr>
            <p:cNvPr id="8" name="直接连接符 7"/>
            <p:cNvCxnSpPr>
              <a:stCxn id="10" idx="2"/>
              <a:endCxn id="9" idx="0"/>
            </p:cNvCxnSpPr>
            <p:nvPr/>
          </p:nvCxnSpPr>
          <p:spPr bwMode="auto">
            <a:xfrm flipH="1">
              <a:off x="2117382" y="2962901"/>
              <a:ext cx="641" cy="215903"/>
            </a:xfrm>
            <a:prstGeom prst="line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矩形 8"/>
            <p:cNvSpPr/>
            <p:nvPr/>
          </p:nvSpPr>
          <p:spPr bwMode="auto">
            <a:xfrm>
              <a:off x="2028569" y="3178804"/>
              <a:ext cx="177626" cy="3570339"/>
            </a:xfrm>
            <a:prstGeom prst="rect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746377" y="1646263"/>
            <a:ext cx="1677194" cy="4260850"/>
            <a:chOff x="3570513" y="2447831"/>
            <a:chExt cx="1675990" cy="4260428"/>
          </a:xfrm>
        </p:grpSpPr>
        <p:grpSp>
          <p:nvGrpSpPr>
            <p:cNvPr id="13" name="组合 15"/>
            <p:cNvGrpSpPr>
              <a:grpSpLocks/>
            </p:cNvGrpSpPr>
            <p:nvPr/>
          </p:nvGrpSpPr>
          <p:grpSpPr bwMode="auto">
            <a:xfrm>
              <a:off x="3570513" y="2447831"/>
              <a:ext cx="1675990" cy="500012"/>
              <a:chOff x="1709058" y="2462831"/>
              <a:chExt cx="1230985" cy="500012"/>
            </a:xfrm>
          </p:grpSpPr>
          <p:sp>
            <p:nvSpPr>
              <p:cNvPr id="16" name="矩形 15"/>
              <p:cNvSpPr/>
              <p:nvPr/>
            </p:nvSpPr>
            <p:spPr bwMode="auto">
              <a:xfrm>
                <a:off x="1709058" y="2462831"/>
                <a:ext cx="1159328" cy="500012"/>
              </a:xfrm>
              <a:prstGeom prst="rect">
                <a:avLst/>
              </a:prstGeom>
              <a:noFill/>
              <a:ln w="28575" cap="flat" cmpd="sng" algn="ctr">
                <a:solidFill>
                  <a:srgbClr val="44546A">
                    <a:lumMod val="95000"/>
                    <a:lumOff val="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52"/>
              <p:cNvSpPr txBox="1"/>
              <p:nvPr/>
            </p:nvSpPr>
            <p:spPr>
              <a:xfrm>
                <a:off x="1780715" y="2527122"/>
                <a:ext cx="1159328" cy="36929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Servlet</a:t>
                </a:r>
                <a:r>
                  <a:rPr lang="zh-CN" altLang="en-US" kern="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容器</a:t>
                </a:r>
              </a:p>
            </p:txBody>
          </p:sp>
        </p:grpSp>
        <p:cxnSp>
          <p:nvCxnSpPr>
            <p:cNvPr id="14" name="直接连接符 13"/>
            <p:cNvCxnSpPr/>
            <p:nvPr/>
          </p:nvCxnSpPr>
          <p:spPr bwMode="auto">
            <a:xfrm>
              <a:off x="4371625" y="2963717"/>
              <a:ext cx="0" cy="214292"/>
            </a:xfrm>
            <a:prstGeom prst="line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矩形 14"/>
            <p:cNvSpPr/>
            <p:nvPr/>
          </p:nvSpPr>
          <p:spPr bwMode="auto">
            <a:xfrm>
              <a:off x="4271684" y="3178009"/>
              <a:ext cx="199881" cy="3530250"/>
            </a:xfrm>
            <a:prstGeom prst="rect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376867" y="1628800"/>
            <a:ext cx="1085459" cy="4278313"/>
            <a:chOff x="6123216" y="2429915"/>
            <a:chExt cx="1085033" cy="4278345"/>
          </a:xfrm>
        </p:grpSpPr>
        <p:grpSp>
          <p:nvGrpSpPr>
            <p:cNvPr id="19" name="组合 18"/>
            <p:cNvGrpSpPr>
              <a:grpSpLocks/>
            </p:cNvGrpSpPr>
            <p:nvPr/>
          </p:nvGrpSpPr>
          <p:grpSpPr bwMode="auto">
            <a:xfrm>
              <a:off x="6123216" y="2429915"/>
              <a:ext cx="1085033" cy="500067"/>
              <a:chOff x="1709058" y="2462831"/>
              <a:chExt cx="1221410" cy="500067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1709058" y="2462831"/>
                <a:ext cx="1159328" cy="500067"/>
              </a:xfrm>
              <a:prstGeom prst="rect">
                <a:avLst/>
              </a:prstGeom>
              <a:noFill/>
              <a:ln w="28575" cap="flat" cmpd="sng" algn="ctr">
                <a:solidFill>
                  <a:srgbClr val="44546A">
                    <a:lumMod val="95000"/>
                    <a:lumOff val="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zh-CN" altLang="en-US" ker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58"/>
              <p:cNvSpPr txBox="1"/>
              <p:nvPr/>
            </p:nvSpPr>
            <p:spPr>
              <a:xfrm>
                <a:off x="1771140" y="2527175"/>
                <a:ext cx="1159328" cy="36933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Servlet</a:t>
                </a:r>
                <a:endParaRPr lang="zh-CN" altLang="en-US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 bwMode="auto">
            <a:xfrm>
              <a:off x="6638951" y="2922044"/>
              <a:ext cx="0" cy="215902"/>
            </a:xfrm>
            <a:prstGeom prst="line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矩形 20"/>
            <p:cNvSpPr/>
            <p:nvPr/>
          </p:nvSpPr>
          <p:spPr bwMode="auto">
            <a:xfrm>
              <a:off x="6538978" y="3137945"/>
              <a:ext cx="176143" cy="3570315"/>
            </a:xfrm>
            <a:prstGeom prst="rect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endParaRPr lang="zh-CN" alt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787518" y="2487641"/>
            <a:ext cx="1673235" cy="324422"/>
            <a:chOff x="2274713" y="3289492"/>
            <a:chExt cx="2009032" cy="324612"/>
          </a:xfrm>
        </p:grpSpPr>
        <p:cxnSp>
          <p:nvCxnSpPr>
            <p:cNvPr id="25" name="直接箭头连接符 24"/>
            <p:cNvCxnSpPr/>
            <p:nvPr/>
          </p:nvCxnSpPr>
          <p:spPr bwMode="auto">
            <a:xfrm flipV="1">
              <a:off x="2274713" y="3602413"/>
              <a:ext cx="2009032" cy="11691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16411"/>
            <p:cNvSpPr txBox="1">
              <a:spLocks noChangeArrowheads="1"/>
            </p:cNvSpPr>
            <p:nvPr/>
          </p:nvSpPr>
          <p:spPr bwMode="auto">
            <a:xfrm>
              <a:off x="2446695" y="3289492"/>
              <a:ext cx="16785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、发送请求</a:t>
              </a: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2683002" y="2389213"/>
            <a:ext cx="2311400" cy="581025"/>
            <a:chOff x="4505898" y="3190685"/>
            <a:chExt cx="2311429" cy="581025"/>
          </a:xfrm>
        </p:grpSpPr>
        <p:pic>
          <p:nvPicPr>
            <p:cNvPr id="28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5898" y="3190685"/>
              <a:ext cx="1362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ACE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TextBox 95"/>
            <p:cNvSpPr txBox="1">
              <a:spLocks noChangeArrowheads="1"/>
            </p:cNvSpPr>
            <p:nvPr/>
          </p:nvSpPr>
          <p:spPr bwMode="auto">
            <a:xfrm>
              <a:off x="5429104" y="3305755"/>
              <a:ext cx="13882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、解析请求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2648077" y="3084538"/>
            <a:ext cx="2149475" cy="330200"/>
            <a:chOff x="4471904" y="3887025"/>
            <a:chExt cx="2148722" cy="329811"/>
          </a:xfrm>
        </p:grpSpPr>
        <p:cxnSp>
          <p:nvCxnSpPr>
            <p:cNvPr id="31" name="直接箭头连接符 30"/>
            <p:cNvCxnSpPr/>
            <p:nvPr/>
          </p:nvCxnSpPr>
          <p:spPr bwMode="auto">
            <a:xfrm>
              <a:off x="4471904" y="4216836"/>
              <a:ext cx="2066201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96"/>
            <p:cNvSpPr txBox="1">
              <a:spLocks noChangeArrowheads="1"/>
            </p:cNvSpPr>
            <p:nvPr/>
          </p:nvSpPr>
          <p:spPr bwMode="auto">
            <a:xfrm>
              <a:off x="4495929" y="3887025"/>
              <a:ext cx="21246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、创建</a:t>
              </a:r>
              <a:r>
                <a:rPr lang="en-US" altLang="zh-CN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Servlet</a:t>
              </a:r>
              <a:r>
                <a:rPr lang="zh-CN" altLang="en-US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实例对象</a:t>
              </a: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2648077" y="3556025"/>
            <a:ext cx="2066925" cy="354013"/>
            <a:chOff x="4471904" y="4357082"/>
            <a:chExt cx="2066920" cy="354765"/>
          </a:xfrm>
        </p:grpSpPr>
        <p:cxnSp>
          <p:nvCxnSpPr>
            <p:cNvPr id="34" name="直接箭头连接符 33"/>
            <p:cNvCxnSpPr/>
            <p:nvPr/>
          </p:nvCxnSpPr>
          <p:spPr bwMode="auto">
            <a:xfrm flipV="1">
              <a:off x="4471904" y="4711847"/>
              <a:ext cx="206692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Box 97"/>
            <p:cNvSpPr txBox="1">
              <a:spLocks noChangeArrowheads="1"/>
            </p:cNvSpPr>
            <p:nvPr/>
          </p:nvSpPr>
          <p:spPr bwMode="auto">
            <a:xfrm>
              <a:off x="4572000" y="4357082"/>
              <a:ext cx="17779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、调用</a:t>
              </a:r>
              <a:r>
                <a:rPr lang="en-US" altLang="zh-CN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init()</a:t>
              </a:r>
              <a:r>
                <a:rPr lang="zh-CN" altLang="en-US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2648077" y="4014813"/>
            <a:ext cx="2085975" cy="352425"/>
            <a:chOff x="4471904" y="4817224"/>
            <a:chExt cx="2086408" cy="351583"/>
          </a:xfrm>
        </p:grpSpPr>
        <p:cxnSp>
          <p:nvCxnSpPr>
            <p:cNvPr id="37" name="直接箭头连接符 36"/>
            <p:cNvCxnSpPr/>
            <p:nvPr/>
          </p:nvCxnSpPr>
          <p:spPr bwMode="auto">
            <a:xfrm flipV="1">
              <a:off x="4471904" y="5157721"/>
              <a:ext cx="2068942" cy="11086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98"/>
            <p:cNvSpPr txBox="1">
              <a:spLocks noChangeArrowheads="1"/>
            </p:cNvSpPr>
            <p:nvPr/>
          </p:nvSpPr>
          <p:spPr bwMode="auto">
            <a:xfrm>
              <a:off x="4558241" y="4817224"/>
              <a:ext cx="200007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、调用</a:t>
              </a: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service()</a:t>
              </a: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2633790" y="4476775"/>
            <a:ext cx="2081212" cy="328613"/>
            <a:chOff x="4457042" y="5277774"/>
            <a:chExt cx="2081782" cy="329812"/>
          </a:xfrm>
        </p:grpSpPr>
        <p:cxnSp>
          <p:nvCxnSpPr>
            <p:cNvPr id="40" name="直接箭头连接符 39"/>
            <p:cNvCxnSpPr/>
            <p:nvPr/>
          </p:nvCxnSpPr>
          <p:spPr bwMode="auto">
            <a:xfrm flipH="1" flipV="1">
              <a:off x="4457042" y="5596432"/>
              <a:ext cx="2081782" cy="11154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Box 99"/>
            <p:cNvSpPr txBox="1">
              <a:spLocks noChangeArrowheads="1"/>
            </p:cNvSpPr>
            <p:nvPr/>
          </p:nvSpPr>
          <p:spPr bwMode="auto">
            <a:xfrm>
              <a:off x="4572000" y="5277774"/>
              <a:ext cx="18245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、输出响应消息</a:t>
              </a: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787518" y="4783163"/>
            <a:ext cx="1630372" cy="342901"/>
            <a:chOff x="2315055" y="5585551"/>
            <a:chExt cx="1925777" cy="341529"/>
          </a:xfrm>
        </p:grpSpPr>
        <p:cxnSp>
          <p:nvCxnSpPr>
            <p:cNvPr id="43" name="直接箭头连接符 42"/>
            <p:cNvCxnSpPr/>
            <p:nvPr/>
          </p:nvCxnSpPr>
          <p:spPr bwMode="auto">
            <a:xfrm flipH="1" flipV="1">
              <a:off x="2315055" y="5916840"/>
              <a:ext cx="1925777" cy="10240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TextBox 100"/>
            <p:cNvSpPr txBox="1">
              <a:spLocks noChangeArrowheads="1"/>
            </p:cNvSpPr>
            <p:nvPr/>
          </p:nvSpPr>
          <p:spPr bwMode="auto">
            <a:xfrm>
              <a:off x="2446695" y="5585551"/>
              <a:ext cx="15699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、返回响应</a:t>
              </a: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2633790" y="5080025"/>
            <a:ext cx="2247900" cy="342900"/>
            <a:chOff x="4457042" y="5881734"/>
            <a:chExt cx="2248395" cy="342856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V="1">
              <a:off x="4457042" y="6213479"/>
              <a:ext cx="2068967" cy="11111"/>
            </a:xfrm>
            <a:prstGeom prst="straightConnector1">
              <a:avLst/>
            </a:prstGeom>
            <a:noFill/>
            <a:ln w="28575" cap="flat" cmpd="sng" algn="ctr">
              <a:solidFill>
                <a:srgbClr val="44546A">
                  <a:lumMod val="95000"/>
                  <a:lumOff val="5000"/>
                </a:srgbClr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TextBox 101"/>
            <p:cNvSpPr txBox="1">
              <a:spLocks noChangeArrowheads="1"/>
            </p:cNvSpPr>
            <p:nvPr/>
          </p:nvSpPr>
          <p:spPr bwMode="auto">
            <a:xfrm>
              <a:off x="4537720" y="5881734"/>
              <a:ext cx="21677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、调用</a:t>
              </a:r>
              <a:r>
                <a:rPr lang="en-US" altLang="zh-CN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destory()</a:t>
              </a:r>
              <a:r>
                <a:rPr lang="zh-CN" altLang="en-US" sz="1400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</p:grpSp>
      <p:sp>
        <p:nvSpPr>
          <p:cNvPr id="68" name="矩形 67"/>
          <p:cNvSpPr/>
          <p:nvPr/>
        </p:nvSpPr>
        <p:spPr>
          <a:xfrm>
            <a:off x="561707" y="6023989"/>
            <a:ext cx="394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默认的生命周期方法执行时序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508104" y="1988840"/>
            <a:ext cx="3468502" cy="169044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阶段：当客户端向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容器发出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请求访问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首先解析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请求，检查内存中是否已经有了该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对象，如果有，直接使用该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对象；如果没有，就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然后通过调用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方法完成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的初始化。在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的整个生命周期内，它的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init()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方法只被调用一次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508104" y="3741433"/>
            <a:ext cx="3468502" cy="1559775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运行阶段：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容器会为客户端请求创建代表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ServletRequest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对象和代表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ServletResponse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对象，然后将它们作为参数传递给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service()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的每一次访问请求，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容器都会调用一次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service()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方法，并且创建新的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ServletRequest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ServletResponse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4" name="矩形 73"/>
          <p:cNvSpPr/>
          <p:nvPr/>
        </p:nvSpPr>
        <p:spPr>
          <a:xfrm>
            <a:off x="5508104" y="5346884"/>
            <a:ext cx="3468502" cy="74641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阶段：在销毁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容器调用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destroy()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方法释放资源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也只被调用一次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>
            <a:stCxn id="72" idx="1"/>
          </p:cNvCxnSpPr>
          <p:nvPr/>
        </p:nvCxnSpPr>
        <p:spPr>
          <a:xfrm flipH="1">
            <a:off x="4873754" y="2834064"/>
            <a:ext cx="634350" cy="1075974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73" idx="1"/>
          </p:cNvCxnSpPr>
          <p:nvPr/>
        </p:nvCxnSpPr>
        <p:spPr>
          <a:xfrm flipH="1" flipV="1">
            <a:off x="4880898" y="4521320"/>
            <a:ext cx="627206" cy="1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4" idx="1"/>
          </p:cNvCxnSpPr>
          <p:nvPr/>
        </p:nvCxnSpPr>
        <p:spPr>
          <a:xfrm flipH="1" flipV="1">
            <a:off x="4884476" y="5422926"/>
            <a:ext cx="623628" cy="297164"/>
          </a:xfrm>
          <a:prstGeom prst="line">
            <a:avLst/>
          </a:prstGeom>
          <a:ln w="12700">
            <a:solidFill>
              <a:srgbClr val="0000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请求和响应对象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方法</a:t>
            </a:r>
            <a:r>
              <a:rPr lang="zh-CN" altLang="en-US" dirty="0" smtClean="0"/>
              <a:t>的参数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2696" y="1773875"/>
            <a:ext cx="8039744" cy="1728192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lvl="0" eaLnBrk="0" hangingPunct="0"/>
            <a:r>
              <a:rPr lang="zh-CN" altLang="zh-CN" sz="1200" dirty="0">
                <a:latin typeface="Consolas" panose="020B0609020204030204" pitchFamily="49" charset="0"/>
              </a:rPr>
              <a:t>public class ServletDemo1 implements </a:t>
            </a:r>
            <a:r>
              <a:rPr lang="zh-CN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Servlet</a:t>
            </a:r>
            <a:r>
              <a:rPr lang="zh-CN" altLang="zh-CN" sz="1200" dirty="0">
                <a:latin typeface="Consolas" panose="020B0609020204030204" pitchFamily="49" charset="0"/>
              </a:rPr>
              <a:t> </a:t>
            </a:r>
            <a:r>
              <a:rPr lang="zh-CN" altLang="zh-CN" sz="1200" dirty="0" smtClean="0">
                <a:latin typeface="Consolas" panose="020B0609020204030204" pitchFamily="49" charset="0"/>
              </a:rPr>
              <a:t>{</a:t>
            </a:r>
            <a:endParaRPr lang="en-US" altLang="zh-CN" sz="1200" dirty="0" smtClean="0">
              <a:latin typeface="Consolas" panose="020B0609020204030204" pitchFamily="49" charset="0"/>
            </a:endParaRPr>
          </a:p>
          <a:p>
            <a:pPr lvl="0" eaLnBrk="0" hangingPunct="0"/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</a:rPr>
              <a:t>   //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init</a:t>
            </a:r>
            <a:r>
              <a:rPr lang="zh-CN" altLang="en-US" sz="1200" dirty="0" smtClean="0">
                <a:latin typeface="Consolas" panose="020B0609020204030204" pitchFamily="49" charset="0"/>
              </a:rPr>
              <a:t>等其他方法省略</a:t>
            </a:r>
            <a:r>
              <a:rPr lang="zh-CN" altLang="zh-CN" sz="1200" dirty="0">
                <a:latin typeface="Consolas" panose="020B0609020204030204" pitchFamily="49" charset="0"/>
              </a:rPr>
              <a:t/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200" dirty="0">
                <a:latin typeface="Consolas" panose="020B0609020204030204" pitchFamily="49" charset="0"/>
              </a:rPr>
              <a:t>@Override</a:t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dirty="0">
                <a:latin typeface="Consolas" panose="020B0609020204030204" pitchFamily="49" charset="0"/>
              </a:rPr>
              <a:t>    public void service(ServletRequest servletRequest, </a:t>
            </a:r>
            <a:r>
              <a:rPr lang="zh-CN" altLang="zh-CN" sz="1200" dirty="0" smtClean="0">
                <a:latin typeface="Consolas" panose="020B0609020204030204" pitchFamily="49" charset="0"/>
              </a:rPr>
              <a:t>ServletResponse </a:t>
            </a:r>
            <a:r>
              <a:rPr lang="zh-CN" altLang="zh-CN" sz="1200" dirty="0">
                <a:latin typeface="Consolas" panose="020B0609020204030204" pitchFamily="49" charset="0"/>
              </a:rPr>
              <a:t>servletResponse) </a:t>
            </a:r>
            <a:endParaRPr lang="en-US" altLang="zh-CN" sz="1200" dirty="0" smtClean="0">
              <a:latin typeface="Consolas" panose="020B0609020204030204" pitchFamily="49" charset="0"/>
            </a:endParaRPr>
          </a:p>
          <a:p>
            <a:pPr lvl="0" eaLnBrk="0" hangingPunct="0"/>
            <a:r>
              <a:rPr lang="en-US" altLang="zh-CN" sz="1200" dirty="0" smtClean="0">
                <a:latin typeface="Consolas" panose="020B0609020204030204" pitchFamily="49" charset="0"/>
              </a:rPr>
              <a:t>       </a:t>
            </a:r>
            <a:r>
              <a:rPr lang="zh-CN" altLang="zh-CN" sz="1200" dirty="0" smtClean="0">
                <a:latin typeface="Consolas" panose="020B0609020204030204" pitchFamily="49" charset="0"/>
              </a:rPr>
              <a:t>throws </a:t>
            </a:r>
            <a:r>
              <a:rPr lang="zh-CN" altLang="zh-CN" sz="1200" dirty="0">
                <a:latin typeface="Consolas" panose="020B0609020204030204" pitchFamily="49" charset="0"/>
              </a:rPr>
              <a:t>ServletException, IOException </a:t>
            </a:r>
            <a:r>
              <a:rPr lang="zh-CN" altLang="zh-CN" sz="1200" dirty="0" smtClean="0">
                <a:latin typeface="Consolas" panose="020B0609020204030204" pitchFamily="49" charset="0"/>
              </a:rPr>
              <a:t>{</a:t>
            </a:r>
            <a:endParaRPr lang="en-US" altLang="zh-CN" sz="1200" dirty="0" smtClean="0">
              <a:latin typeface="Consolas" panose="020B0609020204030204" pitchFamily="49" charset="0"/>
            </a:endParaRPr>
          </a:p>
          <a:p>
            <a:pPr lvl="0" eaLnBrk="0" hangingPunct="0"/>
            <a:r>
              <a:rPr lang="zh-CN" altLang="zh-CN" sz="1200" dirty="0">
                <a:latin typeface="Consolas" panose="020B0609020204030204" pitchFamily="49" charset="0"/>
              </a:rPr>
              <a:t/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dirty="0">
                <a:latin typeface="Consolas" panose="020B0609020204030204" pitchFamily="49" charset="0"/>
              </a:rPr>
              <a:t>        System.</a:t>
            </a:r>
            <a:r>
              <a:rPr lang="zh-CN" altLang="zh-CN" sz="1200" i="1" dirty="0"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latin typeface="Consolas" panose="020B0609020204030204" pitchFamily="49" charset="0"/>
              </a:rPr>
              <a:t>.println("Hello Servlet");</a:t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dirty="0">
                <a:latin typeface="Consolas" panose="020B0609020204030204" pitchFamily="49" charset="0"/>
              </a:rPr>
              <a:t>    </a:t>
            </a:r>
            <a:r>
              <a:rPr lang="zh-CN" altLang="zh-CN" sz="1200" dirty="0" smtClean="0">
                <a:latin typeface="Consolas" panose="020B0609020204030204" pitchFamily="49" charset="0"/>
              </a:rPr>
              <a:t>}</a:t>
            </a:r>
            <a:endParaRPr lang="en-US" altLang="zh-CN" sz="1200" dirty="0" smtClean="0">
              <a:latin typeface="Consolas" panose="020B0609020204030204" pitchFamily="49" charset="0"/>
            </a:endParaRPr>
          </a:p>
          <a:p>
            <a:pPr lvl="0" eaLnBrk="0" hangingPunct="0"/>
            <a:r>
              <a:rPr lang="en-US" altLang="zh-CN" sz="1200" dirty="0"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696" y="3645024"/>
            <a:ext cx="8039744" cy="288032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txBody>
          <a:bodyPr wrap="square" rtlCol="0" anchor="ctr" anchorCtr="0">
            <a:noAutofit/>
          </a:bodyPr>
          <a:lstStyle/>
          <a:p>
            <a:pPr lvl="0" eaLnBrk="0" hangingPunct="0"/>
            <a:r>
              <a:rPr lang="zh-CN" altLang="zh-CN" sz="1200" dirty="0">
                <a:latin typeface="Consolas" panose="020B0609020204030204" pitchFamily="49" charset="0"/>
              </a:rPr>
              <a:t>public class ServletDemo5 extends </a:t>
            </a:r>
            <a:r>
              <a:rPr lang="zh-CN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HttpServlet</a:t>
            </a:r>
            <a:r>
              <a:rPr lang="zh-CN" altLang="zh-CN" sz="1200" dirty="0">
                <a:latin typeface="Consolas" panose="020B0609020204030204" pitchFamily="49" charset="0"/>
              </a:rPr>
              <a:t> {</a:t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dirty="0">
                <a:latin typeface="Consolas" panose="020B0609020204030204" pitchFamily="49" charset="0"/>
              </a:rPr>
              <a:t/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dirty="0">
                <a:latin typeface="Consolas" panose="020B0609020204030204" pitchFamily="49" charset="0"/>
              </a:rPr>
              <a:t>    @Override</a:t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dirty="0">
                <a:latin typeface="Consolas" panose="020B0609020204030204" pitchFamily="49" charset="0"/>
              </a:rPr>
              <a:t>    protected void doGet(HttpServletRequest req, HttpServletResponse resp) throws 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</a:p>
          <a:p>
            <a:pPr lvl="0" eaLnBrk="0" hangingPunct="0"/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</a:rPr>
              <a:t>       </a:t>
            </a:r>
            <a:r>
              <a:rPr lang="zh-CN" altLang="zh-CN" sz="1200" dirty="0" smtClean="0">
                <a:latin typeface="Consolas" panose="020B0609020204030204" pitchFamily="49" charset="0"/>
              </a:rPr>
              <a:t>ServletException</a:t>
            </a:r>
            <a:r>
              <a:rPr lang="zh-CN" altLang="zh-CN" sz="1200" dirty="0">
                <a:latin typeface="Consolas" panose="020B0609020204030204" pitchFamily="49" charset="0"/>
              </a:rPr>
              <a:t>, IOException </a:t>
            </a:r>
            <a:r>
              <a:rPr lang="zh-CN" altLang="zh-CN" sz="1200" dirty="0" smtClean="0">
                <a:latin typeface="Consolas" panose="020B0609020204030204" pitchFamily="49" charset="0"/>
              </a:rPr>
              <a:t>{</a:t>
            </a:r>
            <a:endParaRPr lang="en-US" altLang="zh-CN" sz="1200" dirty="0" smtClean="0">
              <a:latin typeface="Consolas" panose="020B0609020204030204" pitchFamily="49" charset="0"/>
            </a:endParaRPr>
          </a:p>
          <a:p>
            <a:pPr lvl="0" eaLnBrk="0" hangingPunct="0"/>
            <a:r>
              <a:rPr lang="zh-CN" altLang="zh-CN" sz="1200" dirty="0">
                <a:latin typeface="Consolas" panose="020B0609020204030204" pitchFamily="49" charset="0"/>
              </a:rPr>
              <a:t/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dirty="0">
                <a:latin typeface="Consolas" panose="020B0609020204030204" pitchFamily="49" charset="0"/>
              </a:rPr>
              <a:t>        System.</a:t>
            </a:r>
            <a:r>
              <a:rPr lang="zh-CN" altLang="zh-CN" sz="1200" i="1" dirty="0"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latin typeface="Consolas" panose="020B0609020204030204" pitchFamily="49" charset="0"/>
              </a:rPr>
              <a:t>.println("doGet....");</a:t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dirty="0"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dirty="0">
                <a:latin typeface="Consolas" panose="020B0609020204030204" pitchFamily="49" charset="0"/>
              </a:rPr>
              <a:t>    @Override</a:t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dirty="0">
                <a:latin typeface="Consolas" panose="020B0609020204030204" pitchFamily="49" charset="0"/>
              </a:rPr>
              <a:t>    protected void doPost(HttpServletRequest req, HttpServletResponse resp) throws </a:t>
            </a:r>
            <a:endParaRPr lang="en-US" altLang="zh-CN" sz="1200" dirty="0" smtClean="0">
              <a:latin typeface="Consolas" panose="020B0609020204030204" pitchFamily="49" charset="0"/>
            </a:endParaRPr>
          </a:p>
          <a:p>
            <a:pPr lvl="0" eaLnBrk="0" hangingPunct="0"/>
            <a:r>
              <a:rPr lang="en-US" altLang="zh-CN" sz="1200" dirty="0">
                <a:latin typeface="Consolas" panose="020B0609020204030204" pitchFamily="49" charset="0"/>
              </a:rPr>
              <a:t> </a:t>
            </a:r>
            <a:r>
              <a:rPr lang="en-US" altLang="zh-CN" sz="1200" dirty="0" smtClean="0">
                <a:latin typeface="Consolas" panose="020B0609020204030204" pitchFamily="49" charset="0"/>
              </a:rPr>
              <a:t>       </a:t>
            </a:r>
            <a:r>
              <a:rPr lang="zh-CN" altLang="zh-CN" sz="1200" dirty="0" smtClean="0">
                <a:latin typeface="Consolas" panose="020B0609020204030204" pitchFamily="49" charset="0"/>
              </a:rPr>
              <a:t>ServletException</a:t>
            </a:r>
            <a:r>
              <a:rPr lang="zh-CN" altLang="zh-CN" sz="1200" dirty="0">
                <a:latin typeface="Consolas" panose="020B0609020204030204" pitchFamily="49" charset="0"/>
              </a:rPr>
              <a:t>, IOException </a:t>
            </a:r>
            <a:r>
              <a:rPr lang="zh-CN" altLang="zh-CN" sz="1200" dirty="0" smtClean="0">
                <a:latin typeface="Consolas" panose="020B0609020204030204" pitchFamily="49" charset="0"/>
              </a:rPr>
              <a:t>{</a:t>
            </a:r>
            <a:endParaRPr lang="en-US" altLang="zh-CN" sz="1200" dirty="0" smtClean="0">
              <a:latin typeface="Consolas" panose="020B0609020204030204" pitchFamily="49" charset="0"/>
            </a:endParaRPr>
          </a:p>
          <a:p>
            <a:pPr lvl="0" eaLnBrk="0" hangingPunct="0"/>
            <a:r>
              <a:rPr lang="zh-CN" altLang="zh-CN" sz="1200" dirty="0">
                <a:latin typeface="Consolas" panose="020B0609020204030204" pitchFamily="49" charset="0"/>
              </a:rPr>
              <a:t/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dirty="0">
                <a:latin typeface="Consolas" panose="020B0609020204030204" pitchFamily="49" charset="0"/>
              </a:rPr>
              <a:t>        System.</a:t>
            </a:r>
            <a:r>
              <a:rPr lang="zh-CN" altLang="zh-CN" sz="1200" i="1" dirty="0"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latin typeface="Consolas" panose="020B0609020204030204" pitchFamily="49" charset="0"/>
              </a:rPr>
              <a:t>.println("doPost...");</a:t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dirty="0"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latin typeface="Consolas" panose="020B0609020204030204" pitchFamily="49" charset="0"/>
              </a:rPr>
            </a:br>
            <a:r>
              <a:rPr lang="zh-CN" altLang="zh-CN" sz="1200" dirty="0">
                <a:latin typeface="Consolas" panose="020B0609020204030204" pitchFamily="49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2280726"/>
            <a:ext cx="7128792" cy="284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23728" y="4221088"/>
            <a:ext cx="4752528" cy="284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36304" y="5301208"/>
            <a:ext cx="4752528" cy="284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0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请求和相应对象继承体系结构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8155384" cy="38884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7564" y="5687744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HttpServletRequest</a:t>
            </a:r>
            <a:r>
              <a:rPr lang="en-US" altLang="zh-CN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实现类：</a:t>
            </a:r>
            <a:r>
              <a:rPr lang="en-US" altLang="zh-CN" sz="16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org.apache.catalina.connector.RequestFacade</a:t>
            </a:r>
            <a:endParaRPr lang="en-US" altLang="zh-CN" sz="16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HttpServletResponse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实现类： </a:t>
            </a:r>
            <a:r>
              <a:rPr lang="en-US" altLang="zh-CN" sz="16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org.apache.catalina.connector.ResponseFacade</a:t>
            </a:r>
            <a:endParaRPr lang="zh-CN" altLang="en-US" sz="16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23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浏览器访问 </a:t>
            </a:r>
            <a:r>
              <a:rPr lang="en-US" altLang="zh-CN" dirty="0" smtClean="0"/>
              <a:t>Servlet </a:t>
            </a:r>
            <a:r>
              <a:rPr lang="zh-CN" altLang="en-US" dirty="0" smtClean="0"/>
              <a:t>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>
                <a:cs typeface="Times New Roman" panose="02020603050405020304" pitchFamily="18" charset="0"/>
              </a:rPr>
              <a:t>Servlet </a:t>
            </a:r>
            <a:r>
              <a:rPr lang="zh-CN" altLang="zh-CN" sz="2000" dirty="0" smtClean="0">
                <a:cs typeface="Times New Roman" panose="02020603050405020304" pitchFamily="18" charset="0"/>
              </a:rPr>
              <a:t>最主要</a:t>
            </a:r>
            <a:r>
              <a:rPr lang="zh-CN" altLang="zh-CN" sz="2000" dirty="0">
                <a:cs typeface="Times New Roman" panose="02020603050405020304" pitchFamily="18" charset="0"/>
              </a:rPr>
              <a:t>的作用就是处理客户端请求，并向客户端做出响应</a:t>
            </a:r>
            <a:r>
              <a:rPr lang="zh-CN" altLang="zh-CN" sz="2000" dirty="0" smtClean="0"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zh-CN" sz="1600" dirty="0" smtClean="0">
                <a:cs typeface="Times New Roman" panose="02020603050405020304" pitchFamily="18" charset="0"/>
              </a:rPr>
              <a:t>为此</a:t>
            </a:r>
            <a:r>
              <a:rPr lang="zh-CN" altLang="zh-CN" sz="1600" dirty="0">
                <a:cs typeface="Times New Roman" panose="02020603050405020304" pitchFamily="18" charset="0"/>
              </a:rPr>
              <a:t>，</a:t>
            </a:r>
            <a:r>
              <a:rPr lang="zh-CN" altLang="zh-CN" sz="1600" dirty="0" smtClean="0">
                <a:cs typeface="Times New Roman" panose="02020603050405020304" pitchFamily="18" charset="0"/>
              </a:rPr>
              <a:t>针对</a:t>
            </a:r>
            <a:r>
              <a:rPr lang="en-US" altLang="zh-CN" sz="1600" dirty="0" smtClean="0">
                <a:cs typeface="Times New Roman" panose="02020603050405020304" pitchFamily="18" charset="0"/>
              </a:rPr>
              <a:t> Servlet </a:t>
            </a:r>
            <a:r>
              <a:rPr lang="zh-CN" altLang="zh-CN" sz="1600" dirty="0" smtClean="0">
                <a:cs typeface="Times New Roman" panose="02020603050405020304" pitchFamily="18" charset="0"/>
              </a:rPr>
              <a:t>的</a:t>
            </a:r>
            <a:r>
              <a:rPr lang="zh-CN" altLang="zh-CN" sz="1600" dirty="0">
                <a:cs typeface="Times New Roman" panose="02020603050405020304" pitchFamily="18" charset="0"/>
              </a:rPr>
              <a:t>每次请求，</a:t>
            </a:r>
            <a:r>
              <a:rPr lang="en-US" altLang="zh-CN" sz="1600" dirty="0" smtClean="0">
                <a:cs typeface="Times New Roman" panose="02020603050405020304" pitchFamily="18" charset="0"/>
              </a:rPr>
              <a:t>Web </a:t>
            </a:r>
            <a:r>
              <a:rPr lang="zh-CN" altLang="zh-CN" sz="1600" dirty="0" smtClean="0">
                <a:cs typeface="Times New Roman" panose="02020603050405020304" pitchFamily="18" charset="0"/>
              </a:rPr>
              <a:t>服务器</a:t>
            </a:r>
            <a:r>
              <a:rPr lang="zh-CN" altLang="zh-CN" sz="1600" dirty="0">
                <a:cs typeface="Times New Roman" panose="02020603050405020304" pitchFamily="18" charset="0"/>
              </a:rPr>
              <a:t>在</a:t>
            </a:r>
            <a:r>
              <a:rPr lang="zh-CN" altLang="zh-CN" sz="1600" dirty="0" smtClean="0">
                <a:cs typeface="Times New Roman" panose="02020603050405020304" pitchFamily="18" charset="0"/>
              </a:rPr>
              <a:t>调用</a:t>
            </a:r>
            <a:r>
              <a:rPr lang="en-US" altLang="zh-CN" sz="1600" dirty="0" smtClean="0">
                <a:cs typeface="Times New Roman" panose="02020603050405020304" pitchFamily="18" charset="0"/>
              </a:rPr>
              <a:t> service() </a:t>
            </a:r>
            <a:r>
              <a:rPr lang="zh-CN" altLang="zh-CN" sz="1600" dirty="0" smtClean="0">
                <a:cs typeface="Times New Roman" panose="02020603050405020304" pitchFamily="18" charset="0"/>
              </a:rPr>
              <a:t>之前</a:t>
            </a:r>
            <a:r>
              <a:rPr lang="zh-CN" altLang="zh-CN" sz="1600" dirty="0">
                <a:cs typeface="Times New Roman" panose="02020603050405020304" pitchFamily="18" charset="0"/>
              </a:rPr>
              <a:t>，都会创建两个对象，分别是</a:t>
            </a:r>
            <a:r>
              <a:rPr lang="en-US" altLang="zh-CN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HttpServletRequest</a:t>
            </a:r>
            <a:r>
              <a:rPr lang="zh-CN" altLang="zh-CN" sz="1600" dirty="0">
                <a:cs typeface="Times New Roman" panose="02020603050405020304" pitchFamily="18" charset="0"/>
              </a:rPr>
              <a:t>和</a:t>
            </a:r>
            <a:r>
              <a:rPr lang="en-US" altLang="zh-CN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HttpServletResponse</a:t>
            </a:r>
            <a:r>
              <a:rPr lang="zh-CN" altLang="en-US" sz="1600" dirty="0">
                <a:cs typeface="Times New Roman" panose="02020603050405020304" pitchFamily="18" charset="0"/>
              </a:rPr>
              <a:t>。</a:t>
            </a:r>
          </a:p>
          <a:p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330232" y="4430617"/>
            <a:ext cx="86409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5" name="直接箭头连接符 4"/>
          <p:cNvCxnSpPr/>
          <p:nvPr/>
        </p:nvCxnSpPr>
        <p:spPr>
          <a:xfrm flipH="1">
            <a:off x="2330232" y="4575794"/>
            <a:ext cx="86409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6" name="TextBox 28"/>
          <p:cNvSpPr txBox="1"/>
          <p:nvPr/>
        </p:nvSpPr>
        <p:spPr>
          <a:xfrm>
            <a:off x="2402240" y="4002037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HTTP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请求消息</a:t>
            </a:r>
            <a:endParaRPr lang="zh-CN" altLang="en-US" sz="11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7" name="TextBox 29"/>
          <p:cNvSpPr txBox="1"/>
          <p:nvPr/>
        </p:nvSpPr>
        <p:spPr>
          <a:xfrm>
            <a:off x="2445405" y="457694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HTTP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请求消息</a:t>
            </a:r>
            <a:endParaRPr lang="zh-CN" altLang="en-US" sz="11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634488" y="4432924"/>
            <a:ext cx="1391791" cy="228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>
          <a:xfrm flipV="1">
            <a:off x="4634488" y="3280796"/>
            <a:ext cx="1440160" cy="936104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>
          <a:xfrm>
            <a:off x="6866736" y="3424812"/>
            <a:ext cx="0" cy="43320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>
          <a:xfrm>
            <a:off x="6874748" y="5007827"/>
            <a:ext cx="0" cy="56603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 flipH="1" flipV="1">
            <a:off x="4418464" y="4864972"/>
            <a:ext cx="1535806" cy="100811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3" name="TextBox 35"/>
          <p:cNvSpPr txBox="1"/>
          <p:nvPr/>
        </p:nvSpPr>
        <p:spPr>
          <a:xfrm>
            <a:off x="5327438" y="37128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创建</a:t>
            </a:r>
            <a:endParaRPr lang="zh-CN" altLang="en-US" sz="11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14" name="TextBox 36"/>
          <p:cNvSpPr txBox="1"/>
          <p:nvPr/>
        </p:nvSpPr>
        <p:spPr>
          <a:xfrm>
            <a:off x="5319822" y="49634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创建</a:t>
            </a:r>
            <a:endParaRPr lang="zh-CN" altLang="en-US" sz="11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15" name="TextBox 37"/>
          <p:cNvSpPr txBox="1"/>
          <p:nvPr/>
        </p:nvSpPr>
        <p:spPr>
          <a:xfrm>
            <a:off x="4291821" y="5395450"/>
            <a:ext cx="12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读取响应数据</a:t>
            </a:r>
            <a:endParaRPr lang="zh-CN" altLang="en-US" sz="11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16" name="TextBox 38"/>
          <p:cNvSpPr txBox="1"/>
          <p:nvPr/>
        </p:nvSpPr>
        <p:spPr>
          <a:xfrm>
            <a:off x="4867885" y="4171314"/>
            <a:ext cx="1206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调用</a:t>
            </a:r>
            <a:r>
              <a:rPr lang="en-US" altLang="zh-CN" sz="1100" dirty="0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Servlet</a:t>
            </a:r>
            <a:endParaRPr lang="zh-CN" altLang="en-US" sz="11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17" name="TextBox 39"/>
          <p:cNvSpPr txBox="1"/>
          <p:nvPr/>
        </p:nvSpPr>
        <p:spPr>
          <a:xfrm>
            <a:off x="6884109" y="3425973"/>
            <a:ext cx="14947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从</a:t>
            </a:r>
            <a:r>
              <a:rPr lang="en-US" altLang="zh-CN" sz="1100" dirty="0" err="1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HttpServletRequest</a:t>
            </a:r>
            <a:r>
              <a:rPr lang="zh-CN" altLang="en-US" sz="1100" dirty="0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对象读取数据</a:t>
            </a:r>
            <a:endParaRPr lang="zh-CN" altLang="en-US" sz="11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18" name="TextBox 40"/>
          <p:cNvSpPr txBox="1"/>
          <p:nvPr/>
        </p:nvSpPr>
        <p:spPr>
          <a:xfrm>
            <a:off x="6884109" y="5082157"/>
            <a:ext cx="1782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将响应数据写入</a:t>
            </a:r>
            <a:endParaRPr lang="en-US" altLang="zh-CN" sz="1100" dirty="0" smtClean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err="1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HttpServletResponse</a:t>
            </a:r>
            <a:r>
              <a:rPr lang="zh-CN" altLang="en-US" sz="1100" dirty="0" smtClean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对象</a:t>
            </a:r>
            <a:endParaRPr lang="zh-CN" altLang="en-US" sz="11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pic>
        <p:nvPicPr>
          <p:cNvPr id="19" name="图片 18"/>
          <p:cNvPicPr/>
          <p:nvPr>
            <p:extLst>
              <p:ext uri="{D42A27DB-BD31-4B8C-83A1-F6EECF244321}">
                <p14:modId xmlns:p14="http://schemas.microsoft.com/office/powerpoint/2010/main" val="1135230689"/>
              </p:ext>
            </p:extLst>
          </p:nvPr>
        </p:nvPicPr>
        <p:blipFill>
          <a:blip r:embed="rId2"/>
          <a:stretch>
            <a:fillRect/>
          </a:stretch>
        </p:blipFill>
        <p:spPr>
          <a:xfrm>
            <a:off x="3266336" y="4017252"/>
            <a:ext cx="1316037" cy="946150"/>
          </a:xfrm>
          <a:prstGeom prst="rect">
            <a:avLst/>
          </a:prstGeom>
        </p:spPr>
      </p:pic>
      <p:pic>
        <p:nvPicPr>
          <p:cNvPr id="20" name="图片 19"/>
          <p:cNvPicPr/>
          <p:nvPr>
            <p:extLst>
              <p:ext uri="{D42A27DB-BD31-4B8C-83A1-F6EECF244321}">
                <p14:modId xmlns:p14="http://schemas.microsoft.com/office/powerpoint/2010/main" val="1391533337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962080" y="4030969"/>
            <a:ext cx="1316037" cy="946150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>
            <a:off x="4634488" y="4720956"/>
            <a:ext cx="1500733" cy="97688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lgDash"/>
            <a:miter lim="800000"/>
            <a:tailEnd type="arrow"/>
          </a:ln>
          <a:effectLst/>
        </p:spPr>
      </p:cxnSp>
      <p:pic>
        <p:nvPicPr>
          <p:cNvPr id="22" name="图片 21"/>
          <p:cNvPicPr>
            <a:picLocks noChangeAspect="1" noChangeArrowheads="1"/>
          </p:cNvPicPr>
          <p:nvPr>
            <p:extLst>
              <p:ext uri="{D42A27DB-BD31-4B8C-83A1-F6EECF244321}">
                <p14:modId xmlns:p14="http://schemas.microsoft.com/office/powerpoint/2010/main" val="3560112694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221" y="5576088"/>
            <a:ext cx="1549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/>
          <p:cNvPicPr>
            <a:picLocks noChangeAspect="1" noChangeArrowheads="1"/>
          </p:cNvPicPr>
          <p:nvPr>
            <p:extLst>
              <p:ext uri="{D42A27DB-BD31-4B8C-83A1-F6EECF244321}">
                <p14:modId xmlns:p14="http://schemas.microsoft.com/office/powerpoint/2010/main" val="761240203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24" y="2656388"/>
            <a:ext cx="1549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>
            <a:picLocks noChangeAspect="1" noChangeArrowheads="1"/>
          </p:cNvPicPr>
          <p:nvPr>
            <p:extLst>
              <p:ext uri="{D42A27DB-BD31-4B8C-83A1-F6EECF244321}">
                <p14:modId xmlns:p14="http://schemas.microsoft.com/office/powerpoint/2010/main" val="3417038994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648" y="3864326"/>
            <a:ext cx="162242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7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800" dirty="0" smtClean="0"/>
              <a:t>2. </a:t>
            </a:r>
            <a:r>
              <a:rPr lang="en-US" altLang="zh-CN" sz="2800" dirty="0" err="1"/>
              <a:t>HttpServletRequest</a:t>
            </a:r>
            <a:r>
              <a:rPr lang="zh-CN" altLang="en-US" sz="2800" dirty="0" smtClean="0"/>
              <a:t>对象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获取请求消息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800" dirty="0" err="1">
                <a:solidFill>
                  <a:schemeClr val="tx1"/>
                </a:solidFill>
              </a:rPr>
              <a:t>HttpServletRequest</a:t>
            </a:r>
            <a:r>
              <a:rPr lang="zh-CN" altLang="en-US" sz="1800" dirty="0">
                <a:solidFill>
                  <a:schemeClr val="tx1"/>
                </a:solidFill>
              </a:rPr>
              <a:t>对象</a:t>
            </a:r>
            <a:r>
              <a:rPr lang="zh-CN" altLang="en-US" sz="1800" dirty="0" smtClean="0">
                <a:solidFill>
                  <a:schemeClr val="tx1"/>
                </a:solidFill>
              </a:rPr>
              <a:t>功能；获取请求行、请求头和请求体的方法；获取请求参数的方法；请求转发；</a:t>
            </a:r>
            <a:r>
              <a:rPr lang="en-US" altLang="zh-CN" sz="1800" dirty="0" smtClean="0">
                <a:solidFill>
                  <a:schemeClr val="tx1"/>
                </a:solidFill>
              </a:rPr>
              <a:t>request</a:t>
            </a:r>
            <a:r>
              <a:rPr lang="zh-CN" altLang="en-US" sz="1800" dirty="0" smtClean="0">
                <a:solidFill>
                  <a:schemeClr val="tx1"/>
                </a:solidFill>
              </a:rPr>
              <a:t>对象共享数据的方法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74296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21087</TotalTime>
  <Words>3328</Words>
  <Application>Microsoft Office PowerPoint</Application>
  <PresentationFormat>全屏显示(4:3)</PresentationFormat>
  <Paragraphs>317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宋体</vt:lpstr>
      <vt:lpstr>微软雅黑</vt:lpstr>
      <vt:lpstr>Arial</vt:lpstr>
      <vt:lpstr>Calibri</vt:lpstr>
      <vt:lpstr>Consolas</vt:lpstr>
      <vt:lpstr>Times New Roman</vt:lpstr>
      <vt:lpstr>1_默认设计模板</vt:lpstr>
      <vt:lpstr>Microsoft Visio 2003-2010 绘图</vt:lpstr>
      <vt:lpstr>Visio</vt:lpstr>
      <vt:lpstr>Day08：Request &amp; Response</vt:lpstr>
      <vt:lpstr>今日内容</vt:lpstr>
      <vt:lpstr>1. 请求和响应简介 请求和响应对象简介；继承体系结构；浏览器访问 Servlet 的过程</vt:lpstr>
      <vt:lpstr>1.1 Servlet 执行原理</vt:lpstr>
      <vt:lpstr>1.2 Servlet 的生命周期</vt:lpstr>
      <vt:lpstr>1.3 请求和响应对象是service方法的参数</vt:lpstr>
      <vt:lpstr>1.4 请求和相应对象继承体系结构</vt:lpstr>
      <vt:lpstr>1.5 浏览器访问 Servlet 的过程</vt:lpstr>
      <vt:lpstr>2. HttpServletRequest对象-获取请求消息 HttpServletRequest对象功能；获取请求行、请求头和请求体的方法；获取请求参数的方法；请求转发；request对象共享数据的方法</vt:lpstr>
      <vt:lpstr>2.1 HttpServletRequest对象功能</vt:lpstr>
      <vt:lpstr>2.2 获取请求行的相关方法</vt:lpstr>
      <vt:lpstr>2.3 获取请求头的相关方法</vt:lpstr>
      <vt:lpstr>2.4 获取请求体的相关方法</vt:lpstr>
      <vt:lpstr>2.5 获取请求参数</vt:lpstr>
      <vt:lpstr>2.6 请求转发</vt:lpstr>
      <vt:lpstr>2.7 通过Request对象传递数据</vt:lpstr>
      <vt:lpstr>2.7 通过Request对象传递数据</vt:lpstr>
      <vt:lpstr>3. HttpServletResponse对象-设置响应消息 设置状态码；设置消息头；设置消息体；请求重定向；服务器输出中文乱码问题解决；</vt:lpstr>
      <vt:lpstr>3.1 HttpServletResponse作用</vt:lpstr>
      <vt:lpstr>3.2 设置状态码相关的方法</vt:lpstr>
      <vt:lpstr>3.3 设置响应消息头字段的方法</vt:lpstr>
      <vt:lpstr>3.3 设置响应消息头字段的方法</vt:lpstr>
      <vt:lpstr>3.4 发送响应消息体相关的方法</vt:lpstr>
      <vt:lpstr>3.5 请求重定向</vt:lpstr>
      <vt:lpstr>3.6 重定向 vs 转发</vt:lpstr>
      <vt:lpstr>3.6 服务器输出字符数据到浏览器</vt:lpstr>
      <vt:lpstr>3.7 服务器输出中文字符乱码问题</vt:lpstr>
      <vt:lpstr>3.7 服务器输出中文字符乱码问题</vt:lpstr>
      <vt:lpstr>3.7 服务器输出中文字符乱码问题</vt:lpstr>
      <vt:lpstr>4. ServletContext对象 什么是ServletContext；主要功能；</vt:lpstr>
      <vt:lpstr>4.1 ServletContext</vt:lpstr>
      <vt:lpstr>4.2 ServletContext 对象主要功能</vt:lpstr>
      <vt:lpstr>4.2 ServletContext 对象主要功能</vt:lpstr>
      <vt:lpstr>4.2 ServletContext 对象主要功能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HG</dc:creator>
  <cp:lastModifiedBy>Microsoft 帐户</cp:lastModifiedBy>
  <cp:revision>2071</cp:revision>
  <dcterms:created xsi:type="dcterms:W3CDTF">2015-02-25T13:04:39Z</dcterms:created>
  <dcterms:modified xsi:type="dcterms:W3CDTF">2022-05-15T12:38:24Z</dcterms:modified>
</cp:coreProperties>
</file>