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49" r:id="rId2"/>
    <p:sldId id="604" r:id="rId3"/>
    <p:sldId id="585" r:id="rId4"/>
    <p:sldId id="598" r:id="rId5"/>
    <p:sldId id="586" r:id="rId6"/>
    <p:sldId id="587" r:id="rId7"/>
    <p:sldId id="600" r:id="rId8"/>
    <p:sldId id="601" r:id="rId9"/>
    <p:sldId id="605" r:id="rId10"/>
    <p:sldId id="590" r:id="rId11"/>
    <p:sldId id="610" r:id="rId12"/>
    <p:sldId id="607" r:id="rId13"/>
    <p:sldId id="606" r:id="rId14"/>
    <p:sldId id="611" r:id="rId15"/>
    <p:sldId id="594" r:id="rId16"/>
    <p:sldId id="612" r:id="rId17"/>
    <p:sldId id="615" r:id="rId18"/>
    <p:sldId id="614" r:id="rId19"/>
    <p:sldId id="616" r:id="rId20"/>
    <p:sldId id="617" r:id="rId21"/>
    <p:sldId id="618" r:id="rId22"/>
    <p:sldId id="620" r:id="rId23"/>
    <p:sldId id="619" r:id="rId24"/>
    <p:sldId id="613" r:id="rId25"/>
    <p:sldId id="621" r:id="rId26"/>
    <p:sldId id="622" r:id="rId27"/>
    <p:sldId id="62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A50021"/>
    <a:srgbClr val="006600"/>
    <a:srgbClr val="00FF00"/>
    <a:srgbClr val="CCCCFF"/>
    <a:srgbClr val="9966FF"/>
    <a:srgbClr val="99FFCC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6436" autoAdjust="0"/>
  </p:normalViewPr>
  <p:slideViewPr>
    <p:cSldViewPr>
      <p:cViewPr varScale="1">
        <p:scale>
          <a:sx n="116" d="100"/>
          <a:sy n="116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Visio_2003-2010___1.vsd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Day09</a:t>
            </a:r>
            <a:r>
              <a:rPr lang="zh-CN" altLang="en-US" sz="2800" b="1" smtClean="0">
                <a:solidFill>
                  <a:srgbClr val="0000FF"/>
                </a:solidFill>
              </a:rPr>
              <a:t>：</a:t>
            </a:r>
            <a:r>
              <a:rPr lang="zh-CN" altLang="en-US" sz="2800" b="1" dirty="0" smtClean="0"/>
              <a:t>数据库连接池与</a:t>
            </a:r>
            <a:r>
              <a:rPr lang="en-US" altLang="zh-CN" sz="2800" b="1" dirty="0"/>
              <a:t>JdbcTemplate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什么是数据库连接</a:t>
            </a:r>
            <a:r>
              <a:rPr lang="zh-CN" altLang="en-US" dirty="0" smtClean="0"/>
              <a:t>池？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为了避免频繁的创建数据库连接，数据库连接池技术应运而生。简单地说，数据库连接池就是为数据库建立的一个“缓冲池”</a:t>
            </a:r>
            <a:r>
              <a:rPr lang="zh-CN" altLang="en-US" sz="2000" dirty="0" smtClean="0"/>
              <a:t>。预先</a:t>
            </a:r>
            <a:r>
              <a:rPr lang="zh-CN" altLang="en-US" sz="2000" dirty="0"/>
              <a:t>在“缓冲池”中放入一定数量的连接，当需要建立数据库连接时，只需要从“缓冲池”中取出一个，使用完毕后再放回“缓冲池”即可。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65451"/>
              </p:ext>
            </p:extLst>
          </p:nvPr>
        </p:nvGraphicFramePr>
        <p:xfrm>
          <a:off x="1331640" y="3281115"/>
          <a:ext cx="7088307" cy="317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Visio" r:id="rId4" imgW="4543559" imgH="2047937" progId="Visio.Drawing.11">
                  <p:embed/>
                </p:oleObj>
              </mc:Choice>
              <mc:Fallback>
                <p:oleObj name="Visio" r:id="rId4" imgW="4543559" imgH="20479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81115"/>
                        <a:ext cx="7088307" cy="317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741674" y="4669105"/>
            <a:ext cx="1600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23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DataSource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为了获取数据库连接对象（</a:t>
            </a:r>
            <a:r>
              <a:rPr lang="en-US" altLang="zh-CN" dirty="0"/>
              <a:t>Connection</a:t>
            </a:r>
            <a:r>
              <a:rPr lang="zh-CN" altLang="en-US" dirty="0"/>
              <a:t>），</a:t>
            </a:r>
            <a:r>
              <a:rPr lang="en-US" altLang="zh-CN" dirty="0"/>
              <a:t>JDBC</a:t>
            </a:r>
            <a:r>
              <a:rPr lang="zh-CN" altLang="en-US" dirty="0"/>
              <a:t>提供了</a:t>
            </a:r>
            <a:r>
              <a:rPr lang="en-US" altLang="zh-CN" dirty="0" err="1"/>
              <a:t>javax.sql.DataSource</a:t>
            </a:r>
            <a:r>
              <a:rPr lang="zh-CN" altLang="en-US" dirty="0"/>
              <a:t>接口，它负责与数据库建立</a:t>
            </a:r>
            <a:r>
              <a:rPr lang="zh-CN" altLang="en-US" dirty="0" smtClean="0"/>
              <a:t>连接。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了返回值为</a:t>
            </a:r>
            <a:r>
              <a:rPr lang="en-US" altLang="zh-CN" dirty="0"/>
              <a:t>Connection</a:t>
            </a:r>
            <a:r>
              <a:rPr lang="zh-CN" altLang="en-US" dirty="0"/>
              <a:t>对象</a:t>
            </a:r>
            <a:r>
              <a:rPr lang="zh-CN" altLang="en-US" dirty="0" smtClean="0"/>
              <a:t>的获取连接方法</a:t>
            </a:r>
            <a:r>
              <a:rPr lang="zh-CN" altLang="en-US" dirty="0"/>
              <a:t>：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Connection </a:t>
            </a:r>
            <a:r>
              <a:rPr lang="en-US" altLang="zh-CN" dirty="0" err="1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getConnection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() </a:t>
            </a:r>
            <a:endParaRPr lang="zh-CN" altLang="zh-CN" dirty="0">
              <a:solidFill>
                <a:srgbClr val="0000FF"/>
              </a:solidFill>
              <a:latin typeface="Calibri"/>
              <a:ea typeface="等线" panose="02010600030101010101" pitchFamily="2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Connection </a:t>
            </a:r>
            <a:r>
              <a:rPr lang="en-US" altLang="zh-CN" dirty="0" err="1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getConnection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(String username, String password</a:t>
            </a:r>
            <a:r>
              <a:rPr lang="en-US" altLang="zh-CN" dirty="0" smtClean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定义了归还</a:t>
            </a:r>
            <a:r>
              <a:rPr lang="zh-CN" altLang="en-US" dirty="0" smtClean="0"/>
              <a:t>连接的方法：</a:t>
            </a:r>
            <a:endParaRPr lang="en-US" altLang="zh-CN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Connection.close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如果连接对象</a:t>
            </a:r>
            <a:r>
              <a:rPr lang="en-US" altLang="zh-CN" dirty="0">
                <a:solidFill>
                  <a:srgbClr val="0000FF"/>
                </a:solidFill>
              </a:rPr>
              <a:t>Connection</a:t>
            </a:r>
            <a:r>
              <a:rPr lang="zh-CN" altLang="en-US" dirty="0">
                <a:solidFill>
                  <a:srgbClr val="0000FF"/>
                </a:solidFill>
              </a:rPr>
              <a:t>是从连接池中获取的，那么调用</a:t>
            </a:r>
            <a:r>
              <a:rPr lang="en-US" altLang="zh-CN" dirty="0" err="1">
                <a:solidFill>
                  <a:srgbClr val="0000FF"/>
                </a:solidFill>
              </a:rPr>
              <a:t>Connection.close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>
                <a:solidFill>
                  <a:srgbClr val="0000FF"/>
                </a:solidFill>
              </a:rPr>
              <a:t>方法，则不会再关闭连接</a:t>
            </a:r>
            <a:r>
              <a:rPr lang="zh-CN" altLang="en-US" dirty="0" smtClean="0">
                <a:solidFill>
                  <a:srgbClr val="0000FF"/>
                </a:solidFill>
              </a:rPr>
              <a:t>了，而是</a:t>
            </a:r>
            <a:r>
              <a:rPr lang="zh-CN" altLang="en-US" dirty="0">
                <a:solidFill>
                  <a:srgbClr val="FF0000"/>
                </a:solidFill>
              </a:rPr>
              <a:t>归还</a:t>
            </a:r>
            <a:r>
              <a:rPr lang="zh-CN" altLang="en-US" dirty="0">
                <a:solidFill>
                  <a:srgbClr val="0000FF"/>
                </a:solidFill>
              </a:rPr>
              <a:t>连接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以上方法由数据库</a:t>
            </a:r>
            <a:r>
              <a:rPr lang="zh-CN" altLang="en-US" dirty="0"/>
              <a:t>厂商来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C3P0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Durid</a:t>
            </a:r>
            <a:r>
              <a:rPr lang="en-US" altLang="zh-CN" dirty="0"/>
              <a:t> </a:t>
            </a:r>
            <a:r>
              <a:rPr lang="zh-CN" altLang="en-US" dirty="0"/>
              <a:t>德鲁伊 </a:t>
            </a:r>
            <a:r>
              <a:rPr lang="zh-CN" altLang="en-US" dirty="0" smtClean="0"/>
              <a:t>：由</a:t>
            </a:r>
            <a:r>
              <a:rPr lang="zh-CN" altLang="en-US" dirty="0"/>
              <a:t>阿里巴巴提供</a:t>
            </a:r>
            <a:r>
              <a:rPr lang="zh-CN" altLang="en-US" dirty="0" smtClean="0"/>
              <a:t>的</a:t>
            </a:r>
            <a:r>
              <a:rPr lang="zh-CN" altLang="en-US" dirty="0"/>
              <a:t>数据库连接池实现</a:t>
            </a:r>
            <a:r>
              <a:rPr lang="zh-CN" altLang="en-US" dirty="0" smtClean="0"/>
              <a:t>技术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1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C3P0</a:t>
            </a:r>
            <a:r>
              <a:rPr lang="zh-CN" altLang="en-US" dirty="0" smtClean="0"/>
              <a:t>数据库连接池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什么是数据库连接池；</a:t>
            </a:r>
            <a:r>
              <a:rPr lang="en-US" altLang="zh-CN" sz="2400" dirty="0" smtClean="0">
                <a:solidFill>
                  <a:schemeClr val="tx1"/>
                </a:solidFill>
              </a:rPr>
              <a:t>DataSource</a:t>
            </a:r>
            <a:r>
              <a:rPr lang="zh-CN" altLang="en-US" sz="2400" dirty="0" smtClean="0">
                <a:solidFill>
                  <a:schemeClr val="tx1"/>
                </a:solidFill>
              </a:rPr>
              <a:t>接口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C3P0</a:t>
            </a:r>
            <a:r>
              <a:rPr lang="zh-CN" altLang="en-US" dirty="0"/>
              <a:t>数据库连接</a:t>
            </a:r>
            <a:r>
              <a:rPr lang="zh-CN" altLang="en-US" dirty="0" smtClean="0"/>
              <a:t>池简介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C3P0</a:t>
            </a:r>
            <a:r>
              <a:rPr lang="zh-CN" altLang="en-US" dirty="0"/>
              <a:t>是目前最流行的开源数据库连接池之一，它实现了</a:t>
            </a:r>
            <a:r>
              <a:rPr lang="en-US" altLang="zh-CN" dirty="0"/>
              <a:t>DataSource</a:t>
            </a:r>
            <a:r>
              <a:rPr lang="zh-CN" altLang="en-US" dirty="0"/>
              <a:t>数据源接口，支持</a:t>
            </a:r>
            <a:r>
              <a:rPr lang="en-US" altLang="zh-CN" dirty="0"/>
              <a:t>JDBC2</a:t>
            </a:r>
            <a:r>
              <a:rPr lang="zh-CN" altLang="en-US" dirty="0"/>
              <a:t>和</a:t>
            </a:r>
            <a:r>
              <a:rPr lang="en-US" altLang="zh-CN" dirty="0"/>
              <a:t>JDBC3</a:t>
            </a:r>
            <a:r>
              <a:rPr lang="zh-CN" altLang="en-US" dirty="0"/>
              <a:t>的标准规范，易于扩展并且性能</a:t>
            </a:r>
            <a:r>
              <a:rPr lang="zh-CN" altLang="en-US" dirty="0" smtClean="0"/>
              <a:t>优越。</a:t>
            </a:r>
            <a:endParaRPr lang="en-US" altLang="zh-CN" dirty="0" smtClean="0"/>
          </a:p>
          <a:p>
            <a:r>
              <a:rPr lang="zh-CN" altLang="en-US" dirty="0" smtClean="0"/>
              <a:t>著名</a:t>
            </a:r>
            <a:r>
              <a:rPr lang="zh-CN" altLang="en-US" dirty="0"/>
              <a:t>的开源框架</a:t>
            </a:r>
            <a:r>
              <a:rPr lang="en-US" altLang="zh-CN" dirty="0"/>
              <a:t>Hibernate</a:t>
            </a:r>
            <a:r>
              <a:rPr lang="zh-CN" altLang="en-US" dirty="0"/>
              <a:t>和 </a:t>
            </a:r>
            <a:r>
              <a:rPr lang="en-US" altLang="zh-CN" dirty="0"/>
              <a:t>Spring</a:t>
            </a:r>
            <a:r>
              <a:rPr lang="zh-CN" altLang="en-US" dirty="0"/>
              <a:t>都支持该数据库连接池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使用</a:t>
            </a:r>
            <a:r>
              <a:rPr lang="en-US" altLang="zh-CN" dirty="0"/>
              <a:t>C3P0</a:t>
            </a:r>
            <a:r>
              <a:rPr lang="zh-CN" altLang="en-US" dirty="0"/>
              <a:t>数据库连接池开发时，需要了解</a:t>
            </a:r>
            <a:r>
              <a:rPr lang="en-US" altLang="zh-CN" dirty="0"/>
              <a:t>C3P0</a:t>
            </a:r>
            <a:r>
              <a:rPr lang="zh-CN" altLang="en-US" dirty="0"/>
              <a:t>中</a:t>
            </a:r>
            <a:r>
              <a:rPr lang="en-US" altLang="zh-CN" dirty="0"/>
              <a:t>DataSource</a:t>
            </a:r>
            <a:r>
              <a:rPr lang="zh-CN" altLang="en-US" dirty="0"/>
              <a:t>接口的实现类</a:t>
            </a:r>
            <a:r>
              <a:rPr lang="en-US" altLang="zh-CN" dirty="0" err="1">
                <a:solidFill>
                  <a:srgbClr val="0000FF"/>
                </a:solidFill>
              </a:rPr>
              <a:t>ComboPooledDataSource</a:t>
            </a:r>
            <a:r>
              <a:rPr lang="zh-CN" altLang="en-US" dirty="0"/>
              <a:t>，它是</a:t>
            </a:r>
            <a:r>
              <a:rPr lang="en-US" altLang="zh-CN" dirty="0"/>
              <a:t>C3P0</a:t>
            </a:r>
            <a:r>
              <a:rPr lang="zh-CN" altLang="en-US" dirty="0"/>
              <a:t>的核心类，提供了数据源对象的相关方法。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5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C3P0</a:t>
            </a:r>
            <a:r>
              <a:rPr lang="zh-CN" altLang="en-US" dirty="0"/>
              <a:t>数据库连接池</a:t>
            </a:r>
            <a:r>
              <a:rPr lang="zh-CN" altLang="en-US" dirty="0" smtClean="0"/>
              <a:t>的使用步骤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导</a:t>
            </a:r>
            <a:r>
              <a:rPr lang="zh-CN" altLang="en-US" dirty="0"/>
              <a:t>入</a:t>
            </a:r>
            <a:r>
              <a:rPr lang="en-US" altLang="zh-CN" dirty="0"/>
              <a:t>jar</a:t>
            </a:r>
            <a:r>
              <a:rPr lang="zh-CN" altLang="en-US" dirty="0"/>
              <a:t>包 </a:t>
            </a:r>
            <a:r>
              <a:rPr lang="en-US" altLang="zh-CN" dirty="0"/>
              <a:t>(</a:t>
            </a:r>
            <a:r>
              <a:rPr lang="zh-CN" altLang="en-US" dirty="0"/>
              <a:t>两个</a:t>
            </a:r>
            <a:r>
              <a:rPr lang="en-US" altLang="zh-CN" dirty="0"/>
              <a:t>) c3p0-0.9.5.2.jar </a:t>
            </a:r>
            <a:r>
              <a:rPr lang="en-US" altLang="zh-CN" dirty="0" smtClean="0"/>
              <a:t>mchange-commons-java-0.2.12.jar</a:t>
            </a:r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定义</a:t>
            </a:r>
            <a:r>
              <a:rPr lang="zh-CN" altLang="en-US" dirty="0"/>
              <a:t>配置文件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名称： </a:t>
            </a:r>
            <a:r>
              <a:rPr lang="en-US" altLang="zh-CN" dirty="0"/>
              <a:t>c3p0.properties </a:t>
            </a:r>
            <a:r>
              <a:rPr lang="zh-CN" altLang="en-US" dirty="0"/>
              <a:t>或者 </a:t>
            </a:r>
            <a:r>
              <a:rPr lang="en-US" altLang="zh-CN" dirty="0" smtClean="0"/>
              <a:t>c3p0-config.xml</a:t>
            </a:r>
            <a:r>
              <a:rPr lang="zh-CN" altLang="en-US" dirty="0"/>
              <a:t>，创建数据库连接池</a:t>
            </a:r>
            <a:r>
              <a:rPr lang="zh-CN" altLang="en-US" dirty="0" smtClean="0"/>
              <a:t>对象时自动寻找配置文件</a:t>
            </a:r>
            <a:endParaRPr lang="en-US" altLang="zh-CN" dirty="0" smtClean="0"/>
          </a:p>
          <a:p>
            <a:pPr lvl="1"/>
            <a:r>
              <a:rPr lang="zh-CN" altLang="en-US" dirty="0"/>
              <a:t>路径：直接将文件放在</a:t>
            </a:r>
            <a:r>
              <a:rPr lang="en-US" altLang="zh-CN" dirty="0" err="1"/>
              <a:t>src</a:t>
            </a:r>
            <a:r>
              <a:rPr lang="zh-CN" altLang="en-US" dirty="0"/>
              <a:t>目录下即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3) </a:t>
            </a:r>
            <a:r>
              <a:rPr lang="zh-CN" altLang="en-US" dirty="0" smtClean="0"/>
              <a:t>创建数据库</a:t>
            </a:r>
            <a:r>
              <a:rPr lang="zh-CN" altLang="en-US" dirty="0"/>
              <a:t>连接池对象 </a:t>
            </a:r>
            <a:r>
              <a:rPr lang="en-US" altLang="zh-CN" dirty="0" err="1" smtClean="0"/>
              <a:t>ComboPooledDataSource</a:t>
            </a:r>
            <a:endParaRPr lang="en-US" altLang="zh-CN" dirty="0" smtClean="0"/>
          </a:p>
          <a:p>
            <a:r>
              <a:rPr lang="en-US" altLang="zh-CN" dirty="0" smtClean="0"/>
              <a:t>4) </a:t>
            </a:r>
            <a:r>
              <a:rPr lang="zh-CN" altLang="en-US" dirty="0" smtClean="0"/>
              <a:t>获取</a:t>
            </a:r>
            <a:r>
              <a:rPr lang="zh-CN" altLang="en-US" dirty="0"/>
              <a:t>连接： </a:t>
            </a:r>
            <a:r>
              <a:rPr lang="en-US" altLang="zh-CN" dirty="0" err="1"/>
              <a:t>getConnection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C3P0</a:t>
            </a:r>
            <a:r>
              <a:rPr lang="zh-CN" altLang="en-US" dirty="0"/>
              <a:t>数据库连接</a:t>
            </a:r>
            <a:r>
              <a:rPr lang="zh-CN" altLang="en-US" dirty="0" smtClean="0"/>
              <a:t>池的对象创建方式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当使用</a:t>
            </a:r>
            <a:r>
              <a:rPr lang="en-US" altLang="zh-CN" dirty="0"/>
              <a:t>C3P0</a:t>
            </a:r>
            <a:r>
              <a:rPr lang="zh-CN" altLang="en-US" dirty="0"/>
              <a:t>数据库连接池时，首先需要创建数据</a:t>
            </a:r>
            <a:r>
              <a:rPr lang="zh-CN" altLang="en-US" dirty="0" smtClean="0"/>
              <a:t>源对象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467544" y="2888940"/>
            <a:ext cx="8137525" cy="10441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8542" y="2965787"/>
            <a:ext cx="8102600" cy="8952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–"/>
            </a:pP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ComboPooledDataSource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构造方法创建数据源对象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表示使用默认配置，构造时自动寻找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路径下的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c3p0.properties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c3p0-config.xml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757689" y="2492896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  <a:ln w="1905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lIns="220401" tIns="59111" rIns="220401" bIns="59111" spcCol="1270" anchor="ctr"/>
          <a:lstStyle/>
          <a:p>
            <a:pPr marL="0" marR="0" lvl="0" indent="0" defTabSz="2889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56176" y="255004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方式一</a:t>
            </a:r>
            <a:endParaRPr lang="zh-CN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7544" y="4545124"/>
            <a:ext cx="8137525" cy="10441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18542" y="4621971"/>
            <a:ext cx="8102600" cy="8952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–"/>
            </a:pP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ComboPooledDataSource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configName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构造方法读取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c3p0-config.xml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配置文件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的指定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名称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zh-CN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数据源对象，然后获取数据库连接对象。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–"/>
            </a:pP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5757689" y="4149080"/>
            <a:ext cx="219868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  <a:ln w="1905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lIns="220401" tIns="59111" rIns="220401" bIns="59111" spcCol="1270" anchor="ctr"/>
          <a:lstStyle/>
          <a:p>
            <a:pPr marL="0" marR="0" lvl="0" indent="0" defTabSz="2889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5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156176" y="420623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创建方式二</a:t>
            </a:r>
            <a:endParaRPr lang="zh-CN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3" y="5876630"/>
            <a:ext cx="8137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需要导入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c3p0-0.9.2.1.jar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mchange-commons-java-0.2.3.4.jar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0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682" y="1700808"/>
            <a:ext cx="8208912" cy="3168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C3P0Demo1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SQLException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创建数据库连接池对象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DataSource ds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ComboPooledDataSource();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 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获取连接对象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conn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.getConnection();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 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82" y="5152330"/>
            <a:ext cx="8341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数据库连接池对象时自动寻找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c3p0.properties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c3p0-config.xml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41279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Druid</a:t>
            </a:r>
            <a:r>
              <a:rPr lang="zh-CN" altLang="en-US" dirty="0" smtClean="0"/>
              <a:t>数据库连接池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Druid</a:t>
            </a:r>
            <a:r>
              <a:rPr lang="zh-CN" altLang="en-US" sz="2400" dirty="0" smtClean="0">
                <a:solidFill>
                  <a:schemeClr val="tx1"/>
                </a:solidFill>
              </a:rPr>
              <a:t>简介；使用步骤；配置文件，示例代码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（</a:t>
            </a:r>
            <a:r>
              <a:rPr lang="zh-CN" altLang="en-US" dirty="0"/>
              <a:t>德鲁伊</a:t>
            </a:r>
            <a:r>
              <a:rPr lang="zh-CN" altLang="en-US" dirty="0" smtClean="0"/>
              <a:t>）由阿里巴巴实现。是</a:t>
            </a:r>
            <a:r>
              <a:rPr lang="zh-CN" altLang="en-US" dirty="0"/>
              <a:t>目前最好的数据库连接池，在功能、性能、扩展性方面，都超过其他数据库连接池，包括</a:t>
            </a:r>
            <a:r>
              <a:rPr lang="en-US" altLang="zh-CN" dirty="0"/>
              <a:t>DBCP</a:t>
            </a:r>
            <a:r>
              <a:rPr lang="zh-CN" altLang="en-US" dirty="0"/>
              <a:t>、</a:t>
            </a:r>
            <a:r>
              <a:rPr lang="en-US" altLang="zh-CN" dirty="0"/>
              <a:t>C3P0</a:t>
            </a:r>
            <a:r>
              <a:rPr lang="zh-CN" altLang="en-US" dirty="0"/>
              <a:t>、</a:t>
            </a:r>
            <a:r>
              <a:rPr lang="en-US" altLang="zh-CN" dirty="0" err="1"/>
              <a:t>BoneCP</a:t>
            </a:r>
            <a:r>
              <a:rPr lang="zh-CN" altLang="en-US" dirty="0"/>
              <a:t>、</a:t>
            </a:r>
            <a:r>
              <a:rPr lang="en-US" altLang="zh-CN" dirty="0" err="1"/>
              <a:t>Proxool</a:t>
            </a:r>
            <a:r>
              <a:rPr lang="zh-CN" altLang="en-US" dirty="0"/>
              <a:t>、</a:t>
            </a:r>
            <a:r>
              <a:rPr lang="en-US" altLang="zh-CN" dirty="0" err="1"/>
              <a:t>JBoss</a:t>
            </a:r>
            <a:r>
              <a:rPr lang="en-US" altLang="zh-CN" dirty="0"/>
              <a:t> </a:t>
            </a:r>
            <a:r>
              <a:rPr lang="en-US" altLang="zh-CN" dirty="0" smtClean="0"/>
              <a:t>DataSource</a:t>
            </a:r>
          </a:p>
          <a:p>
            <a:r>
              <a:rPr lang="en-US" altLang="zh-CN" dirty="0"/>
              <a:t>Druid</a:t>
            </a:r>
            <a:r>
              <a:rPr lang="zh-CN" altLang="en-US" dirty="0"/>
              <a:t>已经在阿里巴巴部署了超过</a:t>
            </a:r>
            <a:r>
              <a:rPr lang="en-US" altLang="zh-CN" dirty="0"/>
              <a:t>600</a:t>
            </a:r>
            <a:r>
              <a:rPr lang="zh-CN" altLang="en-US" dirty="0"/>
              <a:t>个应用，</a:t>
            </a:r>
            <a:r>
              <a:rPr lang="zh-CN" altLang="en-US" dirty="0" smtClean="0"/>
              <a:t>经过了生产</a:t>
            </a:r>
            <a:r>
              <a:rPr lang="zh-CN" altLang="en-US" dirty="0"/>
              <a:t>环境大规模部署的严苛考验</a:t>
            </a:r>
          </a:p>
        </p:txBody>
      </p:sp>
    </p:spTree>
    <p:extLst>
      <p:ext uri="{BB962C8B-B14F-4D97-AF65-F5344CB8AC3E}">
        <p14:creationId xmlns:p14="http://schemas.microsoft.com/office/powerpoint/2010/main" val="41717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导入</a:t>
            </a:r>
            <a:r>
              <a:rPr lang="en-US" altLang="zh-CN" dirty="0"/>
              <a:t>jar</a:t>
            </a:r>
            <a:r>
              <a:rPr lang="zh-CN" altLang="en-US" dirty="0"/>
              <a:t>包 </a:t>
            </a:r>
            <a:r>
              <a:rPr lang="en-US" altLang="zh-CN" dirty="0"/>
              <a:t>druid-1.0.9.jar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定义配置文件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形式，可以</a:t>
            </a:r>
            <a:r>
              <a:rPr lang="zh-CN" altLang="en-US" dirty="0"/>
              <a:t>叫任意名称，可以放在任意目录下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加载</a:t>
            </a:r>
            <a:r>
              <a:rPr lang="zh-CN" altLang="en-US" dirty="0" smtClean="0"/>
              <a:t>配置文件。利用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类进行加载</a:t>
            </a:r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获取数据库连接池对象</a:t>
            </a:r>
            <a:r>
              <a:rPr lang="zh-CN" altLang="en-US" dirty="0" smtClean="0"/>
              <a:t>：由</a:t>
            </a:r>
            <a:r>
              <a:rPr lang="en-US" altLang="zh-CN" dirty="0" err="1" smtClean="0"/>
              <a:t>DruidDataSourceFactory</a:t>
            </a:r>
            <a:r>
              <a:rPr lang="zh-CN" altLang="en-US" dirty="0" smtClean="0"/>
              <a:t>工厂</a:t>
            </a:r>
            <a:r>
              <a:rPr lang="zh-CN" altLang="en-US" dirty="0"/>
              <a:t>来来获取 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获取连接：</a:t>
            </a:r>
            <a:r>
              <a:rPr lang="en-US" altLang="zh-CN" dirty="0" err="1"/>
              <a:t>getConnection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JDBC</a:t>
            </a:r>
            <a:r>
              <a:rPr lang="zh-CN" altLang="en-US" dirty="0" smtClean="0"/>
              <a:t>相关知识复习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tx1"/>
                </a:solidFill>
              </a:rPr>
              <a:t>JDBC</a:t>
            </a:r>
            <a:r>
              <a:rPr lang="zh-CN" altLang="en-US" sz="2400" dirty="0" smtClean="0">
                <a:solidFill>
                  <a:schemeClr val="tx1"/>
                </a:solidFill>
              </a:rPr>
              <a:t>的概念，类图，常用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api</a:t>
            </a:r>
            <a:r>
              <a:rPr lang="zh-CN" altLang="en-US" sz="2400" dirty="0" smtClean="0">
                <a:solidFill>
                  <a:schemeClr val="tx1"/>
                </a:solidFill>
              </a:rPr>
              <a:t>，执行步骤，示例程序及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DBUtil</a:t>
            </a:r>
            <a:r>
              <a:rPr lang="zh-CN" altLang="en-US" sz="2400" dirty="0" smtClean="0">
                <a:solidFill>
                  <a:schemeClr val="tx1"/>
                </a:solidFill>
              </a:rPr>
              <a:t>工具抽取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配置文件</a:t>
            </a:r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0384" y="1844824"/>
            <a:ext cx="8003232" cy="37856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driverClassName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com.mysql.jdbc.Driver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jdbc:mysql:///dbutils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root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root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初始化连接数量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initialSize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最大连接数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maxActive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最大等待时间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maxWait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3000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源程序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7288" y="1772816"/>
            <a:ext cx="7850226" cy="40318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DruidDemo1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jar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定义配置文件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加载配置文件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pro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Properties();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 is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DruidDemo1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.getClassLoader()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.getResourceAsStream(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"druid.properties"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.load(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//4.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获取连接池对象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DataSource 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DruidDataSourceFactory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createDataSource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//5.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获取连接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conn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.getConnection();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重写</a:t>
            </a:r>
            <a:r>
              <a:rPr lang="en-US" altLang="zh-CN" dirty="0" err="1" smtClean="0"/>
              <a:t>JDBCUtil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定义一个类 </a:t>
            </a:r>
            <a:r>
              <a:rPr lang="en-US" altLang="zh-CN" dirty="0" err="1"/>
              <a:t>JDBCUtils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提供静态代码块加载配置文件，初始化连接池对象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提供方法</a:t>
            </a:r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/>
              <a:t>连接方法：通过数据库连接池获取连接</a:t>
            </a:r>
          </a:p>
          <a:p>
            <a:pPr lvl="1"/>
            <a:r>
              <a:rPr lang="zh-CN" altLang="en-US" dirty="0" smtClean="0"/>
              <a:t>释放</a:t>
            </a:r>
            <a:r>
              <a:rPr lang="zh-CN" altLang="en-US" dirty="0"/>
              <a:t>资源</a:t>
            </a:r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/>
              <a:t>连接池的</a:t>
            </a:r>
            <a:r>
              <a:rPr lang="zh-CN" altLang="en-US" dirty="0" smtClean="0"/>
              <a:t>方法：部分框架只需要获得连接池对象，需要提供该方法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/>
              <a:t>. Spring JDBC- JdbcTemplate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err="1" smtClean="0">
                <a:solidFill>
                  <a:schemeClr val="tx1"/>
                </a:solidFill>
              </a:rPr>
              <a:t>JdbcTemplate</a:t>
            </a:r>
            <a:r>
              <a:rPr lang="zh-CN" altLang="en-US" sz="2400" dirty="0" smtClean="0">
                <a:solidFill>
                  <a:schemeClr val="tx1"/>
                </a:solidFill>
              </a:rPr>
              <a:t>的作用，使用步骤；</a:t>
            </a:r>
            <a:r>
              <a:rPr lang="en-US" altLang="zh-CN" sz="2400" dirty="0" smtClean="0">
                <a:solidFill>
                  <a:schemeClr val="tx1"/>
                </a:solidFill>
              </a:rPr>
              <a:t>CRUD</a:t>
            </a:r>
            <a:r>
              <a:rPr lang="zh-CN" altLang="en-US" sz="2400" dirty="0" smtClean="0">
                <a:solidFill>
                  <a:schemeClr val="tx1"/>
                </a:solidFill>
              </a:rPr>
              <a:t>操作；用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BeanPropertyRowMapper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对象简化封装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JdbcTemplate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数据库连接池之后，提高了连接对象的复用性，性能也得到了提高。但依然纯在问题：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JDBC</a:t>
            </a:r>
            <a:r>
              <a:rPr lang="zh-CN" altLang="en-US" dirty="0" smtClean="0"/>
              <a:t>操作依然非常繁琐，尤其是在处理结果的步骤更是如此。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框架提供</a:t>
            </a:r>
            <a:r>
              <a:rPr lang="zh-CN" altLang="en-US" dirty="0"/>
              <a:t>了一</a:t>
            </a:r>
            <a:r>
              <a:rPr lang="zh-CN" altLang="en-US" dirty="0" smtClean="0"/>
              <a:t>个</a:t>
            </a:r>
            <a:r>
              <a:rPr lang="en-US" altLang="zh-CN" dirty="0">
                <a:solidFill>
                  <a:srgbClr val="0000FF"/>
                </a:solidFill>
              </a:rPr>
              <a:t>JdbcTemplate</a:t>
            </a:r>
            <a:r>
              <a:rPr lang="zh-CN" altLang="en-US" dirty="0" smtClean="0"/>
              <a:t>对象</a:t>
            </a:r>
            <a:r>
              <a:rPr lang="zh-CN" altLang="en-US" dirty="0"/>
              <a:t>简化</a:t>
            </a:r>
            <a:r>
              <a:rPr lang="en-US" altLang="zh-CN" dirty="0"/>
              <a:t>JDBC</a:t>
            </a:r>
            <a:r>
              <a:rPr lang="zh-CN" altLang="en-US" dirty="0"/>
              <a:t>的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7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JdbcTemplate</a:t>
            </a:r>
            <a:r>
              <a:rPr lang="zh-CN" altLang="en-US" dirty="0" smtClean="0"/>
              <a:t>的使用步骤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导入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创建</a:t>
            </a:r>
            <a:r>
              <a:rPr lang="en-US" altLang="zh-CN" dirty="0"/>
              <a:t>JdbcTemplate</a:t>
            </a:r>
            <a:r>
              <a:rPr lang="zh-CN" altLang="en-US" dirty="0"/>
              <a:t>对象。依赖于数据源</a:t>
            </a:r>
            <a:r>
              <a:rPr lang="en-US" altLang="zh-CN" dirty="0" err="1"/>
              <a:t>DataSource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JdbcTemplate </a:t>
            </a:r>
            <a:r>
              <a:rPr lang="en-US" altLang="zh-CN" dirty="0">
                <a:solidFill>
                  <a:srgbClr val="0000FF"/>
                </a:solidFill>
              </a:rPr>
              <a:t>template = new JdbcTemplate(ds);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调用</a:t>
            </a:r>
            <a:r>
              <a:rPr lang="en-US" altLang="zh-CN" dirty="0"/>
              <a:t>JdbcTemplate</a:t>
            </a:r>
            <a:r>
              <a:rPr lang="zh-CN" altLang="en-US" dirty="0"/>
              <a:t>的方法来完成</a:t>
            </a:r>
            <a:r>
              <a:rPr lang="en-US" altLang="zh-CN" dirty="0"/>
              <a:t>CRUD</a:t>
            </a:r>
            <a:r>
              <a:rPr lang="zh-CN" altLang="en-US" dirty="0"/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2502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JdbcTemplate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update</a:t>
            </a:r>
            <a:r>
              <a:rPr lang="en-US" altLang="zh-CN" sz="2000" dirty="0">
                <a:solidFill>
                  <a:srgbClr val="0000FF"/>
                </a:solidFill>
              </a:rPr>
              <a:t>():</a:t>
            </a:r>
            <a:r>
              <a:rPr lang="zh-CN" altLang="en-US" sz="2000" dirty="0"/>
              <a:t>执行</a:t>
            </a:r>
            <a:r>
              <a:rPr lang="en-US" altLang="zh-CN" sz="2000" dirty="0"/>
              <a:t>DML</a:t>
            </a:r>
            <a:r>
              <a:rPr lang="zh-CN" altLang="en-US" sz="2000" dirty="0"/>
              <a:t>语句。增、删、改语句</a:t>
            </a:r>
          </a:p>
          <a:p>
            <a:r>
              <a:rPr lang="en-US" altLang="zh-CN" sz="2000" dirty="0" err="1" smtClean="0">
                <a:solidFill>
                  <a:srgbClr val="0000FF"/>
                </a:solidFill>
              </a:rPr>
              <a:t>queryForMap</a:t>
            </a:r>
            <a:r>
              <a:rPr lang="en-US" altLang="zh-CN" sz="2000" dirty="0">
                <a:solidFill>
                  <a:srgbClr val="0000FF"/>
                </a:solidFill>
              </a:rPr>
              <a:t>():</a:t>
            </a:r>
            <a:r>
              <a:rPr lang="zh-CN" altLang="en-US" sz="2000" dirty="0"/>
              <a:t>查询结果将结果集封装为</a:t>
            </a:r>
            <a:r>
              <a:rPr lang="en-US" altLang="zh-CN" sz="2000" dirty="0"/>
              <a:t>map</a:t>
            </a:r>
            <a:r>
              <a:rPr lang="zh-CN" altLang="en-US" sz="2000" dirty="0"/>
              <a:t>集合，将列名作为</a:t>
            </a:r>
            <a:r>
              <a:rPr lang="en-US" altLang="zh-CN" sz="2000" dirty="0"/>
              <a:t>key</a:t>
            </a:r>
            <a:r>
              <a:rPr lang="zh-CN" altLang="en-US" sz="2000" dirty="0"/>
              <a:t>，将值作为</a:t>
            </a:r>
            <a:r>
              <a:rPr lang="en-US" altLang="zh-CN" sz="2000" dirty="0"/>
              <a:t>value </a:t>
            </a:r>
            <a:r>
              <a:rPr lang="zh-CN" altLang="en-US" sz="2000" dirty="0"/>
              <a:t>将这条记录封装为一个</a:t>
            </a:r>
            <a:r>
              <a:rPr lang="en-US" altLang="zh-CN" sz="2000" dirty="0"/>
              <a:t>map</a:t>
            </a:r>
            <a:r>
              <a:rPr lang="zh-CN" altLang="en-US" sz="2000" dirty="0" smtClean="0"/>
              <a:t>集合。</a:t>
            </a:r>
            <a:r>
              <a:rPr lang="zh-CN" altLang="en-US" sz="1800" dirty="0" smtClean="0"/>
              <a:t>注意</a:t>
            </a:r>
            <a:r>
              <a:rPr lang="zh-CN" altLang="en-US" sz="1800" dirty="0"/>
              <a:t>：这个方法查询的结果集长度只能是</a:t>
            </a:r>
            <a:r>
              <a:rPr lang="en-US" altLang="zh-CN" sz="1800" dirty="0"/>
              <a:t>1</a:t>
            </a:r>
            <a:endParaRPr lang="en-US" altLang="zh-CN" sz="1600" dirty="0"/>
          </a:p>
          <a:p>
            <a:r>
              <a:rPr lang="en-US" altLang="zh-CN" sz="2000" dirty="0" err="1">
                <a:solidFill>
                  <a:srgbClr val="0000FF"/>
                </a:solidFill>
              </a:rPr>
              <a:t>queryForList</a:t>
            </a:r>
            <a:r>
              <a:rPr lang="en-US" altLang="zh-CN" sz="2000" dirty="0">
                <a:solidFill>
                  <a:srgbClr val="0000FF"/>
                </a:solidFill>
              </a:rPr>
              <a:t>():</a:t>
            </a:r>
            <a:r>
              <a:rPr lang="zh-CN" altLang="en-US" sz="2000" dirty="0"/>
              <a:t>查询结果将结果集封装为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集合。注意：将每一条记录封装为一个</a:t>
            </a:r>
            <a:r>
              <a:rPr lang="en-US" altLang="zh-CN" sz="2000" dirty="0"/>
              <a:t>Map</a:t>
            </a:r>
            <a:r>
              <a:rPr lang="zh-CN" altLang="en-US" sz="2000" dirty="0"/>
              <a:t>集合，再将</a:t>
            </a:r>
            <a:r>
              <a:rPr lang="en-US" altLang="zh-CN" sz="2000" dirty="0"/>
              <a:t>Map</a:t>
            </a:r>
            <a:r>
              <a:rPr lang="zh-CN" altLang="en-US" sz="2000" dirty="0"/>
              <a:t>集合装载到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集合中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List&lt;T&gt; query(String </a:t>
            </a:r>
            <a:r>
              <a:rPr lang="en-US" altLang="zh-CN" sz="2000" dirty="0" err="1">
                <a:solidFill>
                  <a:srgbClr val="0000FF"/>
                </a:solidFill>
              </a:rPr>
              <a:t>sql,RowMapper</a:t>
            </a:r>
            <a:r>
              <a:rPr lang="en-US" altLang="zh-CN" sz="2000" dirty="0">
                <a:solidFill>
                  <a:srgbClr val="0000FF"/>
                </a:solidFill>
              </a:rPr>
              <a:t>&lt;T&gt; </a:t>
            </a:r>
            <a:r>
              <a:rPr lang="en-US" altLang="zh-CN" sz="2000" dirty="0" err="1">
                <a:solidFill>
                  <a:srgbClr val="0000FF"/>
                </a:solidFill>
              </a:rPr>
              <a:t>mapper,Object</a:t>
            </a:r>
            <a:r>
              <a:rPr lang="en-US" altLang="zh-CN" sz="2000" dirty="0">
                <a:solidFill>
                  <a:srgbClr val="0000FF"/>
                </a:solidFill>
              </a:rPr>
              <a:t>... </a:t>
            </a:r>
            <a:r>
              <a:rPr lang="en-US" altLang="zh-CN" sz="2000" dirty="0" err="1">
                <a:solidFill>
                  <a:srgbClr val="0000FF"/>
                </a:solidFill>
              </a:rPr>
              <a:t>arg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 smtClean="0"/>
              <a:t>查询</a:t>
            </a:r>
            <a:r>
              <a:rPr lang="zh-CN" altLang="en-US" sz="2000" dirty="0"/>
              <a:t>结果，将结果封装为</a:t>
            </a:r>
            <a:r>
              <a:rPr lang="en-US" altLang="zh-CN" sz="2000" dirty="0"/>
              <a:t>JavaBean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1600" dirty="0" smtClean="0"/>
              <a:t>query</a:t>
            </a:r>
            <a:r>
              <a:rPr lang="zh-CN" altLang="en-US" sz="1600" dirty="0"/>
              <a:t>的参数：</a:t>
            </a:r>
            <a:r>
              <a:rPr lang="en-US" altLang="zh-CN" sz="1600" dirty="0" err="1" smtClean="0"/>
              <a:t>RowMapper</a:t>
            </a:r>
            <a:r>
              <a:rPr lang="zh-CN" altLang="en-US" sz="1600" dirty="0" smtClean="0"/>
              <a:t>，一般</a:t>
            </a:r>
            <a:r>
              <a:rPr lang="zh-CN" altLang="en-US" sz="1600" dirty="0"/>
              <a:t>我们使用</a:t>
            </a:r>
            <a:r>
              <a:rPr lang="en-US" altLang="zh-CN" sz="1600" dirty="0" err="1">
                <a:solidFill>
                  <a:srgbClr val="0000FF"/>
                </a:solidFill>
              </a:rPr>
              <a:t>BeanPropertyRowMapper</a:t>
            </a:r>
            <a:r>
              <a:rPr lang="zh-CN" altLang="en-US" sz="1600" dirty="0"/>
              <a:t>实现类。可以完成数据到</a:t>
            </a:r>
            <a:r>
              <a:rPr lang="en-US" altLang="zh-CN" sz="1600" dirty="0"/>
              <a:t>JavaBean</a:t>
            </a:r>
            <a:r>
              <a:rPr lang="zh-CN" altLang="en-US" sz="1600" dirty="0"/>
              <a:t>的自动封装</a:t>
            </a:r>
          </a:p>
          <a:p>
            <a:pPr lvl="1"/>
            <a:r>
              <a:rPr lang="en-US" altLang="zh-CN" sz="1600" dirty="0" smtClean="0"/>
              <a:t>new </a:t>
            </a:r>
            <a:r>
              <a:rPr lang="en-US" altLang="zh-CN" sz="1600" dirty="0" err="1"/>
              <a:t>BeanPropertyRowMapper</a:t>
            </a:r>
            <a:r>
              <a:rPr lang="en-US" altLang="zh-CN" sz="1600" dirty="0"/>
              <a:t>&lt;</a:t>
            </a:r>
            <a:r>
              <a:rPr lang="zh-CN" altLang="en-US" sz="1600" dirty="0"/>
              <a:t>类型</a:t>
            </a:r>
            <a:r>
              <a:rPr lang="en-US" altLang="zh-CN" sz="1600" dirty="0"/>
              <a:t>&gt;(</a:t>
            </a:r>
            <a:r>
              <a:rPr lang="zh-CN" altLang="en-US" sz="1600" dirty="0"/>
              <a:t>类型</a:t>
            </a:r>
            <a:r>
              <a:rPr lang="en-US" altLang="zh-CN" sz="1600" dirty="0"/>
              <a:t>.class)</a:t>
            </a:r>
          </a:p>
          <a:p>
            <a:r>
              <a:rPr lang="en-US" altLang="zh-CN" sz="2000" dirty="0" err="1" smtClean="0">
                <a:solidFill>
                  <a:srgbClr val="0000FF"/>
                </a:solidFill>
              </a:rPr>
              <a:t>queryForObject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zh-CN" altLang="en-US" sz="2000" dirty="0"/>
              <a:t>查询结果，将结果封装为</a:t>
            </a:r>
            <a:r>
              <a:rPr lang="zh-CN" altLang="en-US" sz="2000" dirty="0" smtClean="0"/>
              <a:t>对象，</a:t>
            </a:r>
            <a:r>
              <a:rPr lang="zh-CN" altLang="en-US" sz="1800" dirty="0" smtClean="0"/>
              <a:t>一般</a:t>
            </a:r>
            <a:r>
              <a:rPr lang="zh-CN" altLang="en-US" sz="1800" dirty="0"/>
              <a:t>用于聚合函数的查询</a:t>
            </a:r>
          </a:p>
        </p:txBody>
      </p:sp>
    </p:spTree>
    <p:extLst>
      <p:ext uri="{BB962C8B-B14F-4D97-AF65-F5344CB8AC3E}">
        <p14:creationId xmlns:p14="http://schemas.microsoft.com/office/powerpoint/2010/main" val="8813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BeanPropertyRowMapper</a:t>
            </a:r>
            <a:r>
              <a:rPr lang="zh-CN" altLang="en-US" dirty="0" smtClean="0"/>
              <a:t>对象简化封装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9640" y="1196753"/>
            <a:ext cx="8117160" cy="4611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test6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sql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"select * from emp"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100" dirty="0">
                <a:solidFill>
                  <a:srgbClr val="871094"/>
                </a:solidFill>
                <a:latin typeface="Consolas" panose="020B0609020204030204" pitchFamily="49" charset="0"/>
              </a:rPr>
              <a:t>template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.query(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RowMapper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&gt;() 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</a:rPr>
              <a:t>mapRow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ResultSet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rs,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i)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SQLException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 emp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Emp();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rs.getInt(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"id"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ename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rs.getString(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"ename"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job_id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rs.getInt(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"job_id"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mgr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rs.getInt(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"mgr"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Date joindate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rs.getDate(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"joindate"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salary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rs.getDouble(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"salary"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double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bonus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rs.getDouble(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"bonus"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dept_id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= rs.getInt(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</a:rPr>
              <a:t>"dept_id"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.setId(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.setEname(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ename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.setJob_id(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.setMgr(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mgr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.setJoindate(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joindate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.setSalary(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.setBonus(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bonus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.setDept_id(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dept_id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});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1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69640" y="5898943"/>
            <a:ext cx="8117160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1200" kern="0" smtClean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200" kern="0" smtClean="0">
                <a:solidFill>
                  <a:srgbClr val="00627A"/>
                </a:solidFill>
                <a:latin typeface="Consolas" panose="020B0609020204030204" pitchFamily="49" charset="0"/>
              </a:rPr>
              <a:t>test6_2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String sql 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kern="0" smtClean="0">
                <a:solidFill>
                  <a:srgbClr val="067D17"/>
                </a:solidFill>
                <a:latin typeface="Consolas" panose="020B0609020204030204" pitchFamily="49" charset="0"/>
              </a:rPr>
              <a:t>"select * from emp"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kern="0" smtClean="0">
                <a:solidFill>
                  <a:srgbClr val="871094"/>
                </a:solidFill>
                <a:latin typeface="Consolas" panose="020B0609020204030204" pitchFamily="49" charset="0"/>
              </a:rPr>
              <a:t>template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.query(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kern="0" smtClean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BeanPropertyRowMapper&lt;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&gt;(</a:t>
            </a:r>
            <a:r>
              <a:rPr lang="zh-CN" altLang="zh-CN" sz="1200" kern="0" smtClean="0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kern="0" smtClean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kern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87789"/>
            <a:ext cx="7715200" cy="416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1556792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ase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onnectivity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数据库连接。它是一套用于执行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。应用程序可通过这套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连接到关系型数据库，并使用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语句完成对数据库中数据的查询、更新、新增和删除操作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www.iteye.com/upload/picture/pic/34785/351b1ca8-81c0-3e5d-8f28-ac3372c714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7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常用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9" name="矩形 5"/>
          <p:cNvSpPr>
            <a:spLocks noChangeArrowheads="1"/>
          </p:cNvSpPr>
          <p:nvPr/>
        </p:nvSpPr>
        <p:spPr bwMode="auto">
          <a:xfrm>
            <a:off x="2438773" y="2914476"/>
            <a:ext cx="184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prstClr val="white"/>
              </a:solidFill>
              <a:latin typeface="Calibri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zh-CN" sz="160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white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50" name="矩形 9"/>
          <p:cNvSpPr>
            <a:spLocks noChangeArrowheads="1"/>
          </p:cNvSpPr>
          <p:nvPr/>
        </p:nvSpPr>
        <p:spPr bwMode="auto">
          <a:xfrm>
            <a:off x="2518148" y="4690889"/>
            <a:ext cx="37893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white"/>
                </a:solidFill>
                <a:latin typeface="Calibri"/>
                <a:ea typeface="等线" panose="02010600030101010101" pitchFamily="2" charset="-122"/>
              </a:rPr>
              <a:t>JDBC</a:t>
            </a:r>
            <a:r>
              <a:rPr lang="zh-CN" altLang="zh-CN" sz="1600">
                <a:solidFill>
                  <a:prstClr val="white"/>
                </a:solidFill>
                <a:latin typeface="Calibri"/>
                <a:ea typeface="等线" panose="02010600030101010101" pitchFamily="2" charset="-122"/>
              </a:rPr>
              <a:t>驱动器：由数据库厂商创建，也称为</a:t>
            </a:r>
            <a:r>
              <a:rPr lang="en-US" altLang="zh-CN" sz="1600">
                <a:solidFill>
                  <a:prstClr val="white"/>
                </a:solidFill>
                <a:latin typeface="Calibri"/>
                <a:ea typeface="等线" panose="02010600030101010101" pitchFamily="2" charset="-122"/>
              </a:rPr>
              <a:t>JDBC</a:t>
            </a:r>
            <a:r>
              <a:rPr lang="zh-CN" altLang="zh-CN" sz="1600">
                <a:solidFill>
                  <a:prstClr val="white"/>
                </a:solidFill>
                <a:latin typeface="Calibri"/>
                <a:ea typeface="等线" panose="02010600030101010101" pitchFamily="2" charset="-122"/>
              </a:rPr>
              <a:t>驱动程序。负责与特定的数据库连接，以及处理通信细节。</a:t>
            </a:r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grayWhite">
          <a:xfrm>
            <a:off x="539552" y="1457796"/>
            <a:ext cx="7058025" cy="4635500"/>
          </a:xfrm>
          <a:prstGeom prst="roundRect">
            <a:avLst>
              <a:gd name="adj" fmla="val 9583"/>
            </a:avLst>
          </a:prstGeom>
          <a:gradFill>
            <a:gsLst>
              <a:gs pos="0">
                <a:srgbClr val="5B9BD5">
                  <a:tint val="66000"/>
                  <a:satMod val="160000"/>
                </a:srgbClr>
              </a:gs>
              <a:gs pos="50000">
                <a:srgbClr val="5B9BD5">
                  <a:tint val="44500"/>
                  <a:satMod val="160000"/>
                </a:srgbClr>
              </a:gs>
              <a:gs pos="100000">
                <a:srgbClr val="5B9BD5">
                  <a:tint val="23500"/>
                  <a:satMod val="160000"/>
                </a:srgbClr>
              </a:gs>
            </a:gsLst>
            <a:lin ang="5400000" scaled="0"/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935410" y="2246139"/>
            <a:ext cx="5921375" cy="228600"/>
            <a:chOff x="1392" y="2775"/>
            <a:chExt cx="3730" cy="144"/>
          </a:xfrm>
        </p:grpSpPr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1536" y="2847"/>
              <a:ext cx="3586" cy="8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1392" y="2775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925885" y="2904951"/>
            <a:ext cx="5930900" cy="228600"/>
            <a:chOff x="1392" y="1848"/>
            <a:chExt cx="3736" cy="144"/>
          </a:xfrm>
        </p:grpSpPr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3592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gray">
            <a:xfrm>
              <a:off x="1392" y="1848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grpSp>
        <p:nvGrpSpPr>
          <p:cNvPr id="58" name="Group 3"/>
          <p:cNvGrpSpPr>
            <a:grpSpLocks/>
          </p:cNvGrpSpPr>
          <p:nvPr/>
        </p:nvGrpSpPr>
        <p:grpSpPr bwMode="auto">
          <a:xfrm>
            <a:off x="935410" y="3519314"/>
            <a:ext cx="5921375" cy="228600"/>
            <a:chOff x="1392" y="1536"/>
            <a:chExt cx="3730" cy="144"/>
          </a:xfrm>
        </p:grpSpPr>
        <p:sp>
          <p:nvSpPr>
            <p:cNvPr id="59" name="Line 4"/>
            <p:cNvSpPr>
              <a:spLocks noChangeShapeType="1"/>
            </p:cNvSpPr>
            <p:nvPr/>
          </p:nvSpPr>
          <p:spPr bwMode="auto">
            <a:xfrm>
              <a:off x="1536" y="1608"/>
              <a:ext cx="3586" cy="8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gray">
            <a:xfrm>
              <a:off x="1392" y="153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935410" y="4122564"/>
            <a:ext cx="5921375" cy="228600"/>
            <a:chOff x="1392" y="2775"/>
            <a:chExt cx="3730" cy="144"/>
          </a:xfrm>
        </p:grpSpPr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1536" y="2847"/>
              <a:ext cx="3586" cy="1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63" name="Oval 21"/>
            <p:cNvSpPr>
              <a:spLocks noChangeArrowheads="1"/>
            </p:cNvSpPr>
            <p:nvPr/>
          </p:nvSpPr>
          <p:spPr bwMode="gray">
            <a:xfrm>
              <a:off x="1392" y="2775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grpSp>
        <p:nvGrpSpPr>
          <p:cNvPr id="64" name="Group 7"/>
          <p:cNvGrpSpPr>
            <a:grpSpLocks/>
          </p:cNvGrpSpPr>
          <p:nvPr/>
        </p:nvGrpSpPr>
        <p:grpSpPr bwMode="auto">
          <a:xfrm>
            <a:off x="935410" y="4738514"/>
            <a:ext cx="5921375" cy="228600"/>
            <a:chOff x="1392" y="1848"/>
            <a:chExt cx="3730" cy="144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3586" cy="0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gray">
            <a:xfrm>
              <a:off x="1392" y="1848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sp>
        <p:nvSpPr>
          <p:cNvPr id="67" name="TextBox 22"/>
          <p:cNvSpPr txBox="1">
            <a:spLocks noChangeArrowheads="1"/>
          </p:cNvSpPr>
          <p:nvPr/>
        </p:nvSpPr>
        <p:spPr bwMode="auto">
          <a:xfrm>
            <a:off x="1311499" y="2004839"/>
            <a:ext cx="548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Driver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接口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：所有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JDBC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驱动必须实现的接口。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68" name="TextBox 23"/>
          <p:cNvSpPr txBox="1">
            <a:spLocks noChangeArrowheads="1"/>
          </p:cNvSpPr>
          <p:nvPr/>
        </p:nvSpPr>
        <p:spPr bwMode="auto">
          <a:xfrm>
            <a:off x="1311499" y="2666826"/>
            <a:ext cx="6021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DriverManager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类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：加载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JDBC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驱动并创建与数据库的连接。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69" name="TextBox 24"/>
          <p:cNvSpPr txBox="1">
            <a:spLocks noChangeArrowheads="1"/>
          </p:cNvSpPr>
          <p:nvPr/>
        </p:nvSpPr>
        <p:spPr bwMode="auto">
          <a:xfrm>
            <a:off x="1329110" y="3276426"/>
            <a:ext cx="552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Connection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接口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：代表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Java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程序和数据库的连接。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0" name="TextBox 25"/>
          <p:cNvSpPr txBox="1">
            <a:spLocks noChangeArrowheads="1"/>
          </p:cNvSpPr>
          <p:nvPr/>
        </p:nvSpPr>
        <p:spPr bwMode="auto">
          <a:xfrm>
            <a:off x="1300535" y="3868564"/>
            <a:ext cx="6275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Statement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接口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：执行静态的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SQL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语句，并返回一个结果对象。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1" name="TextBox 26"/>
          <p:cNvSpPr txBox="1">
            <a:spLocks noChangeArrowheads="1"/>
          </p:cNvSpPr>
          <p:nvPr/>
        </p:nvSpPr>
        <p:spPr bwMode="auto">
          <a:xfrm>
            <a:off x="1292597" y="4511501"/>
            <a:ext cx="5564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PreparedStatement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接口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：执行预编译的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SQL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语句。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1383507" y="2003970"/>
            <a:ext cx="1263650" cy="344488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73" name="直接连接符 72"/>
          <p:cNvCxnSpPr>
            <a:cxnSpLocks noChangeShapeType="1"/>
            <a:stCxn id="72" idx="3"/>
          </p:cNvCxnSpPr>
          <p:nvPr/>
        </p:nvCxnSpPr>
        <p:spPr bwMode="auto">
          <a:xfrm>
            <a:off x="2647157" y="2176214"/>
            <a:ext cx="1702395" cy="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1372047" y="2708498"/>
            <a:ext cx="1920875" cy="373062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095" y="2420466"/>
            <a:ext cx="50022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直接连接符 75"/>
          <p:cNvCxnSpPr>
            <a:cxnSpLocks noChangeShapeType="1"/>
            <a:stCxn id="74" idx="3"/>
          </p:cNvCxnSpPr>
          <p:nvPr/>
        </p:nvCxnSpPr>
        <p:spPr bwMode="auto">
          <a:xfrm>
            <a:off x="3292922" y="2894235"/>
            <a:ext cx="250825" cy="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1371169" y="3305447"/>
            <a:ext cx="1812538" cy="411163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47" y="2651770"/>
            <a:ext cx="49657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直接连接符 78"/>
          <p:cNvCxnSpPr>
            <a:cxnSpLocks noChangeShapeType="1"/>
            <a:stCxn id="77" idx="3"/>
          </p:cNvCxnSpPr>
          <p:nvPr/>
        </p:nvCxnSpPr>
        <p:spPr bwMode="auto">
          <a:xfrm>
            <a:off x="3183707" y="3511029"/>
            <a:ext cx="360040" cy="793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1371169" y="3852366"/>
            <a:ext cx="1698377" cy="368300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1371169" y="4500438"/>
            <a:ext cx="2532618" cy="352376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43" y="3068538"/>
            <a:ext cx="5056188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68" y="2204442"/>
            <a:ext cx="47418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19"/>
          <p:cNvGrpSpPr>
            <a:grpSpLocks/>
          </p:cNvGrpSpPr>
          <p:nvPr/>
        </p:nvGrpSpPr>
        <p:grpSpPr bwMode="auto">
          <a:xfrm>
            <a:off x="925885" y="5360218"/>
            <a:ext cx="5930900" cy="228600"/>
            <a:chOff x="1392" y="2775"/>
            <a:chExt cx="3736" cy="144"/>
          </a:xfrm>
        </p:grpSpPr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1536" y="2847"/>
              <a:ext cx="3592" cy="23"/>
            </a:xfrm>
            <a:prstGeom prst="line">
              <a:avLst/>
            </a:prstGeom>
            <a:noFill/>
            <a:ln w="12700" cap="rnd">
              <a:solidFill>
                <a:srgbClr val="FFFF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  <p:sp>
          <p:nvSpPr>
            <p:cNvPr id="86" name="Oval 21"/>
            <p:cNvSpPr>
              <a:spLocks noChangeArrowheads="1"/>
            </p:cNvSpPr>
            <p:nvPr/>
          </p:nvSpPr>
          <p:spPr bwMode="gray">
            <a:xfrm>
              <a:off x="1392" y="2775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66C5F4"/>
                </a:gs>
                <a:gs pos="100000">
                  <a:srgbClr val="4483A3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Calibri"/>
                <a:ea typeface="等线" panose="02010600030101010101" pitchFamily="2" charset="-122"/>
              </a:endParaRPr>
            </a:p>
          </p:txBody>
        </p:sp>
      </p:grpSp>
      <p:cxnSp>
        <p:nvCxnSpPr>
          <p:cNvPr id="87" name="直接连接符 86"/>
          <p:cNvCxnSpPr>
            <a:cxnSpLocks noChangeShapeType="1"/>
          </p:cNvCxnSpPr>
          <p:nvPr/>
        </p:nvCxnSpPr>
        <p:spPr bwMode="auto">
          <a:xfrm flipV="1">
            <a:off x="3093160" y="4036516"/>
            <a:ext cx="594603" cy="1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45"/>
          <p:cNvSpPr txBox="1">
            <a:spLocks noChangeArrowheads="1"/>
          </p:cNvSpPr>
          <p:nvPr/>
        </p:nvSpPr>
        <p:spPr bwMode="auto">
          <a:xfrm>
            <a:off x="1329110" y="5141143"/>
            <a:ext cx="5527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ResultSet</a:t>
            </a:r>
            <a:r>
              <a: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接口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：保存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JDBC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</a:rPr>
              <a:t>执行查询时返回的结果集。</a:t>
            </a: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1371169" y="5156770"/>
            <a:ext cx="1590314" cy="369887"/>
          </a:xfrm>
          <a:prstGeom prst="rect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>
            <a:off x="2961482" y="5375845"/>
            <a:ext cx="726281" cy="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剪去单角的矩形 90"/>
          <p:cNvSpPr/>
          <p:nvPr/>
        </p:nvSpPr>
        <p:spPr bwMode="auto">
          <a:xfrm>
            <a:off x="4316215" y="1708820"/>
            <a:ext cx="3838575" cy="855662"/>
          </a:xfrm>
          <a:prstGeom prst="snip1Rect">
            <a:avLst/>
          </a:prstGeom>
          <a:solidFill>
            <a:srgbClr val="E7E6E6">
              <a:lumMod val="90000"/>
            </a:srgbClr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接口专门提供给数据库厂商使用。在编写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程序时，必须要把指定数据库驱动程序或类库加载到项目的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classpath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2" name="直接连接符 91"/>
          <p:cNvCxnSpPr>
            <a:cxnSpLocks noChangeShapeType="1"/>
          </p:cNvCxnSpPr>
          <p:nvPr/>
        </p:nvCxnSpPr>
        <p:spPr bwMode="auto">
          <a:xfrm>
            <a:off x="3903787" y="4676626"/>
            <a:ext cx="147737" cy="0"/>
          </a:xfrm>
          <a:prstGeom prst="line">
            <a:avLst/>
          </a:prstGeom>
          <a:noFill/>
          <a:ln w="28575" algn="ctr">
            <a:solidFill>
              <a:srgbClr val="00ACE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1748457"/>
            <a:ext cx="5029200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 animBg="1"/>
      <p:bldP spid="72" grpId="1" animBg="1"/>
      <p:bldP spid="74" grpId="0" animBg="1"/>
      <p:bldP spid="74" grpId="1" animBg="1"/>
      <p:bldP spid="77" grpId="0" animBg="1"/>
      <p:bldP spid="77" grpId="1" animBg="1"/>
      <p:bldP spid="80" grpId="0" animBg="1"/>
      <p:bldP spid="80" grpId="1" animBg="1"/>
      <p:bldP spid="81" grpId="0" animBg="1"/>
      <p:bldP spid="81" grpId="1" animBg="1"/>
      <p:bldP spid="88" grpId="0"/>
      <p:bldP spid="89" grpId="0" animBg="1"/>
      <p:bldP spid="91" grpId="0" animBg="1"/>
      <p:bldP spid="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程序基本执行步骤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通常，</a:t>
            </a:r>
            <a:r>
              <a:rPr lang="en-US" altLang="zh-CN" dirty="0"/>
              <a:t>JDBC</a:t>
            </a:r>
            <a:r>
              <a:rPr lang="zh-CN" altLang="en-US" dirty="0"/>
              <a:t>的使用可以按照以下几个步骤进行：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）加载并注册数据库驱动。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</a:t>
            </a:r>
            <a:r>
              <a:rPr lang="en-US" altLang="zh-CN" dirty="0" err="1"/>
              <a:t>DriverManager</a:t>
            </a:r>
            <a:r>
              <a:rPr lang="zh-CN" altLang="en-US" dirty="0"/>
              <a:t>获取数据库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定义</a:t>
            </a:r>
            <a:r>
              <a:rPr lang="en-US" altLang="zh-CN" dirty="0" err="1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通过</a:t>
            </a:r>
            <a:r>
              <a:rPr lang="en-US" altLang="zh-CN" dirty="0"/>
              <a:t>Connection</a:t>
            </a:r>
            <a:r>
              <a:rPr lang="zh-CN" altLang="en-US" dirty="0"/>
              <a:t>对象获取</a:t>
            </a:r>
            <a:r>
              <a:rPr lang="en-US" altLang="zh-CN" dirty="0"/>
              <a:t>Statement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使用</a:t>
            </a:r>
            <a:r>
              <a:rPr lang="en-US" altLang="zh-CN" dirty="0"/>
              <a:t>Statement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）处理结果，例如：操作</a:t>
            </a:r>
            <a:r>
              <a:rPr lang="en-US" altLang="zh-CN" dirty="0" err="1"/>
              <a:t>ResultSet</a:t>
            </a:r>
            <a:r>
              <a:rPr lang="zh-CN" altLang="en-US" dirty="0"/>
              <a:t>结果集。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关闭连接，释放资源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0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基本程序示例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772816"/>
            <a:ext cx="8229600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//1.idea</a:t>
            </a:r>
            <a:r>
              <a:rPr lang="zh-CN" altLang="en-US" sz="1600" dirty="0" smtClean="0">
                <a:latin typeface="Consolas" panose="020B0609020204030204" pitchFamily="49" charset="0"/>
              </a:rPr>
              <a:t>中需要导</a:t>
            </a:r>
            <a:r>
              <a:rPr lang="zh-CN" altLang="en-US" sz="1600" dirty="0">
                <a:latin typeface="Consolas" panose="020B0609020204030204" pitchFamily="49" charset="0"/>
              </a:rPr>
              <a:t>入驱动</a:t>
            </a:r>
            <a:r>
              <a:rPr lang="en-US" altLang="zh-CN" sz="1600" dirty="0">
                <a:latin typeface="Consolas" panose="020B0609020204030204" pitchFamily="49" charset="0"/>
              </a:rPr>
              <a:t>jar</a:t>
            </a:r>
            <a:r>
              <a:rPr lang="zh-CN" altLang="en-US" sz="1600" dirty="0">
                <a:latin typeface="Consolas" panose="020B0609020204030204" pitchFamily="49" charset="0"/>
              </a:rPr>
              <a:t>包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latin typeface="Consolas" panose="020B0609020204030204" pitchFamily="49" charset="0"/>
              </a:rPr>
              <a:t>加载并注册数据库驱动。</a:t>
            </a:r>
          </a:p>
          <a:p>
            <a:pPr lvl="0" eaLnBrk="0" hangingPunct="0"/>
            <a:r>
              <a:rPr lang="en-US" altLang="zh-CN" sz="1600" dirty="0" err="1" smtClean="0">
                <a:latin typeface="Consolas" panose="020B0609020204030204" pitchFamily="49" charset="0"/>
              </a:rPr>
              <a:t>Class.forName</a:t>
            </a:r>
            <a:r>
              <a:rPr lang="en-US" altLang="zh-CN" sz="1600" dirty="0">
                <a:latin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.</a:t>
            </a:r>
            <a:r>
              <a:rPr lang="zh-CN" altLang="en-US" sz="1600" dirty="0" smtClean="0">
                <a:latin typeface="Consolas" panose="020B0609020204030204" pitchFamily="49" charset="0"/>
              </a:rPr>
              <a:t> 通过</a:t>
            </a:r>
            <a:r>
              <a:rPr lang="en-US" altLang="zh-CN" sz="1600" dirty="0" err="1">
                <a:latin typeface="Consolas" panose="020B0609020204030204" pitchFamily="49" charset="0"/>
              </a:rPr>
              <a:t>DriverManager</a:t>
            </a:r>
            <a:r>
              <a:rPr lang="zh-CN" altLang="en-US" sz="1600" dirty="0">
                <a:latin typeface="Consolas" panose="020B0609020204030204" pitchFamily="49" charset="0"/>
              </a:rPr>
              <a:t>获取数据库连接</a:t>
            </a:r>
            <a:r>
              <a:rPr lang="en-US" altLang="zh-CN" sz="1600" dirty="0">
                <a:latin typeface="Consolas" panose="020B0609020204030204" pitchFamily="49" charset="0"/>
              </a:rPr>
              <a:t>Connection</a:t>
            </a:r>
            <a:r>
              <a:rPr lang="zh-CN" altLang="en-US" sz="1600" dirty="0" smtClean="0">
                <a:latin typeface="Consolas" panose="020B0609020204030204" pitchFamily="49" charset="0"/>
              </a:rPr>
              <a:t>。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Connection </a:t>
            </a:r>
            <a:r>
              <a:rPr lang="en-US" altLang="zh-CN" sz="1600" dirty="0">
                <a:latin typeface="Consolas" panose="020B0609020204030204" pitchFamily="49" charset="0"/>
              </a:rPr>
              <a:t>conn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DriverManager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   .</a:t>
            </a:r>
            <a:r>
              <a:rPr lang="en-US" altLang="zh-CN" sz="1600" dirty="0" err="1">
                <a:latin typeface="Consolas" panose="020B0609020204030204" pitchFamily="49" charset="0"/>
              </a:rPr>
              <a:t>getConnection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://localhost:3306/db3", "root", "root"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4.</a:t>
            </a:r>
            <a:r>
              <a:rPr lang="zh-CN" altLang="en-US" sz="1600" dirty="0">
                <a:latin typeface="Consolas" panose="020B0609020204030204" pitchFamily="49" charset="0"/>
              </a:rPr>
              <a:t>定义</a:t>
            </a:r>
            <a:r>
              <a:rPr lang="en-US" altLang="zh-CN" sz="1600" dirty="0" err="1">
                <a:latin typeface="Consolas" panose="020B0609020204030204" pitchFamily="49" charset="0"/>
              </a:rPr>
              <a:t>sql</a:t>
            </a:r>
            <a:r>
              <a:rPr lang="zh-CN" altLang="en-US" sz="1600" dirty="0">
                <a:latin typeface="Consolas" panose="020B0609020204030204" pitchFamily="49" charset="0"/>
              </a:rPr>
              <a:t>语句</a:t>
            </a:r>
          </a:p>
          <a:p>
            <a:pPr lvl="0" eaLnBrk="0" hangingPunct="0"/>
            <a:r>
              <a:rPr lang="en-US" altLang="zh-CN" sz="1600" dirty="0" smtClean="0">
                <a:solidFill>
                  <a:srgbClr val="A50021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 err="1">
                <a:solidFill>
                  <a:srgbClr val="A50021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600" dirty="0">
                <a:solidFill>
                  <a:srgbClr val="A50021"/>
                </a:solidFill>
                <a:latin typeface="Consolas" panose="020B0609020204030204" pitchFamily="49" charset="0"/>
              </a:rPr>
              <a:t> = "update account set balance = 500 where id = 1";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5</a:t>
            </a:r>
            <a:r>
              <a:rPr lang="en-US" altLang="zh-CN" sz="1600" dirty="0" smtClean="0"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latin typeface="Consolas" panose="020B0609020204030204" pitchFamily="49" charset="0"/>
              </a:rPr>
              <a:t>通过</a:t>
            </a:r>
            <a:r>
              <a:rPr lang="en-US" altLang="zh-CN" sz="1600" dirty="0">
                <a:latin typeface="Consolas" panose="020B0609020204030204" pitchFamily="49" charset="0"/>
              </a:rPr>
              <a:t>Connection</a:t>
            </a:r>
            <a:r>
              <a:rPr lang="zh-CN" altLang="en-US" sz="1600" dirty="0">
                <a:latin typeface="Consolas" panose="020B0609020204030204" pitchFamily="49" charset="0"/>
              </a:rPr>
              <a:t>对象获取</a:t>
            </a:r>
            <a:r>
              <a:rPr lang="en-US" altLang="zh-CN" sz="1600" dirty="0">
                <a:latin typeface="Consolas" panose="020B0609020204030204" pitchFamily="49" charset="0"/>
              </a:rPr>
              <a:t>Statement</a:t>
            </a:r>
            <a:r>
              <a:rPr lang="zh-CN" altLang="en-US" sz="1600" dirty="0" smtClean="0">
                <a:latin typeface="Consolas" panose="020B0609020204030204" pitchFamily="49" charset="0"/>
              </a:rPr>
              <a:t>对象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conn.createStatement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6</a:t>
            </a:r>
            <a:r>
              <a:rPr lang="en-US" altLang="zh-CN" sz="1600" dirty="0" smtClean="0"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latin typeface="Consolas" panose="020B0609020204030204" pitchFamily="49" charset="0"/>
              </a:rPr>
              <a:t>使用</a:t>
            </a:r>
            <a:r>
              <a:rPr lang="en-US" altLang="zh-CN" sz="1600" dirty="0">
                <a:latin typeface="Consolas" panose="020B0609020204030204" pitchFamily="49" charset="0"/>
              </a:rPr>
              <a:t>Statement</a:t>
            </a:r>
            <a:r>
              <a:rPr lang="zh-CN" altLang="en-US" sz="1600" dirty="0">
                <a:latin typeface="Consolas" panose="020B0609020204030204" pitchFamily="49" charset="0"/>
              </a:rPr>
              <a:t>执行</a:t>
            </a:r>
            <a:r>
              <a:rPr lang="en-US" altLang="zh-CN" sz="1600" dirty="0">
                <a:latin typeface="Consolas" panose="020B0609020204030204" pitchFamily="49" charset="0"/>
              </a:rPr>
              <a:t>SQL</a:t>
            </a:r>
            <a:r>
              <a:rPr lang="zh-CN" altLang="en-US" sz="1600" dirty="0">
                <a:latin typeface="Consolas" panose="020B0609020204030204" pitchFamily="49" charset="0"/>
              </a:rPr>
              <a:t>语句。</a:t>
            </a:r>
          </a:p>
          <a:p>
            <a:pPr lvl="0" eaLnBrk="0" hangingPunct="0"/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count =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stmt.executeUpdate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sql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7.</a:t>
            </a:r>
            <a:r>
              <a:rPr lang="zh-CN" altLang="en-US" sz="1600" dirty="0">
                <a:latin typeface="Consolas" panose="020B0609020204030204" pitchFamily="49" charset="0"/>
              </a:rPr>
              <a:t>处理结果</a:t>
            </a:r>
          </a:p>
          <a:p>
            <a:pPr lvl="0" eaLnBrk="0" hangingPunct="0"/>
            <a:r>
              <a:rPr lang="en-US" altLang="zh-CN" sz="16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CN" sz="1600" dirty="0" smtClean="0">
                <a:latin typeface="Consolas" panose="020B0609020204030204" pitchFamily="49" charset="0"/>
              </a:rPr>
              <a:t>(count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pPr lvl="0" eaLnBrk="0" hangingPunct="0"/>
            <a:r>
              <a:rPr lang="en-US" altLang="zh-CN" sz="1600" dirty="0" smtClean="0">
                <a:latin typeface="Consolas" panose="020B0609020204030204" pitchFamily="49" charset="0"/>
              </a:rPr>
              <a:t>//</a:t>
            </a:r>
            <a:r>
              <a:rPr lang="en-US" altLang="zh-CN" sz="1600" dirty="0">
                <a:latin typeface="Consolas" panose="020B0609020204030204" pitchFamily="49" charset="0"/>
              </a:rPr>
              <a:t>8.</a:t>
            </a:r>
            <a:r>
              <a:rPr lang="zh-CN" altLang="en-US" sz="1600" dirty="0">
                <a:latin typeface="Consolas" panose="020B0609020204030204" pitchFamily="49" charset="0"/>
              </a:rPr>
              <a:t>释放资源</a:t>
            </a:r>
          </a:p>
          <a:p>
            <a:pPr lvl="0" eaLnBrk="0" hangingPunct="0"/>
            <a:r>
              <a:rPr lang="en-US" altLang="zh-CN" sz="1600" dirty="0" err="1" smtClean="0">
                <a:latin typeface="Consolas" panose="020B0609020204030204" pitchFamily="49" charset="0"/>
              </a:rPr>
              <a:t>stmt.close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pPr lvl="0" eaLnBrk="0" hangingPunct="0"/>
            <a:r>
              <a:rPr lang="en-US" altLang="zh-CN" sz="1600" dirty="0" err="1" smtClean="0">
                <a:latin typeface="Consolas" panose="020B0609020204030204" pitchFamily="49" charset="0"/>
              </a:rPr>
              <a:t>conn.close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抽取</a:t>
            </a:r>
            <a:r>
              <a:rPr lang="en-US" altLang="zh-CN" dirty="0" err="1" smtClean="0"/>
              <a:t>MyJDBCUtils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JDBCDemo2~JDBCDemo7</a:t>
            </a:r>
            <a:endParaRPr lang="en-US" altLang="zh-CN" dirty="0"/>
          </a:p>
          <a:p>
            <a:r>
              <a:rPr lang="zh-CN" altLang="en-US" dirty="0" smtClean="0"/>
              <a:t>发现：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：代码重复严重。因此，抽取</a:t>
            </a:r>
            <a:r>
              <a:rPr lang="en-US" altLang="zh-CN" dirty="0" err="1">
                <a:solidFill>
                  <a:srgbClr val="0000FF"/>
                </a:solidFill>
              </a:rPr>
              <a:t>MyJDBCUtils</a:t>
            </a:r>
            <a:r>
              <a:rPr lang="zh-CN" altLang="en-US" dirty="0" smtClean="0">
                <a:solidFill>
                  <a:srgbClr val="0000FF"/>
                </a:solidFill>
              </a:rPr>
              <a:t>工具，从而简化书写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/>
              <a:t>抽取注册驱动</a:t>
            </a:r>
            <a:endParaRPr lang="en-US" altLang="zh-CN" dirty="0" smtClean="0"/>
          </a:p>
          <a:p>
            <a:pPr lvl="2"/>
            <a:r>
              <a:rPr lang="zh-CN" altLang="en-US" dirty="0"/>
              <a:t>抽取一个方法获取连接</a:t>
            </a:r>
            <a:r>
              <a:rPr lang="zh-CN" altLang="en-US" dirty="0" smtClean="0"/>
              <a:t>对象。利用</a:t>
            </a:r>
            <a:r>
              <a:rPr lang="en-US" altLang="zh-CN" dirty="0" smtClean="0"/>
              <a:t>properties</a:t>
            </a:r>
            <a:r>
              <a:rPr lang="zh-CN" altLang="en-US" dirty="0"/>
              <a:t>配置文件</a:t>
            </a:r>
            <a:r>
              <a:rPr lang="zh-CN" altLang="en-US" dirty="0" smtClean="0"/>
              <a:t>解决“</a:t>
            </a:r>
            <a:r>
              <a:rPr lang="zh-CN" altLang="en-US" dirty="0"/>
              <a:t>不想传递参数（麻烦），还得保证工具类的</a:t>
            </a:r>
            <a:r>
              <a:rPr lang="zh-CN" altLang="en-US" dirty="0" smtClean="0"/>
              <a:t>通用性“的问题</a:t>
            </a:r>
            <a:endParaRPr lang="en-US" altLang="zh-CN" dirty="0"/>
          </a:p>
          <a:p>
            <a:pPr lvl="2"/>
            <a:r>
              <a:rPr lang="zh-CN" altLang="en-US" dirty="0"/>
              <a:t>抽取一个方法释放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zh-CN" dirty="0" smtClean="0">
                <a:solidFill>
                  <a:srgbClr val="0000FF"/>
                </a:solidFill>
                <a:latin typeface="+mn-ea"/>
              </a:rPr>
              <a:t>数据库连接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、关闭频繁，浪费大量的资源。因此，需要</a:t>
            </a:r>
            <a:r>
              <a:rPr lang="zh-CN" altLang="en-US" dirty="0" smtClean="0">
                <a:solidFill>
                  <a:srgbClr val="008000"/>
                </a:solidFill>
                <a:latin typeface="+mn-ea"/>
              </a:rPr>
              <a:t>复用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数据库的连接</a:t>
            </a:r>
            <a:endParaRPr lang="en-US" altLang="zh-CN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数据库连接池技术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</a:p>
          <a:p>
            <a:pPr lvl="3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Durid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鲁伊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数据库连接池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什么是数据库连接池；</a:t>
            </a:r>
            <a:r>
              <a:rPr lang="en-US" altLang="zh-CN" sz="2400" dirty="0" smtClean="0">
                <a:solidFill>
                  <a:schemeClr val="tx1"/>
                </a:solidFill>
              </a:rPr>
              <a:t>DataSource</a:t>
            </a:r>
            <a:r>
              <a:rPr lang="zh-CN" altLang="en-US" sz="2400" dirty="0" smtClean="0">
                <a:solidFill>
                  <a:schemeClr val="tx1"/>
                </a:solidFill>
              </a:rPr>
              <a:t>接口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21806</TotalTime>
  <Words>1405</Words>
  <Application>Microsoft Office PowerPoint</Application>
  <PresentationFormat>全屏显示(4:3)</PresentationFormat>
  <Paragraphs>138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黑体</vt:lpstr>
      <vt:lpstr>宋体</vt:lpstr>
      <vt:lpstr>微软雅黑</vt:lpstr>
      <vt:lpstr>Arial</vt:lpstr>
      <vt:lpstr>Calibri</vt:lpstr>
      <vt:lpstr>Consolas</vt:lpstr>
      <vt:lpstr>Times New Roman</vt:lpstr>
      <vt:lpstr>1_默认设计模板</vt:lpstr>
      <vt:lpstr>Visio</vt:lpstr>
      <vt:lpstr>Day09：数据库连接池与JdbcTemplate</vt:lpstr>
      <vt:lpstr>1. JDBC相关知识复习 JDBC的概念，类图，常用api，执行步骤，示例程序及DBUtil工具抽取</vt:lpstr>
      <vt:lpstr>JDBC的概念</vt:lpstr>
      <vt:lpstr>JDBC类图</vt:lpstr>
      <vt:lpstr>JDBC常用API</vt:lpstr>
      <vt:lpstr>JDBC程序基本执行步骤</vt:lpstr>
      <vt:lpstr>JDBC基本程序示例</vt:lpstr>
      <vt:lpstr>抽取MyJDBCUtils工具</vt:lpstr>
      <vt:lpstr>2. 数据库连接池 什么是数据库连接池；DataSource接口</vt:lpstr>
      <vt:lpstr>什么是数据库连接池？</vt:lpstr>
      <vt:lpstr>DataSource接口</vt:lpstr>
      <vt:lpstr>3. C3P0数据库连接池 什么是数据库连接池；DataSource接口</vt:lpstr>
      <vt:lpstr>C3P0数据库连接池简介</vt:lpstr>
      <vt:lpstr>C3P0数据库连接池的使用步骤</vt:lpstr>
      <vt:lpstr>C3P0数据库连接池的对象创建方式</vt:lpstr>
      <vt:lpstr>示例代码</vt:lpstr>
      <vt:lpstr>4. Druid数据库连接池 Druid简介；使用步骤；配置文件，示例代码</vt:lpstr>
      <vt:lpstr>Druid简介</vt:lpstr>
      <vt:lpstr>使用步骤</vt:lpstr>
      <vt:lpstr>示例代码-配置文件properties</vt:lpstr>
      <vt:lpstr>示例代码-源程序</vt:lpstr>
      <vt:lpstr>基于Druid重写JDBCUtil类</vt:lpstr>
      <vt:lpstr>5. Spring JDBC- JdbcTemplate JdbcTemplate的作用，使用步骤；CRUD操作；用BeanPropertyRowMapper对象简化封装</vt:lpstr>
      <vt:lpstr>JdbcTemplate的功能</vt:lpstr>
      <vt:lpstr>JdbcTemplate的使用步骤</vt:lpstr>
      <vt:lpstr>JdbcTemplate中的CRUD操作</vt:lpstr>
      <vt:lpstr>用BeanPropertyRowMapper对象简化封装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2184</cp:revision>
  <dcterms:created xsi:type="dcterms:W3CDTF">2015-02-25T13:04:39Z</dcterms:created>
  <dcterms:modified xsi:type="dcterms:W3CDTF">2022-05-18T01:47:02Z</dcterms:modified>
</cp:coreProperties>
</file>