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Montserrat SemiBold"/>
      <p:regular r:id="rId12"/>
      <p:bold r:id="rId13"/>
      <p:italic r:id="rId14"/>
      <p:boldItalic r:id="rId15"/>
    </p:embeddedFont>
    <p:embeddedFont>
      <p:font typeface="Roboto"/>
      <p:regular r:id="rId16"/>
      <p:bold r:id="rId17"/>
      <p:italic r:id="rId18"/>
      <p:boldItalic r:id="rId19"/>
    </p:embeddedFont>
    <p:embeddedFont>
      <p:font typeface="Montserrat"/>
      <p:bold r:id="rId20"/>
      <p:boldItalic r:id="rId21"/>
    </p:embeddedFont>
    <p:embeddedFont>
      <p:font typeface="Montserrat Black"/>
      <p:bold r:id="rId22"/>
      <p:boldItalic r:id="rId23"/>
    </p:embeddedFont>
    <p:embeddedFont>
      <p:font typeface="Montserrat Medium"/>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lack-bold.fntdata"/><Relationship Id="rId21" Type="http://schemas.openxmlformats.org/officeDocument/2006/relationships/font" Target="fonts/Montserrat-boldItalic.fntdata"/><Relationship Id="rId24" Type="http://schemas.openxmlformats.org/officeDocument/2006/relationships/font" Target="fonts/MontserratMedium-regular.fntdata"/><Relationship Id="rId23" Type="http://schemas.openxmlformats.org/officeDocument/2006/relationships/font" Target="fonts/MontserratBlack-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italic.fntdata"/><Relationship Id="rId25" Type="http://schemas.openxmlformats.org/officeDocument/2006/relationships/font" Target="fonts/MontserratMedium-bold.fntdata"/><Relationship Id="rId28" Type="http://schemas.openxmlformats.org/officeDocument/2006/relationships/font" Target="fonts/OpenSans-regular.fntdata"/><Relationship Id="rId27" Type="http://schemas.openxmlformats.org/officeDocument/2006/relationships/font" Target="fonts/Montserrat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SemiBold-bold.fntdata"/><Relationship Id="rId12" Type="http://schemas.openxmlformats.org/officeDocument/2006/relationships/font" Target="fonts/MontserratSemiBold-regular.fntdata"/><Relationship Id="rId15" Type="http://schemas.openxmlformats.org/officeDocument/2006/relationships/font" Target="fonts/MontserratSemiBold-boldItalic.fntdata"/><Relationship Id="rId14" Type="http://schemas.openxmlformats.org/officeDocument/2006/relationships/font" Target="fonts/MontserratSemiBold-italic.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0.jpg"/><Relationship Id="rId4" Type="http://schemas.openxmlformats.org/officeDocument/2006/relationships/image" Target="../media/image8.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 Id="rId10" Type="http://schemas.openxmlformats.org/officeDocument/2006/relationships/image" Target="../media/image17.png"/><Relationship Id="rId9"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83" name="Shape 83"/>
        <p:cNvGrpSpPr/>
        <p:nvPr/>
      </p:nvGrpSpPr>
      <p:grpSpPr>
        <a:xfrm>
          <a:off x="0" y="0"/>
          <a:ext cx="0" cy="0"/>
          <a:chOff x="0" y="0"/>
          <a:chExt cx="0" cy="0"/>
        </a:xfrm>
      </p:grpSpPr>
      <p:sp>
        <p:nvSpPr>
          <p:cNvPr id="84" name="Google Shape;84;p13"/>
          <p:cNvSpPr/>
          <p:nvPr/>
        </p:nvSpPr>
        <p:spPr>
          <a:xfrm>
            <a:off x="-28575"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26000"/>
            </a:blip>
            <a:stretch>
              <a:fillRect b="-9219" l="0" r="0" t="-9220"/>
            </a:stretch>
          </a:blipFill>
          <a:ln>
            <a:noFill/>
          </a:ln>
        </p:spPr>
      </p:sp>
      <p:sp>
        <p:nvSpPr>
          <p:cNvPr id="85" name="Google Shape;85;p13"/>
          <p:cNvSpPr/>
          <p:nvPr/>
        </p:nvSpPr>
        <p:spPr>
          <a:xfrm rot="7599151">
            <a:off x="11109324" y="4018214"/>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4">
              <a:alphaModFix amt="19999"/>
            </a:blip>
            <a:stretch>
              <a:fillRect b="0" l="0" r="0" t="0"/>
            </a:stretch>
          </a:blipFill>
          <a:ln>
            <a:noFill/>
          </a:ln>
        </p:spPr>
      </p:sp>
      <p:grpSp>
        <p:nvGrpSpPr>
          <p:cNvPr id="86" name="Google Shape;86;p13"/>
          <p:cNvGrpSpPr/>
          <p:nvPr/>
        </p:nvGrpSpPr>
        <p:grpSpPr>
          <a:xfrm>
            <a:off x="10002193" y="-2006577"/>
            <a:ext cx="10835687" cy="9946822"/>
            <a:chOff x="0" y="-47625"/>
            <a:chExt cx="812800" cy="746125"/>
          </a:xfrm>
        </p:grpSpPr>
        <p:sp>
          <p:nvSpPr>
            <p:cNvPr id="87" name="Google Shape;87;p1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38B6FF">
                <a:alpha val="28235"/>
              </a:srgbClr>
            </a:solidFill>
            <a:ln>
              <a:noFill/>
            </a:ln>
          </p:spPr>
        </p:sp>
        <p:sp>
          <p:nvSpPr>
            <p:cNvPr id="88" name="Google Shape;88;p1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9" name="Google Shape;89;p13"/>
          <p:cNvGrpSpPr/>
          <p:nvPr/>
        </p:nvGrpSpPr>
        <p:grpSpPr>
          <a:xfrm>
            <a:off x="9474340" y="-2016860"/>
            <a:ext cx="11011179" cy="10107918"/>
            <a:chOff x="0" y="-47625"/>
            <a:chExt cx="812800" cy="746125"/>
          </a:xfrm>
        </p:grpSpPr>
        <p:sp>
          <p:nvSpPr>
            <p:cNvPr id="90" name="Google Shape;90;p1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38B6FF">
                <a:alpha val="28235"/>
              </a:srgbClr>
            </a:solidFill>
            <a:ln>
              <a:noFill/>
            </a:ln>
          </p:spPr>
        </p:sp>
        <p:sp>
          <p:nvSpPr>
            <p:cNvPr id="91" name="Google Shape;91;p1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2" name="Google Shape;92;p13"/>
          <p:cNvGrpSpPr/>
          <p:nvPr/>
        </p:nvGrpSpPr>
        <p:grpSpPr>
          <a:xfrm>
            <a:off x="-685241" y="2727597"/>
            <a:ext cx="7993047" cy="7993047"/>
            <a:chOff x="0" y="0"/>
            <a:chExt cx="10657396" cy="10657396"/>
          </a:xfrm>
        </p:grpSpPr>
        <p:grpSp>
          <p:nvGrpSpPr>
            <p:cNvPr id="93" name="Google Shape;93;p13"/>
            <p:cNvGrpSpPr/>
            <p:nvPr/>
          </p:nvGrpSpPr>
          <p:grpSpPr>
            <a:xfrm>
              <a:off x="0" y="0"/>
              <a:ext cx="10657396" cy="10657396"/>
              <a:chOff x="0" y="0"/>
              <a:chExt cx="812800" cy="812800"/>
            </a:xfrm>
          </p:grpSpPr>
          <p:sp>
            <p:nvSpPr>
              <p:cNvPr id="94" name="Google Shape;94;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6" name="Google Shape;96;p13"/>
            <p:cNvGrpSpPr/>
            <p:nvPr/>
          </p:nvGrpSpPr>
          <p:grpSpPr>
            <a:xfrm>
              <a:off x="1034397" y="1034397"/>
              <a:ext cx="8588602" cy="8588602"/>
              <a:chOff x="0" y="0"/>
              <a:chExt cx="812800" cy="812800"/>
            </a:xfrm>
          </p:grpSpPr>
          <p:sp>
            <p:nvSpPr>
              <p:cNvPr id="97" name="Google Shape;97;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9" name="Google Shape;99;p13"/>
            <p:cNvGrpSpPr/>
            <p:nvPr/>
          </p:nvGrpSpPr>
          <p:grpSpPr>
            <a:xfrm>
              <a:off x="1786907" y="1786907"/>
              <a:ext cx="7083581" cy="7083581"/>
              <a:chOff x="0" y="0"/>
              <a:chExt cx="812800" cy="812800"/>
            </a:xfrm>
          </p:grpSpPr>
          <p:sp>
            <p:nvSpPr>
              <p:cNvPr id="100" name="Google Shape;100;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2" name="Google Shape;102;p13"/>
            <p:cNvGrpSpPr/>
            <p:nvPr/>
          </p:nvGrpSpPr>
          <p:grpSpPr>
            <a:xfrm>
              <a:off x="2409352" y="2409352"/>
              <a:ext cx="5838691" cy="5838691"/>
              <a:chOff x="0" y="0"/>
              <a:chExt cx="812800" cy="812800"/>
            </a:xfrm>
          </p:grpSpPr>
          <p:sp>
            <p:nvSpPr>
              <p:cNvPr id="103" name="Google Shape;103;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5" name="Google Shape;105;p13"/>
            <p:cNvGrpSpPr/>
            <p:nvPr/>
          </p:nvGrpSpPr>
          <p:grpSpPr>
            <a:xfrm>
              <a:off x="3092186" y="3092186"/>
              <a:ext cx="4473024" cy="4473024"/>
              <a:chOff x="0" y="0"/>
              <a:chExt cx="812800" cy="812800"/>
            </a:xfrm>
          </p:grpSpPr>
          <p:sp>
            <p:nvSpPr>
              <p:cNvPr id="106" name="Google Shape;106;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108" name="Google Shape;108;p13"/>
          <p:cNvGrpSpPr/>
          <p:nvPr/>
        </p:nvGrpSpPr>
        <p:grpSpPr>
          <a:xfrm>
            <a:off x="0" y="8533034"/>
            <a:ext cx="6095940" cy="1753966"/>
            <a:chOff x="0" y="-47625"/>
            <a:chExt cx="1926614" cy="554339"/>
          </a:xfrm>
        </p:grpSpPr>
        <p:sp>
          <p:nvSpPr>
            <p:cNvPr id="109" name="Google Shape;109;p13"/>
            <p:cNvSpPr/>
            <p:nvPr/>
          </p:nvSpPr>
          <p:spPr>
            <a:xfrm>
              <a:off x="0" y="0"/>
              <a:ext cx="1926614" cy="506714"/>
            </a:xfrm>
            <a:custGeom>
              <a:rect b="b" l="l" r="r" t="t"/>
              <a:pathLst>
                <a:path extrusionOk="0" h="506714" w="1926614">
                  <a:moveTo>
                    <a:pt x="0" y="0"/>
                  </a:moveTo>
                  <a:lnTo>
                    <a:pt x="1926614" y="0"/>
                  </a:lnTo>
                  <a:lnTo>
                    <a:pt x="1926614" y="506714"/>
                  </a:lnTo>
                  <a:lnTo>
                    <a:pt x="0" y="506714"/>
                  </a:lnTo>
                  <a:close/>
                </a:path>
              </a:pathLst>
            </a:custGeom>
            <a:solidFill>
              <a:srgbClr val="407FDE"/>
            </a:solidFill>
            <a:ln>
              <a:noFill/>
            </a:ln>
          </p:spPr>
        </p:sp>
        <p:sp>
          <p:nvSpPr>
            <p:cNvPr id="110" name="Google Shape;110;p13"/>
            <p:cNvSpPr txBox="1"/>
            <p:nvPr/>
          </p:nvSpPr>
          <p:spPr>
            <a:xfrm>
              <a:off x="0" y="-47625"/>
              <a:ext cx="1926614" cy="55433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1" name="Google Shape;111;p13"/>
          <p:cNvGrpSpPr/>
          <p:nvPr/>
        </p:nvGrpSpPr>
        <p:grpSpPr>
          <a:xfrm>
            <a:off x="12192060" y="8533034"/>
            <a:ext cx="6095940" cy="1753966"/>
            <a:chOff x="0" y="-47625"/>
            <a:chExt cx="1926614" cy="554339"/>
          </a:xfrm>
        </p:grpSpPr>
        <p:sp>
          <p:nvSpPr>
            <p:cNvPr id="112" name="Google Shape;112;p13"/>
            <p:cNvSpPr/>
            <p:nvPr/>
          </p:nvSpPr>
          <p:spPr>
            <a:xfrm>
              <a:off x="0" y="0"/>
              <a:ext cx="1926614" cy="506714"/>
            </a:xfrm>
            <a:custGeom>
              <a:rect b="b" l="l" r="r" t="t"/>
              <a:pathLst>
                <a:path extrusionOk="0" h="506714" w="1926614">
                  <a:moveTo>
                    <a:pt x="0" y="0"/>
                  </a:moveTo>
                  <a:lnTo>
                    <a:pt x="1926614" y="0"/>
                  </a:lnTo>
                  <a:lnTo>
                    <a:pt x="1926614" y="506714"/>
                  </a:lnTo>
                  <a:lnTo>
                    <a:pt x="0" y="506714"/>
                  </a:lnTo>
                  <a:close/>
                </a:path>
              </a:pathLst>
            </a:custGeom>
            <a:gradFill>
              <a:gsLst>
                <a:gs pos="0">
                  <a:srgbClr val="0097B2"/>
                </a:gs>
                <a:gs pos="100000">
                  <a:srgbClr val="7ED957"/>
                </a:gs>
              </a:gsLst>
              <a:lin ang="0" scaled="0"/>
            </a:gradFill>
            <a:ln>
              <a:noFill/>
            </a:ln>
          </p:spPr>
        </p:sp>
        <p:sp>
          <p:nvSpPr>
            <p:cNvPr id="113" name="Google Shape;113;p13"/>
            <p:cNvSpPr txBox="1"/>
            <p:nvPr/>
          </p:nvSpPr>
          <p:spPr>
            <a:xfrm>
              <a:off x="0" y="-47625"/>
              <a:ext cx="1926614" cy="55433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4" name="Google Shape;114;p13"/>
          <p:cNvGrpSpPr/>
          <p:nvPr/>
        </p:nvGrpSpPr>
        <p:grpSpPr>
          <a:xfrm>
            <a:off x="10569079" y="-1178608"/>
            <a:ext cx="9140004" cy="8390238"/>
            <a:chOff x="0" y="-47625"/>
            <a:chExt cx="812800" cy="746125"/>
          </a:xfrm>
        </p:grpSpPr>
        <p:sp>
          <p:nvSpPr>
            <p:cNvPr id="115" name="Google Shape;115;p1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38B6FF">
                <a:alpha val="28235"/>
              </a:srgbClr>
            </a:solidFill>
            <a:ln>
              <a:noFill/>
            </a:ln>
          </p:spPr>
        </p:sp>
        <p:sp>
          <p:nvSpPr>
            <p:cNvPr id="116" name="Google Shape;116;p1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7" name="Google Shape;117;p13"/>
          <p:cNvSpPr/>
          <p:nvPr/>
        </p:nvSpPr>
        <p:spPr>
          <a:xfrm rot="-2699999">
            <a:off x="-7863916" y="-4537241"/>
            <a:ext cx="14357351" cy="9368172"/>
          </a:xfrm>
          <a:custGeom>
            <a:rect b="b" l="l" r="r" t="t"/>
            <a:pathLst>
              <a:path extrusionOk="0" h="9368172" w="14357351">
                <a:moveTo>
                  <a:pt x="0" y="0"/>
                </a:moveTo>
                <a:lnTo>
                  <a:pt x="14357351" y="0"/>
                </a:lnTo>
                <a:lnTo>
                  <a:pt x="14357351" y="9368172"/>
                </a:lnTo>
                <a:lnTo>
                  <a:pt x="0" y="9368172"/>
                </a:lnTo>
                <a:lnTo>
                  <a:pt x="0" y="0"/>
                </a:lnTo>
                <a:close/>
              </a:path>
            </a:pathLst>
          </a:custGeom>
          <a:blipFill rotWithShape="1">
            <a:blip r:embed="rId4">
              <a:alphaModFix amt="19999"/>
            </a:blip>
            <a:stretch>
              <a:fillRect b="0" l="0" r="0" t="0"/>
            </a:stretch>
          </a:blipFill>
          <a:ln>
            <a:noFill/>
          </a:ln>
        </p:spPr>
      </p:sp>
      <p:grpSp>
        <p:nvGrpSpPr>
          <p:cNvPr id="118" name="Google Shape;118;p13"/>
          <p:cNvGrpSpPr/>
          <p:nvPr/>
        </p:nvGrpSpPr>
        <p:grpSpPr>
          <a:xfrm>
            <a:off x="1353563" y="4926349"/>
            <a:ext cx="4383369" cy="3299304"/>
            <a:chOff x="0" y="-47625"/>
            <a:chExt cx="1154460" cy="320523"/>
          </a:xfrm>
        </p:grpSpPr>
        <p:sp>
          <p:nvSpPr>
            <p:cNvPr id="119" name="Google Shape;119;p13"/>
            <p:cNvSpPr/>
            <p:nvPr/>
          </p:nvSpPr>
          <p:spPr>
            <a:xfrm>
              <a:off x="0" y="0"/>
              <a:ext cx="1154460" cy="272898"/>
            </a:xfrm>
            <a:custGeom>
              <a:rect b="b" l="l" r="r" t="t"/>
              <a:pathLst>
                <a:path extrusionOk="0" h="272898" w="1154460">
                  <a:moveTo>
                    <a:pt x="90077" y="0"/>
                  </a:moveTo>
                  <a:lnTo>
                    <a:pt x="1064383" y="0"/>
                  </a:lnTo>
                  <a:cubicBezTo>
                    <a:pt x="1088273" y="0"/>
                    <a:pt x="1111185" y="9490"/>
                    <a:pt x="1128077" y="26383"/>
                  </a:cubicBezTo>
                  <a:cubicBezTo>
                    <a:pt x="1144970" y="43276"/>
                    <a:pt x="1154460" y="66187"/>
                    <a:pt x="1154460" y="90077"/>
                  </a:cubicBezTo>
                  <a:lnTo>
                    <a:pt x="1154460" y="182821"/>
                  </a:lnTo>
                  <a:cubicBezTo>
                    <a:pt x="1154460" y="206711"/>
                    <a:pt x="1144970" y="229622"/>
                    <a:pt x="1128077" y="246515"/>
                  </a:cubicBezTo>
                  <a:cubicBezTo>
                    <a:pt x="1111185" y="263407"/>
                    <a:pt x="1088273" y="272898"/>
                    <a:pt x="1064383" y="272898"/>
                  </a:cubicBezTo>
                  <a:lnTo>
                    <a:pt x="90077" y="272898"/>
                  </a:lnTo>
                  <a:cubicBezTo>
                    <a:pt x="66187" y="272898"/>
                    <a:pt x="43276" y="263407"/>
                    <a:pt x="26383" y="246515"/>
                  </a:cubicBezTo>
                  <a:cubicBezTo>
                    <a:pt x="9490" y="229622"/>
                    <a:pt x="0" y="206711"/>
                    <a:pt x="0" y="182821"/>
                  </a:cubicBezTo>
                  <a:lnTo>
                    <a:pt x="0" y="90077"/>
                  </a:lnTo>
                  <a:cubicBezTo>
                    <a:pt x="0" y="66187"/>
                    <a:pt x="9490" y="43276"/>
                    <a:pt x="26383" y="26383"/>
                  </a:cubicBezTo>
                  <a:cubicBezTo>
                    <a:pt x="43276" y="9490"/>
                    <a:pt x="66187" y="0"/>
                    <a:pt x="90077" y="0"/>
                  </a:cubicBezTo>
                  <a:close/>
                </a:path>
              </a:pathLst>
            </a:custGeom>
            <a:solidFill>
              <a:srgbClr val="FF4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txBox="1"/>
            <p:nvPr/>
          </p:nvSpPr>
          <p:spPr>
            <a:xfrm>
              <a:off x="0" y="-47625"/>
              <a:ext cx="1154460" cy="320523"/>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1" name="Google Shape;121;p13"/>
          <p:cNvGrpSpPr/>
          <p:nvPr/>
        </p:nvGrpSpPr>
        <p:grpSpPr>
          <a:xfrm rot="1812227">
            <a:off x="12710945" y="220437"/>
            <a:ext cx="5044020" cy="6462184"/>
            <a:chOff x="-147178" y="-1"/>
            <a:chExt cx="6725359" cy="8616246"/>
          </a:xfrm>
        </p:grpSpPr>
        <p:grpSp>
          <p:nvGrpSpPr>
            <p:cNvPr id="122" name="Google Shape;122;p13"/>
            <p:cNvGrpSpPr/>
            <p:nvPr/>
          </p:nvGrpSpPr>
          <p:grpSpPr>
            <a:xfrm rot="-9023308">
              <a:off x="743004" y="916323"/>
              <a:ext cx="4897166" cy="4495445"/>
              <a:chOff x="0" y="-47625"/>
              <a:chExt cx="812800" cy="746125"/>
            </a:xfrm>
          </p:grpSpPr>
          <p:sp>
            <p:nvSpPr>
              <p:cNvPr id="123" name="Google Shape;123;p1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257175">
                <a:solidFill>
                  <a:srgbClr val="FFFFFF"/>
                </a:solidFill>
                <a:prstDash val="solid"/>
                <a:miter lim="8000"/>
                <a:headEnd len="sm" w="sm" type="none"/>
                <a:tailEnd len="sm" w="sm" type="none"/>
              </a:ln>
            </p:spPr>
          </p:sp>
          <p:sp>
            <p:nvSpPr>
              <p:cNvPr id="124" name="Google Shape;124;p13"/>
              <p:cNvSpPr txBox="1"/>
              <p:nvPr/>
            </p:nvSpPr>
            <p:spPr>
              <a:xfrm>
                <a:off x="114300" y="-47625"/>
                <a:ext cx="584200" cy="746125"/>
              </a:xfrm>
              <a:prstGeom prst="rect">
                <a:avLst/>
              </a:prstGeom>
              <a:noFill/>
              <a:ln>
                <a:noFill/>
              </a:ln>
            </p:spPr>
            <p:txBody>
              <a:bodyPr anchorCtr="0" anchor="ctr" bIns="104550" lIns="104550" spcFirstLastPara="1" rIns="104550" wrap="square" tIns="1045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5" name="Google Shape;125;p13"/>
            <p:cNvGrpSpPr/>
            <p:nvPr/>
          </p:nvGrpSpPr>
          <p:grpSpPr>
            <a:xfrm rot="-9023308">
              <a:off x="673754" y="2998567"/>
              <a:ext cx="5083495" cy="4666490"/>
              <a:chOff x="0" y="-47625"/>
              <a:chExt cx="812800" cy="746125"/>
            </a:xfrm>
          </p:grpSpPr>
          <p:sp>
            <p:nvSpPr>
              <p:cNvPr id="126" name="Google Shape;126;p1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127" name="Google Shape;127;p13"/>
              <p:cNvSpPr txBox="1"/>
              <p:nvPr/>
            </p:nvSpPr>
            <p:spPr>
              <a:xfrm>
                <a:off x="114300" y="-47625"/>
                <a:ext cx="584200" cy="746125"/>
              </a:xfrm>
              <a:prstGeom prst="rect">
                <a:avLst/>
              </a:prstGeom>
              <a:noFill/>
              <a:ln>
                <a:noFill/>
              </a:ln>
            </p:spPr>
            <p:txBody>
              <a:bodyPr anchorCtr="0" anchor="ctr" bIns="104550" lIns="104550" spcFirstLastPara="1" rIns="104550" wrap="square" tIns="1045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8" name="Google Shape;128;p13"/>
            <p:cNvGrpSpPr/>
            <p:nvPr/>
          </p:nvGrpSpPr>
          <p:grpSpPr>
            <a:xfrm>
              <a:off x="2910435" y="5074340"/>
              <a:ext cx="762000" cy="762000"/>
              <a:chOff x="0" y="0"/>
              <a:chExt cx="812800" cy="812800"/>
            </a:xfrm>
          </p:grpSpPr>
          <p:sp>
            <p:nvSpPr>
              <p:cNvPr id="129" name="Google Shape;129;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1" name="Google Shape;131;p13"/>
            <p:cNvGrpSpPr/>
            <p:nvPr/>
          </p:nvGrpSpPr>
          <p:grpSpPr>
            <a:xfrm>
              <a:off x="3066896" y="5646272"/>
              <a:ext cx="449078" cy="608501"/>
              <a:chOff x="0" y="-47625"/>
              <a:chExt cx="635000" cy="860425"/>
            </a:xfrm>
          </p:grpSpPr>
          <p:sp>
            <p:nvSpPr>
              <p:cNvPr id="132" name="Google Shape;132;p13"/>
              <p:cNvSpPr/>
              <p:nvPr/>
            </p:nvSpPr>
            <p:spPr>
              <a:xfrm>
                <a:off x="0" y="0"/>
                <a:ext cx="635000" cy="812800"/>
              </a:xfrm>
              <a:custGeom>
                <a:rect b="b" l="l" r="r" t="t"/>
                <a:pathLst>
                  <a:path extrusionOk="0" h="812800" w="635000">
                    <a:moveTo>
                      <a:pt x="635000" y="0"/>
                    </a:moveTo>
                    <a:lnTo>
                      <a:pt x="635000" y="698500"/>
                    </a:lnTo>
                    <a:lnTo>
                      <a:pt x="317500" y="812800"/>
                    </a:lnTo>
                    <a:lnTo>
                      <a:pt x="0" y="698500"/>
                    </a:lnTo>
                    <a:lnTo>
                      <a:pt x="0" y="0"/>
                    </a:lnTo>
                    <a:lnTo>
                      <a:pt x="635000" y="0"/>
                    </a:lnTo>
                    <a:close/>
                  </a:path>
                </a:pathLst>
              </a:custGeom>
              <a:solidFill>
                <a:srgbClr val="009E52"/>
              </a:solidFill>
              <a:ln>
                <a:noFill/>
              </a:ln>
            </p:spPr>
          </p:sp>
          <p:sp>
            <p:nvSpPr>
              <p:cNvPr id="133" name="Google Shape;133;p13"/>
              <p:cNvSpPr txBox="1"/>
              <p:nvPr/>
            </p:nvSpPr>
            <p:spPr>
              <a:xfrm>
                <a:off x="0" y="-47625"/>
                <a:ext cx="6350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134" name="Google Shape;134;p13"/>
          <p:cNvSpPr/>
          <p:nvPr/>
        </p:nvSpPr>
        <p:spPr>
          <a:xfrm>
            <a:off x="6474051" y="9021127"/>
            <a:ext cx="833755" cy="833755"/>
          </a:xfrm>
          <a:custGeom>
            <a:rect b="b" l="l" r="r" t="t"/>
            <a:pathLst>
              <a:path extrusionOk="0" h="833755" w="833755">
                <a:moveTo>
                  <a:pt x="0" y="0"/>
                </a:moveTo>
                <a:lnTo>
                  <a:pt x="833755" y="0"/>
                </a:lnTo>
                <a:lnTo>
                  <a:pt x="833755" y="833755"/>
                </a:lnTo>
                <a:lnTo>
                  <a:pt x="0" y="833755"/>
                </a:lnTo>
                <a:lnTo>
                  <a:pt x="0" y="0"/>
                </a:lnTo>
                <a:close/>
              </a:path>
            </a:pathLst>
          </a:custGeom>
          <a:blipFill rotWithShape="1">
            <a:blip r:embed="rId5">
              <a:alphaModFix/>
            </a:blip>
            <a:stretch>
              <a:fillRect b="0" l="0" r="0" t="0"/>
            </a:stretch>
          </a:blipFill>
          <a:ln>
            <a:noFill/>
          </a:ln>
        </p:spPr>
      </p:sp>
      <p:sp>
        <p:nvSpPr>
          <p:cNvPr id="135" name="Google Shape;135;p13"/>
          <p:cNvSpPr/>
          <p:nvPr/>
        </p:nvSpPr>
        <p:spPr>
          <a:xfrm>
            <a:off x="1484827" y="9068484"/>
            <a:ext cx="739040" cy="739040"/>
          </a:xfrm>
          <a:custGeom>
            <a:rect b="b" l="l" r="r" t="t"/>
            <a:pathLst>
              <a:path extrusionOk="0" h="739040" w="739040">
                <a:moveTo>
                  <a:pt x="0" y="0"/>
                </a:moveTo>
                <a:lnTo>
                  <a:pt x="739040" y="0"/>
                </a:lnTo>
                <a:lnTo>
                  <a:pt x="739040" y="739040"/>
                </a:lnTo>
                <a:lnTo>
                  <a:pt x="0" y="739040"/>
                </a:lnTo>
                <a:lnTo>
                  <a:pt x="0" y="0"/>
                </a:lnTo>
                <a:close/>
              </a:path>
            </a:pathLst>
          </a:custGeom>
          <a:blipFill rotWithShape="1">
            <a:blip r:embed="rId6">
              <a:alphaModFix/>
            </a:blip>
            <a:stretch>
              <a:fillRect b="0" l="0" r="0" t="0"/>
            </a:stretch>
          </a:blipFill>
          <a:ln>
            <a:noFill/>
          </a:ln>
        </p:spPr>
      </p:sp>
      <p:sp>
        <p:nvSpPr>
          <p:cNvPr id="136" name="Google Shape;136;p13"/>
          <p:cNvSpPr/>
          <p:nvPr/>
        </p:nvSpPr>
        <p:spPr>
          <a:xfrm>
            <a:off x="12572880" y="9044392"/>
            <a:ext cx="787225" cy="787225"/>
          </a:xfrm>
          <a:custGeom>
            <a:rect b="b" l="l" r="r" t="t"/>
            <a:pathLst>
              <a:path extrusionOk="0" h="787225" w="787225">
                <a:moveTo>
                  <a:pt x="0" y="0"/>
                </a:moveTo>
                <a:lnTo>
                  <a:pt x="787224" y="0"/>
                </a:lnTo>
                <a:lnTo>
                  <a:pt x="787224" y="787225"/>
                </a:lnTo>
                <a:lnTo>
                  <a:pt x="0" y="787225"/>
                </a:lnTo>
                <a:lnTo>
                  <a:pt x="0" y="0"/>
                </a:lnTo>
                <a:close/>
              </a:path>
            </a:pathLst>
          </a:custGeom>
          <a:blipFill rotWithShape="1">
            <a:blip r:embed="rId7">
              <a:alphaModFix/>
            </a:blip>
            <a:stretch>
              <a:fillRect b="0" l="0" r="0" t="0"/>
            </a:stretch>
          </a:blipFill>
          <a:ln>
            <a:noFill/>
          </a:ln>
        </p:spPr>
      </p:sp>
      <p:sp>
        <p:nvSpPr>
          <p:cNvPr id="137" name="Google Shape;137;p13"/>
          <p:cNvSpPr txBox="1"/>
          <p:nvPr/>
        </p:nvSpPr>
        <p:spPr>
          <a:xfrm>
            <a:off x="1484827" y="2008569"/>
            <a:ext cx="11646000" cy="3078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9999">
                <a:solidFill>
                  <a:srgbClr val="FFFFFF"/>
                </a:solidFill>
                <a:latin typeface="Montserrat"/>
                <a:ea typeface="Montserrat"/>
                <a:cs typeface="Montserrat"/>
                <a:sym typeface="Montserrat"/>
              </a:rPr>
              <a:t>BUFFER OVERFLOW</a:t>
            </a:r>
            <a:endParaRPr/>
          </a:p>
        </p:txBody>
      </p:sp>
      <p:sp>
        <p:nvSpPr>
          <p:cNvPr id="138" name="Google Shape;138;p13"/>
          <p:cNvSpPr txBox="1"/>
          <p:nvPr/>
        </p:nvSpPr>
        <p:spPr>
          <a:xfrm>
            <a:off x="1623450" y="5655550"/>
            <a:ext cx="3843600" cy="2308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Arial"/>
                <a:ea typeface="Arial"/>
                <a:cs typeface="Arial"/>
                <a:sym typeface="Arial"/>
              </a:rPr>
              <a:t>Presentation By:</a:t>
            </a:r>
            <a:br>
              <a:rPr b="0" i="0" lang="en-US" sz="3000" u="none" cap="none" strike="noStrike">
                <a:solidFill>
                  <a:srgbClr val="FFFFFF"/>
                </a:solidFill>
                <a:latin typeface="Arial"/>
                <a:ea typeface="Arial"/>
                <a:cs typeface="Arial"/>
                <a:sym typeface="Arial"/>
              </a:rPr>
            </a:br>
            <a:r>
              <a:rPr b="0" i="0" lang="en-US" sz="3000" u="none" cap="none" strike="noStrike">
                <a:solidFill>
                  <a:srgbClr val="FFFFFF"/>
                </a:solidFill>
                <a:latin typeface="Arial"/>
                <a:ea typeface="Arial"/>
                <a:cs typeface="Arial"/>
                <a:sym typeface="Arial"/>
              </a:rPr>
              <a:t>Taha Nasir</a:t>
            </a:r>
            <a:br>
              <a:rPr b="0" i="0" lang="en-US" sz="3000" u="none" cap="none" strike="noStrike">
                <a:solidFill>
                  <a:srgbClr val="FFFFFF"/>
                </a:solidFill>
                <a:latin typeface="Arial"/>
                <a:ea typeface="Arial"/>
                <a:cs typeface="Arial"/>
                <a:sym typeface="Arial"/>
              </a:rPr>
            </a:br>
            <a:r>
              <a:rPr lang="en-US" sz="3000">
                <a:solidFill>
                  <a:srgbClr val="FFFFFF"/>
                </a:solidFill>
              </a:rPr>
              <a:t>Ifrah Noman</a:t>
            </a:r>
            <a:br>
              <a:rPr lang="en-US" sz="3000">
                <a:solidFill>
                  <a:srgbClr val="FFFFFF"/>
                </a:solidFill>
              </a:rPr>
            </a:br>
            <a:r>
              <a:rPr lang="en-US" sz="3000">
                <a:solidFill>
                  <a:srgbClr val="FFFFFF"/>
                </a:solidFill>
              </a:rPr>
              <a:t>Brooj Nasir</a:t>
            </a:r>
            <a:br>
              <a:rPr lang="en-US" sz="3000">
                <a:solidFill>
                  <a:srgbClr val="FFFFFF"/>
                </a:solidFill>
              </a:rPr>
            </a:br>
            <a:r>
              <a:rPr lang="en-US" sz="3000">
                <a:solidFill>
                  <a:srgbClr val="FFFFFF"/>
                </a:solidFill>
              </a:rPr>
              <a:t>Hoor-ul-ein</a:t>
            </a:r>
            <a:endParaRPr sz="3000"/>
          </a:p>
        </p:txBody>
      </p:sp>
      <p:sp>
        <p:nvSpPr>
          <p:cNvPr id="139" name="Google Shape;139;p13"/>
          <p:cNvSpPr txBox="1"/>
          <p:nvPr/>
        </p:nvSpPr>
        <p:spPr>
          <a:xfrm>
            <a:off x="2411580" y="9280481"/>
            <a:ext cx="1761300" cy="8850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2500">
                <a:solidFill>
                  <a:srgbClr val="FFFFFF"/>
                </a:solidFill>
                <a:latin typeface="Montserrat Medium"/>
                <a:ea typeface="Montserrat Medium"/>
                <a:cs typeface="Montserrat Medium"/>
                <a:sym typeface="Montserrat Medium"/>
              </a:rPr>
              <a:t>21-12-2023</a:t>
            </a:r>
            <a:endParaRPr sz="2500">
              <a:solidFill>
                <a:srgbClr val="FFFFFF"/>
              </a:solidFill>
              <a:latin typeface="Montserrat Medium"/>
              <a:ea typeface="Montserrat Medium"/>
              <a:cs typeface="Montserrat Medium"/>
              <a:sym typeface="Montserrat Medium"/>
            </a:endParaRPr>
          </a:p>
          <a:p>
            <a:pPr indent="0" lvl="0" marL="0" marR="0" rtl="0" algn="l">
              <a:lnSpc>
                <a:spcPct val="130000"/>
              </a:lnSpc>
              <a:spcBef>
                <a:spcPts val="0"/>
              </a:spcBef>
              <a:spcAft>
                <a:spcPts val="0"/>
              </a:spcAft>
              <a:buNone/>
            </a:pPr>
            <a:r>
              <a:t/>
            </a:r>
            <a:endParaRPr sz="2500">
              <a:solidFill>
                <a:srgbClr val="FFFFFF"/>
              </a:solidFill>
              <a:latin typeface="Montserrat Medium"/>
              <a:ea typeface="Montserrat Medium"/>
              <a:cs typeface="Montserrat Medium"/>
              <a:sym typeface="Montserrat Medium"/>
            </a:endParaRPr>
          </a:p>
        </p:txBody>
      </p:sp>
      <p:sp>
        <p:nvSpPr>
          <p:cNvPr id="140" name="Google Shape;140;p13"/>
          <p:cNvSpPr txBox="1"/>
          <p:nvPr/>
        </p:nvSpPr>
        <p:spPr>
          <a:xfrm>
            <a:off x="7382696" y="9233124"/>
            <a:ext cx="4238400" cy="384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2500">
                <a:solidFill>
                  <a:srgbClr val="FFFFFF"/>
                </a:solidFill>
                <a:latin typeface="Montserrat Medium"/>
                <a:ea typeface="Montserrat Medium"/>
                <a:cs typeface="Montserrat Medium"/>
                <a:sym typeface="Montserrat Medium"/>
              </a:rPr>
              <a:t>Air University  Islamabad</a:t>
            </a:r>
            <a:endParaRPr/>
          </a:p>
        </p:txBody>
      </p:sp>
      <p:sp>
        <p:nvSpPr>
          <p:cNvPr id="141" name="Google Shape;141;p13"/>
          <p:cNvSpPr txBox="1"/>
          <p:nvPr/>
        </p:nvSpPr>
        <p:spPr>
          <a:xfrm>
            <a:off x="13531554" y="9233124"/>
            <a:ext cx="3063185" cy="390711"/>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500" u="none" cap="none" strike="noStrike">
                <a:solidFill>
                  <a:srgbClr val="FFFFFF"/>
                </a:solidFill>
                <a:latin typeface="Montserrat Medium"/>
                <a:ea typeface="Montserrat Medium"/>
                <a:cs typeface="Montserrat Medium"/>
                <a:sym typeface="Montserrat Medium"/>
              </a:rPr>
              <a:t>Cybersecurity.org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145" name="Shape 145"/>
        <p:cNvGrpSpPr/>
        <p:nvPr/>
      </p:nvGrpSpPr>
      <p:grpSpPr>
        <a:xfrm>
          <a:off x="0" y="0"/>
          <a:ext cx="0" cy="0"/>
          <a:chOff x="0" y="0"/>
          <a:chExt cx="0" cy="0"/>
        </a:xfrm>
      </p:grpSpPr>
      <p:sp>
        <p:nvSpPr>
          <p:cNvPr id="146" name="Google Shape;146;p14"/>
          <p:cNvSpPr/>
          <p:nvPr/>
        </p:nvSpPr>
        <p:spPr>
          <a:xfrm rot="-8100000">
            <a:off x="-7019259" y="4447771"/>
            <a:ext cx="14357351" cy="9368172"/>
          </a:xfrm>
          <a:custGeom>
            <a:rect b="b" l="l" r="r" t="t"/>
            <a:pathLst>
              <a:path extrusionOk="0" h="9368172" w="14357351">
                <a:moveTo>
                  <a:pt x="0" y="0"/>
                </a:moveTo>
                <a:lnTo>
                  <a:pt x="14357351" y="0"/>
                </a:lnTo>
                <a:lnTo>
                  <a:pt x="14357351" y="9368172"/>
                </a:lnTo>
                <a:lnTo>
                  <a:pt x="0" y="9368172"/>
                </a:lnTo>
                <a:lnTo>
                  <a:pt x="0" y="0"/>
                </a:lnTo>
                <a:close/>
              </a:path>
            </a:pathLst>
          </a:custGeom>
          <a:blipFill rotWithShape="1">
            <a:blip r:embed="rId3">
              <a:alphaModFix amt="19999"/>
            </a:blip>
            <a:stretch>
              <a:fillRect b="0" l="0" r="0" t="0"/>
            </a:stretch>
          </a:blipFill>
          <a:ln>
            <a:noFill/>
          </a:ln>
        </p:spPr>
      </p:sp>
      <p:sp>
        <p:nvSpPr>
          <p:cNvPr id="147" name="Google Shape;147;p14"/>
          <p:cNvSpPr/>
          <p:nvPr/>
        </p:nvSpPr>
        <p:spPr>
          <a:xfrm rot="2700000">
            <a:off x="7693193" y="-4051440"/>
            <a:ext cx="14357351" cy="9368172"/>
          </a:xfrm>
          <a:custGeom>
            <a:rect b="b" l="l" r="r" t="t"/>
            <a:pathLst>
              <a:path extrusionOk="0" h="9368172" w="14357351">
                <a:moveTo>
                  <a:pt x="0" y="0"/>
                </a:moveTo>
                <a:lnTo>
                  <a:pt x="14357351" y="0"/>
                </a:lnTo>
                <a:lnTo>
                  <a:pt x="14357351" y="9368171"/>
                </a:lnTo>
                <a:lnTo>
                  <a:pt x="0" y="9368171"/>
                </a:lnTo>
                <a:lnTo>
                  <a:pt x="0" y="0"/>
                </a:lnTo>
                <a:close/>
              </a:path>
            </a:pathLst>
          </a:custGeom>
          <a:blipFill rotWithShape="1">
            <a:blip r:embed="rId3">
              <a:alphaModFix amt="19999"/>
            </a:blip>
            <a:stretch>
              <a:fillRect b="0" l="0" r="0" t="0"/>
            </a:stretch>
          </a:blipFill>
          <a:ln>
            <a:noFill/>
          </a:ln>
        </p:spPr>
      </p:sp>
      <p:grpSp>
        <p:nvGrpSpPr>
          <p:cNvPr id="148" name="Google Shape;148;p14"/>
          <p:cNvGrpSpPr/>
          <p:nvPr/>
        </p:nvGrpSpPr>
        <p:grpSpPr>
          <a:xfrm>
            <a:off x="-297850" y="-850361"/>
            <a:ext cx="7993047" cy="7993047"/>
            <a:chOff x="0" y="0"/>
            <a:chExt cx="10657396" cy="10657396"/>
          </a:xfrm>
        </p:grpSpPr>
        <p:grpSp>
          <p:nvGrpSpPr>
            <p:cNvPr id="149" name="Google Shape;149;p14"/>
            <p:cNvGrpSpPr/>
            <p:nvPr/>
          </p:nvGrpSpPr>
          <p:grpSpPr>
            <a:xfrm>
              <a:off x="0" y="0"/>
              <a:ext cx="10657396" cy="10657396"/>
              <a:chOff x="0" y="0"/>
              <a:chExt cx="812800" cy="812800"/>
            </a:xfrm>
          </p:grpSpPr>
          <p:sp>
            <p:nvSpPr>
              <p:cNvPr id="150" name="Google Shape;150;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2" name="Google Shape;152;p14"/>
            <p:cNvGrpSpPr/>
            <p:nvPr/>
          </p:nvGrpSpPr>
          <p:grpSpPr>
            <a:xfrm>
              <a:off x="1034397" y="1034397"/>
              <a:ext cx="8588602" cy="8588602"/>
              <a:chOff x="0" y="0"/>
              <a:chExt cx="812800" cy="812800"/>
            </a:xfrm>
          </p:grpSpPr>
          <p:sp>
            <p:nvSpPr>
              <p:cNvPr id="153" name="Google Shape;153;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5" name="Google Shape;155;p14"/>
            <p:cNvGrpSpPr/>
            <p:nvPr/>
          </p:nvGrpSpPr>
          <p:grpSpPr>
            <a:xfrm>
              <a:off x="1786907" y="1786907"/>
              <a:ext cx="7083581" cy="7083581"/>
              <a:chOff x="0" y="0"/>
              <a:chExt cx="812800" cy="812800"/>
            </a:xfrm>
          </p:grpSpPr>
          <p:sp>
            <p:nvSpPr>
              <p:cNvPr id="156" name="Google Shape;156;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8" name="Google Shape;158;p14"/>
            <p:cNvGrpSpPr/>
            <p:nvPr/>
          </p:nvGrpSpPr>
          <p:grpSpPr>
            <a:xfrm>
              <a:off x="2409352" y="2409352"/>
              <a:ext cx="5838691" cy="5838691"/>
              <a:chOff x="0" y="0"/>
              <a:chExt cx="812800" cy="812800"/>
            </a:xfrm>
          </p:grpSpPr>
          <p:sp>
            <p:nvSpPr>
              <p:cNvPr id="159" name="Google Shape;159;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14"/>
            <p:cNvGrpSpPr/>
            <p:nvPr/>
          </p:nvGrpSpPr>
          <p:grpSpPr>
            <a:xfrm>
              <a:off x="3092186" y="3092186"/>
              <a:ext cx="4473024" cy="4473024"/>
              <a:chOff x="0" y="0"/>
              <a:chExt cx="812800" cy="812800"/>
            </a:xfrm>
          </p:grpSpPr>
          <p:sp>
            <p:nvSpPr>
              <p:cNvPr id="162" name="Google Shape;162;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164" name="Google Shape;164;p14"/>
          <p:cNvGrpSpPr/>
          <p:nvPr/>
        </p:nvGrpSpPr>
        <p:grpSpPr>
          <a:xfrm>
            <a:off x="1989919" y="-179217"/>
            <a:ext cx="3086100" cy="6469932"/>
            <a:chOff x="0" y="-47625"/>
            <a:chExt cx="812800" cy="1704015"/>
          </a:xfrm>
        </p:grpSpPr>
        <p:sp>
          <p:nvSpPr>
            <p:cNvPr id="165" name="Google Shape;165;p14"/>
            <p:cNvSpPr/>
            <p:nvPr/>
          </p:nvSpPr>
          <p:spPr>
            <a:xfrm>
              <a:off x="0" y="0"/>
              <a:ext cx="812800" cy="1656390"/>
            </a:xfrm>
            <a:custGeom>
              <a:rect b="b" l="l" r="r" t="t"/>
              <a:pathLst>
                <a:path extrusionOk="0" h="1656390" w="812800">
                  <a:moveTo>
                    <a:pt x="0" y="0"/>
                  </a:moveTo>
                  <a:lnTo>
                    <a:pt x="812800" y="0"/>
                  </a:lnTo>
                  <a:lnTo>
                    <a:pt x="812800" y="1656390"/>
                  </a:lnTo>
                  <a:lnTo>
                    <a:pt x="0" y="1656390"/>
                  </a:lnTo>
                  <a:close/>
                </a:path>
              </a:pathLst>
            </a:custGeom>
            <a:solidFill>
              <a:srgbClr val="F35391"/>
            </a:solidFill>
            <a:ln>
              <a:noFill/>
            </a:ln>
          </p:spPr>
        </p:sp>
        <p:sp>
          <p:nvSpPr>
            <p:cNvPr id="166" name="Google Shape;166;p14"/>
            <p:cNvSpPr txBox="1"/>
            <p:nvPr/>
          </p:nvSpPr>
          <p:spPr>
            <a:xfrm>
              <a:off x="0" y="-47625"/>
              <a:ext cx="812800" cy="170401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7" name="Google Shape;167;p14"/>
          <p:cNvGrpSpPr/>
          <p:nvPr/>
        </p:nvGrpSpPr>
        <p:grpSpPr>
          <a:xfrm>
            <a:off x="15201900" y="-180826"/>
            <a:ext cx="3086100" cy="10466217"/>
            <a:chOff x="0" y="-47625"/>
            <a:chExt cx="812800" cy="2756534"/>
          </a:xfrm>
        </p:grpSpPr>
        <p:sp>
          <p:nvSpPr>
            <p:cNvPr id="168" name="Google Shape;168;p14"/>
            <p:cNvSpPr/>
            <p:nvPr/>
          </p:nvSpPr>
          <p:spPr>
            <a:xfrm>
              <a:off x="0" y="0"/>
              <a:ext cx="812800" cy="2708909"/>
            </a:xfrm>
            <a:custGeom>
              <a:rect b="b" l="l" r="r" t="t"/>
              <a:pathLst>
                <a:path extrusionOk="0" h="2708909" w="812800">
                  <a:moveTo>
                    <a:pt x="0" y="0"/>
                  </a:moveTo>
                  <a:lnTo>
                    <a:pt x="812800" y="0"/>
                  </a:lnTo>
                  <a:lnTo>
                    <a:pt x="812800" y="2708909"/>
                  </a:lnTo>
                  <a:lnTo>
                    <a:pt x="0" y="2708909"/>
                  </a:lnTo>
                  <a:close/>
                </a:path>
              </a:pathLst>
            </a:custGeom>
            <a:solidFill>
              <a:srgbClr val="69F3C2"/>
            </a:solidFill>
            <a:ln>
              <a:noFill/>
            </a:ln>
          </p:spPr>
        </p:sp>
        <p:sp>
          <p:nvSpPr>
            <p:cNvPr id="169" name="Google Shape;169;p14"/>
            <p:cNvSpPr txBox="1"/>
            <p:nvPr/>
          </p:nvSpPr>
          <p:spPr>
            <a:xfrm>
              <a:off x="0" y="-47625"/>
              <a:ext cx="812800" cy="2756534"/>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0" name="Google Shape;170;p14"/>
          <p:cNvSpPr/>
          <p:nvPr/>
        </p:nvSpPr>
        <p:spPr>
          <a:xfrm>
            <a:off x="15043100" y="-850338"/>
            <a:ext cx="6858000" cy="10134270"/>
          </a:xfrm>
          <a:custGeom>
            <a:rect b="b" l="l" r="r" t="t"/>
            <a:pathLst>
              <a:path extrusionOk="0" h="10134270" w="6858000">
                <a:moveTo>
                  <a:pt x="0" y="0"/>
                </a:moveTo>
                <a:lnTo>
                  <a:pt x="6858000" y="0"/>
                </a:lnTo>
                <a:lnTo>
                  <a:pt x="6858000" y="10134270"/>
                </a:lnTo>
                <a:lnTo>
                  <a:pt x="0" y="10134270"/>
                </a:lnTo>
                <a:lnTo>
                  <a:pt x="0" y="0"/>
                </a:lnTo>
                <a:close/>
              </a:path>
            </a:pathLst>
          </a:custGeom>
          <a:blipFill rotWithShape="1">
            <a:blip r:embed="rId4">
              <a:alphaModFix/>
            </a:blip>
            <a:stretch>
              <a:fillRect b="0" l="-14629" r="-131652" t="0"/>
            </a:stretch>
          </a:blipFill>
          <a:ln>
            <a:noFill/>
          </a:ln>
        </p:spPr>
      </p:sp>
      <p:grpSp>
        <p:nvGrpSpPr>
          <p:cNvPr id="171" name="Google Shape;171;p14"/>
          <p:cNvGrpSpPr/>
          <p:nvPr/>
        </p:nvGrpSpPr>
        <p:grpSpPr>
          <a:xfrm>
            <a:off x="10942193" y="8259518"/>
            <a:ext cx="339583" cy="359480"/>
            <a:chOff x="0" y="-47625"/>
            <a:chExt cx="812800" cy="860425"/>
          </a:xfrm>
        </p:grpSpPr>
        <p:sp>
          <p:nvSpPr>
            <p:cNvPr id="172" name="Google Shape;172;p14"/>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69F3C2"/>
            </a:solidFill>
            <a:ln>
              <a:noFill/>
            </a:ln>
          </p:spPr>
        </p:sp>
        <p:sp>
          <p:nvSpPr>
            <p:cNvPr id="173" name="Google Shape;173;p14"/>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4" name="Google Shape;174;p14"/>
          <p:cNvSpPr txBox="1"/>
          <p:nvPr/>
        </p:nvSpPr>
        <p:spPr>
          <a:xfrm>
            <a:off x="5600525" y="2136982"/>
            <a:ext cx="8313000" cy="5894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US" sz="3900">
                <a:solidFill>
                  <a:schemeClr val="lt1"/>
                </a:solidFill>
              </a:rPr>
              <a:t>1= Details of the vulnerability and how it arises.</a:t>
            </a:r>
            <a:endParaRPr b="1" sz="40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b="1" lang="en-US" sz="3900">
                <a:solidFill>
                  <a:schemeClr val="lt1"/>
                </a:solidFill>
              </a:rPr>
              <a:t>2=Detailed exploitation of the vulnerability. </a:t>
            </a:r>
            <a:endParaRPr b="1" sz="39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b="1" lang="en-US" sz="3900">
                <a:solidFill>
                  <a:schemeClr val="lt1"/>
                </a:solidFill>
              </a:rPr>
              <a:t>3=Details about the tools used to exploit the vulnerability (their usage ([and] a demo if possible) </a:t>
            </a:r>
            <a:endParaRPr b="1" sz="3900">
              <a:solidFill>
                <a:schemeClr val="lt1"/>
              </a:solidFill>
            </a:endParaRPr>
          </a:p>
          <a:p>
            <a:pPr indent="0" lvl="0" marL="0" rtl="0" algn="l">
              <a:lnSpc>
                <a:spcPct val="115000"/>
              </a:lnSpc>
              <a:spcBef>
                <a:spcPts val="1200"/>
              </a:spcBef>
              <a:spcAft>
                <a:spcPts val="1200"/>
              </a:spcAft>
              <a:buClr>
                <a:schemeClr val="dk1"/>
              </a:buClr>
              <a:buSzPts val="1100"/>
              <a:buFont typeface="Arial"/>
              <a:buNone/>
            </a:pPr>
            <a:r>
              <a:rPr b="1" lang="en-US" sz="3900">
                <a:solidFill>
                  <a:schemeClr val="lt1"/>
                </a:solidFill>
              </a:rPr>
              <a:t>4=How to patch the vulnerability.</a:t>
            </a:r>
            <a:endParaRPr sz="3800">
              <a:solidFill>
                <a:srgbClr val="FFFFFF"/>
              </a:solidFill>
            </a:endParaRPr>
          </a:p>
        </p:txBody>
      </p:sp>
      <p:sp>
        <p:nvSpPr>
          <p:cNvPr id="175" name="Google Shape;175;p14"/>
          <p:cNvSpPr txBox="1"/>
          <p:nvPr/>
        </p:nvSpPr>
        <p:spPr>
          <a:xfrm>
            <a:off x="4571994" y="523423"/>
            <a:ext cx="7748700" cy="13854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1" i="0" lang="en-US" sz="9000" u="sng" cap="none" strike="noStrike">
                <a:solidFill>
                  <a:srgbClr val="FFFFFF"/>
                </a:solidFill>
                <a:latin typeface="Montserrat"/>
                <a:ea typeface="Montserrat"/>
                <a:cs typeface="Montserrat"/>
                <a:sym typeface="Montserrat"/>
              </a:rPr>
              <a:t>Introductio</a:t>
            </a:r>
            <a:r>
              <a:rPr b="1" lang="en-US" sz="9000" u="sng">
                <a:solidFill>
                  <a:srgbClr val="FFFFFF"/>
                </a:solidFill>
                <a:latin typeface="Montserrat"/>
                <a:ea typeface="Montserrat"/>
                <a:cs typeface="Montserrat"/>
                <a:sym typeface="Montserrat"/>
              </a:rPr>
              <a:t>n</a:t>
            </a:r>
            <a:endParaRPr u="sng"/>
          </a:p>
        </p:txBody>
      </p:sp>
      <p:sp>
        <p:nvSpPr>
          <p:cNvPr id="176" name="Google Shape;176;p14"/>
          <p:cNvSpPr txBox="1"/>
          <p:nvPr/>
        </p:nvSpPr>
        <p:spPr>
          <a:xfrm>
            <a:off x="10185400" y="8831725"/>
            <a:ext cx="3744000" cy="1046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6800" u="sng">
                <a:solidFill>
                  <a:srgbClr val="FFFFFF"/>
                </a:solidFill>
              </a:rPr>
              <a:t>Meteora</a:t>
            </a:r>
            <a:endParaRPr b="1" sz="5000" u="sng"/>
          </a:p>
        </p:txBody>
      </p:sp>
      <p:pic>
        <p:nvPicPr>
          <p:cNvPr id="177" name="Google Shape;177;p14"/>
          <p:cNvPicPr preferRelativeResize="0"/>
          <p:nvPr/>
        </p:nvPicPr>
        <p:blipFill>
          <a:blip r:embed="rId5">
            <a:alphaModFix/>
          </a:blip>
          <a:stretch>
            <a:fillRect/>
          </a:stretch>
        </p:blipFill>
        <p:spPr>
          <a:xfrm>
            <a:off x="14033500" y="972675"/>
            <a:ext cx="6134100" cy="6977525"/>
          </a:xfrm>
          <a:prstGeom prst="rect">
            <a:avLst/>
          </a:prstGeom>
          <a:noFill/>
          <a:ln>
            <a:noFill/>
          </a:ln>
        </p:spPr>
      </p:pic>
      <p:sp>
        <p:nvSpPr>
          <p:cNvPr id="178" name="Google Shape;178;p14"/>
          <p:cNvSpPr txBox="1"/>
          <p:nvPr/>
        </p:nvSpPr>
        <p:spPr>
          <a:xfrm>
            <a:off x="11281675" y="8032913"/>
            <a:ext cx="4191000" cy="8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200">
                <a:solidFill>
                  <a:schemeClr val="lt1"/>
                </a:solidFill>
                <a:latin typeface="Calibri"/>
                <a:ea typeface="Calibri"/>
                <a:cs typeface="Calibri"/>
                <a:sym typeface="Calibri"/>
              </a:rPr>
              <a:t>Team:</a:t>
            </a:r>
            <a:endParaRPr b="1" sz="42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182" name="Shape 182"/>
        <p:cNvGrpSpPr/>
        <p:nvPr/>
      </p:nvGrpSpPr>
      <p:grpSpPr>
        <a:xfrm>
          <a:off x="0" y="0"/>
          <a:ext cx="0" cy="0"/>
          <a:chOff x="0" y="0"/>
          <a:chExt cx="0" cy="0"/>
        </a:xfrm>
      </p:grpSpPr>
      <p:sp>
        <p:nvSpPr>
          <p:cNvPr id="183" name="Google Shape;183;p15"/>
          <p:cNvSpPr/>
          <p:nvPr/>
        </p:nvSpPr>
        <p:spPr>
          <a:xfrm>
            <a:off x="0" y="-1748938"/>
            <a:ext cx="18379836" cy="13784877"/>
          </a:xfrm>
          <a:custGeom>
            <a:rect b="b" l="l" r="r" t="t"/>
            <a:pathLst>
              <a:path extrusionOk="0" h="13784877" w="18379836">
                <a:moveTo>
                  <a:pt x="0" y="0"/>
                </a:moveTo>
                <a:lnTo>
                  <a:pt x="18379836" y="0"/>
                </a:lnTo>
                <a:lnTo>
                  <a:pt x="18379836" y="13784876"/>
                </a:lnTo>
                <a:lnTo>
                  <a:pt x="0" y="13784876"/>
                </a:lnTo>
                <a:lnTo>
                  <a:pt x="0" y="0"/>
                </a:lnTo>
                <a:close/>
              </a:path>
            </a:pathLst>
          </a:custGeom>
          <a:blipFill rotWithShape="1">
            <a:blip r:embed="rId3">
              <a:alphaModFix amt="21999"/>
            </a:blip>
            <a:stretch>
              <a:fillRect b="0" l="0" r="0" t="0"/>
            </a:stretch>
          </a:blipFill>
          <a:ln>
            <a:noFill/>
          </a:ln>
        </p:spPr>
      </p:sp>
      <p:sp>
        <p:nvSpPr>
          <p:cNvPr id="184" name="Google Shape;184;p15"/>
          <p:cNvSpPr/>
          <p:nvPr/>
        </p:nvSpPr>
        <p:spPr>
          <a:xfrm rot="7599151">
            <a:off x="11109324" y="4018214"/>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4">
              <a:alphaModFix amt="19999"/>
            </a:blip>
            <a:stretch>
              <a:fillRect b="0" l="0" r="0" t="0"/>
            </a:stretch>
          </a:blipFill>
          <a:ln>
            <a:noFill/>
          </a:ln>
        </p:spPr>
      </p:sp>
      <p:grpSp>
        <p:nvGrpSpPr>
          <p:cNvPr id="185" name="Google Shape;185;p15"/>
          <p:cNvGrpSpPr/>
          <p:nvPr/>
        </p:nvGrpSpPr>
        <p:grpSpPr>
          <a:xfrm rot="5400000">
            <a:off x="11532061" y="1478901"/>
            <a:ext cx="3086100" cy="10787429"/>
            <a:chOff x="0" y="-47625"/>
            <a:chExt cx="812800" cy="2841134"/>
          </a:xfrm>
        </p:grpSpPr>
        <p:sp>
          <p:nvSpPr>
            <p:cNvPr id="186" name="Google Shape;186;p15"/>
            <p:cNvSpPr/>
            <p:nvPr/>
          </p:nvSpPr>
          <p:spPr>
            <a:xfrm>
              <a:off x="0" y="0"/>
              <a:ext cx="812800" cy="2793509"/>
            </a:xfrm>
            <a:custGeom>
              <a:rect b="b" l="l" r="r" t="t"/>
              <a:pathLst>
                <a:path extrusionOk="0" h="2793509" w="812800">
                  <a:moveTo>
                    <a:pt x="0" y="0"/>
                  </a:moveTo>
                  <a:lnTo>
                    <a:pt x="812800" y="0"/>
                  </a:lnTo>
                  <a:lnTo>
                    <a:pt x="812800" y="2793509"/>
                  </a:lnTo>
                  <a:lnTo>
                    <a:pt x="0" y="2793509"/>
                  </a:lnTo>
                  <a:close/>
                </a:path>
              </a:pathLst>
            </a:custGeom>
            <a:solidFill>
              <a:srgbClr val="69F3C2"/>
            </a:solidFill>
            <a:ln>
              <a:noFill/>
            </a:ln>
          </p:spPr>
        </p:sp>
        <p:sp>
          <p:nvSpPr>
            <p:cNvPr id="187" name="Google Shape;187;p15"/>
            <p:cNvSpPr txBox="1"/>
            <p:nvPr/>
          </p:nvSpPr>
          <p:spPr>
            <a:xfrm>
              <a:off x="0" y="-47625"/>
              <a:ext cx="812800" cy="2841134"/>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8" name="Google Shape;188;p15"/>
          <p:cNvSpPr/>
          <p:nvPr/>
        </p:nvSpPr>
        <p:spPr>
          <a:xfrm>
            <a:off x="7681397" y="5329566"/>
            <a:ext cx="10606603" cy="3086100"/>
          </a:xfrm>
          <a:custGeom>
            <a:rect b="b" l="l" r="r" t="t"/>
            <a:pathLst>
              <a:path extrusionOk="0" h="3086100" w="10606603">
                <a:moveTo>
                  <a:pt x="0" y="0"/>
                </a:moveTo>
                <a:lnTo>
                  <a:pt x="10606603" y="0"/>
                </a:lnTo>
                <a:lnTo>
                  <a:pt x="10606603" y="3086100"/>
                </a:lnTo>
                <a:lnTo>
                  <a:pt x="0" y="3086100"/>
                </a:lnTo>
                <a:lnTo>
                  <a:pt x="0" y="0"/>
                </a:lnTo>
                <a:close/>
              </a:path>
            </a:pathLst>
          </a:custGeom>
          <a:blipFill rotWithShape="1">
            <a:blip r:embed="rId5">
              <a:alphaModFix/>
            </a:blip>
            <a:stretch>
              <a:fillRect b="-228374" l="-9458" r="-49781" t="0"/>
            </a:stretch>
          </a:blipFill>
          <a:ln>
            <a:noFill/>
          </a:ln>
        </p:spPr>
      </p:sp>
      <p:grpSp>
        <p:nvGrpSpPr>
          <p:cNvPr id="189" name="Google Shape;189;p15"/>
          <p:cNvGrpSpPr/>
          <p:nvPr/>
        </p:nvGrpSpPr>
        <p:grpSpPr>
          <a:xfrm rot="5400000">
            <a:off x="6849358" y="707445"/>
            <a:ext cx="3086100" cy="10945818"/>
            <a:chOff x="0" y="-47625"/>
            <a:chExt cx="812800" cy="2882849"/>
          </a:xfrm>
        </p:grpSpPr>
        <p:sp>
          <p:nvSpPr>
            <p:cNvPr id="190" name="Google Shape;190;p15"/>
            <p:cNvSpPr/>
            <p:nvPr/>
          </p:nvSpPr>
          <p:spPr>
            <a:xfrm>
              <a:off x="0" y="0"/>
              <a:ext cx="812800" cy="2835224"/>
            </a:xfrm>
            <a:custGeom>
              <a:rect b="b" l="l" r="r" t="t"/>
              <a:pathLst>
                <a:path extrusionOk="0" h="2835224" w="812800">
                  <a:moveTo>
                    <a:pt x="0" y="0"/>
                  </a:moveTo>
                  <a:lnTo>
                    <a:pt x="812800" y="0"/>
                  </a:lnTo>
                  <a:lnTo>
                    <a:pt x="812800" y="2835224"/>
                  </a:lnTo>
                  <a:lnTo>
                    <a:pt x="0" y="2835224"/>
                  </a:lnTo>
                  <a:close/>
                </a:path>
              </a:pathLst>
            </a:custGeom>
            <a:solidFill>
              <a:srgbClr val="F35391"/>
            </a:solidFill>
            <a:ln>
              <a:noFill/>
            </a:ln>
          </p:spPr>
        </p:sp>
        <p:sp>
          <p:nvSpPr>
            <p:cNvPr id="191" name="Google Shape;191;p15"/>
            <p:cNvSpPr txBox="1"/>
            <p:nvPr/>
          </p:nvSpPr>
          <p:spPr>
            <a:xfrm>
              <a:off x="0" y="-47625"/>
              <a:ext cx="812800" cy="288284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2" name="Google Shape;192;p15"/>
          <p:cNvGrpSpPr/>
          <p:nvPr/>
        </p:nvGrpSpPr>
        <p:grpSpPr>
          <a:xfrm>
            <a:off x="3363413" y="5393904"/>
            <a:ext cx="1544564" cy="1544564"/>
            <a:chOff x="0" y="0"/>
            <a:chExt cx="812800" cy="812800"/>
          </a:xfrm>
        </p:grpSpPr>
        <p:sp>
          <p:nvSpPr>
            <p:cNvPr id="193" name="Google Shape;193;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txBox="1"/>
            <p:nvPr/>
          </p:nvSpPr>
          <p:spPr>
            <a:xfrm>
              <a:off x="76200" y="76200"/>
              <a:ext cx="660400" cy="660400"/>
            </a:xfrm>
            <a:prstGeom prst="rect">
              <a:avLst/>
            </a:prstGeom>
            <a:noFill/>
            <a:ln>
              <a:noFill/>
            </a:ln>
          </p:spPr>
          <p:txBody>
            <a:bodyPr anchorCtr="0" anchor="ctr" bIns="50800" lIns="50800" spcFirstLastPara="1" rIns="50800" wrap="square" tIns="50800">
              <a:noAutofit/>
            </a:bodyPr>
            <a:lstStyle/>
            <a:p>
              <a:pPr indent="0" lvl="0" marL="0" marR="0" rtl="0" algn="ctr">
                <a:lnSpc>
                  <a:spcPct val="120005"/>
                </a:lnSpc>
                <a:spcBef>
                  <a:spcPts val="0"/>
                </a:spcBef>
                <a:spcAft>
                  <a:spcPts val="0"/>
                </a:spcAft>
                <a:buNone/>
              </a:pPr>
              <a:r>
                <a:rPr b="0" i="0" lang="en-US" sz="3399" u="none" cap="none" strike="noStrike">
                  <a:solidFill>
                    <a:srgbClr val="FFFFFF"/>
                  </a:solidFill>
                  <a:latin typeface="Montserrat SemiBold"/>
                  <a:ea typeface="Montserrat SemiBold"/>
                  <a:cs typeface="Montserrat SemiBold"/>
                  <a:sym typeface="Montserrat SemiBold"/>
                </a:rPr>
                <a:t>0</a:t>
              </a:r>
              <a:r>
                <a:rPr lang="en-US" sz="3399">
                  <a:solidFill>
                    <a:srgbClr val="FFFFFF"/>
                  </a:solidFill>
                  <a:latin typeface="Montserrat SemiBold"/>
                  <a:ea typeface="Montserrat SemiBold"/>
                  <a:cs typeface="Montserrat SemiBold"/>
                  <a:sym typeface="Montserrat SemiBold"/>
                </a:rPr>
                <a:t>1</a:t>
              </a:r>
              <a:endParaRPr/>
            </a:p>
          </p:txBody>
        </p:sp>
      </p:grpSp>
      <p:sp>
        <p:nvSpPr>
          <p:cNvPr id="195" name="Google Shape;195;p15"/>
          <p:cNvSpPr/>
          <p:nvPr/>
        </p:nvSpPr>
        <p:spPr>
          <a:xfrm rot="-3278844">
            <a:off x="-7178676" y="-3655386"/>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4">
              <a:alphaModFix amt="19999"/>
            </a:blip>
            <a:stretch>
              <a:fillRect b="0" l="0" r="0" t="0"/>
            </a:stretch>
          </a:blipFill>
          <a:ln>
            <a:noFill/>
          </a:ln>
        </p:spPr>
      </p:sp>
      <p:sp>
        <p:nvSpPr>
          <p:cNvPr id="196" name="Google Shape;196;p15"/>
          <p:cNvSpPr txBox="1"/>
          <p:nvPr/>
        </p:nvSpPr>
        <p:spPr>
          <a:xfrm>
            <a:off x="5225989" y="5175949"/>
            <a:ext cx="7988400" cy="13854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1" lang="en-US" sz="9000">
                <a:solidFill>
                  <a:srgbClr val="FFFFFF"/>
                </a:solidFill>
                <a:latin typeface="Montserrat Black"/>
                <a:ea typeface="Montserrat Black"/>
                <a:cs typeface="Montserrat Black"/>
                <a:sym typeface="Montserrat Black"/>
              </a:rPr>
              <a:t>Exploitation </a:t>
            </a:r>
            <a:endParaRPr/>
          </a:p>
        </p:txBody>
      </p:sp>
      <p:sp>
        <p:nvSpPr>
          <p:cNvPr id="197" name="Google Shape;197;p15"/>
          <p:cNvSpPr txBox="1"/>
          <p:nvPr/>
        </p:nvSpPr>
        <p:spPr>
          <a:xfrm>
            <a:off x="5226004" y="6514488"/>
            <a:ext cx="7542900" cy="6618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4300">
                <a:solidFill>
                  <a:srgbClr val="FFFFFF"/>
                </a:solidFill>
              </a:rPr>
              <a:t>                 of the Vulnerability</a:t>
            </a:r>
            <a:r>
              <a:rPr b="0" i="0" lang="en-US" sz="3200" u="none" cap="none" strike="noStrike">
                <a:solidFill>
                  <a:srgbClr val="FFFFFF"/>
                </a:solidFill>
                <a:latin typeface="Arial"/>
                <a:ea typeface="Arial"/>
                <a:cs typeface="Arial"/>
                <a:sym typeface="Arial"/>
              </a:rPr>
              <a:t> </a:t>
            </a:r>
            <a:endParaRPr/>
          </a:p>
        </p:txBody>
      </p:sp>
      <p:grpSp>
        <p:nvGrpSpPr>
          <p:cNvPr id="198" name="Google Shape;198;p15"/>
          <p:cNvGrpSpPr/>
          <p:nvPr/>
        </p:nvGrpSpPr>
        <p:grpSpPr>
          <a:xfrm>
            <a:off x="14721357" y="1047848"/>
            <a:ext cx="1875026" cy="1989564"/>
            <a:chOff x="0" y="-122432"/>
            <a:chExt cx="2500034" cy="2652752"/>
          </a:xfrm>
        </p:grpSpPr>
        <p:grpSp>
          <p:nvGrpSpPr>
            <p:cNvPr id="199" name="Google Shape;199;p15"/>
            <p:cNvGrpSpPr/>
            <p:nvPr/>
          </p:nvGrpSpPr>
          <p:grpSpPr>
            <a:xfrm>
              <a:off x="487115" y="682524"/>
              <a:ext cx="2012919" cy="1847796"/>
              <a:chOff x="0" y="-47625"/>
              <a:chExt cx="812800" cy="746125"/>
            </a:xfrm>
          </p:grpSpPr>
          <p:sp>
            <p:nvSpPr>
              <p:cNvPr id="200" name="Google Shape;200;p1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201" name="Google Shape;201;p1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2" name="Google Shape;202;p15"/>
            <p:cNvGrpSpPr/>
            <p:nvPr/>
          </p:nvGrpSpPr>
          <p:grpSpPr>
            <a:xfrm>
              <a:off x="0" y="-122432"/>
              <a:ext cx="2089507" cy="1918102"/>
              <a:chOff x="0" y="-47625"/>
              <a:chExt cx="812800" cy="746125"/>
            </a:xfrm>
          </p:grpSpPr>
          <p:sp>
            <p:nvSpPr>
              <p:cNvPr id="203" name="Google Shape;203;p1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204" name="Google Shape;204;p1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205" name="Google Shape;205;p15"/>
          <p:cNvGrpSpPr/>
          <p:nvPr/>
        </p:nvGrpSpPr>
        <p:grpSpPr>
          <a:xfrm>
            <a:off x="1477581" y="2487729"/>
            <a:ext cx="1441918" cy="1458865"/>
            <a:chOff x="0" y="-99633"/>
            <a:chExt cx="1922558" cy="1945153"/>
          </a:xfrm>
        </p:grpSpPr>
        <p:grpSp>
          <p:nvGrpSpPr>
            <p:cNvPr id="206" name="Google Shape;206;p15"/>
            <p:cNvGrpSpPr/>
            <p:nvPr/>
          </p:nvGrpSpPr>
          <p:grpSpPr>
            <a:xfrm>
              <a:off x="0" y="-99633"/>
              <a:ext cx="1700411" cy="1560924"/>
              <a:chOff x="0" y="-47625"/>
              <a:chExt cx="812800" cy="746125"/>
            </a:xfrm>
          </p:grpSpPr>
          <p:sp>
            <p:nvSpPr>
              <p:cNvPr id="207" name="Google Shape;207;p1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208" name="Google Shape;208;p1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9" name="Google Shape;209;p15"/>
            <p:cNvGrpSpPr/>
            <p:nvPr/>
          </p:nvGrpSpPr>
          <p:grpSpPr>
            <a:xfrm>
              <a:off x="231002" y="292724"/>
              <a:ext cx="1691556" cy="1552796"/>
              <a:chOff x="0" y="-47625"/>
              <a:chExt cx="812800" cy="746125"/>
            </a:xfrm>
          </p:grpSpPr>
          <p:sp>
            <p:nvSpPr>
              <p:cNvPr id="210" name="Google Shape;210;p1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211" name="Google Shape;211;p1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212" name="Google Shape;212;p15"/>
          <p:cNvGrpSpPr/>
          <p:nvPr/>
        </p:nvGrpSpPr>
        <p:grpSpPr>
          <a:xfrm>
            <a:off x="5983192" y="8657291"/>
            <a:ext cx="847888" cy="856040"/>
            <a:chOff x="0" y="-60012"/>
            <a:chExt cx="1130517" cy="1141387"/>
          </a:xfrm>
        </p:grpSpPr>
        <p:grpSp>
          <p:nvGrpSpPr>
            <p:cNvPr id="213" name="Google Shape;213;p15"/>
            <p:cNvGrpSpPr/>
            <p:nvPr/>
          </p:nvGrpSpPr>
          <p:grpSpPr>
            <a:xfrm>
              <a:off x="132250" y="164998"/>
              <a:ext cx="998267" cy="916377"/>
              <a:chOff x="0" y="-47625"/>
              <a:chExt cx="812800" cy="746125"/>
            </a:xfrm>
          </p:grpSpPr>
          <p:sp>
            <p:nvSpPr>
              <p:cNvPr id="214" name="Google Shape;214;p1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215" name="Google Shape;215;p1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6" name="Google Shape;216;p15"/>
            <p:cNvGrpSpPr/>
            <p:nvPr/>
          </p:nvGrpSpPr>
          <p:grpSpPr>
            <a:xfrm>
              <a:off x="0" y="-60012"/>
              <a:ext cx="1024208" cy="940191"/>
              <a:chOff x="0" y="-47625"/>
              <a:chExt cx="812800" cy="746125"/>
            </a:xfrm>
          </p:grpSpPr>
          <p:sp>
            <p:nvSpPr>
              <p:cNvPr id="217" name="Google Shape;217;p1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218" name="Google Shape;218;p1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222" name="Shape 222"/>
        <p:cNvGrpSpPr/>
        <p:nvPr/>
      </p:nvGrpSpPr>
      <p:grpSpPr>
        <a:xfrm>
          <a:off x="0" y="0"/>
          <a:ext cx="0" cy="0"/>
          <a:chOff x="0" y="0"/>
          <a:chExt cx="0" cy="0"/>
        </a:xfrm>
      </p:grpSpPr>
      <p:grpSp>
        <p:nvGrpSpPr>
          <p:cNvPr id="223" name="Google Shape;223;p16"/>
          <p:cNvGrpSpPr/>
          <p:nvPr/>
        </p:nvGrpSpPr>
        <p:grpSpPr>
          <a:xfrm>
            <a:off x="8936824" y="5296049"/>
            <a:ext cx="6432290" cy="2688322"/>
            <a:chOff x="-3842583" y="-2025950"/>
            <a:chExt cx="8576386" cy="3584429"/>
          </a:xfrm>
        </p:grpSpPr>
        <p:sp>
          <p:nvSpPr>
            <p:cNvPr id="224" name="Google Shape;224;p16"/>
            <p:cNvSpPr txBox="1"/>
            <p:nvPr/>
          </p:nvSpPr>
          <p:spPr>
            <a:xfrm>
              <a:off x="-3842583" y="-2025950"/>
              <a:ext cx="5059200" cy="656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200">
                  <a:solidFill>
                    <a:srgbClr val="FFFFFF"/>
                  </a:solidFill>
                  <a:latin typeface="Open Sans"/>
                  <a:ea typeface="Open Sans"/>
                  <a:cs typeface="Open Sans"/>
                  <a:sym typeface="Open Sans"/>
                </a:rPr>
                <a:t>Limited Space</a:t>
              </a:r>
              <a:endParaRPr b="1">
                <a:latin typeface="Open Sans"/>
                <a:ea typeface="Open Sans"/>
                <a:cs typeface="Open Sans"/>
                <a:sym typeface="Open Sans"/>
              </a:endParaRPr>
            </a:p>
          </p:txBody>
        </p:sp>
        <p:sp>
          <p:nvSpPr>
            <p:cNvPr id="225" name="Google Shape;225;p16"/>
            <p:cNvSpPr txBox="1"/>
            <p:nvPr/>
          </p:nvSpPr>
          <p:spPr>
            <a:xfrm>
              <a:off x="325603" y="1065879"/>
              <a:ext cx="4408200" cy="4926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400" u="none" cap="none" strike="noStrike">
                  <a:solidFill>
                    <a:srgbClr val="FFFFFF"/>
                  </a:solidFill>
                  <a:latin typeface="Arial"/>
                  <a:ea typeface="Arial"/>
                  <a:cs typeface="Arial"/>
                  <a:sym typeface="Arial"/>
                </a:rPr>
                <a:t>s. </a:t>
              </a:r>
              <a:endParaRPr/>
            </a:p>
          </p:txBody>
        </p:sp>
      </p:grpSp>
      <p:sp>
        <p:nvSpPr>
          <p:cNvPr id="226" name="Google Shape;226;p16"/>
          <p:cNvSpPr txBox="1"/>
          <p:nvPr/>
        </p:nvSpPr>
        <p:spPr>
          <a:xfrm>
            <a:off x="890225" y="902800"/>
            <a:ext cx="16507500" cy="1185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700">
                <a:solidFill>
                  <a:srgbClr val="69F3C2"/>
                </a:solidFill>
                <a:latin typeface="Montserrat SemiBold"/>
                <a:ea typeface="Montserrat SemiBold"/>
                <a:cs typeface="Montserrat SemiBold"/>
                <a:sym typeface="Montserrat SemiBold"/>
              </a:rPr>
              <a:t>A Step-by-Step Walkthrough</a:t>
            </a:r>
            <a:endParaRPr sz="7700"/>
          </a:p>
        </p:txBody>
      </p:sp>
      <p:sp>
        <p:nvSpPr>
          <p:cNvPr id="227" name="Google Shape;227;p16"/>
          <p:cNvSpPr/>
          <p:nvPr/>
        </p:nvSpPr>
        <p:spPr>
          <a:xfrm rot="-3280742">
            <a:off x="-6812039" y="-2814697"/>
            <a:ext cx="14341055" cy="9357539"/>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228" name="Google Shape;228;p16"/>
          <p:cNvSpPr/>
          <p:nvPr/>
        </p:nvSpPr>
        <p:spPr>
          <a:xfrm rot="7600168">
            <a:off x="11663043" y="2434288"/>
            <a:ext cx="14364618" cy="9372913"/>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grpSp>
        <p:nvGrpSpPr>
          <p:cNvPr id="229" name="Google Shape;229;p16"/>
          <p:cNvGrpSpPr/>
          <p:nvPr/>
        </p:nvGrpSpPr>
        <p:grpSpPr>
          <a:xfrm>
            <a:off x="2167176" y="2517173"/>
            <a:ext cx="2907404" cy="2349754"/>
            <a:chOff x="0" y="0"/>
            <a:chExt cx="4661542" cy="4036685"/>
          </a:xfrm>
        </p:grpSpPr>
        <p:sp>
          <p:nvSpPr>
            <p:cNvPr id="230" name="Google Shape;230;p16"/>
            <p:cNvSpPr/>
            <p:nvPr/>
          </p:nvSpPr>
          <p:spPr>
            <a:xfrm>
              <a:off x="0" y="0"/>
              <a:ext cx="4661542" cy="403668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231" name="Google Shape;231;p16"/>
            <p:cNvSpPr/>
            <p:nvPr/>
          </p:nvSpPr>
          <p:spPr>
            <a:xfrm>
              <a:off x="328910" y="284821"/>
              <a:ext cx="4003722" cy="3467042"/>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cap="flat" cmpd="sng" w="12700">
              <a:solidFill>
                <a:srgbClr val="000000"/>
              </a:solidFill>
              <a:prstDash val="solid"/>
              <a:round/>
              <a:headEnd len="sm" w="sm" type="none"/>
              <a:tailEnd len="sm" w="sm" type="none"/>
            </a:ln>
          </p:spPr>
        </p:sp>
      </p:grpSp>
      <p:grpSp>
        <p:nvGrpSpPr>
          <p:cNvPr id="232" name="Google Shape;232;p16"/>
          <p:cNvGrpSpPr/>
          <p:nvPr/>
        </p:nvGrpSpPr>
        <p:grpSpPr>
          <a:xfrm>
            <a:off x="5784650" y="2517175"/>
            <a:ext cx="2907404" cy="2349754"/>
            <a:chOff x="0" y="0"/>
            <a:chExt cx="4661542" cy="4036685"/>
          </a:xfrm>
        </p:grpSpPr>
        <p:sp>
          <p:nvSpPr>
            <p:cNvPr id="233" name="Google Shape;233;p16"/>
            <p:cNvSpPr/>
            <p:nvPr/>
          </p:nvSpPr>
          <p:spPr>
            <a:xfrm>
              <a:off x="0" y="0"/>
              <a:ext cx="4661542" cy="403668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234" name="Google Shape;234;p16"/>
            <p:cNvSpPr/>
            <p:nvPr/>
          </p:nvSpPr>
          <p:spPr>
            <a:xfrm>
              <a:off x="328910" y="284821"/>
              <a:ext cx="4003722" cy="3467042"/>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cap="flat" cmpd="sng" w="12700">
              <a:solidFill>
                <a:srgbClr val="000000"/>
              </a:solidFill>
              <a:prstDash val="solid"/>
              <a:round/>
              <a:headEnd len="sm" w="sm" type="none"/>
              <a:tailEnd len="sm" w="sm" type="none"/>
            </a:ln>
          </p:spPr>
        </p:sp>
      </p:grpSp>
      <p:grpSp>
        <p:nvGrpSpPr>
          <p:cNvPr id="235" name="Google Shape;235;p16"/>
          <p:cNvGrpSpPr/>
          <p:nvPr/>
        </p:nvGrpSpPr>
        <p:grpSpPr>
          <a:xfrm>
            <a:off x="9402124" y="2517175"/>
            <a:ext cx="2907404" cy="2349754"/>
            <a:chOff x="0" y="0"/>
            <a:chExt cx="4661542" cy="4036685"/>
          </a:xfrm>
        </p:grpSpPr>
        <p:sp>
          <p:nvSpPr>
            <p:cNvPr id="236" name="Google Shape;236;p16"/>
            <p:cNvSpPr/>
            <p:nvPr/>
          </p:nvSpPr>
          <p:spPr>
            <a:xfrm>
              <a:off x="0" y="0"/>
              <a:ext cx="4661542" cy="403668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237" name="Google Shape;237;p16"/>
            <p:cNvSpPr/>
            <p:nvPr/>
          </p:nvSpPr>
          <p:spPr>
            <a:xfrm>
              <a:off x="328910" y="284821"/>
              <a:ext cx="4003722" cy="3467042"/>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cap="flat" cmpd="sng" w="12700">
              <a:solidFill>
                <a:srgbClr val="000000"/>
              </a:solidFill>
              <a:prstDash val="solid"/>
              <a:round/>
              <a:headEnd len="sm" w="sm" type="none"/>
              <a:tailEnd len="sm" w="sm" type="none"/>
            </a:ln>
          </p:spPr>
        </p:sp>
      </p:grpSp>
      <p:sp>
        <p:nvSpPr>
          <p:cNvPr id="238" name="Google Shape;238;p16"/>
          <p:cNvSpPr txBox="1"/>
          <p:nvPr/>
        </p:nvSpPr>
        <p:spPr>
          <a:xfrm>
            <a:off x="5585201" y="5296000"/>
            <a:ext cx="33063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200">
                <a:solidFill>
                  <a:srgbClr val="FFFFFF"/>
                </a:solidFill>
                <a:latin typeface="Open Sans"/>
                <a:ea typeface="Open Sans"/>
                <a:cs typeface="Open Sans"/>
                <a:sym typeface="Open Sans"/>
              </a:rPr>
              <a:t>Function Calls</a:t>
            </a:r>
            <a:endParaRPr b="1">
              <a:latin typeface="Open Sans"/>
              <a:ea typeface="Open Sans"/>
              <a:cs typeface="Open Sans"/>
              <a:sym typeface="Open Sans"/>
            </a:endParaRPr>
          </a:p>
        </p:txBody>
      </p:sp>
      <p:sp>
        <p:nvSpPr>
          <p:cNvPr id="239" name="Google Shape;239;p16"/>
          <p:cNvSpPr txBox="1"/>
          <p:nvPr/>
        </p:nvSpPr>
        <p:spPr>
          <a:xfrm>
            <a:off x="1564075" y="5311450"/>
            <a:ext cx="39540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200">
                <a:solidFill>
                  <a:schemeClr val="lt1"/>
                </a:solidFill>
                <a:latin typeface="Montserrat"/>
                <a:ea typeface="Montserrat"/>
                <a:cs typeface="Montserrat"/>
                <a:sym typeface="Montserrat"/>
              </a:rPr>
              <a:t>Building a Stack</a:t>
            </a:r>
            <a:endParaRPr b="1" sz="3200">
              <a:solidFill>
                <a:schemeClr val="lt1"/>
              </a:solidFill>
              <a:latin typeface="Montserrat"/>
              <a:ea typeface="Montserrat"/>
              <a:cs typeface="Montserrat"/>
              <a:sym typeface="Montserrat"/>
            </a:endParaRPr>
          </a:p>
        </p:txBody>
      </p:sp>
      <p:grpSp>
        <p:nvGrpSpPr>
          <p:cNvPr id="240" name="Google Shape;240;p16"/>
          <p:cNvGrpSpPr/>
          <p:nvPr/>
        </p:nvGrpSpPr>
        <p:grpSpPr>
          <a:xfrm>
            <a:off x="16549818" y="1837034"/>
            <a:ext cx="847888" cy="856040"/>
            <a:chOff x="0" y="-60012"/>
            <a:chExt cx="1130517" cy="1141387"/>
          </a:xfrm>
        </p:grpSpPr>
        <p:grpSp>
          <p:nvGrpSpPr>
            <p:cNvPr id="241" name="Google Shape;241;p16"/>
            <p:cNvGrpSpPr/>
            <p:nvPr/>
          </p:nvGrpSpPr>
          <p:grpSpPr>
            <a:xfrm>
              <a:off x="132250" y="164998"/>
              <a:ext cx="998267" cy="916377"/>
              <a:chOff x="0" y="-47625"/>
              <a:chExt cx="812800" cy="746125"/>
            </a:xfrm>
          </p:grpSpPr>
          <p:sp>
            <p:nvSpPr>
              <p:cNvPr id="242" name="Google Shape;242;p1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243" name="Google Shape;243;p16"/>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4" name="Google Shape;244;p16"/>
            <p:cNvGrpSpPr/>
            <p:nvPr/>
          </p:nvGrpSpPr>
          <p:grpSpPr>
            <a:xfrm>
              <a:off x="0" y="-60012"/>
              <a:ext cx="1024208" cy="940191"/>
              <a:chOff x="0" y="-47625"/>
              <a:chExt cx="812800" cy="746125"/>
            </a:xfrm>
          </p:grpSpPr>
          <p:sp>
            <p:nvSpPr>
              <p:cNvPr id="245" name="Google Shape;245;p1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246" name="Google Shape;246;p16"/>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247" name="Google Shape;247;p16"/>
          <p:cNvGrpSpPr/>
          <p:nvPr/>
        </p:nvGrpSpPr>
        <p:grpSpPr>
          <a:xfrm>
            <a:off x="890213" y="7753348"/>
            <a:ext cx="847888" cy="856040"/>
            <a:chOff x="0" y="-60012"/>
            <a:chExt cx="1130517" cy="1141387"/>
          </a:xfrm>
        </p:grpSpPr>
        <p:grpSp>
          <p:nvGrpSpPr>
            <p:cNvPr id="248" name="Google Shape;248;p16"/>
            <p:cNvGrpSpPr/>
            <p:nvPr/>
          </p:nvGrpSpPr>
          <p:grpSpPr>
            <a:xfrm>
              <a:off x="132250" y="164998"/>
              <a:ext cx="998267" cy="916377"/>
              <a:chOff x="0" y="-47625"/>
              <a:chExt cx="812800" cy="746125"/>
            </a:xfrm>
          </p:grpSpPr>
          <p:sp>
            <p:nvSpPr>
              <p:cNvPr id="249" name="Google Shape;249;p1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250" name="Google Shape;250;p16"/>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1" name="Google Shape;251;p16"/>
            <p:cNvGrpSpPr/>
            <p:nvPr/>
          </p:nvGrpSpPr>
          <p:grpSpPr>
            <a:xfrm>
              <a:off x="0" y="-60012"/>
              <a:ext cx="1024208" cy="940191"/>
              <a:chOff x="0" y="-47625"/>
              <a:chExt cx="812800" cy="746125"/>
            </a:xfrm>
          </p:grpSpPr>
          <p:sp>
            <p:nvSpPr>
              <p:cNvPr id="252" name="Google Shape;252;p1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253" name="Google Shape;253;p16"/>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254" name="Google Shape;254;p16"/>
          <p:cNvGrpSpPr/>
          <p:nvPr/>
        </p:nvGrpSpPr>
        <p:grpSpPr>
          <a:xfrm>
            <a:off x="3492651" y="6217673"/>
            <a:ext cx="2904667" cy="2347542"/>
            <a:chOff x="0" y="0"/>
            <a:chExt cx="4657154" cy="4032885"/>
          </a:xfrm>
        </p:grpSpPr>
        <p:sp>
          <p:nvSpPr>
            <p:cNvPr id="255" name="Google Shape;255;p16"/>
            <p:cNvSpPr/>
            <p:nvPr/>
          </p:nvSpPr>
          <p:spPr>
            <a:xfrm>
              <a:off x="0" y="0"/>
              <a:ext cx="4657154" cy="403288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256" name="Google Shape;256;p16"/>
            <p:cNvSpPr/>
            <p:nvPr/>
          </p:nvSpPr>
          <p:spPr>
            <a:xfrm>
              <a:off x="328910" y="284821"/>
              <a:ext cx="4004081" cy="3467354"/>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cap="flat" cmpd="sng" w="12700">
              <a:solidFill>
                <a:srgbClr val="000000"/>
              </a:solidFill>
              <a:prstDash val="solid"/>
              <a:round/>
              <a:headEnd len="sm" w="sm" type="none"/>
              <a:tailEnd len="sm" w="sm" type="none"/>
            </a:ln>
          </p:spPr>
        </p:sp>
      </p:grpSp>
      <p:grpSp>
        <p:nvGrpSpPr>
          <p:cNvPr id="257" name="Google Shape;257;p16"/>
          <p:cNvGrpSpPr/>
          <p:nvPr/>
        </p:nvGrpSpPr>
        <p:grpSpPr>
          <a:xfrm>
            <a:off x="12977339" y="2518273"/>
            <a:ext cx="2904667" cy="2347542"/>
            <a:chOff x="0" y="0"/>
            <a:chExt cx="4657154" cy="4032885"/>
          </a:xfrm>
        </p:grpSpPr>
        <p:sp>
          <p:nvSpPr>
            <p:cNvPr id="258" name="Google Shape;258;p16"/>
            <p:cNvSpPr/>
            <p:nvPr/>
          </p:nvSpPr>
          <p:spPr>
            <a:xfrm>
              <a:off x="0" y="0"/>
              <a:ext cx="4657154" cy="403288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259" name="Google Shape;259;p16"/>
            <p:cNvSpPr/>
            <p:nvPr/>
          </p:nvSpPr>
          <p:spPr>
            <a:xfrm>
              <a:off x="328910" y="284821"/>
              <a:ext cx="4004081" cy="3467354"/>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cap="flat" cmpd="sng" w="12700">
              <a:solidFill>
                <a:srgbClr val="000000"/>
              </a:solidFill>
              <a:prstDash val="solid"/>
              <a:round/>
              <a:headEnd len="sm" w="sm" type="none"/>
              <a:tailEnd len="sm" w="sm" type="none"/>
            </a:ln>
          </p:spPr>
        </p:sp>
      </p:grpSp>
      <p:grpSp>
        <p:nvGrpSpPr>
          <p:cNvPr id="260" name="Google Shape;260;p16"/>
          <p:cNvGrpSpPr/>
          <p:nvPr/>
        </p:nvGrpSpPr>
        <p:grpSpPr>
          <a:xfrm>
            <a:off x="7693251" y="6217673"/>
            <a:ext cx="2904667" cy="2347542"/>
            <a:chOff x="0" y="0"/>
            <a:chExt cx="4657154" cy="4032885"/>
          </a:xfrm>
        </p:grpSpPr>
        <p:sp>
          <p:nvSpPr>
            <p:cNvPr id="261" name="Google Shape;261;p16"/>
            <p:cNvSpPr/>
            <p:nvPr/>
          </p:nvSpPr>
          <p:spPr>
            <a:xfrm>
              <a:off x="0" y="0"/>
              <a:ext cx="4657154" cy="403288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262" name="Google Shape;262;p16"/>
            <p:cNvSpPr/>
            <p:nvPr/>
          </p:nvSpPr>
          <p:spPr>
            <a:xfrm>
              <a:off x="328910" y="284821"/>
              <a:ext cx="4004081" cy="3467354"/>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cap="flat" cmpd="sng" w="12700">
              <a:solidFill>
                <a:srgbClr val="000000"/>
              </a:solidFill>
              <a:prstDash val="solid"/>
              <a:round/>
              <a:headEnd len="sm" w="sm" type="none"/>
              <a:tailEnd len="sm" w="sm" type="none"/>
            </a:ln>
          </p:spPr>
        </p:sp>
      </p:grpSp>
      <p:grpSp>
        <p:nvGrpSpPr>
          <p:cNvPr id="263" name="Google Shape;263;p16"/>
          <p:cNvGrpSpPr/>
          <p:nvPr/>
        </p:nvGrpSpPr>
        <p:grpSpPr>
          <a:xfrm>
            <a:off x="11595714" y="6217673"/>
            <a:ext cx="2904667" cy="2347542"/>
            <a:chOff x="0" y="0"/>
            <a:chExt cx="4657154" cy="4032885"/>
          </a:xfrm>
        </p:grpSpPr>
        <p:sp>
          <p:nvSpPr>
            <p:cNvPr id="264" name="Google Shape;264;p16"/>
            <p:cNvSpPr/>
            <p:nvPr/>
          </p:nvSpPr>
          <p:spPr>
            <a:xfrm>
              <a:off x="0" y="0"/>
              <a:ext cx="4657154" cy="403288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265" name="Google Shape;265;p16"/>
            <p:cNvSpPr/>
            <p:nvPr/>
          </p:nvSpPr>
          <p:spPr>
            <a:xfrm>
              <a:off x="328910" y="284821"/>
              <a:ext cx="4004081" cy="3467354"/>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cap="flat" cmpd="sng" w="12700">
              <a:solidFill>
                <a:srgbClr val="000000"/>
              </a:solidFill>
              <a:prstDash val="solid"/>
              <a:round/>
              <a:headEnd len="sm" w="sm" type="none"/>
              <a:tailEnd len="sm" w="sm" type="none"/>
            </a:ln>
          </p:spPr>
        </p:sp>
      </p:grpSp>
      <p:sp>
        <p:nvSpPr>
          <p:cNvPr id="266" name="Google Shape;266;p16"/>
          <p:cNvSpPr txBox="1"/>
          <p:nvPr/>
        </p:nvSpPr>
        <p:spPr>
          <a:xfrm>
            <a:off x="11394888" y="8895037"/>
            <a:ext cx="3306300" cy="1083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200">
                <a:solidFill>
                  <a:srgbClr val="FFFFFF"/>
                </a:solidFill>
                <a:latin typeface="Open Sans"/>
                <a:ea typeface="Open Sans"/>
                <a:cs typeface="Open Sans"/>
                <a:sym typeface="Open Sans"/>
              </a:rPr>
              <a:t>Executing Malicious Code</a:t>
            </a:r>
            <a:endParaRPr b="1">
              <a:latin typeface="Open Sans"/>
              <a:ea typeface="Open Sans"/>
              <a:cs typeface="Open Sans"/>
              <a:sym typeface="Open Sans"/>
            </a:endParaRPr>
          </a:p>
        </p:txBody>
      </p:sp>
      <p:sp>
        <p:nvSpPr>
          <p:cNvPr id="267" name="Google Shape;267;p16"/>
          <p:cNvSpPr txBox="1"/>
          <p:nvPr/>
        </p:nvSpPr>
        <p:spPr>
          <a:xfrm>
            <a:off x="7490813" y="8895037"/>
            <a:ext cx="3306300" cy="1083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200">
                <a:solidFill>
                  <a:srgbClr val="FFFFFF"/>
                </a:solidFill>
                <a:latin typeface="Open Sans"/>
                <a:ea typeface="Open Sans"/>
                <a:cs typeface="Open Sans"/>
                <a:sym typeface="Open Sans"/>
              </a:rPr>
              <a:t>Redirecting Execution</a:t>
            </a:r>
            <a:endParaRPr b="1">
              <a:latin typeface="Open Sans"/>
              <a:ea typeface="Open Sans"/>
              <a:cs typeface="Open Sans"/>
              <a:sym typeface="Open Sans"/>
            </a:endParaRPr>
          </a:p>
        </p:txBody>
      </p:sp>
      <p:sp>
        <p:nvSpPr>
          <p:cNvPr id="268" name="Google Shape;268;p16"/>
          <p:cNvSpPr txBox="1"/>
          <p:nvPr/>
        </p:nvSpPr>
        <p:spPr>
          <a:xfrm>
            <a:off x="3291826" y="8895037"/>
            <a:ext cx="3306300" cy="1083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200">
                <a:solidFill>
                  <a:srgbClr val="FFFFFF"/>
                </a:solidFill>
                <a:latin typeface="Open Sans"/>
                <a:ea typeface="Open Sans"/>
                <a:cs typeface="Open Sans"/>
                <a:sym typeface="Open Sans"/>
              </a:rPr>
              <a:t>Changing The Order</a:t>
            </a:r>
            <a:endParaRPr b="1">
              <a:latin typeface="Open Sans"/>
              <a:ea typeface="Open Sans"/>
              <a:cs typeface="Open Sans"/>
              <a:sym typeface="Open Sans"/>
            </a:endParaRPr>
          </a:p>
        </p:txBody>
      </p:sp>
      <p:sp>
        <p:nvSpPr>
          <p:cNvPr id="269" name="Google Shape;269;p16"/>
          <p:cNvSpPr txBox="1"/>
          <p:nvPr/>
        </p:nvSpPr>
        <p:spPr>
          <a:xfrm>
            <a:off x="12776514" y="5295462"/>
            <a:ext cx="33063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200">
                <a:solidFill>
                  <a:srgbClr val="FFFFFF"/>
                </a:solidFill>
                <a:latin typeface="Open Sans"/>
                <a:ea typeface="Open Sans"/>
                <a:cs typeface="Open Sans"/>
                <a:sym typeface="Open Sans"/>
              </a:rPr>
              <a:t>Stack Overflow</a:t>
            </a:r>
            <a:endParaRPr b="1">
              <a:latin typeface="Open Sans"/>
              <a:ea typeface="Open Sans"/>
              <a:cs typeface="Open Sans"/>
              <a:sym typeface="Open Sans"/>
            </a:endParaRPr>
          </a:p>
        </p:txBody>
      </p:sp>
      <p:pic>
        <p:nvPicPr>
          <p:cNvPr id="270" name="Google Shape;270;p16"/>
          <p:cNvPicPr preferRelativeResize="0"/>
          <p:nvPr/>
        </p:nvPicPr>
        <p:blipFill rotWithShape="1">
          <a:blip r:embed="rId4">
            <a:alphaModFix/>
          </a:blip>
          <a:srcRect b="22719" l="35445" r="32207" t="22483"/>
          <a:stretch/>
        </p:blipFill>
        <p:spPr>
          <a:xfrm>
            <a:off x="13816488" y="2999600"/>
            <a:ext cx="1226373" cy="1384950"/>
          </a:xfrm>
          <a:prstGeom prst="rect">
            <a:avLst/>
          </a:prstGeom>
          <a:noFill/>
          <a:ln>
            <a:noFill/>
          </a:ln>
        </p:spPr>
      </p:pic>
      <p:pic>
        <p:nvPicPr>
          <p:cNvPr id="271" name="Google Shape;271;p16"/>
          <p:cNvPicPr preferRelativeResize="0"/>
          <p:nvPr/>
        </p:nvPicPr>
        <p:blipFill>
          <a:blip r:embed="rId5">
            <a:alphaModFix/>
          </a:blip>
          <a:stretch>
            <a:fillRect/>
          </a:stretch>
        </p:blipFill>
        <p:spPr>
          <a:xfrm>
            <a:off x="12175625" y="6469125"/>
            <a:ext cx="1744826" cy="1744826"/>
          </a:xfrm>
          <a:prstGeom prst="rect">
            <a:avLst/>
          </a:prstGeom>
          <a:noFill/>
          <a:ln>
            <a:noFill/>
          </a:ln>
        </p:spPr>
      </p:pic>
      <p:pic>
        <p:nvPicPr>
          <p:cNvPr id="272" name="Google Shape;272;p16"/>
          <p:cNvPicPr preferRelativeResize="0"/>
          <p:nvPr/>
        </p:nvPicPr>
        <p:blipFill>
          <a:blip r:embed="rId6">
            <a:alphaModFix/>
          </a:blip>
          <a:stretch>
            <a:fillRect/>
          </a:stretch>
        </p:blipFill>
        <p:spPr>
          <a:xfrm>
            <a:off x="8451511" y="6649326"/>
            <a:ext cx="1384930" cy="1384950"/>
          </a:xfrm>
          <a:prstGeom prst="rect">
            <a:avLst/>
          </a:prstGeom>
          <a:noFill/>
          <a:ln>
            <a:noFill/>
          </a:ln>
        </p:spPr>
      </p:pic>
      <p:pic>
        <p:nvPicPr>
          <p:cNvPr id="273" name="Google Shape;273;p16"/>
          <p:cNvPicPr preferRelativeResize="0"/>
          <p:nvPr/>
        </p:nvPicPr>
        <p:blipFill>
          <a:blip r:embed="rId7">
            <a:alphaModFix/>
          </a:blip>
          <a:stretch>
            <a:fillRect/>
          </a:stretch>
        </p:blipFill>
        <p:spPr>
          <a:xfrm>
            <a:off x="4335375" y="6781850"/>
            <a:ext cx="1219200" cy="1219200"/>
          </a:xfrm>
          <a:prstGeom prst="rect">
            <a:avLst/>
          </a:prstGeom>
          <a:noFill/>
          <a:ln>
            <a:noFill/>
          </a:ln>
        </p:spPr>
      </p:pic>
      <p:pic>
        <p:nvPicPr>
          <p:cNvPr id="274" name="Google Shape;274;p16"/>
          <p:cNvPicPr preferRelativeResize="0"/>
          <p:nvPr/>
        </p:nvPicPr>
        <p:blipFill>
          <a:blip r:embed="rId8">
            <a:alphaModFix/>
          </a:blip>
          <a:stretch>
            <a:fillRect/>
          </a:stretch>
        </p:blipFill>
        <p:spPr>
          <a:xfrm>
            <a:off x="2862125" y="2941037"/>
            <a:ext cx="1517475" cy="1517475"/>
          </a:xfrm>
          <a:prstGeom prst="rect">
            <a:avLst/>
          </a:prstGeom>
          <a:noFill/>
          <a:ln>
            <a:noFill/>
          </a:ln>
        </p:spPr>
      </p:pic>
      <p:pic>
        <p:nvPicPr>
          <p:cNvPr id="275" name="Google Shape;275;p16"/>
          <p:cNvPicPr preferRelativeResize="0"/>
          <p:nvPr/>
        </p:nvPicPr>
        <p:blipFill>
          <a:blip r:embed="rId9">
            <a:alphaModFix/>
          </a:blip>
          <a:stretch>
            <a:fillRect/>
          </a:stretch>
        </p:blipFill>
        <p:spPr>
          <a:xfrm>
            <a:off x="6365938" y="2819638"/>
            <a:ext cx="1744825" cy="1744825"/>
          </a:xfrm>
          <a:prstGeom prst="rect">
            <a:avLst/>
          </a:prstGeom>
          <a:noFill/>
          <a:ln>
            <a:noFill/>
          </a:ln>
        </p:spPr>
      </p:pic>
      <p:pic>
        <p:nvPicPr>
          <p:cNvPr id="276" name="Google Shape;276;p16"/>
          <p:cNvPicPr preferRelativeResize="0"/>
          <p:nvPr/>
        </p:nvPicPr>
        <p:blipFill>
          <a:blip r:embed="rId10">
            <a:alphaModFix/>
          </a:blip>
          <a:stretch>
            <a:fillRect/>
          </a:stretch>
        </p:blipFill>
        <p:spPr>
          <a:xfrm>
            <a:off x="10225100" y="3082475"/>
            <a:ext cx="1219200" cy="121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280" name="Shape 280"/>
        <p:cNvGrpSpPr/>
        <p:nvPr/>
      </p:nvGrpSpPr>
      <p:grpSpPr>
        <a:xfrm>
          <a:off x="0" y="0"/>
          <a:ext cx="0" cy="0"/>
          <a:chOff x="0" y="0"/>
          <a:chExt cx="0" cy="0"/>
        </a:xfrm>
      </p:grpSpPr>
      <p:sp>
        <p:nvSpPr>
          <p:cNvPr id="281" name="Google Shape;281;p17"/>
          <p:cNvSpPr/>
          <p:nvPr/>
        </p:nvSpPr>
        <p:spPr>
          <a:xfrm rot="-3280742">
            <a:off x="-6833589" y="-2747947"/>
            <a:ext cx="14341055" cy="9357539"/>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282" name="Google Shape;282;p17"/>
          <p:cNvSpPr txBox="1"/>
          <p:nvPr/>
        </p:nvSpPr>
        <p:spPr>
          <a:xfrm>
            <a:off x="882491" y="526065"/>
            <a:ext cx="10065000" cy="2770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9000">
                <a:solidFill>
                  <a:srgbClr val="FFFFFF"/>
                </a:solidFill>
                <a:latin typeface="Montserrat"/>
                <a:ea typeface="Montserrat"/>
                <a:cs typeface="Montserrat"/>
                <a:sym typeface="Montserrat"/>
              </a:rPr>
              <a:t>Exploitation Techniques:</a:t>
            </a:r>
            <a:endParaRPr/>
          </a:p>
        </p:txBody>
      </p:sp>
      <p:grpSp>
        <p:nvGrpSpPr>
          <p:cNvPr id="283" name="Google Shape;283;p17"/>
          <p:cNvGrpSpPr/>
          <p:nvPr/>
        </p:nvGrpSpPr>
        <p:grpSpPr>
          <a:xfrm>
            <a:off x="882500" y="3429000"/>
            <a:ext cx="5122217" cy="6273801"/>
            <a:chOff x="12" y="-781776"/>
            <a:chExt cx="7393500" cy="8365068"/>
          </a:xfrm>
        </p:grpSpPr>
        <p:sp>
          <p:nvSpPr>
            <p:cNvPr id="284" name="Google Shape;284;p17"/>
            <p:cNvSpPr txBox="1"/>
            <p:nvPr/>
          </p:nvSpPr>
          <p:spPr>
            <a:xfrm>
              <a:off x="12" y="1093992"/>
              <a:ext cx="7393500" cy="6489300"/>
            </a:xfrm>
            <a:prstGeom prst="rect">
              <a:avLst/>
            </a:prstGeom>
            <a:noFill/>
            <a:ln>
              <a:noFill/>
            </a:ln>
          </p:spPr>
          <p:txBody>
            <a:bodyPr anchorCtr="0" anchor="t" bIns="0" lIns="0" spcFirstLastPara="1" rIns="0" wrap="square" tIns="0">
              <a:spAutoFit/>
            </a:bodyPr>
            <a:lstStyle/>
            <a:p>
              <a:pPr indent="-290196" lvl="1" marL="453392" marR="0" rtl="0" algn="l">
                <a:lnSpc>
                  <a:spcPct val="115000"/>
                </a:lnSpc>
                <a:spcBef>
                  <a:spcPts val="0"/>
                </a:spcBef>
                <a:spcAft>
                  <a:spcPts val="0"/>
                </a:spcAft>
                <a:buClr>
                  <a:schemeClr val="lt1"/>
                </a:buClr>
                <a:buSzPts val="3100"/>
                <a:buChar char="•"/>
              </a:pPr>
              <a:r>
                <a:rPr lang="en-US" sz="3100">
                  <a:solidFill>
                    <a:schemeClr val="lt1"/>
                  </a:solidFill>
                  <a:latin typeface="Roboto"/>
                  <a:ea typeface="Roboto"/>
                  <a:cs typeface="Roboto"/>
                  <a:sym typeface="Roboto"/>
                </a:rPr>
                <a:t>An attacker might overflow the stack with more data than it can handle. If this data includes carefully crafted instructions (malicious code), the program might execute those instructions.</a:t>
              </a:r>
              <a:endParaRPr sz="3100">
                <a:solidFill>
                  <a:schemeClr val="lt1"/>
                </a:solidFill>
              </a:endParaRPr>
            </a:p>
          </p:txBody>
        </p:sp>
        <p:sp>
          <p:nvSpPr>
            <p:cNvPr id="285" name="Google Shape;285;p17"/>
            <p:cNvSpPr txBox="1"/>
            <p:nvPr/>
          </p:nvSpPr>
          <p:spPr>
            <a:xfrm>
              <a:off x="186912" y="-781776"/>
              <a:ext cx="7206600" cy="1699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3600">
                  <a:solidFill>
                    <a:srgbClr val="69F3C2"/>
                  </a:solidFill>
                  <a:latin typeface="Open Sans"/>
                  <a:ea typeface="Open Sans"/>
                  <a:cs typeface="Open Sans"/>
                  <a:sym typeface="Open Sans"/>
                </a:rPr>
                <a:t>Injecting Malicious Code</a:t>
              </a:r>
              <a:endParaRPr b="1" sz="3600">
                <a:latin typeface="Open Sans"/>
                <a:ea typeface="Open Sans"/>
                <a:cs typeface="Open Sans"/>
                <a:sym typeface="Open Sans"/>
              </a:endParaRPr>
            </a:p>
          </p:txBody>
        </p:sp>
      </p:grpSp>
      <p:grpSp>
        <p:nvGrpSpPr>
          <p:cNvPr id="286" name="Google Shape;286;p17"/>
          <p:cNvGrpSpPr/>
          <p:nvPr/>
        </p:nvGrpSpPr>
        <p:grpSpPr>
          <a:xfrm>
            <a:off x="5991350" y="3428962"/>
            <a:ext cx="6013800" cy="5179088"/>
            <a:chOff x="-1206120" y="-781826"/>
            <a:chExt cx="8018400" cy="6905450"/>
          </a:xfrm>
        </p:grpSpPr>
        <p:sp>
          <p:nvSpPr>
            <p:cNvPr id="287" name="Google Shape;287;p17"/>
            <p:cNvSpPr txBox="1"/>
            <p:nvPr/>
          </p:nvSpPr>
          <p:spPr>
            <a:xfrm>
              <a:off x="-624419" y="1097424"/>
              <a:ext cx="6855000" cy="5026200"/>
            </a:xfrm>
            <a:prstGeom prst="rect">
              <a:avLst/>
            </a:prstGeom>
            <a:noFill/>
            <a:ln>
              <a:noFill/>
            </a:ln>
          </p:spPr>
          <p:txBody>
            <a:bodyPr anchorCtr="0" anchor="t" bIns="0" lIns="0" spcFirstLastPara="1" rIns="0" wrap="square" tIns="0">
              <a:spAutoFit/>
            </a:bodyPr>
            <a:lstStyle/>
            <a:p>
              <a:pPr indent="-290196" lvl="1" marL="453392" marR="0" rtl="0" algn="l">
                <a:lnSpc>
                  <a:spcPct val="115000"/>
                </a:lnSpc>
                <a:spcBef>
                  <a:spcPts val="0"/>
                </a:spcBef>
                <a:spcAft>
                  <a:spcPts val="0"/>
                </a:spcAft>
                <a:buClr>
                  <a:schemeClr val="lt1"/>
                </a:buClr>
                <a:buSzPts val="3100"/>
                <a:buFont typeface="Arial"/>
                <a:buChar char="•"/>
              </a:pPr>
              <a:r>
                <a:rPr lang="en-US" sz="3100">
                  <a:solidFill>
                    <a:schemeClr val="lt1"/>
                  </a:solidFill>
                  <a:latin typeface="Roboto"/>
                  <a:ea typeface="Roboto"/>
                  <a:cs typeface="Roboto"/>
                  <a:sym typeface="Roboto"/>
                </a:rPr>
                <a:t>Function pointers are like arrows pointing to tasks. By manipulating these pointers during a stack overflow, an attacker can make the computer jump to unexpected tasks.</a:t>
              </a:r>
              <a:endParaRPr sz="3100">
                <a:solidFill>
                  <a:schemeClr val="lt1"/>
                </a:solidFill>
              </a:endParaRPr>
            </a:p>
          </p:txBody>
        </p:sp>
        <p:sp>
          <p:nvSpPr>
            <p:cNvPr id="288" name="Google Shape;288;p17"/>
            <p:cNvSpPr txBox="1"/>
            <p:nvPr/>
          </p:nvSpPr>
          <p:spPr>
            <a:xfrm>
              <a:off x="-1206120" y="-781826"/>
              <a:ext cx="8018400" cy="738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3600">
                  <a:solidFill>
                    <a:srgbClr val="69F3C2"/>
                  </a:solidFill>
                </a:rPr>
                <a:t>Altering Function Pointers</a:t>
              </a:r>
              <a:endParaRPr b="1" sz="1500"/>
            </a:p>
          </p:txBody>
        </p:sp>
      </p:grpSp>
      <p:sp>
        <p:nvSpPr>
          <p:cNvPr id="289" name="Google Shape;289;p17"/>
          <p:cNvSpPr/>
          <p:nvPr/>
        </p:nvSpPr>
        <p:spPr>
          <a:xfrm rot="7600168">
            <a:off x="10545396" y="3723234"/>
            <a:ext cx="14364618" cy="9372913"/>
          </a:xfrm>
          <a:custGeom>
            <a:rect b="b" l="l" r="r" t="t"/>
            <a:pathLst>
              <a:path extrusionOk="0" h="9368172" w="14357351">
                <a:moveTo>
                  <a:pt x="0" y="0"/>
                </a:moveTo>
                <a:lnTo>
                  <a:pt x="14357351" y="0"/>
                </a:lnTo>
                <a:lnTo>
                  <a:pt x="14357351" y="9368172"/>
                </a:lnTo>
                <a:lnTo>
                  <a:pt x="0" y="9368172"/>
                </a:lnTo>
                <a:lnTo>
                  <a:pt x="0" y="0"/>
                </a:lnTo>
                <a:close/>
              </a:path>
            </a:pathLst>
          </a:custGeom>
          <a:blipFill rotWithShape="1">
            <a:blip r:embed="rId3">
              <a:alphaModFix amt="19999"/>
            </a:blip>
            <a:stretch>
              <a:fillRect b="0" l="0" r="0" t="0"/>
            </a:stretch>
          </a:blipFill>
          <a:ln>
            <a:noFill/>
          </a:ln>
        </p:spPr>
      </p:sp>
      <p:sp>
        <p:nvSpPr>
          <p:cNvPr id="290" name="Google Shape;290;p17"/>
          <p:cNvSpPr txBox="1"/>
          <p:nvPr/>
        </p:nvSpPr>
        <p:spPr>
          <a:xfrm>
            <a:off x="12505650" y="4846625"/>
            <a:ext cx="4699500" cy="41838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en-US" sz="3100">
                <a:solidFill>
                  <a:schemeClr val="lt1"/>
                </a:solidFill>
                <a:latin typeface="Roboto"/>
                <a:ea typeface="Roboto"/>
                <a:cs typeface="Roboto"/>
                <a:sym typeface="Roboto"/>
              </a:rPr>
              <a:t>Ch</a:t>
            </a:r>
            <a:r>
              <a:rPr lang="en-US" sz="3100">
                <a:solidFill>
                  <a:schemeClr val="lt1"/>
                </a:solidFill>
                <a:latin typeface="Roboto"/>
                <a:ea typeface="Roboto"/>
                <a:cs typeface="Roboto"/>
                <a:sym typeface="Roboto"/>
              </a:rPr>
              <a:t>anging the order of tasks on the stack can lead to unexpected outcomes. An attacker can manipulate this to control the program's behavior.</a:t>
            </a:r>
            <a:endParaRPr b="1" sz="3100">
              <a:solidFill>
                <a:schemeClr val="lt1"/>
              </a:solidFill>
            </a:endParaRPr>
          </a:p>
          <a:p>
            <a:pPr indent="0" lvl="0" marL="0" marR="0" rtl="0" algn="l">
              <a:lnSpc>
                <a:spcPct val="130000"/>
              </a:lnSpc>
              <a:spcBef>
                <a:spcPts val="0"/>
              </a:spcBef>
              <a:spcAft>
                <a:spcPts val="0"/>
              </a:spcAft>
              <a:buNone/>
            </a:pPr>
            <a:r>
              <a:t/>
            </a:r>
            <a:endParaRPr b="1" sz="3000">
              <a:solidFill>
                <a:schemeClr val="lt1"/>
              </a:solidFill>
            </a:endParaRPr>
          </a:p>
        </p:txBody>
      </p:sp>
      <p:grpSp>
        <p:nvGrpSpPr>
          <p:cNvPr id="291" name="Google Shape;291;p17"/>
          <p:cNvGrpSpPr/>
          <p:nvPr/>
        </p:nvGrpSpPr>
        <p:grpSpPr>
          <a:xfrm>
            <a:off x="12217597" y="936876"/>
            <a:ext cx="1875026" cy="1989564"/>
            <a:chOff x="0" y="-122432"/>
            <a:chExt cx="2500034" cy="2652752"/>
          </a:xfrm>
        </p:grpSpPr>
        <p:grpSp>
          <p:nvGrpSpPr>
            <p:cNvPr id="292" name="Google Shape;292;p17"/>
            <p:cNvGrpSpPr/>
            <p:nvPr/>
          </p:nvGrpSpPr>
          <p:grpSpPr>
            <a:xfrm>
              <a:off x="487115" y="682524"/>
              <a:ext cx="2012919" cy="1847796"/>
              <a:chOff x="0" y="-47625"/>
              <a:chExt cx="812800" cy="746125"/>
            </a:xfrm>
          </p:grpSpPr>
          <p:sp>
            <p:nvSpPr>
              <p:cNvPr id="293" name="Google Shape;293;p1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294" name="Google Shape;294;p17"/>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5" name="Google Shape;295;p17"/>
            <p:cNvGrpSpPr/>
            <p:nvPr/>
          </p:nvGrpSpPr>
          <p:grpSpPr>
            <a:xfrm>
              <a:off x="0" y="-122432"/>
              <a:ext cx="2089507" cy="1918102"/>
              <a:chOff x="0" y="-47625"/>
              <a:chExt cx="812800" cy="746125"/>
            </a:xfrm>
          </p:grpSpPr>
          <p:sp>
            <p:nvSpPr>
              <p:cNvPr id="296" name="Google Shape;296;p1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297" name="Google Shape;297;p17"/>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8" name="Google Shape;298;p17"/>
            <p:cNvGrpSpPr/>
            <p:nvPr/>
          </p:nvGrpSpPr>
          <p:grpSpPr>
            <a:xfrm rot="8840484">
              <a:off x="873587" y="682056"/>
              <a:ext cx="395197" cy="395197"/>
              <a:chOff x="0" y="0"/>
              <a:chExt cx="812800" cy="812800"/>
            </a:xfrm>
          </p:grpSpPr>
          <p:sp>
            <p:nvSpPr>
              <p:cNvPr id="299" name="Google Shape;299;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txBox="1"/>
              <p:nvPr/>
            </p:nvSpPr>
            <p:spPr>
              <a:xfrm>
                <a:off x="76200" y="28575"/>
                <a:ext cx="660400" cy="708025"/>
              </a:xfrm>
              <a:prstGeom prst="rect">
                <a:avLst/>
              </a:prstGeom>
              <a:noFill/>
              <a:ln>
                <a:noFill/>
              </a:ln>
            </p:spPr>
            <p:txBody>
              <a:bodyPr anchorCtr="0" anchor="ctr" bIns="12775" lIns="12775" spcFirstLastPara="1" rIns="12775" wrap="square" tIns="12775">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1" name="Google Shape;301;p17"/>
            <p:cNvGrpSpPr/>
            <p:nvPr/>
          </p:nvGrpSpPr>
          <p:grpSpPr>
            <a:xfrm rot="8840484">
              <a:off x="816146" y="505646"/>
              <a:ext cx="232906" cy="315588"/>
              <a:chOff x="0" y="-47625"/>
              <a:chExt cx="635000" cy="860425"/>
            </a:xfrm>
          </p:grpSpPr>
          <p:sp>
            <p:nvSpPr>
              <p:cNvPr id="302" name="Google Shape;302;p17"/>
              <p:cNvSpPr/>
              <p:nvPr/>
            </p:nvSpPr>
            <p:spPr>
              <a:xfrm>
                <a:off x="0" y="0"/>
                <a:ext cx="635000" cy="812800"/>
              </a:xfrm>
              <a:custGeom>
                <a:rect b="b" l="l" r="r" t="t"/>
                <a:pathLst>
                  <a:path extrusionOk="0" h="812800" w="635000">
                    <a:moveTo>
                      <a:pt x="635000" y="0"/>
                    </a:moveTo>
                    <a:lnTo>
                      <a:pt x="635000" y="698500"/>
                    </a:lnTo>
                    <a:lnTo>
                      <a:pt x="317500" y="812800"/>
                    </a:lnTo>
                    <a:lnTo>
                      <a:pt x="0" y="698500"/>
                    </a:lnTo>
                    <a:lnTo>
                      <a:pt x="0" y="0"/>
                    </a:lnTo>
                    <a:lnTo>
                      <a:pt x="635000" y="0"/>
                    </a:lnTo>
                    <a:close/>
                  </a:path>
                </a:pathLst>
              </a:custGeom>
              <a:solidFill>
                <a:srgbClr val="009E52"/>
              </a:solidFill>
              <a:ln>
                <a:noFill/>
              </a:ln>
            </p:spPr>
          </p:sp>
          <p:sp>
            <p:nvSpPr>
              <p:cNvPr id="303" name="Google Shape;303;p17"/>
              <p:cNvSpPr txBox="1"/>
              <p:nvPr/>
            </p:nvSpPr>
            <p:spPr>
              <a:xfrm>
                <a:off x="0" y="-47625"/>
                <a:ext cx="635000" cy="746125"/>
              </a:xfrm>
              <a:prstGeom prst="rect">
                <a:avLst/>
              </a:prstGeom>
              <a:noFill/>
              <a:ln>
                <a:noFill/>
              </a:ln>
            </p:spPr>
            <p:txBody>
              <a:bodyPr anchorCtr="0" anchor="ctr" bIns="12775" lIns="12775" spcFirstLastPara="1" rIns="12775" wrap="square" tIns="12775">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304" name="Google Shape;304;p17"/>
          <p:cNvGrpSpPr/>
          <p:nvPr/>
        </p:nvGrpSpPr>
        <p:grpSpPr>
          <a:xfrm rot="-7214199">
            <a:off x="5461975" y="8464339"/>
            <a:ext cx="1209673" cy="1283568"/>
            <a:chOff x="0" y="-78983"/>
            <a:chExt cx="1612809" cy="1711331"/>
          </a:xfrm>
        </p:grpSpPr>
        <p:grpSp>
          <p:nvGrpSpPr>
            <p:cNvPr id="305" name="Google Shape;305;p17"/>
            <p:cNvGrpSpPr/>
            <p:nvPr/>
          </p:nvGrpSpPr>
          <p:grpSpPr>
            <a:xfrm>
              <a:off x="314245" y="440306"/>
              <a:ext cx="1298564" cy="1192042"/>
              <a:chOff x="0" y="-47625"/>
              <a:chExt cx="812800" cy="746125"/>
            </a:xfrm>
          </p:grpSpPr>
          <p:sp>
            <p:nvSpPr>
              <p:cNvPr id="306" name="Google Shape;306;p1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307" name="Google Shape;307;p17"/>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8" name="Google Shape;308;p17"/>
            <p:cNvGrpSpPr/>
            <p:nvPr/>
          </p:nvGrpSpPr>
          <p:grpSpPr>
            <a:xfrm>
              <a:off x="0" y="-78983"/>
              <a:ext cx="1347973" cy="1237397"/>
              <a:chOff x="0" y="-47625"/>
              <a:chExt cx="812800" cy="746125"/>
            </a:xfrm>
          </p:grpSpPr>
          <p:sp>
            <p:nvSpPr>
              <p:cNvPr id="309" name="Google Shape;309;p1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310" name="Google Shape;310;p17"/>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1" name="Google Shape;311;p17"/>
            <p:cNvGrpSpPr/>
            <p:nvPr/>
          </p:nvGrpSpPr>
          <p:grpSpPr>
            <a:xfrm rot="9220010">
              <a:off x="507475" y="433726"/>
              <a:ext cx="258304" cy="258304"/>
              <a:chOff x="0" y="0"/>
              <a:chExt cx="812800" cy="812800"/>
            </a:xfrm>
          </p:grpSpPr>
          <p:sp>
            <p:nvSpPr>
              <p:cNvPr id="312" name="Google Shape;312;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txBox="1"/>
              <p:nvPr/>
            </p:nvSpPr>
            <p:spPr>
              <a:xfrm>
                <a:off x="76200" y="28575"/>
                <a:ext cx="660400" cy="708025"/>
              </a:xfrm>
              <a:prstGeom prst="rect">
                <a:avLst/>
              </a:prstGeom>
              <a:noFill/>
              <a:ln>
                <a:noFill/>
              </a:ln>
            </p:spPr>
            <p:txBody>
              <a:bodyPr anchorCtr="0" anchor="ctr" bIns="12950" lIns="12950" spcFirstLastPara="1" rIns="12950" wrap="square" tIns="1295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4" name="Google Shape;314;p17"/>
            <p:cNvGrpSpPr/>
            <p:nvPr/>
          </p:nvGrpSpPr>
          <p:grpSpPr>
            <a:xfrm rot="9220010">
              <a:off x="486052" y="309304"/>
              <a:ext cx="152229" cy="206270"/>
              <a:chOff x="0" y="-47625"/>
              <a:chExt cx="635000" cy="860425"/>
            </a:xfrm>
          </p:grpSpPr>
          <p:sp>
            <p:nvSpPr>
              <p:cNvPr id="315" name="Google Shape;315;p17"/>
              <p:cNvSpPr/>
              <p:nvPr/>
            </p:nvSpPr>
            <p:spPr>
              <a:xfrm>
                <a:off x="0" y="0"/>
                <a:ext cx="635000" cy="812800"/>
              </a:xfrm>
              <a:custGeom>
                <a:rect b="b" l="l" r="r" t="t"/>
                <a:pathLst>
                  <a:path extrusionOk="0" h="812800" w="635000">
                    <a:moveTo>
                      <a:pt x="635000" y="0"/>
                    </a:moveTo>
                    <a:lnTo>
                      <a:pt x="635000" y="698500"/>
                    </a:lnTo>
                    <a:lnTo>
                      <a:pt x="317500" y="812800"/>
                    </a:lnTo>
                    <a:lnTo>
                      <a:pt x="0" y="698500"/>
                    </a:lnTo>
                    <a:lnTo>
                      <a:pt x="0" y="0"/>
                    </a:lnTo>
                    <a:lnTo>
                      <a:pt x="635000" y="0"/>
                    </a:lnTo>
                    <a:close/>
                  </a:path>
                </a:pathLst>
              </a:custGeom>
              <a:solidFill>
                <a:srgbClr val="009E52"/>
              </a:solidFill>
              <a:ln>
                <a:noFill/>
              </a:ln>
            </p:spPr>
          </p:sp>
          <p:sp>
            <p:nvSpPr>
              <p:cNvPr id="316" name="Google Shape;316;p17"/>
              <p:cNvSpPr txBox="1"/>
              <p:nvPr/>
            </p:nvSpPr>
            <p:spPr>
              <a:xfrm>
                <a:off x="0" y="-47625"/>
                <a:ext cx="635000" cy="746125"/>
              </a:xfrm>
              <a:prstGeom prst="rect">
                <a:avLst/>
              </a:prstGeom>
              <a:noFill/>
              <a:ln>
                <a:noFill/>
              </a:ln>
            </p:spPr>
            <p:txBody>
              <a:bodyPr anchorCtr="0" anchor="ctr" bIns="12950" lIns="12950" spcFirstLastPara="1" rIns="12950" wrap="square" tIns="1295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317" name="Google Shape;317;p17"/>
          <p:cNvSpPr txBox="1"/>
          <p:nvPr/>
        </p:nvSpPr>
        <p:spPr>
          <a:xfrm>
            <a:off x="12505650" y="3429000"/>
            <a:ext cx="6013800" cy="554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3600">
                <a:solidFill>
                  <a:srgbClr val="6AF7C5"/>
                </a:solidFill>
              </a:rPr>
              <a:t>Manipulating The Stack</a:t>
            </a:r>
            <a:endParaRPr b="1" sz="1500">
              <a:solidFill>
                <a:srgbClr val="6AF7C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321" name="Shape 321"/>
        <p:cNvGrpSpPr/>
        <p:nvPr/>
      </p:nvGrpSpPr>
      <p:grpSpPr>
        <a:xfrm>
          <a:off x="0" y="0"/>
          <a:ext cx="0" cy="0"/>
          <a:chOff x="0" y="0"/>
          <a:chExt cx="0" cy="0"/>
        </a:xfrm>
      </p:grpSpPr>
      <p:sp>
        <p:nvSpPr>
          <p:cNvPr id="322" name="Google Shape;322;p18"/>
          <p:cNvSpPr/>
          <p:nvPr/>
        </p:nvSpPr>
        <p:spPr>
          <a:xfrm rot="-3280742">
            <a:off x="-6757764" y="-2658297"/>
            <a:ext cx="14341055" cy="9357539"/>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323" name="Google Shape;323;p18"/>
          <p:cNvSpPr/>
          <p:nvPr/>
        </p:nvSpPr>
        <p:spPr>
          <a:xfrm rot="7600168">
            <a:off x="10435593" y="3155138"/>
            <a:ext cx="14364618" cy="9372913"/>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grpSp>
        <p:nvGrpSpPr>
          <p:cNvPr id="324" name="Google Shape;324;p18"/>
          <p:cNvGrpSpPr/>
          <p:nvPr/>
        </p:nvGrpSpPr>
        <p:grpSpPr>
          <a:xfrm>
            <a:off x="3684195" y="4690625"/>
            <a:ext cx="11710621" cy="11710621"/>
            <a:chOff x="0" y="0"/>
            <a:chExt cx="15614161" cy="15614161"/>
          </a:xfrm>
        </p:grpSpPr>
        <p:grpSp>
          <p:nvGrpSpPr>
            <p:cNvPr id="325" name="Google Shape;325;p18"/>
            <p:cNvGrpSpPr/>
            <p:nvPr/>
          </p:nvGrpSpPr>
          <p:grpSpPr>
            <a:xfrm>
              <a:off x="0" y="0"/>
              <a:ext cx="15614161" cy="15614161"/>
              <a:chOff x="0" y="0"/>
              <a:chExt cx="812800" cy="812800"/>
            </a:xfrm>
          </p:grpSpPr>
          <p:sp>
            <p:nvSpPr>
              <p:cNvPr id="326" name="Google Shape;326;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8" name="Google Shape;328;p18"/>
            <p:cNvGrpSpPr/>
            <p:nvPr/>
          </p:nvGrpSpPr>
          <p:grpSpPr>
            <a:xfrm>
              <a:off x="1515496" y="1515496"/>
              <a:ext cx="12583170" cy="12583170"/>
              <a:chOff x="0" y="0"/>
              <a:chExt cx="812800" cy="812800"/>
            </a:xfrm>
          </p:grpSpPr>
          <p:sp>
            <p:nvSpPr>
              <p:cNvPr id="329" name="Google Shape;329;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1" name="Google Shape;331;p18"/>
            <p:cNvGrpSpPr/>
            <p:nvPr/>
          </p:nvGrpSpPr>
          <p:grpSpPr>
            <a:xfrm>
              <a:off x="2618000" y="2618000"/>
              <a:ext cx="10378162" cy="10378162"/>
              <a:chOff x="0" y="0"/>
              <a:chExt cx="812800" cy="812800"/>
            </a:xfrm>
          </p:grpSpPr>
          <p:sp>
            <p:nvSpPr>
              <p:cNvPr id="332" name="Google Shape;332;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4" name="Google Shape;334;p18"/>
            <p:cNvGrpSpPr/>
            <p:nvPr/>
          </p:nvGrpSpPr>
          <p:grpSpPr>
            <a:xfrm>
              <a:off x="3529944" y="3529944"/>
              <a:ext cx="8554273" cy="8554273"/>
              <a:chOff x="0" y="0"/>
              <a:chExt cx="812800" cy="812800"/>
            </a:xfrm>
          </p:grpSpPr>
          <p:sp>
            <p:nvSpPr>
              <p:cNvPr id="335" name="Google Shape;335;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7" name="Google Shape;337;p18"/>
            <p:cNvGrpSpPr/>
            <p:nvPr/>
          </p:nvGrpSpPr>
          <p:grpSpPr>
            <a:xfrm>
              <a:off x="4530365" y="4530365"/>
              <a:ext cx="6553432" cy="6553432"/>
              <a:chOff x="0" y="0"/>
              <a:chExt cx="812800" cy="812800"/>
            </a:xfrm>
          </p:grpSpPr>
          <p:sp>
            <p:nvSpPr>
              <p:cNvPr id="338" name="Google Shape;338;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340" name="Google Shape;340;p18"/>
          <p:cNvSpPr/>
          <p:nvPr/>
        </p:nvSpPr>
        <p:spPr>
          <a:xfrm>
            <a:off x="8288677" y="5404821"/>
            <a:ext cx="1635125" cy="163511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1729642" y="7078249"/>
            <a:ext cx="666750" cy="666747"/>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69F3C2"/>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6987880" y="3200430"/>
            <a:ext cx="1635125" cy="163511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9569673" y="3197318"/>
            <a:ext cx="1635125" cy="163511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464949" y="6631793"/>
            <a:ext cx="666750" cy="666747"/>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35391"/>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8750771" y="2559075"/>
            <a:ext cx="539750" cy="41274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69F3C2"/>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8636919" y="5754894"/>
            <a:ext cx="934982" cy="934982"/>
          </a:xfrm>
          <a:custGeom>
            <a:rect b="b" l="l" r="r" t="t"/>
            <a:pathLst>
              <a:path extrusionOk="0" h="934982" w="934982">
                <a:moveTo>
                  <a:pt x="0" y="0"/>
                </a:moveTo>
                <a:lnTo>
                  <a:pt x="934982" y="0"/>
                </a:lnTo>
                <a:lnTo>
                  <a:pt x="934982" y="934983"/>
                </a:lnTo>
                <a:lnTo>
                  <a:pt x="0" y="934983"/>
                </a:lnTo>
                <a:lnTo>
                  <a:pt x="0" y="0"/>
                </a:lnTo>
                <a:close/>
              </a:path>
            </a:pathLst>
          </a:custGeom>
          <a:blipFill rotWithShape="1">
            <a:blip r:embed="rId4">
              <a:alphaModFix/>
            </a:blip>
            <a:stretch>
              <a:fillRect b="0" l="0" r="0" t="0"/>
            </a:stretch>
          </a:blipFill>
          <a:ln>
            <a:noFill/>
          </a:ln>
        </p:spPr>
      </p:sp>
      <p:sp>
        <p:nvSpPr>
          <p:cNvPr id="347" name="Google Shape;347;p18"/>
          <p:cNvSpPr/>
          <p:nvPr/>
        </p:nvSpPr>
        <p:spPr>
          <a:xfrm>
            <a:off x="7213343" y="3425879"/>
            <a:ext cx="1184216" cy="1184216"/>
          </a:xfrm>
          <a:custGeom>
            <a:rect b="b" l="l" r="r" t="t"/>
            <a:pathLst>
              <a:path extrusionOk="0" h="1184216" w="1184216">
                <a:moveTo>
                  <a:pt x="0" y="0"/>
                </a:moveTo>
                <a:lnTo>
                  <a:pt x="1184216" y="0"/>
                </a:lnTo>
                <a:lnTo>
                  <a:pt x="1184216" y="1184216"/>
                </a:lnTo>
                <a:lnTo>
                  <a:pt x="0" y="1184216"/>
                </a:lnTo>
                <a:lnTo>
                  <a:pt x="0" y="0"/>
                </a:lnTo>
                <a:close/>
              </a:path>
            </a:pathLst>
          </a:custGeom>
          <a:blipFill rotWithShape="1">
            <a:blip r:embed="rId5">
              <a:alphaModFix/>
            </a:blip>
            <a:stretch>
              <a:fillRect b="0" l="0" r="0" t="0"/>
            </a:stretch>
          </a:blipFill>
          <a:ln>
            <a:noFill/>
          </a:ln>
        </p:spPr>
      </p:sp>
      <p:sp>
        <p:nvSpPr>
          <p:cNvPr id="348" name="Google Shape;348;p18"/>
          <p:cNvSpPr/>
          <p:nvPr/>
        </p:nvSpPr>
        <p:spPr>
          <a:xfrm>
            <a:off x="9840913" y="3468545"/>
            <a:ext cx="1092643" cy="1092643"/>
          </a:xfrm>
          <a:custGeom>
            <a:rect b="b" l="l" r="r" t="t"/>
            <a:pathLst>
              <a:path extrusionOk="0" h="1092643" w="1092643">
                <a:moveTo>
                  <a:pt x="0" y="0"/>
                </a:moveTo>
                <a:lnTo>
                  <a:pt x="1092643" y="0"/>
                </a:lnTo>
                <a:lnTo>
                  <a:pt x="1092643" y="1092643"/>
                </a:lnTo>
                <a:lnTo>
                  <a:pt x="0" y="1092643"/>
                </a:lnTo>
                <a:lnTo>
                  <a:pt x="0" y="0"/>
                </a:lnTo>
                <a:close/>
              </a:path>
            </a:pathLst>
          </a:custGeom>
          <a:blipFill rotWithShape="1">
            <a:blip r:embed="rId6">
              <a:alphaModFix/>
            </a:blip>
            <a:stretch>
              <a:fillRect b="0" l="0" r="0" t="0"/>
            </a:stretch>
          </a:blipFill>
          <a:ln>
            <a:noFill/>
          </a:ln>
        </p:spPr>
      </p:sp>
      <p:sp>
        <p:nvSpPr>
          <p:cNvPr id="349" name="Google Shape;349;p18"/>
          <p:cNvSpPr txBox="1"/>
          <p:nvPr/>
        </p:nvSpPr>
        <p:spPr>
          <a:xfrm>
            <a:off x="782062" y="1038225"/>
            <a:ext cx="16477200" cy="1354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8800">
                <a:solidFill>
                  <a:srgbClr val="FFFFFF"/>
                </a:solidFill>
                <a:latin typeface="Montserrat SemiBold"/>
                <a:ea typeface="Montserrat SemiBold"/>
                <a:cs typeface="Montserrat SemiBold"/>
                <a:sym typeface="Montserrat SemiBold"/>
              </a:rPr>
              <a:t>Examples of Exploitation</a:t>
            </a:r>
            <a:endParaRPr/>
          </a:p>
        </p:txBody>
      </p:sp>
      <p:grpSp>
        <p:nvGrpSpPr>
          <p:cNvPr id="350" name="Google Shape;350;p18"/>
          <p:cNvGrpSpPr/>
          <p:nvPr/>
        </p:nvGrpSpPr>
        <p:grpSpPr>
          <a:xfrm>
            <a:off x="2947675" y="7302104"/>
            <a:ext cx="12447262" cy="1568467"/>
            <a:chOff x="9584231" y="825350"/>
            <a:chExt cx="6643500" cy="1187064"/>
          </a:xfrm>
        </p:grpSpPr>
        <p:sp>
          <p:nvSpPr>
            <p:cNvPr id="351" name="Google Shape;351;p18"/>
            <p:cNvSpPr txBox="1"/>
            <p:nvPr/>
          </p:nvSpPr>
          <p:spPr>
            <a:xfrm>
              <a:off x="9584233" y="825350"/>
              <a:ext cx="6501600" cy="384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300">
                  <a:solidFill>
                    <a:srgbClr val="FFFFFF"/>
                  </a:solidFill>
                  <a:latin typeface="Open Sans"/>
                  <a:ea typeface="Open Sans"/>
                  <a:cs typeface="Open Sans"/>
                  <a:sym typeface="Open Sans"/>
                </a:rPr>
                <a:t>SQL Injection Attack</a:t>
              </a:r>
              <a:endParaRPr b="1" sz="3300">
                <a:latin typeface="Open Sans"/>
                <a:ea typeface="Open Sans"/>
                <a:cs typeface="Open Sans"/>
                <a:sym typeface="Open Sans"/>
              </a:endParaRPr>
            </a:p>
          </p:txBody>
        </p:sp>
        <p:sp>
          <p:nvSpPr>
            <p:cNvPr id="352" name="Google Shape;352;p18"/>
            <p:cNvSpPr txBox="1"/>
            <p:nvPr/>
          </p:nvSpPr>
          <p:spPr>
            <a:xfrm>
              <a:off x="9584231" y="1311014"/>
              <a:ext cx="6643500" cy="7014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US" sz="2500">
                  <a:solidFill>
                    <a:schemeClr val="lt1"/>
                  </a:solidFill>
                  <a:latin typeface="Roboto"/>
                  <a:ea typeface="Roboto"/>
                  <a:cs typeface="Roboto"/>
                  <a:sym typeface="Roboto"/>
                </a:rPr>
                <a:t>. </a:t>
              </a:r>
              <a:r>
                <a:rPr lang="en-US" sz="2800">
                  <a:solidFill>
                    <a:schemeClr val="lt1"/>
                  </a:solidFill>
                  <a:latin typeface="Roboto"/>
                  <a:ea typeface="Roboto"/>
                  <a:cs typeface="Roboto"/>
                  <a:sym typeface="Roboto"/>
                </a:rPr>
                <a:t>An attacker can then inject SQL commands, altering the intended database queries and gaining unauthorized access to sensitive information.</a:t>
              </a:r>
              <a:endParaRPr sz="2800">
                <a:solidFill>
                  <a:schemeClr val="lt1"/>
                </a:solidFill>
              </a:endParaRPr>
            </a:p>
          </p:txBody>
        </p:sp>
      </p:grpSp>
      <p:grpSp>
        <p:nvGrpSpPr>
          <p:cNvPr id="353" name="Google Shape;353;p18"/>
          <p:cNvGrpSpPr/>
          <p:nvPr/>
        </p:nvGrpSpPr>
        <p:grpSpPr>
          <a:xfrm>
            <a:off x="210550" y="3508976"/>
            <a:ext cx="6348909" cy="3924399"/>
            <a:chOff x="-2312761" y="-273083"/>
            <a:chExt cx="8465211" cy="5232531"/>
          </a:xfrm>
        </p:grpSpPr>
        <p:sp>
          <p:nvSpPr>
            <p:cNvPr id="354" name="Google Shape;354;p18"/>
            <p:cNvSpPr txBox="1"/>
            <p:nvPr/>
          </p:nvSpPr>
          <p:spPr>
            <a:xfrm>
              <a:off x="-349150" y="-273083"/>
              <a:ext cx="6501600" cy="677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3300">
                  <a:solidFill>
                    <a:srgbClr val="FFFFFF"/>
                  </a:solidFill>
                  <a:latin typeface="Open Sans"/>
                  <a:ea typeface="Open Sans"/>
                  <a:cs typeface="Open Sans"/>
                  <a:sym typeface="Open Sans"/>
                </a:rPr>
                <a:t>Password  Field</a:t>
              </a:r>
              <a:endParaRPr b="1" sz="3300">
                <a:latin typeface="Open Sans"/>
                <a:ea typeface="Open Sans"/>
                <a:cs typeface="Open Sans"/>
                <a:sym typeface="Open Sans"/>
              </a:endParaRPr>
            </a:p>
          </p:txBody>
        </p:sp>
        <p:sp>
          <p:nvSpPr>
            <p:cNvPr id="355" name="Google Shape;355;p18"/>
            <p:cNvSpPr txBox="1"/>
            <p:nvPr/>
          </p:nvSpPr>
          <p:spPr>
            <a:xfrm>
              <a:off x="-2312761" y="419848"/>
              <a:ext cx="8465100" cy="45396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lang="en-US" sz="2800">
                  <a:solidFill>
                    <a:schemeClr val="lt1"/>
                  </a:solidFill>
                  <a:latin typeface="Roboto"/>
                  <a:ea typeface="Roboto"/>
                  <a:cs typeface="Roboto"/>
                  <a:sym typeface="Roboto"/>
                </a:rPr>
                <a:t>Imagine a login system where an attacker inputs a ridiculously long password. If the program doesn't check the input length, it might overflow the stack, allowing the attacker to alter the program's behavior and gain unauthorized access</a:t>
              </a:r>
              <a:r>
                <a:rPr lang="en-US" sz="2800">
                  <a:solidFill>
                    <a:srgbClr val="374151"/>
                  </a:solidFill>
                  <a:latin typeface="Roboto"/>
                  <a:ea typeface="Roboto"/>
                  <a:cs typeface="Roboto"/>
                  <a:sym typeface="Roboto"/>
                </a:rPr>
                <a:t>.</a:t>
              </a:r>
              <a:endParaRPr sz="2800"/>
            </a:p>
          </p:txBody>
        </p:sp>
      </p:grpSp>
      <p:grpSp>
        <p:nvGrpSpPr>
          <p:cNvPr id="356" name="Google Shape;356;p18"/>
          <p:cNvGrpSpPr/>
          <p:nvPr/>
        </p:nvGrpSpPr>
        <p:grpSpPr>
          <a:xfrm>
            <a:off x="11653025" y="3508975"/>
            <a:ext cx="6088961" cy="3912748"/>
            <a:chOff x="-973508" y="-273085"/>
            <a:chExt cx="8118615" cy="5217000"/>
          </a:xfrm>
        </p:grpSpPr>
        <p:sp>
          <p:nvSpPr>
            <p:cNvPr id="357" name="Google Shape;357;p18"/>
            <p:cNvSpPr txBox="1"/>
            <p:nvPr/>
          </p:nvSpPr>
          <p:spPr>
            <a:xfrm>
              <a:off x="-973493" y="-273085"/>
              <a:ext cx="8118600" cy="677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300">
                  <a:solidFill>
                    <a:srgbClr val="FFFFFF"/>
                  </a:solidFill>
                  <a:latin typeface="Open Sans"/>
                  <a:ea typeface="Open Sans"/>
                  <a:cs typeface="Open Sans"/>
                  <a:sym typeface="Open Sans"/>
                </a:rPr>
                <a:t>Web-Server Vulnerability</a:t>
              </a:r>
              <a:endParaRPr b="1" sz="3300">
                <a:latin typeface="Open Sans"/>
                <a:ea typeface="Open Sans"/>
                <a:cs typeface="Open Sans"/>
                <a:sym typeface="Open Sans"/>
              </a:endParaRPr>
            </a:p>
          </p:txBody>
        </p:sp>
        <p:sp>
          <p:nvSpPr>
            <p:cNvPr id="358" name="Google Shape;358;p18"/>
            <p:cNvSpPr txBox="1"/>
            <p:nvPr/>
          </p:nvSpPr>
          <p:spPr>
            <a:xfrm>
              <a:off x="-973508" y="404315"/>
              <a:ext cx="8118600" cy="45396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sz="2800">
                  <a:solidFill>
                    <a:schemeClr val="lt1"/>
                  </a:solidFill>
                  <a:latin typeface="Roboto"/>
                  <a:ea typeface="Roboto"/>
                  <a:cs typeface="Roboto"/>
                  <a:sym typeface="Roboto"/>
                </a:rPr>
                <a:t>In web servers, input from users is a potential entry point. If an attacker sends data that overflows the stack, they might be able to inject code that manipulates the server's behavior, potentially leading to data breaches or service disruptions.</a:t>
              </a:r>
              <a:endParaRPr sz="2800">
                <a:solidFill>
                  <a:schemeClr val="lt1"/>
                </a:solidFill>
              </a:endParaRPr>
            </a:p>
          </p:txBody>
        </p:sp>
      </p:grpSp>
      <p:grpSp>
        <p:nvGrpSpPr>
          <p:cNvPr id="359" name="Google Shape;359;p18"/>
          <p:cNvGrpSpPr/>
          <p:nvPr/>
        </p:nvGrpSpPr>
        <p:grpSpPr>
          <a:xfrm>
            <a:off x="464943" y="2392723"/>
            <a:ext cx="1441919" cy="1458865"/>
            <a:chOff x="0" y="-99633"/>
            <a:chExt cx="1922558" cy="1945153"/>
          </a:xfrm>
        </p:grpSpPr>
        <p:grpSp>
          <p:nvGrpSpPr>
            <p:cNvPr id="360" name="Google Shape;360;p18"/>
            <p:cNvGrpSpPr/>
            <p:nvPr/>
          </p:nvGrpSpPr>
          <p:grpSpPr>
            <a:xfrm>
              <a:off x="0" y="-99633"/>
              <a:ext cx="1700411" cy="1560924"/>
              <a:chOff x="0" y="-47625"/>
              <a:chExt cx="812800" cy="746125"/>
            </a:xfrm>
          </p:grpSpPr>
          <p:sp>
            <p:nvSpPr>
              <p:cNvPr id="361" name="Google Shape;361;p18"/>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362" name="Google Shape;362;p18"/>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3" name="Google Shape;363;p18"/>
            <p:cNvGrpSpPr/>
            <p:nvPr/>
          </p:nvGrpSpPr>
          <p:grpSpPr>
            <a:xfrm>
              <a:off x="231002" y="292724"/>
              <a:ext cx="1691556" cy="1552796"/>
              <a:chOff x="0" y="-47625"/>
              <a:chExt cx="812800" cy="746125"/>
            </a:xfrm>
          </p:grpSpPr>
          <p:sp>
            <p:nvSpPr>
              <p:cNvPr id="364" name="Google Shape;364;p18"/>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365" name="Google Shape;365;p18"/>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366" name="Google Shape;366;p18"/>
          <p:cNvGrpSpPr/>
          <p:nvPr/>
        </p:nvGrpSpPr>
        <p:grpSpPr>
          <a:xfrm>
            <a:off x="15956694" y="839409"/>
            <a:ext cx="847888" cy="856040"/>
            <a:chOff x="0" y="-60012"/>
            <a:chExt cx="1130517" cy="1141387"/>
          </a:xfrm>
        </p:grpSpPr>
        <p:grpSp>
          <p:nvGrpSpPr>
            <p:cNvPr id="367" name="Google Shape;367;p18"/>
            <p:cNvGrpSpPr/>
            <p:nvPr/>
          </p:nvGrpSpPr>
          <p:grpSpPr>
            <a:xfrm>
              <a:off x="132250" y="164998"/>
              <a:ext cx="998267" cy="916377"/>
              <a:chOff x="0" y="-47625"/>
              <a:chExt cx="812800" cy="746125"/>
            </a:xfrm>
          </p:grpSpPr>
          <p:sp>
            <p:nvSpPr>
              <p:cNvPr id="368" name="Google Shape;368;p18"/>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369" name="Google Shape;369;p18"/>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70" name="Google Shape;370;p18"/>
            <p:cNvGrpSpPr/>
            <p:nvPr/>
          </p:nvGrpSpPr>
          <p:grpSpPr>
            <a:xfrm>
              <a:off x="0" y="-60012"/>
              <a:ext cx="1024208" cy="940191"/>
              <a:chOff x="0" y="-47625"/>
              <a:chExt cx="812800" cy="746125"/>
            </a:xfrm>
          </p:grpSpPr>
          <p:sp>
            <p:nvSpPr>
              <p:cNvPr id="371" name="Google Shape;371;p18"/>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372" name="Google Shape;372;p18"/>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