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Montserrat SemiBold"/>
      <p:regular r:id="rId31"/>
      <p:bold r:id="rId32"/>
      <p:italic r:id="rId33"/>
      <p:boldItalic r:id="rId34"/>
    </p:embeddedFont>
    <p:embeddedFont>
      <p:font typeface="Roboto"/>
      <p:regular r:id="rId35"/>
      <p:bold r:id="rId36"/>
      <p:italic r:id="rId37"/>
      <p:boldItalic r:id="rId38"/>
    </p:embeddedFont>
    <p:embeddedFont>
      <p:font typeface="Montserrat"/>
      <p:bold r:id="rId39"/>
      <p:boldItalic r:id="rId40"/>
    </p:embeddedFont>
    <p:embeddedFont>
      <p:font typeface="Montserrat Black"/>
      <p:bold r:id="rId41"/>
      <p:boldItalic r:id="rId42"/>
    </p:embeddedFont>
    <p:embeddedFont>
      <p:font typeface="Lato"/>
      <p:regular r:id="rId43"/>
      <p:bold r:id="rId44"/>
      <p:italic r:id="rId45"/>
      <p:boldItalic r:id="rId46"/>
    </p:embeddedFont>
    <p:embeddedFont>
      <p:font typeface="Montserrat Medium"/>
      <p:regular r:id="rId47"/>
      <p:bold r:id="rId48"/>
      <p:italic r:id="rId49"/>
      <p:boldItalic r:id="rId50"/>
    </p:embeddedFont>
    <p:embeddedFont>
      <p:font typeface="Lexend"/>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MontserratBlack-boldItalic.fntdata"/><Relationship Id="rId41" Type="http://schemas.openxmlformats.org/officeDocument/2006/relationships/font" Target="fonts/MontserratBlack-bold.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bold.fntdata"/><Relationship Id="rId47" Type="http://schemas.openxmlformats.org/officeDocument/2006/relationships/font" Target="fonts/MontserratMedium-regular.fntdata"/><Relationship Id="rId49"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33" Type="http://schemas.openxmlformats.org/officeDocument/2006/relationships/font" Target="fonts/MontserratSemiBold-italic.fntdata"/><Relationship Id="rId32" Type="http://schemas.openxmlformats.org/officeDocument/2006/relationships/font" Target="fonts/MontserratSemiBold-bold.fntdata"/><Relationship Id="rId35" Type="http://schemas.openxmlformats.org/officeDocument/2006/relationships/font" Target="fonts/Roboto-regular.fntdata"/><Relationship Id="rId34" Type="http://schemas.openxmlformats.org/officeDocument/2006/relationships/font" Target="fonts/MontserratSemiBold-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bold.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exend-regular.fntdata"/><Relationship Id="rId50" Type="http://schemas.openxmlformats.org/officeDocument/2006/relationships/font" Target="fonts/MontserratMedium-boldItalic.fntdata"/><Relationship Id="rId53" Type="http://schemas.openxmlformats.org/officeDocument/2006/relationships/font" Target="fonts/OpenSans-regular.fntdata"/><Relationship Id="rId52" Type="http://schemas.openxmlformats.org/officeDocument/2006/relationships/font" Target="fonts/Lexend-bold.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a8cce59436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2a8cce59436_5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a8cce594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2a8cce5943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a8cce5943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g2a8cce5943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a8cce594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g2a8cce59436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a8cce5943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g2a8cce59436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30.jpg"/><Relationship Id="rId7" Type="http://schemas.openxmlformats.org/officeDocument/2006/relationships/image" Target="../media/image32.jpg"/><Relationship Id="rId8"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www.imperva.com/learn/application-security/vulnerability-management/" TargetMode="External"/><Relationship Id="rId5" Type="http://schemas.openxmlformats.org/officeDocument/2006/relationships/image" Target="../media/image4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www.imperva.com/products/bot-management/" TargetMode="External"/><Relationship Id="rId9" Type="http://schemas.openxmlformats.org/officeDocument/2006/relationships/image" Target="../media/image35.png"/><Relationship Id="rId5" Type="http://schemas.openxmlformats.org/officeDocument/2006/relationships/hyperlink" Target="https://www.imperva.com/products/bot-management/" TargetMode="External"/><Relationship Id="rId6" Type="http://schemas.openxmlformats.org/officeDocument/2006/relationships/hyperlink" Target="https://www.imperva.com/products/ato-account-takeover-protection/" TargetMode="External"/><Relationship Id="rId7" Type="http://schemas.openxmlformats.org/officeDocument/2006/relationships/image" Target="../media/image36.png"/><Relationship Id="rId8"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0.png"/><Relationship Id="rId5" Type="http://schemas.openxmlformats.org/officeDocument/2006/relationships/image" Target="../media/image31.jpg"/><Relationship Id="rId6" Type="http://schemas.openxmlformats.org/officeDocument/2006/relationships/image" Target="../media/image3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40" Type="http://schemas.openxmlformats.org/officeDocument/2006/relationships/image" Target="../media/image68.png"/><Relationship Id="rId42" Type="http://schemas.openxmlformats.org/officeDocument/2006/relationships/image" Target="../media/image72.png"/><Relationship Id="rId41" Type="http://schemas.openxmlformats.org/officeDocument/2006/relationships/image" Target="../media/image69.png"/><Relationship Id="rId44" Type="http://schemas.openxmlformats.org/officeDocument/2006/relationships/image" Target="../media/image74.png"/><Relationship Id="rId43" Type="http://schemas.openxmlformats.org/officeDocument/2006/relationships/image" Target="../media/image89.png"/><Relationship Id="rId46" Type="http://schemas.openxmlformats.org/officeDocument/2006/relationships/image" Target="../media/image82.png"/><Relationship Id="rId45" Type="http://schemas.openxmlformats.org/officeDocument/2006/relationships/image" Target="../media/image84.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hyperlink" Target="https://www.veracode.com/solutions" TargetMode="External"/><Relationship Id="rId9" Type="http://schemas.openxmlformats.org/officeDocument/2006/relationships/image" Target="../media/image39.png"/><Relationship Id="rId48" Type="http://schemas.openxmlformats.org/officeDocument/2006/relationships/image" Target="../media/image83.png"/><Relationship Id="rId47" Type="http://schemas.openxmlformats.org/officeDocument/2006/relationships/image" Target="../media/image88.png"/><Relationship Id="rId49" Type="http://schemas.openxmlformats.org/officeDocument/2006/relationships/image" Target="../media/image76.png"/><Relationship Id="rId5" Type="http://schemas.openxmlformats.org/officeDocument/2006/relationships/image" Target="../media/image43.png"/><Relationship Id="rId6" Type="http://schemas.openxmlformats.org/officeDocument/2006/relationships/image" Target="../media/image41.png"/><Relationship Id="rId7" Type="http://schemas.openxmlformats.org/officeDocument/2006/relationships/image" Target="../media/image48.png"/><Relationship Id="rId8" Type="http://schemas.openxmlformats.org/officeDocument/2006/relationships/image" Target="../media/image45.png"/><Relationship Id="rId31" Type="http://schemas.openxmlformats.org/officeDocument/2006/relationships/image" Target="../media/image63.png"/><Relationship Id="rId30" Type="http://schemas.openxmlformats.org/officeDocument/2006/relationships/image" Target="../media/image65.png"/><Relationship Id="rId33" Type="http://schemas.openxmlformats.org/officeDocument/2006/relationships/image" Target="../media/image85.png"/><Relationship Id="rId32" Type="http://schemas.openxmlformats.org/officeDocument/2006/relationships/image" Target="../media/image67.png"/><Relationship Id="rId35" Type="http://schemas.openxmlformats.org/officeDocument/2006/relationships/image" Target="../media/image78.png"/><Relationship Id="rId34" Type="http://schemas.openxmlformats.org/officeDocument/2006/relationships/image" Target="../media/image75.png"/><Relationship Id="rId37" Type="http://schemas.openxmlformats.org/officeDocument/2006/relationships/image" Target="../media/image81.png"/><Relationship Id="rId36" Type="http://schemas.openxmlformats.org/officeDocument/2006/relationships/image" Target="../media/image87.png"/><Relationship Id="rId39" Type="http://schemas.openxmlformats.org/officeDocument/2006/relationships/image" Target="../media/image64.png"/><Relationship Id="rId38" Type="http://schemas.openxmlformats.org/officeDocument/2006/relationships/image" Target="../media/image66.png"/><Relationship Id="rId20" Type="http://schemas.openxmlformats.org/officeDocument/2006/relationships/image" Target="../media/image70.png"/><Relationship Id="rId22" Type="http://schemas.openxmlformats.org/officeDocument/2006/relationships/image" Target="../media/image61.png"/><Relationship Id="rId21" Type="http://schemas.openxmlformats.org/officeDocument/2006/relationships/image" Target="../media/image58.png"/><Relationship Id="rId24" Type="http://schemas.openxmlformats.org/officeDocument/2006/relationships/image" Target="../media/image60.png"/><Relationship Id="rId23" Type="http://schemas.openxmlformats.org/officeDocument/2006/relationships/image" Target="../media/image57.png"/><Relationship Id="rId26" Type="http://schemas.openxmlformats.org/officeDocument/2006/relationships/image" Target="../media/image71.png"/><Relationship Id="rId25" Type="http://schemas.openxmlformats.org/officeDocument/2006/relationships/image" Target="../media/image50.png"/><Relationship Id="rId28" Type="http://schemas.openxmlformats.org/officeDocument/2006/relationships/image" Target="../media/image79.png"/><Relationship Id="rId27" Type="http://schemas.openxmlformats.org/officeDocument/2006/relationships/image" Target="../media/image59.png"/><Relationship Id="rId29" Type="http://schemas.openxmlformats.org/officeDocument/2006/relationships/image" Target="../media/image90.png"/><Relationship Id="rId51" Type="http://schemas.openxmlformats.org/officeDocument/2006/relationships/image" Target="../media/image80.png"/><Relationship Id="rId50" Type="http://schemas.openxmlformats.org/officeDocument/2006/relationships/image" Target="../media/image91.png"/><Relationship Id="rId52" Type="http://schemas.openxmlformats.org/officeDocument/2006/relationships/image" Target="../media/image86.png"/><Relationship Id="rId11" Type="http://schemas.openxmlformats.org/officeDocument/2006/relationships/image" Target="../media/image46.png"/><Relationship Id="rId10" Type="http://schemas.openxmlformats.org/officeDocument/2006/relationships/image" Target="../media/image49.png"/><Relationship Id="rId13" Type="http://schemas.openxmlformats.org/officeDocument/2006/relationships/image" Target="../media/image42.png"/><Relationship Id="rId12" Type="http://schemas.openxmlformats.org/officeDocument/2006/relationships/image" Target="../media/image56.png"/><Relationship Id="rId15" Type="http://schemas.openxmlformats.org/officeDocument/2006/relationships/image" Target="../media/image62.png"/><Relationship Id="rId14" Type="http://schemas.openxmlformats.org/officeDocument/2006/relationships/image" Target="../media/image53.png"/><Relationship Id="rId17" Type="http://schemas.openxmlformats.org/officeDocument/2006/relationships/image" Target="../media/image51.png"/><Relationship Id="rId16" Type="http://schemas.openxmlformats.org/officeDocument/2006/relationships/image" Target="../media/image55.png"/><Relationship Id="rId19" Type="http://schemas.openxmlformats.org/officeDocument/2006/relationships/image" Target="../media/image54.png"/><Relationship Id="rId18" Type="http://schemas.openxmlformats.org/officeDocument/2006/relationships/image" Target="../media/image7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7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10" Type="http://schemas.openxmlformats.org/officeDocument/2006/relationships/image" Target="../media/image18.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3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jp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83" name="Shape 83"/>
        <p:cNvGrpSpPr/>
        <p:nvPr/>
      </p:nvGrpSpPr>
      <p:grpSpPr>
        <a:xfrm>
          <a:off x="0" y="0"/>
          <a:ext cx="0" cy="0"/>
          <a:chOff x="0" y="0"/>
          <a:chExt cx="0" cy="0"/>
        </a:xfrm>
      </p:grpSpPr>
      <p:sp>
        <p:nvSpPr>
          <p:cNvPr id="84" name="Google Shape;84;p13"/>
          <p:cNvSpPr/>
          <p:nvPr/>
        </p:nvSpPr>
        <p:spPr>
          <a:xfrm>
            <a:off x="-28575"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26000"/>
            </a:blip>
            <a:stretch>
              <a:fillRect b="-9219" l="0" r="0" t="-9220"/>
            </a:stretch>
          </a:blipFill>
          <a:ln>
            <a:noFill/>
          </a:ln>
        </p:spPr>
      </p:sp>
      <p:sp>
        <p:nvSpPr>
          <p:cNvPr id="85" name="Google Shape;85;p13"/>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4">
              <a:alphaModFix amt="19999"/>
            </a:blip>
            <a:stretch>
              <a:fillRect b="0" l="0" r="0" t="0"/>
            </a:stretch>
          </a:blipFill>
          <a:ln>
            <a:noFill/>
          </a:ln>
        </p:spPr>
      </p:sp>
      <p:grpSp>
        <p:nvGrpSpPr>
          <p:cNvPr id="86" name="Google Shape;86;p13"/>
          <p:cNvGrpSpPr/>
          <p:nvPr/>
        </p:nvGrpSpPr>
        <p:grpSpPr>
          <a:xfrm>
            <a:off x="10002193" y="-2006577"/>
            <a:ext cx="10835687" cy="9946822"/>
            <a:chOff x="0" y="-47625"/>
            <a:chExt cx="812800" cy="746125"/>
          </a:xfrm>
        </p:grpSpPr>
        <p:sp>
          <p:nvSpPr>
            <p:cNvPr id="87" name="Google Shape;87;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88" name="Google Shape;88;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3"/>
          <p:cNvGrpSpPr/>
          <p:nvPr/>
        </p:nvGrpSpPr>
        <p:grpSpPr>
          <a:xfrm>
            <a:off x="9474340" y="-2016860"/>
            <a:ext cx="11011179" cy="10107918"/>
            <a:chOff x="0" y="-47625"/>
            <a:chExt cx="812800" cy="746125"/>
          </a:xfrm>
        </p:grpSpPr>
        <p:sp>
          <p:nvSpPr>
            <p:cNvPr id="90" name="Google Shape;90;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91" name="Google Shape;91;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3"/>
          <p:cNvGrpSpPr/>
          <p:nvPr/>
        </p:nvGrpSpPr>
        <p:grpSpPr>
          <a:xfrm>
            <a:off x="-685241" y="2727597"/>
            <a:ext cx="7993047" cy="7993047"/>
            <a:chOff x="0" y="0"/>
            <a:chExt cx="10657396" cy="10657396"/>
          </a:xfrm>
        </p:grpSpPr>
        <p:grpSp>
          <p:nvGrpSpPr>
            <p:cNvPr id="93" name="Google Shape;93;p13"/>
            <p:cNvGrpSpPr/>
            <p:nvPr/>
          </p:nvGrpSpPr>
          <p:grpSpPr>
            <a:xfrm>
              <a:off x="0" y="0"/>
              <a:ext cx="10657396" cy="10657396"/>
              <a:chOff x="0" y="0"/>
              <a:chExt cx="812800" cy="812800"/>
            </a:xfrm>
          </p:grpSpPr>
          <p:sp>
            <p:nvSpPr>
              <p:cNvPr id="94" name="Google Shape;94;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3"/>
            <p:cNvGrpSpPr/>
            <p:nvPr/>
          </p:nvGrpSpPr>
          <p:grpSpPr>
            <a:xfrm>
              <a:off x="1034397" y="1034397"/>
              <a:ext cx="8588602" cy="8588602"/>
              <a:chOff x="0" y="0"/>
              <a:chExt cx="812800" cy="812800"/>
            </a:xfrm>
          </p:grpSpPr>
          <p:sp>
            <p:nvSpPr>
              <p:cNvPr id="97" name="Google Shape;97;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3"/>
            <p:cNvGrpSpPr/>
            <p:nvPr/>
          </p:nvGrpSpPr>
          <p:grpSpPr>
            <a:xfrm>
              <a:off x="1786907" y="1786907"/>
              <a:ext cx="7083581" cy="7083581"/>
              <a:chOff x="0" y="0"/>
              <a:chExt cx="812800" cy="812800"/>
            </a:xfrm>
          </p:grpSpPr>
          <p:sp>
            <p:nvSpPr>
              <p:cNvPr id="100" name="Google Shape;10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3"/>
            <p:cNvGrpSpPr/>
            <p:nvPr/>
          </p:nvGrpSpPr>
          <p:grpSpPr>
            <a:xfrm>
              <a:off x="2409352" y="2409352"/>
              <a:ext cx="5838691" cy="5838691"/>
              <a:chOff x="0" y="0"/>
              <a:chExt cx="812800" cy="812800"/>
            </a:xfrm>
          </p:grpSpPr>
          <p:sp>
            <p:nvSpPr>
              <p:cNvPr id="103" name="Google Shape;103;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13"/>
            <p:cNvGrpSpPr/>
            <p:nvPr/>
          </p:nvGrpSpPr>
          <p:grpSpPr>
            <a:xfrm>
              <a:off x="3092186" y="3092186"/>
              <a:ext cx="4473024" cy="4473024"/>
              <a:chOff x="0" y="0"/>
              <a:chExt cx="812800" cy="812800"/>
            </a:xfrm>
          </p:grpSpPr>
          <p:sp>
            <p:nvSpPr>
              <p:cNvPr id="106" name="Google Shape;106;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08" name="Google Shape;108;p13"/>
          <p:cNvGrpSpPr/>
          <p:nvPr/>
        </p:nvGrpSpPr>
        <p:grpSpPr>
          <a:xfrm>
            <a:off x="0" y="8533034"/>
            <a:ext cx="6095940" cy="1753966"/>
            <a:chOff x="0" y="-47625"/>
            <a:chExt cx="1926614" cy="554339"/>
          </a:xfrm>
        </p:grpSpPr>
        <p:sp>
          <p:nvSpPr>
            <p:cNvPr id="109" name="Google Shape;109;p13"/>
            <p:cNvSpPr/>
            <p:nvPr/>
          </p:nvSpPr>
          <p:spPr>
            <a:xfrm>
              <a:off x="0" y="0"/>
              <a:ext cx="1926614" cy="506714"/>
            </a:xfrm>
            <a:custGeom>
              <a:rect b="b" l="l" r="r" t="t"/>
              <a:pathLst>
                <a:path extrusionOk="0" h="506714" w="1926614">
                  <a:moveTo>
                    <a:pt x="0" y="0"/>
                  </a:moveTo>
                  <a:lnTo>
                    <a:pt x="1926614" y="0"/>
                  </a:lnTo>
                  <a:lnTo>
                    <a:pt x="1926614" y="506714"/>
                  </a:lnTo>
                  <a:lnTo>
                    <a:pt x="0" y="506714"/>
                  </a:lnTo>
                  <a:close/>
                </a:path>
              </a:pathLst>
            </a:custGeom>
            <a:solidFill>
              <a:srgbClr val="407FDE"/>
            </a:solidFill>
            <a:ln>
              <a:noFill/>
            </a:ln>
          </p:spPr>
        </p:sp>
        <p:sp>
          <p:nvSpPr>
            <p:cNvPr id="110" name="Google Shape;110;p13"/>
            <p:cNvSpPr txBox="1"/>
            <p:nvPr/>
          </p:nvSpPr>
          <p:spPr>
            <a:xfrm>
              <a:off x="0" y="-47625"/>
              <a:ext cx="1926614" cy="5543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13"/>
          <p:cNvGrpSpPr/>
          <p:nvPr/>
        </p:nvGrpSpPr>
        <p:grpSpPr>
          <a:xfrm>
            <a:off x="12192060" y="8533034"/>
            <a:ext cx="6095940" cy="1753966"/>
            <a:chOff x="0" y="-47625"/>
            <a:chExt cx="1926614" cy="554339"/>
          </a:xfrm>
        </p:grpSpPr>
        <p:sp>
          <p:nvSpPr>
            <p:cNvPr id="112" name="Google Shape;112;p13"/>
            <p:cNvSpPr/>
            <p:nvPr/>
          </p:nvSpPr>
          <p:spPr>
            <a:xfrm>
              <a:off x="0" y="0"/>
              <a:ext cx="1926614" cy="506714"/>
            </a:xfrm>
            <a:custGeom>
              <a:rect b="b" l="l" r="r" t="t"/>
              <a:pathLst>
                <a:path extrusionOk="0" h="506714" w="1926614">
                  <a:moveTo>
                    <a:pt x="0" y="0"/>
                  </a:moveTo>
                  <a:lnTo>
                    <a:pt x="1926614" y="0"/>
                  </a:lnTo>
                  <a:lnTo>
                    <a:pt x="1926614" y="506714"/>
                  </a:lnTo>
                  <a:lnTo>
                    <a:pt x="0" y="506714"/>
                  </a:lnTo>
                  <a:close/>
                </a:path>
              </a:pathLst>
            </a:custGeom>
            <a:gradFill>
              <a:gsLst>
                <a:gs pos="0">
                  <a:srgbClr val="0097B2"/>
                </a:gs>
                <a:gs pos="100000">
                  <a:srgbClr val="7ED957"/>
                </a:gs>
              </a:gsLst>
              <a:lin ang="0" scaled="0"/>
            </a:gradFill>
            <a:ln>
              <a:noFill/>
            </a:ln>
          </p:spPr>
        </p:sp>
        <p:sp>
          <p:nvSpPr>
            <p:cNvPr id="113" name="Google Shape;113;p13"/>
            <p:cNvSpPr txBox="1"/>
            <p:nvPr/>
          </p:nvSpPr>
          <p:spPr>
            <a:xfrm>
              <a:off x="0" y="-47625"/>
              <a:ext cx="1926614" cy="5543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13"/>
          <p:cNvGrpSpPr/>
          <p:nvPr/>
        </p:nvGrpSpPr>
        <p:grpSpPr>
          <a:xfrm>
            <a:off x="10569079" y="-1178608"/>
            <a:ext cx="9140004" cy="8390238"/>
            <a:chOff x="0" y="-47625"/>
            <a:chExt cx="812800" cy="746125"/>
          </a:xfrm>
        </p:grpSpPr>
        <p:sp>
          <p:nvSpPr>
            <p:cNvPr id="115" name="Google Shape;115;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116" name="Google Shape;116;p1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3"/>
          <p:cNvSpPr/>
          <p:nvPr/>
        </p:nvSpPr>
        <p:spPr>
          <a:xfrm rot="-2699999">
            <a:off x="-7863916" y="-4537241"/>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4">
              <a:alphaModFix amt="19999"/>
            </a:blip>
            <a:stretch>
              <a:fillRect b="0" l="0" r="0" t="0"/>
            </a:stretch>
          </a:blipFill>
          <a:ln>
            <a:noFill/>
          </a:ln>
        </p:spPr>
      </p:sp>
      <p:grpSp>
        <p:nvGrpSpPr>
          <p:cNvPr id="118" name="Google Shape;118;p13"/>
          <p:cNvGrpSpPr/>
          <p:nvPr/>
        </p:nvGrpSpPr>
        <p:grpSpPr>
          <a:xfrm>
            <a:off x="1353563" y="4926349"/>
            <a:ext cx="4383369" cy="3299304"/>
            <a:chOff x="0" y="-47625"/>
            <a:chExt cx="1154460" cy="320523"/>
          </a:xfrm>
        </p:grpSpPr>
        <p:sp>
          <p:nvSpPr>
            <p:cNvPr id="119" name="Google Shape;119;p13"/>
            <p:cNvSpPr/>
            <p:nvPr/>
          </p:nvSpPr>
          <p:spPr>
            <a:xfrm>
              <a:off x="0" y="0"/>
              <a:ext cx="1154460" cy="272898"/>
            </a:xfrm>
            <a:custGeom>
              <a:rect b="b" l="l" r="r" t="t"/>
              <a:pathLst>
                <a:path extrusionOk="0" h="272898" w="1154460">
                  <a:moveTo>
                    <a:pt x="90077" y="0"/>
                  </a:moveTo>
                  <a:lnTo>
                    <a:pt x="1064383" y="0"/>
                  </a:lnTo>
                  <a:cubicBezTo>
                    <a:pt x="1088273" y="0"/>
                    <a:pt x="1111185" y="9490"/>
                    <a:pt x="1128077" y="26383"/>
                  </a:cubicBezTo>
                  <a:cubicBezTo>
                    <a:pt x="1144970" y="43276"/>
                    <a:pt x="1154460" y="66187"/>
                    <a:pt x="1154460" y="90077"/>
                  </a:cubicBezTo>
                  <a:lnTo>
                    <a:pt x="1154460" y="182821"/>
                  </a:lnTo>
                  <a:cubicBezTo>
                    <a:pt x="1154460" y="206711"/>
                    <a:pt x="1144970" y="229622"/>
                    <a:pt x="1128077" y="246515"/>
                  </a:cubicBezTo>
                  <a:cubicBezTo>
                    <a:pt x="1111185" y="263407"/>
                    <a:pt x="1088273" y="272898"/>
                    <a:pt x="1064383" y="272898"/>
                  </a:cubicBezTo>
                  <a:lnTo>
                    <a:pt x="90077" y="272898"/>
                  </a:lnTo>
                  <a:cubicBezTo>
                    <a:pt x="66187" y="272898"/>
                    <a:pt x="43276" y="263407"/>
                    <a:pt x="26383" y="246515"/>
                  </a:cubicBezTo>
                  <a:cubicBezTo>
                    <a:pt x="9490" y="229622"/>
                    <a:pt x="0" y="206711"/>
                    <a:pt x="0" y="182821"/>
                  </a:cubicBezTo>
                  <a:lnTo>
                    <a:pt x="0" y="90077"/>
                  </a:lnTo>
                  <a:cubicBezTo>
                    <a:pt x="0" y="66187"/>
                    <a:pt x="9490" y="43276"/>
                    <a:pt x="26383" y="26383"/>
                  </a:cubicBezTo>
                  <a:cubicBezTo>
                    <a:pt x="43276" y="9490"/>
                    <a:pt x="66187" y="0"/>
                    <a:pt x="90077" y="0"/>
                  </a:cubicBezTo>
                  <a:close/>
                </a:path>
              </a:pathLst>
            </a:custGeom>
            <a:solidFill>
              <a:srgbClr val="FF4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txBox="1"/>
            <p:nvPr/>
          </p:nvSpPr>
          <p:spPr>
            <a:xfrm>
              <a:off x="0" y="-47625"/>
              <a:ext cx="1154460" cy="32052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13"/>
          <p:cNvGrpSpPr/>
          <p:nvPr/>
        </p:nvGrpSpPr>
        <p:grpSpPr>
          <a:xfrm rot="1812227">
            <a:off x="12710945" y="220437"/>
            <a:ext cx="5044020" cy="6462184"/>
            <a:chOff x="-147178" y="-1"/>
            <a:chExt cx="6725359" cy="8616246"/>
          </a:xfrm>
        </p:grpSpPr>
        <p:grpSp>
          <p:nvGrpSpPr>
            <p:cNvPr id="122" name="Google Shape;122;p13"/>
            <p:cNvGrpSpPr/>
            <p:nvPr/>
          </p:nvGrpSpPr>
          <p:grpSpPr>
            <a:xfrm rot="-9023308">
              <a:off x="743004" y="916323"/>
              <a:ext cx="4897166" cy="4495445"/>
              <a:chOff x="0" y="-47625"/>
              <a:chExt cx="812800" cy="746125"/>
            </a:xfrm>
          </p:grpSpPr>
          <p:sp>
            <p:nvSpPr>
              <p:cNvPr id="123" name="Google Shape;123;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257175">
                <a:solidFill>
                  <a:srgbClr val="FFFFFF"/>
                </a:solidFill>
                <a:prstDash val="solid"/>
                <a:miter lim="8000"/>
                <a:headEnd len="sm" w="sm" type="none"/>
                <a:tailEnd len="sm" w="sm" type="none"/>
              </a:ln>
            </p:spPr>
          </p:sp>
          <p:sp>
            <p:nvSpPr>
              <p:cNvPr id="124" name="Google Shape;124;p13"/>
              <p:cNvSpPr txBox="1"/>
              <p:nvPr/>
            </p:nvSpPr>
            <p:spPr>
              <a:xfrm>
                <a:off x="114300" y="-47625"/>
                <a:ext cx="584200" cy="746125"/>
              </a:xfrm>
              <a:prstGeom prst="rect">
                <a:avLst/>
              </a:prstGeom>
              <a:noFill/>
              <a:ln>
                <a:noFill/>
              </a:ln>
            </p:spPr>
            <p:txBody>
              <a:bodyPr anchorCtr="0" anchor="ctr" bIns="104550" lIns="104550" spcFirstLastPara="1" rIns="104550" wrap="square" tIns="1045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3"/>
            <p:cNvGrpSpPr/>
            <p:nvPr/>
          </p:nvGrpSpPr>
          <p:grpSpPr>
            <a:xfrm rot="-9023308">
              <a:off x="673754" y="2998567"/>
              <a:ext cx="5083495" cy="4666490"/>
              <a:chOff x="0" y="-47625"/>
              <a:chExt cx="812800" cy="746125"/>
            </a:xfrm>
          </p:grpSpPr>
          <p:sp>
            <p:nvSpPr>
              <p:cNvPr id="126" name="Google Shape;126;p1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127" name="Google Shape;127;p13"/>
              <p:cNvSpPr txBox="1"/>
              <p:nvPr/>
            </p:nvSpPr>
            <p:spPr>
              <a:xfrm>
                <a:off x="114300" y="-47625"/>
                <a:ext cx="584200" cy="746125"/>
              </a:xfrm>
              <a:prstGeom prst="rect">
                <a:avLst/>
              </a:prstGeom>
              <a:noFill/>
              <a:ln>
                <a:noFill/>
              </a:ln>
            </p:spPr>
            <p:txBody>
              <a:bodyPr anchorCtr="0" anchor="ctr" bIns="104550" lIns="104550" spcFirstLastPara="1" rIns="104550" wrap="square" tIns="1045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13"/>
            <p:cNvGrpSpPr/>
            <p:nvPr/>
          </p:nvGrpSpPr>
          <p:grpSpPr>
            <a:xfrm>
              <a:off x="2910435" y="5074340"/>
              <a:ext cx="762000" cy="762000"/>
              <a:chOff x="0" y="0"/>
              <a:chExt cx="812800" cy="812800"/>
            </a:xfrm>
          </p:grpSpPr>
          <p:sp>
            <p:nvSpPr>
              <p:cNvPr id="129" name="Google Shape;12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13"/>
            <p:cNvGrpSpPr/>
            <p:nvPr/>
          </p:nvGrpSpPr>
          <p:grpSpPr>
            <a:xfrm>
              <a:off x="3066896" y="5646272"/>
              <a:ext cx="449078" cy="608501"/>
              <a:chOff x="0" y="-47625"/>
              <a:chExt cx="635000" cy="860425"/>
            </a:xfrm>
          </p:grpSpPr>
          <p:sp>
            <p:nvSpPr>
              <p:cNvPr id="132" name="Google Shape;132;p13"/>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133" name="Google Shape;133;p13"/>
              <p:cNvSpPr txBox="1"/>
              <p:nvPr/>
            </p:nvSpPr>
            <p:spPr>
              <a:xfrm>
                <a:off x="0" y="-47625"/>
                <a:ext cx="6350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34" name="Google Shape;134;p13"/>
          <p:cNvSpPr/>
          <p:nvPr/>
        </p:nvSpPr>
        <p:spPr>
          <a:xfrm>
            <a:off x="6474051" y="9021127"/>
            <a:ext cx="833755" cy="833755"/>
          </a:xfrm>
          <a:custGeom>
            <a:rect b="b" l="l" r="r" t="t"/>
            <a:pathLst>
              <a:path extrusionOk="0" h="833755" w="833755">
                <a:moveTo>
                  <a:pt x="0" y="0"/>
                </a:moveTo>
                <a:lnTo>
                  <a:pt x="833755" y="0"/>
                </a:lnTo>
                <a:lnTo>
                  <a:pt x="833755" y="833755"/>
                </a:lnTo>
                <a:lnTo>
                  <a:pt x="0" y="833755"/>
                </a:lnTo>
                <a:lnTo>
                  <a:pt x="0" y="0"/>
                </a:lnTo>
                <a:close/>
              </a:path>
            </a:pathLst>
          </a:custGeom>
          <a:blipFill rotWithShape="1">
            <a:blip r:embed="rId5">
              <a:alphaModFix/>
            </a:blip>
            <a:stretch>
              <a:fillRect b="0" l="0" r="0" t="0"/>
            </a:stretch>
          </a:blipFill>
          <a:ln>
            <a:noFill/>
          </a:ln>
        </p:spPr>
      </p:sp>
      <p:sp>
        <p:nvSpPr>
          <p:cNvPr id="135" name="Google Shape;135;p13"/>
          <p:cNvSpPr/>
          <p:nvPr/>
        </p:nvSpPr>
        <p:spPr>
          <a:xfrm>
            <a:off x="1484827" y="9068484"/>
            <a:ext cx="739040" cy="739040"/>
          </a:xfrm>
          <a:custGeom>
            <a:rect b="b" l="l" r="r" t="t"/>
            <a:pathLst>
              <a:path extrusionOk="0" h="739040" w="739040">
                <a:moveTo>
                  <a:pt x="0" y="0"/>
                </a:moveTo>
                <a:lnTo>
                  <a:pt x="739040" y="0"/>
                </a:lnTo>
                <a:lnTo>
                  <a:pt x="739040" y="739040"/>
                </a:lnTo>
                <a:lnTo>
                  <a:pt x="0" y="739040"/>
                </a:lnTo>
                <a:lnTo>
                  <a:pt x="0" y="0"/>
                </a:lnTo>
                <a:close/>
              </a:path>
            </a:pathLst>
          </a:custGeom>
          <a:blipFill rotWithShape="1">
            <a:blip r:embed="rId6">
              <a:alphaModFix/>
            </a:blip>
            <a:stretch>
              <a:fillRect b="0" l="0" r="0" t="0"/>
            </a:stretch>
          </a:blipFill>
          <a:ln>
            <a:noFill/>
          </a:ln>
        </p:spPr>
      </p:sp>
      <p:sp>
        <p:nvSpPr>
          <p:cNvPr id="136" name="Google Shape;136;p13"/>
          <p:cNvSpPr/>
          <p:nvPr/>
        </p:nvSpPr>
        <p:spPr>
          <a:xfrm>
            <a:off x="12572880" y="9044392"/>
            <a:ext cx="787225" cy="787225"/>
          </a:xfrm>
          <a:custGeom>
            <a:rect b="b" l="l" r="r" t="t"/>
            <a:pathLst>
              <a:path extrusionOk="0" h="787225" w="787225">
                <a:moveTo>
                  <a:pt x="0" y="0"/>
                </a:moveTo>
                <a:lnTo>
                  <a:pt x="787224" y="0"/>
                </a:lnTo>
                <a:lnTo>
                  <a:pt x="787224" y="787225"/>
                </a:lnTo>
                <a:lnTo>
                  <a:pt x="0" y="787225"/>
                </a:lnTo>
                <a:lnTo>
                  <a:pt x="0" y="0"/>
                </a:lnTo>
                <a:close/>
              </a:path>
            </a:pathLst>
          </a:custGeom>
          <a:blipFill rotWithShape="1">
            <a:blip r:embed="rId7">
              <a:alphaModFix/>
            </a:blip>
            <a:stretch>
              <a:fillRect b="0" l="0" r="0" t="0"/>
            </a:stretch>
          </a:blipFill>
          <a:ln>
            <a:noFill/>
          </a:ln>
        </p:spPr>
      </p:sp>
      <p:sp>
        <p:nvSpPr>
          <p:cNvPr id="137" name="Google Shape;137;p13"/>
          <p:cNvSpPr txBox="1"/>
          <p:nvPr/>
        </p:nvSpPr>
        <p:spPr>
          <a:xfrm>
            <a:off x="1484827" y="2008569"/>
            <a:ext cx="11646000" cy="3078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999">
                <a:solidFill>
                  <a:srgbClr val="FFFFFF"/>
                </a:solidFill>
                <a:latin typeface="Montserrat"/>
                <a:ea typeface="Montserrat"/>
                <a:cs typeface="Montserrat"/>
                <a:sym typeface="Montserrat"/>
              </a:rPr>
              <a:t>BUFFER OVERFLOW</a:t>
            </a:r>
            <a:endParaRPr/>
          </a:p>
        </p:txBody>
      </p:sp>
      <p:sp>
        <p:nvSpPr>
          <p:cNvPr id="138" name="Google Shape;138;p13"/>
          <p:cNvSpPr txBox="1"/>
          <p:nvPr/>
        </p:nvSpPr>
        <p:spPr>
          <a:xfrm>
            <a:off x="1623450" y="5655550"/>
            <a:ext cx="3843600" cy="2308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3000" u="none" cap="none" strike="noStrike">
                <a:solidFill>
                  <a:srgbClr val="FFFFFF"/>
                </a:solidFill>
                <a:latin typeface="Arial"/>
                <a:ea typeface="Arial"/>
                <a:cs typeface="Arial"/>
                <a:sym typeface="Arial"/>
              </a:rPr>
              <a:t>Presentation By:</a:t>
            </a:r>
            <a:br>
              <a:rPr b="0" i="0" lang="en-US" sz="3000" u="none" cap="none" strike="noStrike">
                <a:solidFill>
                  <a:srgbClr val="FFFFFF"/>
                </a:solidFill>
                <a:latin typeface="Arial"/>
                <a:ea typeface="Arial"/>
                <a:cs typeface="Arial"/>
                <a:sym typeface="Arial"/>
              </a:rPr>
            </a:br>
            <a:r>
              <a:rPr b="0" i="0" lang="en-US" sz="3000" u="none" cap="none" strike="noStrike">
                <a:solidFill>
                  <a:srgbClr val="FFFFFF"/>
                </a:solidFill>
                <a:latin typeface="Arial"/>
                <a:ea typeface="Arial"/>
                <a:cs typeface="Arial"/>
                <a:sym typeface="Arial"/>
              </a:rPr>
              <a:t>Taha Nasir</a:t>
            </a:r>
            <a:br>
              <a:rPr b="0" i="0" lang="en-US" sz="3000" u="none" cap="none" strike="noStrike">
                <a:solidFill>
                  <a:srgbClr val="FFFFFF"/>
                </a:solidFill>
                <a:latin typeface="Arial"/>
                <a:ea typeface="Arial"/>
                <a:cs typeface="Arial"/>
                <a:sym typeface="Arial"/>
              </a:rPr>
            </a:br>
            <a:r>
              <a:rPr lang="en-US" sz="3000">
                <a:solidFill>
                  <a:srgbClr val="FFFFFF"/>
                </a:solidFill>
              </a:rPr>
              <a:t>Ifrah Noman</a:t>
            </a:r>
            <a:br>
              <a:rPr lang="en-US" sz="3000">
                <a:solidFill>
                  <a:srgbClr val="FFFFFF"/>
                </a:solidFill>
              </a:rPr>
            </a:br>
            <a:r>
              <a:rPr lang="en-US" sz="3000">
                <a:solidFill>
                  <a:srgbClr val="FFFFFF"/>
                </a:solidFill>
              </a:rPr>
              <a:t>Brooj Nasir</a:t>
            </a:r>
            <a:br>
              <a:rPr lang="en-US" sz="3000">
                <a:solidFill>
                  <a:srgbClr val="FFFFFF"/>
                </a:solidFill>
              </a:rPr>
            </a:br>
            <a:r>
              <a:rPr lang="en-US" sz="3000">
                <a:solidFill>
                  <a:srgbClr val="FFFFFF"/>
                </a:solidFill>
              </a:rPr>
              <a:t>Hoor-ul-ein</a:t>
            </a:r>
            <a:endParaRPr sz="3000"/>
          </a:p>
        </p:txBody>
      </p:sp>
      <p:sp>
        <p:nvSpPr>
          <p:cNvPr id="139" name="Google Shape;139;p13"/>
          <p:cNvSpPr txBox="1"/>
          <p:nvPr/>
        </p:nvSpPr>
        <p:spPr>
          <a:xfrm>
            <a:off x="2411580" y="9280481"/>
            <a:ext cx="1761300" cy="885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500">
                <a:solidFill>
                  <a:srgbClr val="FFFFFF"/>
                </a:solidFill>
                <a:latin typeface="Montserrat Medium"/>
                <a:ea typeface="Montserrat Medium"/>
                <a:cs typeface="Montserrat Medium"/>
                <a:sym typeface="Montserrat Medium"/>
              </a:rPr>
              <a:t>21-12-2023</a:t>
            </a:r>
            <a:endParaRPr sz="2500">
              <a:solidFill>
                <a:srgbClr val="FFFFFF"/>
              </a:solidFill>
              <a:latin typeface="Montserrat Medium"/>
              <a:ea typeface="Montserrat Medium"/>
              <a:cs typeface="Montserrat Medium"/>
              <a:sym typeface="Montserrat Medium"/>
            </a:endParaRPr>
          </a:p>
          <a:p>
            <a:pPr indent="0" lvl="0" marL="0" marR="0" rtl="0" algn="l">
              <a:lnSpc>
                <a:spcPct val="130000"/>
              </a:lnSpc>
              <a:spcBef>
                <a:spcPts val="0"/>
              </a:spcBef>
              <a:spcAft>
                <a:spcPts val="0"/>
              </a:spcAft>
              <a:buNone/>
            </a:pPr>
            <a:r>
              <a:t/>
            </a:r>
            <a:endParaRPr sz="2500">
              <a:solidFill>
                <a:srgbClr val="FFFFFF"/>
              </a:solidFill>
              <a:latin typeface="Montserrat Medium"/>
              <a:ea typeface="Montserrat Medium"/>
              <a:cs typeface="Montserrat Medium"/>
              <a:sym typeface="Montserrat Medium"/>
            </a:endParaRPr>
          </a:p>
        </p:txBody>
      </p:sp>
      <p:sp>
        <p:nvSpPr>
          <p:cNvPr id="140" name="Google Shape;140;p13"/>
          <p:cNvSpPr txBox="1"/>
          <p:nvPr/>
        </p:nvSpPr>
        <p:spPr>
          <a:xfrm>
            <a:off x="7382696" y="9233124"/>
            <a:ext cx="4238400" cy="384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500">
                <a:solidFill>
                  <a:srgbClr val="FFFFFF"/>
                </a:solidFill>
                <a:latin typeface="Montserrat Medium"/>
                <a:ea typeface="Montserrat Medium"/>
                <a:cs typeface="Montserrat Medium"/>
                <a:sym typeface="Montserrat Medium"/>
              </a:rPr>
              <a:t>Air University  Islamabad</a:t>
            </a:r>
            <a:endParaRPr/>
          </a:p>
        </p:txBody>
      </p:sp>
      <p:sp>
        <p:nvSpPr>
          <p:cNvPr id="141" name="Google Shape;141;p13"/>
          <p:cNvSpPr txBox="1"/>
          <p:nvPr/>
        </p:nvSpPr>
        <p:spPr>
          <a:xfrm>
            <a:off x="13531554" y="9233124"/>
            <a:ext cx="3063185" cy="39071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500" u="none" cap="none" strike="noStrike">
                <a:solidFill>
                  <a:srgbClr val="FFFFFF"/>
                </a:solidFill>
                <a:latin typeface="Montserrat Medium"/>
                <a:ea typeface="Montserrat Medium"/>
                <a:cs typeface="Montserrat Medium"/>
                <a:sym typeface="Montserrat Medium"/>
              </a:rPr>
              <a:t>Cybersecurity.org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475" name="Shape 475"/>
        <p:cNvGrpSpPr/>
        <p:nvPr/>
      </p:nvGrpSpPr>
      <p:grpSpPr>
        <a:xfrm>
          <a:off x="0" y="0"/>
          <a:ext cx="0" cy="0"/>
          <a:chOff x="0" y="0"/>
          <a:chExt cx="0" cy="0"/>
        </a:xfrm>
      </p:grpSpPr>
      <p:grpSp>
        <p:nvGrpSpPr>
          <p:cNvPr id="476" name="Google Shape;476;p22"/>
          <p:cNvGrpSpPr/>
          <p:nvPr/>
        </p:nvGrpSpPr>
        <p:grpSpPr>
          <a:xfrm>
            <a:off x="5755680" y="-952011"/>
            <a:ext cx="11710621" cy="11710621"/>
            <a:chOff x="0" y="0"/>
            <a:chExt cx="15614161" cy="15614161"/>
          </a:xfrm>
        </p:grpSpPr>
        <p:grpSp>
          <p:nvGrpSpPr>
            <p:cNvPr id="477" name="Google Shape;477;p22"/>
            <p:cNvGrpSpPr/>
            <p:nvPr/>
          </p:nvGrpSpPr>
          <p:grpSpPr>
            <a:xfrm>
              <a:off x="0" y="0"/>
              <a:ext cx="15614161" cy="15614161"/>
              <a:chOff x="0" y="0"/>
              <a:chExt cx="812800" cy="812800"/>
            </a:xfrm>
          </p:grpSpPr>
          <p:sp>
            <p:nvSpPr>
              <p:cNvPr id="478" name="Google Shape;47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0" name="Google Shape;480;p22"/>
            <p:cNvGrpSpPr/>
            <p:nvPr/>
          </p:nvGrpSpPr>
          <p:grpSpPr>
            <a:xfrm>
              <a:off x="1515496" y="1515496"/>
              <a:ext cx="12583170" cy="12583170"/>
              <a:chOff x="0" y="0"/>
              <a:chExt cx="812800" cy="812800"/>
            </a:xfrm>
          </p:grpSpPr>
          <p:sp>
            <p:nvSpPr>
              <p:cNvPr id="481" name="Google Shape;481;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3" name="Google Shape;483;p22"/>
            <p:cNvGrpSpPr/>
            <p:nvPr/>
          </p:nvGrpSpPr>
          <p:grpSpPr>
            <a:xfrm>
              <a:off x="2618000" y="2618000"/>
              <a:ext cx="10378162" cy="10378162"/>
              <a:chOff x="0" y="0"/>
              <a:chExt cx="812800" cy="812800"/>
            </a:xfrm>
          </p:grpSpPr>
          <p:sp>
            <p:nvSpPr>
              <p:cNvPr id="484" name="Google Shape;484;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6" name="Google Shape;486;p22"/>
            <p:cNvGrpSpPr/>
            <p:nvPr/>
          </p:nvGrpSpPr>
          <p:grpSpPr>
            <a:xfrm>
              <a:off x="3529944" y="3529944"/>
              <a:ext cx="8554273" cy="8554273"/>
              <a:chOff x="0" y="0"/>
              <a:chExt cx="812800" cy="812800"/>
            </a:xfrm>
          </p:grpSpPr>
          <p:sp>
            <p:nvSpPr>
              <p:cNvPr id="487" name="Google Shape;487;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9" name="Google Shape;489;p22"/>
            <p:cNvGrpSpPr/>
            <p:nvPr/>
          </p:nvGrpSpPr>
          <p:grpSpPr>
            <a:xfrm>
              <a:off x="4530365" y="4530365"/>
              <a:ext cx="6553432" cy="6553432"/>
              <a:chOff x="0" y="0"/>
              <a:chExt cx="812800" cy="812800"/>
            </a:xfrm>
          </p:grpSpPr>
          <p:sp>
            <p:nvSpPr>
              <p:cNvPr id="490" name="Google Shape;490;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92" name="Google Shape;492;p22"/>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493" name="Google Shape;493;p22"/>
          <p:cNvSpPr txBox="1"/>
          <p:nvPr/>
        </p:nvSpPr>
        <p:spPr>
          <a:xfrm>
            <a:off x="1028700" y="1019175"/>
            <a:ext cx="67926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494" name="Google Shape;494;p22"/>
          <p:cNvSpPr txBox="1"/>
          <p:nvPr/>
        </p:nvSpPr>
        <p:spPr>
          <a:xfrm>
            <a:off x="656125" y="1100100"/>
            <a:ext cx="7260900" cy="2930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3400">
                <a:solidFill>
                  <a:srgbClr val="FFFFFF"/>
                </a:solidFill>
                <a:latin typeface="Times New Roman"/>
                <a:ea typeface="Times New Roman"/>
                <a:cs typeface="Times New Roman"/>
                <a:sym typeface="Times New Roman"/>
              </a:rPr>
              <a:t>By running the ultima -a unlimited </a:t>
            </a:r>
            <a:r>
              <a:rPr lang="en-US" sz="3400">
                <a:solidFill>
                  <a:srgbClr val="FFFFFF"/>
                </a:solidFill>
                <a:latin typeface="Times New Roman"/>
                <a:ea typeface="Times New Roman"/>
                <a:cs typeface="Times New Roman"/>
                <a:sym typeface="Times New Roman"/>
              </a:rPr>
              <a:t>command</a:t>
            </a:r>
            <a:r>
              <a:rPr lang="en-US" sz="3400">
                <a:solidFill>
                  <a:srgbClr val="FFFFFF"/>
                </a:solidFill>
                <a:latin typeface="Times New Roman"/>
                <a:ea typeface="Times New Roman"/>
                <a:cs typeface="Times New Roman"/>
                <a:sym typeface="Times New Roman"/>
              </a:rPr>
              <a:t>, we can  get a core file. A core file can be opened with the gdb debugger, to determine where the error </a:t>
            </a:r>
            <a:r>
              <a:rPr lang="en-US" sz="3400">
                <a:solidFill>
                  <a:srgbClr val="FFFFFF"/>
                </a:solidFill>
                <a:latin typeface="Times New Roman"/>
                <a:ea typeface="Times New Roman"/>
                <a:cs typeface="Times New Roman"/>
                <a:sym typeface="Times New Roman"/>
              </a:rPr>
              <a:t>occurred in the program and why</a:t>
            </a:r>
            <a:r>
              <a:rPr lang="en-US" sz="3400">
                <a:solidFill>
                  <a:srgbClr val="FFFFFF"/>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grpSp>
        <p:nvGrpSpPr>
          <p:cNvPr id="495" name="Google Shape;495;p22"/>
          <p:cNvGrpSpPr/>
          <p:nvPr/>
        </p:nvGrpSpPr>
        <p:grpSpPr>
          <a:xfrm>
            <a:off x="4821048" y="7311261"/>
            <a:ext cx="1567160" cy="1438604"/>
            <a:chOff x="0" y="-47625"/>
            <a:chExt cx="812800" cy="746125"/>
          </a:xfrm>
        </p:grpSpPr>
        <p:sp>
          <p:nvSpPr>
            <p:cNvPr id="496" name="Google Shape;496;p22"/>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97" name="Google Shape;497;p22"/>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8" name="Google Shape;498;p22"/>
          <p:cNvGrpSpPr/>
          <p:nvPr/>
        </p:nvGrpSpPr>
        <p:grpSpPr>
          <a:xfrm rot="5400000">
            <a:off x="11241026" y="1536809"/>
            <a:ext cx="265999" cy="6732990"/>
            <a:chOff x="0" y="-47625"/>
            <a:chExt cx="70057" cy="1773286"/>
          </a:xfrm>
        </p:grpSpPr>
        <p:sp>
          <p:nvSpPr>
            <p:cNvPr id="499" name="Google Shape;499;p22"/>
            <p:cNvSpPr/>
            <p:nvPr/>
          </p:nvSpPr>
          <p:spPr>
            <a:xfrm>
              <a:off x="0" y="0"/>
              <a:ext cx="70057" cy="1725661"/>
            </a:xfrm>
            <a:custGeom>
              <a:rect b="b" l="l" r="r" t="t"/>
              <a:pathLst>
                <a:path extrusionOk="0" h="1725661" w="70057">
                  <a:moveTo>
                    <a:pt x="0" y="0"/>
                  </a:moveTo>
                  <a:lnTo>
                    <a:pt x="70057" y="0"/>
                  </a:lnTo>
                  <a:lnTo>
                    <a:pt x="70057" y="1725661"/>
                  </a:lnTo>
                  <a:lnTo>
                    <a:pt x="0" y="1725661"/>
                  </a:lnTo>
                  <a:close/>
                </a:path>
              </a:pathLst>
            </a:custGeom>
            <a:solidFill>
              <a:srgbClr val="F35391"/>
            </a:solidFill>
            <a:ln>
              <a:noFill/>
            </a:ln>
          </p:spPr>
        </p:sp>
        <p:sp>
          <p:nvSpPr>
            <p:cNvPr id="500" name="Google Shape;500;p22"/>
            <p:cNvSpPr txBox="1"/>
            <p:nvPr/>
          </p:nvSpPr>
          <p:spPr>
            <a:xfrm>
              <a:off x="0" y="-47625"/>
              <a:ext cx="70057" cy="177328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1" name="Google Shape;501;p22"/>
          <p:cNvGrpSpPr/>
          <p:nvPr/>
        </p:nvGrpSpPr>
        <p:grpSpPr>
          <a:xfrm rot="5400000">
            <a:off x="13358174" y="5839760"/>
            <a:ext cx="230480" cy="4381604"/>
            <a:chOff x="0" y="-47625"/>
            <a:chExt cx="60703" cy="1154003"/>
          </a:xfrm>
        </p:grpSpPr>
        <p:sp>
          <p:nvSpPr>
            <p:cNvPr id="502" name="Google Shape;502;p22"/>
            <p:cNvSpPr/>
            <p:nvPr/>
          </p:nvSpPr>
          <p:spPr>
            <a:xfrm>
              <a:off x="0" y="0"/>
              <a:ext cx="60703" cy="1106378"/>
            </a:xfrm>
            <a:custGeom>
              <a:rect b="b" l="l" r="r" t="t"/>
              <a:pathLst>
                <a:path extrusionOk="0" h="1106378" w="60703">
                  <a:moveTo>
                    <a:pt x="0" y="0"/>
                  </a:moveTo>
                  <a:lnTo>
                    <a:pt x="60703" y="0"/>
                  </a:lnTo>
                  <a:lnTo>
                    <a:pt x="60703" y="1106378"/>
                  </a:lnTo>
                  <a:lnTo>
                    <a:pt x="0" y="1106378"/>
                  </a:lnTo>
                  <a:close/>
                </a:path>
              </a:pathLst>
            </a:custGeom>
            <a:solidFill>
              <a:srgbClr val="69F3C2"/>
            </a:solidFill>
            <a:ln>
              <a:noFill/>
            </a:ln>
          </p:spPr>
        </p:sp>
        <p:sp>
          <p:nvSpPr>
            <p:cNvPr id="503" name="Google Shape;503;p22"/>
            <p:cNvSpPr txBox="1"/>
            <p:nvPr/>
          </p:nvSpPr>
          <p:spPr>
            <a:xfrm>
              <a:off x="0" y="-47625"/>
              <a:ext cx="60703" cy="115400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04" name="Google Shape;504;p22"/>
          <p:cNvPicPr preferRelativeResize="0"/>
          <p:nvPr/>
        </p:nvPicPr>
        <p:blipFill>
          <a:blip r:embed="rId4">
            <a:alphaModFix/>
          </a:blip>
          <a:stretch>
            <a:fillRect/>
          </a:stretch>
        </p:blipFill>
        <p:spPr>
          <a:xfrm>
            <a:off x="5563850" y="4861251"/>
            <a:ext cx="12724150" cy="3181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508" name="Shape 508"/>
        <p:cNvGrpSpPr/>
        <p:nvPr/>
      </p:nvGrpSpPr>
      <p:grpSpPr>
        <a:xfrm>
          <a:off x="0" y="0"/>
          <a:ext cx="0" cy="0"/>
          <a:chOff x="0" y="0"/>
          <a:chExt cx="0" cy="0"/>
        </a:xfrm>
      </p:grpSpPr>
      <p:sp>
        <p:nvSpPr>
          <p:cNvPr id="509" name="Google Shape;509;p23"/>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510" name="Google Shape;510;p23"/>
          <p:cNvGrpSpPr/>
          <p:nvPr/>
        </p:nvGrpSpPr>
        <p:grpSpPr>
          <a:xfrm rot="10800000">
            <a:off x="3186994" y="-96115"/>
            <a:ext cx="779211" cy="6656351"/>
            <a:chOff x="588743" y="-1098838"/>
            <a:chExt cx="205223" cy="1753102"/>
          </a:xfrm>
        </p:grpSpPr>
        <p:sp>
          <p:nvSpPr>
            <p:cNvPr id="511" name="Google Shape;511;p23"/>
            <p:cNvSpPr/>
            <p:nvPr/>
          </p:nvSpPr>
          <p:spPr>
            <a:xfrm>
              <a:off x="750626" y="25317"/>
              <a:ext cx="43341" cy="628947"/>
            </a:xfrm>
            <a:custGeom>
              <a:rect b="b" l="l" r="r" t="t"/>
              <a:pathLst>
                <a:path extrusionOk="0" h="628947" w="43341">
                  <a:moveTo>
                    <a:pt x="0" y="0"/>
                  </a:moveTo>
                  <a:lnTo>
                    <a:pt x="43341" y="0"/>
                  </a:lnTo>
                  <a:lnTo>
                    <a:pt x="43341" y="628947"/>
                  </a:lnTo>
                  <a:lnTo>
                    <a:pt x="0" y="628947"/>
                  </a:lnTo>
                  <a:close/>
                </a:path>
              </a:pathLst>
            </a:custGeom>
            <a:solidFill>
              <a:srgbClr val="F35391"/>
            </a:solidFill>
            <a:ln>
              <a:noFill/>
            </a:ln>
          </p:spPr>
        </p:sp>
        <p:sp>
          <p:nvSpPr>
            <p:cNvPr id="512" name="Google Shape;512;p23"/>
            <p:cNvSpPr txBox="1"/>
            <p:nvPr/>
          </p:nvSpPr>
          <p:spPr>
            <a:xfrm>
              <a:off x="588743" y="-1098838"/>
              <a:ext cx="43200" cy="6765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3" name="Google Shape;513;p23"/>
          <p:cNvSpPr/>
          <p:nvPr/>
        </p:nvSpPr>
        <p:spPr>
          <a:xfrm rot="-3280742">
            <a:off x="-9096689" y="-195519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514" name="Google Shape;514;p23"/>
          <p:cNvGrpSpPr/>
          <p:nvPr/>
        </p:nvGrpSpPr>
        <p:grpSpPr>
          <a:xfrm>
            <a:off x="474497" y="2335461"/>
            <a:ext cx="2161654" cy="2187059"/>
            <a:chOff x="0" y="-149366"/>
            <a:chExt cx="2882205" cy="2916079"/>
          </a:xfrm>
        </p:grpSpPr>
        <p:grpSp>
          <p:nvGrpSpPr>
            <p:cNvPr id="515" name="Google Shape;515;p23"/>
            <p:cNvGrpSpPr/>
            <p:nvPr/>
          </p:nvGrpSpPr>
          <p:grpSpPr>
            <a:xfrm>
              <a:off x="0" y="-149366"/>
              <a:ext cx="2549174" cy="2340062"/>
              <a:chOff x="0" y="-47625"/>
              <a:chExt cx="812800" cy="746125"/>
            </a:xfrm>
          </p:grpSpPr>
          <p:sp>
            <p:nvSpPr>
              <p:cNvPr id="516" name="Google Shape;516;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17" name="Google Shape;517;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8" name="Google Shape;518;p23"/>
            <p:cNvGrpSpPr/>
            <p:nvPr/>
          </p:nvGrpSpPr>
          <p:grpSpPr>
            <a:xfrm>
              <a:off x="346307" y="438838"/>
              <a:ext cx="2535898" cy="2327875"/>
              <a:chOff x="0" y="-47625"/>
              <a:chExt cx="812800" cy="746125"/>
            </a:xfrm>
          </p:grpSpPr>
          <p:sp>
            <p:nvSpPr>
              <p:cNvPr id="519" name="Google Shape;519;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20" name="Google Shape;520;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521" name="Google Shape;521;p23"/>
          <p:cNvGrpSpPr/>
          <p:nvPr/>
        </p:nvGrpSpPr>
        <p:grpSpPr>
          <a:xfrm>
            <a:off x="1788267" y="669875"/>
            <a:ext cx="847888" cy="856040"/>
            <a:chOff x="0" y="-60012"/>
            <a:chExt cx="1130517" cy="1141387"/>
          </a:xfrm>
        </p:grpSpPr>
        <p:grpSp>
          <p:nvGrpSpPr>
            <p:cNvPr id="522" name="Google Shape;522;p23"/>
            <p:cNvGrpSpPr/>
            <p:nvPr/>
          </p:nvGrpSpPr>
          <p:grpSpPr>
            <a:xfrm>
              <a:off x="132250" y="164998"/>
              <a:ext cx="998267" cy="916377"/>
              <a:chOff x="0" y="-47625"/>
              <a:chExt cx="812800" cy="746125"/>
            </a:xfrm>
          </p:grpSpPr>
          <p:sp>
            <p:nvSpPr>
              <p:cNvPr id="523" name="Google Shape;523;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24" name="Google Shape;524;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5" name="Google Shape;525;p23"/>
            <p:cNvGrpSpPr/>
            <p:nvPr/>
          </p:nvGrpSpPr>
          <p:grpSpPr>
            <a:xfrm>
              <a:off x="0" y="-60012"/>
              <a:ext cx="1024208" cy="940191"/>
              <a:chOff x="0" y="-47625"/>
              <a:chExt cx="812800" cy="746125"/>
            </a:xfrm>
          </p:grpSpPr>
          <p:sp>
            <p:nvSpPr>
              <p:cNvPr id="526" name="Google Shape;526;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27" name="Google Shape;527;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528" name="Google Shape;528;p23"/>
          <p:cNvSpPr txBox="1"/>
          <p:nvPr/>
        </p:nvSpPr>
        <p:spPr>
          <a:xfrm>
            <a:off x="1523727" y="7967948"/>
            <a:ext cx="3491100" cy="2154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t/>
            </a:r>
            <a:endParaRPr/>
          </a:p>
        </p:txBody>
      </p:sp>
      <p:sp>
        <p:nvSpPr>
          <p:cNvPr id="529" name="Google Shape;529;p23"/>
          <p:cNvSpPr txBox="1"/>
          <p:nvPr/>
        </p:nvSpPr>
        <p:spPr>
          <a:xfrm>
            <a:off x="1935093" y="7592073"/>
            <a:ext cx="3491100" cy="2154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t/>
            </a:r>
            <a:endParaRPr/>
          </a:p>
        </p:txBody>
      </p:sp>
      <p:sp>
        <p:nvSpPr>
          <p:cNvPr id="530" name="Google Shape;530;p23"/>
          <p:cNvSpPr txBox="1"/>
          <p:nvPr/>
        </p:nvSpPr>
        <p:spPr>
          <a:xfrm>
            <a:off x="-4253677" y="8073101"/>
            <a:ext cx="3491100" cy="2154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t/>
            </a:r>
            <a:endParaRPr/>
          </a:p>
        </p:txBody>
      </p:sp>
      <p:sp>
        <p:nvSpPr>
          <p:cNvPr id="531" name="Google Shape;531;p23"/>
          <p:cNvSpPr txBox="1"/>
          <p:nvPr/>
        </p:nvSpPr>
        <p:spPr>
          <a:xfrm>
            <a:off x="6037062" y="5619550"/>
            <a:ext cx="7050300" cy="2774100"/>
          </a:xfrm>
          <a:prstGeom prst="rect">
            <a:avLst/>
          </a:prstGeom>
          <a:noFill/>
          <a:ln>
            <a:noFill/>
          </a:ln>
        </p:spPr>
        <p:txBody>
          <a:bodyPr anchorCtr="0" anchor="t" bIns="0" lIns="0" spcFirstLastPara="1" rIns="0" wrap="square" tIns="0">
            <a:spAutoFit/>
          </a:bodyPr>
          <a:lstStyle/>
          <a:p>
            <a:pPr indent="0" lvl="0" marL="0" marR="0" rtl="0" algn="l">
              <a:lnSpc>
                <a:spcPct val="139985"/>
              </a:lnSpc>
              <a:spcBef>
                <a:spcPts val="0"/>
              </a:spcBef>
              <a:spcAft>
                <a:spcPts val="0"/>
              </a:spcAft>
              <a:buNone/>
            </a:pPr>
            <a:r>
              <a:rPr lang="en-US" sz="3466">
                <a:solidFill>
                  <a:srgbClr val="FFFFFF"/>
                </a:solidFill>
                <a:latin typeface="Times New Roman"/>
                <a:ea typeface="Times New Roman"/>
                <a:cs typeface="Times New Roman"/>
                <a:sym typeface="Times New Roman"/>
              </a:rPr>
              <a:t>By doing a sort of binary search, we can find out when we reach the point in memory after overflowing, that we start overwriting the return address.</a:t>
            </a:r>
            <a:endParaRPr sz="2100">
              <a:latin typeface="Times New Roman"/>
              <a:ea typeface="Times New Roman"/>
              <a:cs typeface="Times New Roman"/>
              <a:sym typeface="Times New Roman"/>
            </a:endParaRPr>
          </a:p>
        </p:txBody>
      </p:sp>
      <p:sp>
        <p:nvSpPr>
          <p:cNvPr id="532" name="Google Shape;532;p23"/>
          <p:cNvSpPr txBox="1"/>
          <p:nvPr/>
        </p:nvSpPr>
        <p:spPr>
          <a:xfrm>
            <a:off x="-5388341" y="5587893"/>
            <a:ext cx="49020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pSp>
        <p:nvGrpSpPr>
          <p:cNvPr id="533" name="Google Shape;533;p23"/>
          <p:cNvGrpSpPr/>
          <p:nvPr/>
        </p:nvGrpSpPr>
        <p:grpSpPr>
          <a:xfrm rot="5400000">
            <a:off x="14464919" y="3513323"/>
            <a:ext cx="164561" cy="2568876"/>
            <a:chOff x="0" y="-47625"/>
            <a:chExt cx="43341" cy="676572"/>
          </a:xfrm>
        </p:grpSpPr>
        <p:sp>
          <p:nvSpPr>
            <p:cNvPr id="534" name="Google Shape;534;p23"/>
            <p:cNvSpPr/>
            <p:nvPr/>
          </p:nvSpPr>
          <p:spPr>
            <a:xfrm>
              <a:off x="0" y="0"/>
              <a:ext cx="43341" cy="628947"/>
            </a:xfrm>
            <a:custGeom>
              <a:rect b="b" l="l" r="r" t="t"/>
              <a:pathLst>
                <a:path extrusionOk="0" h="628947" w="43341">
                  <a:moveTo>
                    <a:pt x="0" y="0"/>
                  </a:moveTo>
                  <a:lnTo>
                    <a:pt x="43341" y="0"/>
                  </a:lnTo>
                  <a:lnTo>
                    <a:pt x="43341" y="628947"/>
                  </a:lnTo>
                  <a:lnTo>
                    <a:pt x="0" y="628947"/>
                  </a:lnTo>
                  <a:close/>
                </a:path>
              </a:pathLst>
            </a:custGeom>
            <a:solidFill>
              <a:srgbClr val="F35391"/>
            </a:solidFill>
            <a:ln>
              <a:noFill/>
            </a:ln>
          </p:spPr>
        </p:sp>
        <p:sp>
          <p:nvSpPr>
            <p:cNvPr id="535" name="Google Shape;535;p23"/>
            <p:cNvSpPr txBox="1"/>
            <p:nvPr/>
          </p:nvSpPr>
          <p:spPr>
            <a:xfrm>
              <a:off x="0" y="-47625"/>
              <a:ext cx="43341" cy="676572"/>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6" name="Google Shape;536;p23"/>
          <p:cNvGrpSpPr/>
          <p:nvPr/>
        </p:nvGrpSpPr>
        <p:grpSpPr>
          <a:xfrm rot="5400000">
            <a:off x="10818886" y="4221173"/>
            <a:ext cx="164561" cy="2568876"/>
            <a:chOff x="0" y="-47625"/>
            <a:chExt cx="43341" cy="676572"/>
          </a:xfrm>
        </p:grpSpPr>
        <p:sp>
          <p:nvSpPr>
            <p:cNvPr id="537" name="Google Shape;537;p23"/>
            <p:cNvSpPr/>
            <p:nvPr/>
          </p:nvSpPr>
          <p:spPr>
            <a:xfrm>
              <a:off x="0" y="0"/>
              <a:ext cx="43341" cy="628947"/>
            </a:xfrm>
            <a:custGeom>
              <a:rect b="b" l="l" r="r" t="t"/>
              <a:pathLst>
                <a:path extrusionOk="0" h="628947" w="43341">
                  <a:moveTo>
                    <a:pt x="0" y="0"/>
                  </a:moveTo>
                  <a:lnTo>
                    <a:pt x="43341" y="0"/>
                  </a:lnTo>
                  <a:lnTo>
                    <a:pt x="43341" y="628947"/>
                  </a:lnTo>
                  <a:lnTo>
                    <a:pt x="0" y="628947"/>
                  </a:lnTo>
                  <a:close/>
                </a:path>
              </a:pathLst>
            </a:custGeom>
            <a:solidFill>
              <a:srgbClr val="F35391"/>
            </a:solidFill>
            <a:ln>
              <a:noFill/>
            </a:ln>
          </p:spPr>
        </p:sp>
        <p:sp>
          <p:nvSpPr>
            <p:cNvPr id="538" name="Google Shape;538;p23"/>
            <p:cNvSpPr txBox="1"/>
            <p:nvPr/>
          </p:nvSpPr>
          <p:spPr>
            <a:xfrm>
              <a:off x="0" y="-47625"/>
              <a:ext cx="43341" cy="676572"/>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9" name="Google Shape;539;p23"/>
          <p:cNvGrpSpPr/>
          <p:nvPr/>
        </p:nvGrpSpPr>
        <p:grpSpPr>
          <a:xfrm rot="5400000">
            <a:off x="7005161" y="7417861"/>
            <a:ext cx="164561" cy="2568876"/>
            <a:chOff x="0" y="-47625"/>
            <a:chExt cx="43341" cy="676572"/>
          </a:xfrm>
        </p:grpSpPr>
        <p:sp>
          <p:nvSpPr>
            <p:cNvPr id="540" name="Google Shape;540;p23"/>
            <p:cNvSpPr/>
            <p:nvPr/>
          </p:nvSpPr>
          <p:spPr>
            <a:xfrm>
              <a:off x="0" y="0"/>
              <a:ext cx="43341" cy="628947"/>
            </a:xfrm>
            <a:custGeom>
              <a:rect b="b" l="l" r="r" t="t"/>
              <a:pathLst>
                <a:path extrusionOk="0" h="628947" w="43341">
                  <a:moveTo>
                    <a:pt x="0" y="0"/>
                  </a:moveTo>
                  <a:lnTo>
                    <a:pt x="43341" y="0"/>
                  </a:lnTo>
                  <a:lnTo>
                    <a:pt x="43341" y="628947"/>
                  </a:lnTo>
                  <a:lnTo>
                    <a:pt x="0" y="628947"/>
                  </a:lnTo>
                  <a:close/>
                </a:path>
              </a:pathLst>
            </a:custGeom>
            <a:solidFill>
              <a:srgbClr val="F35391"/>
            </a:solidFill>
            <a:ln>
              <a:noFill/>
            </a:ln>
          </p:spPr>
        </p:sp>
        <p:sp>
          <p:nvSpPr>
            <p:cNvPr id="541" name="Google Shape;541;p23"/>
            <p:cNvSpPr txBox="1"/>
            <p:nvPr/>
          </p:nvSpPr>
          <p:spPr>
            <a:xfrm>
              <a:off x="0" y="-47625"/>
              <a:ext cx="43341" cy="676572"/>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2" name="Google Shape;542;p23"/>
          <p:cNvGrpSpPr/>
          <p:nvPr/>
        </p:nvGrpSpPr>
        <p:grpSpPr>
          <a:xfrm>
            <a:off x="1935091" y="4715475"/>
            <a:ext cx="847888" cy="856040"/>
            <a:chOff x="0" y="-60012"/>
            <a:chExt cx="1130517" cy="1141387"/>
          </a:xfrm>
        </p:grpSpPr>
        <p:grpSp>
          <p:nvGrpSpPr>
            <p:cNvPr id="543" name="Google Shape;543;p23"/>
            <p:cNvGrpSpPr/>
            <p:nvPr/>
          </p:nvGrpSpPr>
          <p:grpSpPr>
            <a:xfrm>
              <a:off x="132250" y="164998"/>
              <a:ext cx="998267" cy="916377"/>
              <a:chOff x="0" y="-47625"/>
              <a:chExt cx="812800" cy="746125"/>
            </a:xfrm>
          </p:grpSpPr>
          <p:sp>
            <p:nvSpPr>
              <p:cNvPr id="544" name="Google Shape;544;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45" name="Google Shape;545;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6" name="Google Shape;546;p23"/>
            <p:cNvGrpSpPr/>
            <p:nvPr/>
          </p:nvGrpSpPr>
          <p:grpSpPr>
            <a:xfrm>
              <a:off x="0" y="-60012"/>
              <a:ext cx="1024208" cy="940191"/>
              <a:chOff x="0" y="-47625"/>
              <a:chExt cx="812800" cy="746125"/>
            </a:xfrm>
          </p:grpSpPr>
          <p:sp>
            <p:nvSpPr>
              <p:cNvPr id="547" name="Google Shape;547;p2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48" name="Google Shape;548;p2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549" name="Google Shape;549;p23"/>
          <p:cNvPicPr preferRelativeResize="0"/>
          <p:nvPr/>
        </p:nvPicPr>
        <p:blipFill>
          <a:blip r:embed="rId4">
            <a:alphaModFix/>
          </a:blip>
          <a:stretch>
            <a:fillRect/>
          </a:stretch>
        </p:blipFill>
        <p:spPr>
          <a:xfrm>
            <a:off x="3388867" y="0"/>
            <a:ext cx="14924456" cy="471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553" name="Shape 553"/>
        <p:cNvGrpSpPr/>
        <p:nvPr/>
      </p:nvGrpSpPr>
      <p:grpSpPr>
        <a:xfrm>
          <a:off x="0" y="0"/>
          <a:ext cx="0" cy="0"/>
          <a:chOff x="0" y="0"/>
          <a:chExt cx="0" cy="0"/>
        </a:xfrm>
      </p:grpSpPr>
      <p:sp>
        <p:nvSpPr>
          <p:cNvPr id="554" name="Google Shape;554;p24"/>
          <p:cNvSpPr/>
          <p:nvPr/>
        </p:nvSpPr>
        <p:spPr>
          <a:xfrm rot="-8100000">
            <a:off x="-5308284" y="-1330804"/>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555" name="Google Shape;555;p24"/>
          <p:cNvSpPr/>
          <p:nvPr/>
        </p:nvSpPr>
        <p:spPr>
          <a:xfrm>
            <a:off x="14111396" y="0"/>
            <a:ext cx="7289438" cy="10255561"/>
          </a:xfrm>
          <a:custGeom>
            <a:rect b="b" l="l" r="r" t="t"/>
            <a:pathLst>
              <a:path extrusionOk="0" h="10255561" w="7289438">
                <a:moveTo>
                  <a:pt x="0" y="0"/>
                </a:moveTo>
                <a:lnTo>
                  <a:pt x="7289438" y="0"/>
                </a:lnTo>
                <a:lnTo>
                  <a:pt x="7289438" y="10255561"/>
                </a:lnTo>
                <a:lnTo>
                  <a:pt x="0" y="10255561"/>
                </a:lnTo>
                <a:lnTo>
                  <a:pt x="0" y="0"/>
                </a:lnTo>
                <a:close/>
              </a:path>
            </a:pathLst>
          </a:custGeom>
          <a:blipFill rotWithShape="1">
            <a:blip r:embed="rId4">
              <a:alphaModFix/>
            </a:blip>
            <a:stretch>
              <a:fillRect b="0" l="-14027" r="-120813" t="-156"/>
            </a:stretch>
          </a:blipFill>
          <a:ln>
            <a:noFill/>
          </a:ln>
        </p:spPr>
      </p:sp>
      <p:grpSp>
        <p:nvGrpSpPr>
          <p:cNvPr id="556" name="Google Shape;556;p24"/>
          <p:cNvGrpSpPr/>
          <p:nvPr/>
        </p:nvGrpSpPr>
        <p:grpSpPr>
          <a:xfrm>
            <a:off x="16528200" y="4487774"/>
            <a:ext cx="4176632" cy="4457316"/>
            <a:chOff x="0" y="-47625"/>
            <a:chExt cx="1100011" cy="1060584"/>
          </a:xfrm>
        </p:grpSpPr>
        <p:sp>
          <p:nvSpPr>
            <p:cNvPr id="557" name="Google Shape;557;p24"/>
            <p:cNvSpPr/>
            <p:nvPr/>
          </p:nvSpPr>
          <p:spPr>
            <a:xfrm>
              <a:off x="0" y="0"/>
              <a:ext cx="1100011" cy="1012959"/>
            </a:xfrm>
            <a:custGeom>
              <a:rect b="b" l="l" r="r" t="t"/>
              <a:pathLst>
                <a:path extrusionOk="0" h="1012959" w="1100011">
                  <a:moveTo>
                    <a:pt x="0" y="0"/>
                  </a:moveTo>
                  <a:lnTo>
                    <a:pt x="1100011" y="0"/>
                  </a:lnTo>
                  <a:lnTo>
                    <a:pt x="1100011" y="1012959"/>
                  </a:lnTo>
                  <a:lnTo>
                    <a:pt x="0" y="1012959"/>
                  </a:lnTo>
                  <a:close/>
                </a:path>
              </a:pathLst>
            </a:custGeom>
            <a:solidFill>
              <a:srgbClr val="F35391"/>
            </a:solidFill>
            <a:ln>
              <a:noFill/>
            </a:ln>
          </p:spPr>
        </p:sp>
        <p:sp>
          <p:nvSpPr>
            <p:cNvPr id="558" name="Google Shape;558;p24"/>
            <p:cNvSpPr txBox="1"/>
            <p:nvPr/>
          </p:nvSpPr>
          <p:spPr>
            <a:xfrm>
              <a:off x="0" y="-47625"/>
              <a:ext cx="1100011" cy="106058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59" name="Google Shape;559;p24"/>
          <p:cNvSpPr txBox="1"/>
          <p:nvPr/>
        </p:nvSpPr>
        <p:spPr>
          <a:xfrm>
            <a:off x="1028700" y="512099"/>
            <a:ext cx="12380400" cy="2154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a:p>
        </p:txBody>
      </p:sp>
      <p:sp>
        <p:nvSpPr>
          <p:cNvPr id="560" name="Google Shape;560;p24"/>
          <p:cNvSpPr txBox="1"/>
          <p:nvPr/>
        </p:nvSpPr>
        <p:spPr>
          <a:xfrm>
            <a:off x="1444202" y="5076100"/>
            <a:ext cx="8033400" cy="1727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3400">
                <a:solidFill>
                  <a:schemeClr val="lt1"/>
                </a:solidFill>
                <a:latin typeface="Times New Roman"/>
                <a:ea typeface="Times New Roman"/>
                <a:cs typeface="Times New Roman"/>
                <a:sym typeface="Times New Roman"/>
              </a:rPr>
              <a:t>We can test this, by adding a random hexadecimal value at the end of our string, to see if it will overwrite the return address.</a:t>
            </a:r>
            <a:endParaRPr sz="3400">
              <a:solidFill>
                <a:schemeClr val="lt1"/>
              </a:solidFill>
              <a:latin typeface="Times New Roman"/>
              <a:ea typeface="Times New Roman"/>
              <a:cs typeface="Times New Roman"/>
              <a:sym typeface="Times New Roman"/>
            </a:endParaRPr>
          </a:p>
        </p:txBody>
      </p:sp>
      <p:grpSp>
        <p:nvGrpSpPr>
          <p:cNvPr id="561" name="Google Shape;561;p24"/>
          <p:cNvGrpSpPr/>
          <p:nvPr/>
        </p:nvGrpSpPr>
        <p:grpSpPr>
          <a:xfrm>
            <a:off x="2026322" y="4716626"/>
            <a:ext cx="1297066" cy="359486"/>
            <a:chOff x="0" y="-47625"/>
            <a:chExt cx="812800" cy="860425"/>
          </a:xfrm>
        </p:grpSpPr>
        <p:sp>
          <p:nvSpPr>
            <p:cNvPr id="562" name="Google Shape;562;p2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FFFFF"/>
            </a:solidFill>
            <a:ln>
              <a:noFill/>
            </a:ln>
          </p:spPr>
        </p:sp>
        <p:sp>
          <p:nvSpPr>
            <p:cNvPr id="563" name="Google Shape;563;p2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64" name="Google Shape;564;p24"/>
          <p:cNvPicPr preferRelativeResize="0"/>
          <p:nvPr/>
        </p:nvPicPr>
        <p:blipFill>
          <a:blip r:embed="rId5">
            <a:alphaModFix/>
          </a:blip>
          <a:stretch>
            <a:fillRect/>
          </a:stretch>
        </p:blipFill>
        <p:spPr>
          <a:xfrm>
            <a:off x="0" y="25"/>
            <a:ext cx="16528197" cy="4716600"/>
          </a:xfrm>
          <a:prstGeom prst="rect">
            <a:avLst/>
          </a:prstGeom>
          <a:noFill/>
          <a:ln>
            <a:noFill/>
          </a:ln>
        </p:spPr>
      </p:pic>
      <p:sp>
        <p:nvSpPr>
          <p:cNvPr id="565" name="Google Shape;565;p24"/>
          <p:cNvSpPr/>
          <p:nvPr/>
        </p:nvSpPr>
        <p:spPr>
          <a:xfrm>
            <a:off x="5275950" y="6803200"/>
            <a:ext cx="1987025" cy="359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539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569" name="Shape 569"/>
        <p:cNvGrpSpPr/>
        <p:nvPr/>
      </p:nvGrpSpPr>
      <p:grpSpPr>
        <a:xfrm>
          <a:off x="0" y="0"/>
          <a:ext cx="0" cy="0"/>
          <a:chOff x="0" y="0"/>
          <a:chExt cx="0" cy="0"/>
        </a:xfrm>
      </p:grpSpPr>
      <p:sp>
        <p:nvSpPr>
          <p:cNvPr id="570" name="Google Shape;570;p25"/>
          <p:cNvSpPr txBox="1"/>
          <p:nvPr/>
        </p:nvSpPr>
        <p:spPr>
          <a:xfrm>
            <a:off x="0" y="5798800"/>
            <a:ext cx="18288000" cy="1269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750">
                <a:solidFill>
                  <a:srgbClr val="FFFFFF"/>
                </a:solidFill>
                <a:latin typeface="Times New Roman"/>
                <a:ea typeface="Times New Roman"/>
                <a:cs typeface="Times New Roman"/>
                <a:sym typeface="Times New Roman"/>
              </a:rPr>
              <a:t>We</a:t>
            </a:r>
            <a:r>
              <a:rPr b="1" lang="en-US" sz="3750">
                <a:solidFill>
                  <a:srgbClr val="FFFFFF"/>
                </a:solidFill>
                <a:latin typeface="Times New Roman"/>
                <a:ea typeface="Times New Roman"/>
                <a:cs typeface="Times New Roman"/>
                <a:sym typeface="Times New Roman"/>
              </a:rPr>
              <a:t> </a:t>
            </a:r>
            <a:r>
              <a:rPr lang="en-US" sz="3750">
                <a:solidFill>
                  <a:srgbClr val="FFFFFF"/>
                </a:solidFill>
                <a:latin typeface="Times New Roman"/>
                <a:ea typeface="Times New Roman"/>
                <a:cs typeface="Times New Roman"/>
                <a:sym typeface="Times New Roman"/>
              </a:rPr>
              <a:t>find the memory address of the printmsg() function, by running the program in gbd, and using the “p printmsg” command within the debugger.</a:t>
            </a:r>
            <a:endParaRPr sz="3750">
              <a:latin typeface="Times New Roman"/>
              <a:ea typeface="Times New Roman"/>
              <a:cs typeface="Times New Roman"/>
              <a:sym typeface="Times New Roman"/>
            </a:endParaRPr>
          </a:p>
        </p:txBody>
      </p:sp>
      <p:sp>
        <p:nvSpPr>
          <p:cNvPr id="571" name="Google Shape;571;p25"/>
          <p:cNvSpPr/>
          <p:nvPr/>
        </p:nvSpPr>
        <p:spPr>
          <a:xfrm rot="-3280742">
            <a:off x="-8156934" y="-2534330"/>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572" name="Google Shape;572;p25"/>
          <p:cNvSpPr/>
          <p:nvPr/>
        </p:nvSpPr>
        <p:spPr>
          <a:xfrm rot="7599151">
            <a:off x="11345333"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573" name="Google Shape;573;p25"/>
          <p:cNvGrpSpPr/>
          <p:nvPr/>
        </p:nvGrpSpPr>
        <p:grpSpPr>
          <a:xfrm>
            <a:off x="15384275" y="372636"/>
            <a:ext cx="1875026" cy="1989564"/>
            <a:chOff x="0" y="-122432"/>
            <a:chExt cx="2500034" cy="2652752"/>
          </a:xfrm>
        </p:grpSpPr>
        <p:grpSp>
          <p:nvGrpSpPr>
            <p:cNvPr id="574" name="Google Shape;574;p25"/>
            <p:cNvGrpSpPr/>
            <p:nvPr/>
          </p:nvGrpSpPr>
          <p:grpSpPr>
            <a:xfrm>
              <a:off x="487115" y="682524"/>
              <a:ext cx="2012919" cy="1847796"/>
              <a:chOff x="0" y="-47625"/>
              <a:chExt cx="812800" cy="746125"/>
            </a:xfrm>
          </p:grpSpPr>
          <p:sp>
            <p:nvSpPr>
              <p:cNvPr id="575" name="Google Shape;575;p2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76" name="Google Shape;576;p2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7" name="Google Shape;577;p25"/>
            <p:cNvGrpSpPr/>
            <p:nvPr/>
          </p:nvGrpSpPr>
          <p:grpSpPr>
            <a:xfrm>
              <a:off x="0" y="-122432"/>
              <a:ext cx="2089507" cy="1918102"/>
              <a:chOff x="0" y="-47625"/>
              <a:chExt cx="812800" cy="746125"/>
            </a:xfrm>
          </p:grpSpPr>
          <p:sp>
            <p:nvSpPr>
              <p:cNvPr id="578" name="Google Shape;578;p2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79" name="Google Shape;579;p2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580" name="Google Shape;580;p25"/>
          <p:cNvGrpSpPr/>
          <p:nvPr/>
        </p:nvGrpSpPr>
        <p:grpSpPr>
          <a:xfrm>
            <a:off x="1942154" y="7846259"/>
            <a:ext cx="847888" cy="856040"/>
            <a:chOff x="0" y="-60012"/>
            <a:chExt cx="1130517" cy="1141387"/>
          </a:xfrm>
        </p:grpSpPr>
        <p:grpSp>
          <p:nvGrpSpPr>
            <p:cNvPr id="581" name="Google Shape;581;p25"/>
            <p:cNvGrpSpPr/>
            <p:nvPr/>
          </p:nvGrpSpPr>
          <p:grpSpPr>
            <a:xfrm>
              <a:off x="132250" y="164998"/>
              <a:ext cx="998267" cy="916377"/>
              <a:chOff x="0" y="-47625"/>
              <a:chExt cx="812800" cy="746125"/>
            </a:xfrm>
          </p:grpSpPr>
          <p:sp>
            <p:nvSpPr>
              <p:cNvPr id="582" name="Google Shape;582;p2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83" name="Google Shape;583;p2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4" name="Google Shape;584;p25"/>
            <p:cNvGrpSpPr/>
            <p:nvPr/>
          </p:nvGrpSpPr>
          <p:grpSpPr>
            <a:xfrm>
              <a:off x="0" y="-60012"/>
              <a:ext cx="1024208" cy="940191"/>
              <a:chOff x="0" y="-47625"/>
              <a:chExt cx="812800" cy="746125"/>
            </a:xfrm>
          </p:grpSpPr>
          <p:sp>
            <p:nvSpPr>
              <p:cNvPr id="585" name="Google Shape;585;p2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86" name="Google Shape;586;p2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587" name="Google Shape;587;p25"/>
          <p:cNvPicPr preferRelativeResize="0"/>
          <p:nvPr/>
        </p:nvPicPr>
        <p:blipFill>
          <a:blip r:embed="rId4">
            <a:alphaModFix/>
          </a:blip>
          <a:stretch>
            <a:fillRect/>
          </a:stretch>
        </p:blipFill>
        <p:spPr>
          <a:xfrm>
            <a:off x="6056464" y="2474375"/>
            <a:ext cx="12231536" cy="135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591" name="Shape 591"/>
        <p:cNvGrpSpPr/>
        <p:nvPr/>
      </p:nvGrpSpPr>
      <p:grpSpPr>
        <a:xfrm>
          <a:off x="0" y="0"/>
          <a:ext cx="0" cy="0"/>
          <a:chOff x="0" y="0"/>
          <a:chExt cx="0" cy="0"/>
        </a:xfrm>
      </p:grpSpPr>
      <p:sp>
        <p:nvSpPr>
          <p:cNvPr id="592" name="Google Shape;592;p26"/>
          <p:cNvSpPr txBox="1"/>
          <p:nvPr/>
        </p:nvSpPr>
        <p:spPr>
          <a:xfrm>
            <a:off x="25" y="5136450"/>
            <a:ext cx="18288000" cy="244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450">
                <a:solidFill>
                  <a:srgbClr val="FFFFFF"/>
                </a:solidFill>
                <a:latin typeface="Montserrat"/>
                <a:ea typeface="Montserrat"/>
                <a:cs typeface="Montserrat"/>
                <a:sym typeface="Montserrat"/>
              </a:rPr>
              <a:t>By adding the hexadecimal location b</a:t>
            </a:r>
            <a:r>
              <a:rPr lang="en-US" sz="3450">
                <a:solidFill>
                  <a:srgbClr val="FFFFFF"/>
                </a:solidFill>
                <a:latin typeface="Montserrat"/>
                <a:ea typeface="Montserrat"/>
                <a:cs typeface="Montserrat"/>
                <a:sym typeface="Montserrat"/>
              </a:rPr>
              <a:t>ytes of the function at the end of our string, </a:t>
            </a:r>
            <a:r>
              <a:rPr lang="en-US" sz="3450">
                <a:solidFill>
                  <a:srgbClr val="FFFFFF"/>
                </a:solidFill>
                <a:latin typeface="Montserrat"/>
                <a:ea typeface="Montserrat"/>
                <a:cs typeface="Montserrat"/>
                <a:sym typeface="Montserrat"/>
              </a:rPr>
              <a:t>we can successfully inject the memory location of the printmsg() into the return address of the compiler and call the function, without it being called in the actual program itself.</a:t>
            </a:r>
            <a:endParaRPr sz="3450">
              <a:solidFill>
                <a:srgbClr val="FFFFFF"/>
              </a:solidFill>
              <a:latin typeface="Montserrat"/>
              <a:ea typeface="Montserrat"/>
              <a:cs typeface="Montserrat"/>
              <a:sym typeface="Montserrat"/>
            </a:endParaRPr>
          </a:p>
        </p:txBody>
      </p:sp>
      <p:sp>
        <p:nvSpPr>
          <p:cNvPr id="593" name="Google Shape;593;p26"/>
          <p:cNvSpPr/>
          <p:nvPr/>
        </p:nvSpPr>
        <p:spPr>
          <a:xfrm rot="-3280742">
            <a:off x="-8156934" y="-2534330"/>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sp>
        <p:nvSpPr>
          <p:cNvPr id="594" name="Google Shape;594;p26"/>
          <p:cNvSpPr/>
          <p:nvPr/>
        </p:nvSpPr>
        <p:spPr>
          <a:xfrm rot="7600168">
            <a:off x="11336752" y="4014963"/>
            <a:ext cx="14364618" cy="9372913"/>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grpSp>
        <p:nvGrpSpPr>
          <p:cNvPr id="595" name="Google Shape;595;p26"/>
          <p:cNvGrpSpPr/>
          <p:nvPr/>
        </p:nvGrpSpPr>
        <p:grpSpPr>
          <a:xfrm>
            <a:off x="15301475" y="7846259"/>
            <a:ext cx="1875011" cy="1989553"/>
            <a:chOff x="0" y="-122434"/>
            <a:chExt cx="2500014" cy="2652738"/>
          </a:xfrm>
        </p:grpSpPr>
        <p:grpSp>
          <p:nvGrpSpPr>
            <p:cNvPr id="596" name="Google Shape;596;p26"/>
            <p:cNvGrpSpPr/>
            <p:nvPr/>
          </p:nvGrpSpPr>
          <p:grpSpPr>
            <a:xfrm>
              <a:off x="487115" y="682525"/>
              <a:ext cx="2012899" cy="1847779"/>
              <a:chOff x="0" y="-47625"/>
              <a:chExt cx="812800" cy="746125"/>
            </a:xfrm>
          </p:grpSpPr>
          <p:sp>
            <p:nvSpPr>
              <p:cNvPr id="597" name="Google Shape;597;p2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598" name="Google Shape;598;p2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9" name="Google Shape;599;p26"/>
            <p:cNvGrpSpPr/>
            <p:nvPr/>
          </p:nvGrpSpPr>
          <p:grpSpPr>
            <a:xfrm>
              <a:off x="0" y="-122434"/>
              <a:ext cx="2089546" cy="1918138"/>
              <a:chOff x="0" y="-47625"/>
              <a:chExt cx="812800" cy="746125"/>
            </a:xfrm>
          </p:grpSpPr>
          <p:sp>
            <p:nvSpPr>
              <p:cNvPr id="600" name="Google Shape;600;p2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01" name="Google Shape;601;p2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602" name="Google Shape;602;p26"/>
          <p:cNvGrpSpPr/>
          <p:nvPr/>
        </p:nvGrpSpPr>
        <p:grpSpPr>
          <a:xfrm>
            <a:off x="1942154" y="7846259"/>
            <a:ext cx="847898" cy="856050"/>
            <a:chOff x="0" y="-60012"/>
            <a:chExt cx="1130531" cy="1141400"/>
          </a:xfrm>
        </p:grpSpPr>
        <p:grpSp>
          <p:nvGrpSpPr>
            <p:cNvPr id="603" name="Google Shape;603;p26"/>
            <p:cNvGrpSpPr/>
            <p:nvPr/>
          </p:nvGrpSpPr>
          <p:grpSpPr>
            <a:xfrm>
              <a:off x="132250" y="164997"/>
              <a:ext cx="998281" cy="916391"/>
              <a:chOff x="0" y="-47625"/>
              <a:chExt cx="812800" cy="746125"/>
            </a:xfrm>
          </p:grpSpPr>
          <p:sp>
            <p:nvSpPr>
              <p:cNvPr id="604" name="Google Shape;604;p2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05" name="Google Shape;605;p2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6" name="Google Shape;606;p26"/>
            <p:cNvGrpSpPr/>
            <p:nvPr/>
          </p:nvGrpSpPr>
          <p:grpSpPr>
            <a:xfrm>
              <a:off x="0" y="-60012"/>
              <a:ext cx="1024209" cy="940192"/>
              <a:chOff x="0" y="-47625"/>
              <a:chExt cx="812800" cy="746125"/>
            </a:xfrm>
          </p:grpSpPr>
          <p:sp>
            <p:nvSpPr>
              <p:cNvPr id="607" name="Google Shape;607;p2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08" name="Google Shape;608;p2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609" name="Google Shape;609;p26"/>
          <p:cNvPicPr preferRelativeResize="0"/>
          <p:nvPr/>
        </p:nvPicPr>
        <p:blipFill>
          <a:blip r:embed="rId4">
            <a:alphaModFix/>
          </a:blip>
          <a:stretch>
            <a:fillRect/>
          </a:stretch>
        </p:blipFill>
        <p:spPr>
          <a:xfrm>
            <a:off x="0" y="1107275"/>
            <a:ext cx="18287999" cy="308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613" name="Shape 613"/>
        <p:cNvGrpSpPr/>
        <p:nvPr/>
      </p:nvGrpSpPr>
      <p:grpSpPr>
        <a:xfrm>
          <a:off x="0" y="0"/>
          <a:ext cx="0" cy="0"/>
          <a:chOff x="0" y="0"/>
          <a:chExt cx="0" cy="0"/>
        </a:xfrm>
      </p:grpSpPr>
      <p:sp>
        <p:nvSpPr>
          <p:cNvPr id="614" name="Google Shape;614;p27"/>
          <p:cNvSpPr/>
          <p:nvPr/>
        </p:nvSpPr>
        <p:spPr>
          <a:xfrm rot="-2699999">
            <a:off x="-6254673" y="-3814025"/>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15" name="Google Shape;615;p27"/>
          <p:cNvSpPr txBox="1"/>
          <p:nvPr/>
        </p:nvSpPr>
        <p:spPr>
          <a:xfrm>
            <a:off x="9760515" y="2393598"/>
            <a:ext cx="6202800" cy="2573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600">
                <a:solidFill>
                  <a:srgbClr val="FFFFFF"/>
                </a:solidFill>
                <a:latin typeface="Montserrat SemiBold"/>
                <a:ea typeface="Montserrat SemiBold"/>
                <a:cs typeface="Montserrat SemiBold"/>
                <a:sym typeface="Montserrat SemiBold"/>
              </a:rPr>
              <a:t>Patch </a:t>
            </a:r>
            <a:endParaRPr sz="7600">
              <a:solidFill>
                <a:srgbClr val="FFFFFF"/>
              </a:solidFill>
              <a:latin typeface="Montserrat SemiBold"/>
              <a:ea typeface="Montserrat SemiBold"/>
              <a:cs typeface="Montserrat SemiBold"/>
              <a:sym typeface="Montserrat SemiBold"/>
            </a:endParaRPr>
          </a:p>
          <a:p>
            <a:pPr indent="0" lvl="0" marL="0" marR="0" rtl="0" algn="l">
              <a:lnSpc>
                <a:spcPct val="120000"/>
              </a:lnSpc>
              <a:spcBef>
                <a:spcPts val="0"/>
              </a:spcBef>
              <a:spcAft>
                <a:spcPts val="0"/>
              </a:spcAft>
              <a:buNone/>
            </a:pPr>
            <a:r>
              <a:rPr lang="en-US" sz="7600">
                <a:solidFill>
                  <a:srgbClr val="FFFFFF"/>
                </a:solidFill>
                <a:latin typeface="Montserrat SemiBold"/>
                <a:ea typeface="Montserrat SemiBold"/>
                <a:cs typeface="Montserrat SemiBold"/>
                <a:sym typeface="Montserrat SemiBold"/>
              </a:rPr>
              <a:t>vulnerability</a:t>
            </a:r>
            <a:endParaRPr sz="7600">
              <a:solidFill>
                <a:srgbClr val="FFFFFF"/>
              </a:solidFill>
              <a:latin typeface="Montserrat SemiBold"/>
              <a:ea typeface="Montserrat SemiBold"/>
              <a:cs typeface="Montserrat SemiBold"/>
              <a:sym typeface="Montserrat SemiBold"/>
            </a:endParaRPr>
          </a:p>
        </p:txBody>
      </p:sp>
      <p:sp>
        <p:nvSpPr>
          <p:cNvPr id="616" name="Google Shape;616;p27"/>
          <p:cNvSpPr txBox="1"/>
          <p:nvPr/>
        </p:nvSpPr>
        <p:spPr>
          <a:xfrm>
            <a:off x="8966200" y="5356650"/>
            <a:ext cx="9105900" cy="13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700">
                <a:solidFill>
                  <a:srgbClr val="FFFFFF"/>
                </a:solidFill>
                <a:latin typeface="Lato"/>
                <a:ea typeface="Lato"/>
                <a:cs typeface="Lato"/>
                <a:sym typeface="Lato"/>
              </a:rPr>
              <a:t>How to Patch/Fix/Prevent vulnerability of bufferover flow</a:t>
            </a:r>
            <a:endParaRPr b="1" sz="2800"/>
          </a:p>
        </p:txBody>
      </p:sp>
      <p:grpSp>
        <p:nvGrpSpPr>
          <p:cNvPr id="617" name="Google Shape;617;p27"/>
          <p:cNvGrpSpPr/>
          <p:nvPr/>
        </p:nvGrpSpPr>
        <p:grpSpPr>
          <a:xfrm>
            <a:off x="14737499" y="936876"/>
            <a:ext cx="1875026" cy="1989564"/>
            <a:chOff x="0" y="-122432"/>
            <a:chExt cx="2500034" cy="2652752"/>
          </a:xfrm>
        </p:grpSpPr>
        <p:grpSp>
          <p:nvGrpSpPr>
            <p:cNvPr id="618" name="Google Shape;618;p27"/>
            <p:cNvGrpSpPr/>
            <p:nvPr/>
          </p:nvGrpSpPr>
          <p:grpSpPr>
            <a:xfrm>
              <a:off x="487115" y="682524"/>
              <a:ext cx="2012919" cy="1847796"/>
              <a:chOff x="0" y="-47625"/>
              <a:chExt cx="812800" cy="746125"/>
            </a:xfrm>
          </p:grpSpPr>
          <p:sp>
            <p:nvSpPr>
              <p:cNvPr id="619" name="Google Shape;619;p2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20" name="Google Shape;620;p2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1" name="Google Shape;621;p27"/>
            <p:cNvGrpSpPr/>
            <p:nvPr/>
          </p:nvGrpSpPr>
          <p:grpSpPr>
            <a:xfrm>
              <a:off x="0" y="-122432"/>
              <a:ext cx="2089507" cy="1918102"/>
              <a:chOff x="0" y="-47625"/>
              <a:chExt cx="812800" cy="746125"/>
            </a:xfrm>
          </p:grpSpPr>
          <p:sp>
            <p:nvSpPr>
              <p:cNvPr id="622" name="Google Shape;622;p2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23" name="Google Shape;623;p2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624" name="Google Shape;624;p27"/>
          <p:cNvSpPr/>
          <p:nvPr/>
        </p:nvSpPr>
        <p:spPr>
          <a:xfrm rot="7808129">
            <a:off x="10331130" y="5324807"/>
            <a:ext cx="14366322" cy="9374025"/>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grpSp>
        <p:nvGrpSpPr>
          <p:cNvPr id="625" name="Google Shape;625;p27"/>
          <p:cNvGrpSpPr/>
          <p:nvPr/>
        </p:nvGrpSpPr>
        <p:grpSpPr>
          <a:xfrm>
            <a:off x="4572000" y="8297484"/>
            <a:ext cx="914563" cy="960815"/>
            <a:chOff x="0" y="-60012"/>
            <a:chExt cx="1219417" cy="1281087"/>
          </a:xfrm>
        </p:grpSpPr>
        <p:grpSp>
          <p:nvGrpSpPr>
            <p:cNvPr id="626" name="Google Shape;626;p27"/>
            <p:cNvGrpSpPr/>
            <p:nvPr/>
          </p:nvGrpSpPr>
          <p:grpSpPr>
            <a:xfrm>
              <a:off x="221150" y="304698"/>
              <a:ext cx="998267" cy="916377"/>
              <a:chOff x="0" y="-47625"/>
              <a:chExt cx="812800" cy="746125"/>
            </a:xfrm>
          </p:grpSpPr>
          <p:sp>
            <p:nvSpPr>
              <p:cNvPr id="627" name="Google Shape;627;p2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28" name="Google Shape;628;p2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9" name="Google Shape;629;p27"/>
            <p:cNvGrpSpPr/>
            <p:nvPr/>
          </p:nvGrpSpPr>
          <p:grpSpPr>
            <a:xfrm>
              <a:off x="0" y="-60012"/>
              <a:ext cx="1024208" cy="940191"/>
              <a:chOff x="0" y="-47625"/>
              <a:chExt cx="812800" cy="746125"/>
            </a:xfrm>
          </p:grpSpPr>
          <p:sp>
            <p:nvSpPr>
              <p:cNvPr id="630" name="Google Shape;630;p2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31" name="Google Shape;631;p2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632" name="Google Shape;632;p27"/>
          <p:cNvGrpSpPr/>
          <p:nvPr/>
        </p:nvGrpSpPr>
        <p:grpSpPr>
          <a:xfrm rot="5400000">
            <a:off x="4671790" y="3655300"/>
            <a:ext cx="265996" cy="6732946"/>
            <a:chOff x="0" y="-47625"/>
            <a:chExt cx="70057" cy="1773286"/>
          </a:xfrm>
        </p:grpSpPr>
        <p:sp>
          <p:nvSpPr>
            <p:cNvPr id="633" name="Google Shape;633;p27"/>
            <p:cNvSpPr/>
            <p:nvPr/>
          </p:nvSpPr>
          <p:spPr>
            <a:xfrm>
              <a:off x="0" y="0"/>
              <a:ext cx="70057" cy="1725661"/>
            </a:xfrm>
            <a:custGeom>
              <a:rect b="b" l="l" r="r" t="t"/>
              <a:pathLst>
                <a:path extrusionOk="0" h="1725661" w="70057">
                  <a:moveTo>
                    <a:pt x="0" y="0"/>
                  </a:moveTo>
                  <a:lnTo>
                    <a:pt x="70057" y="0"/>
                  </a:lnTo>
                  <a:lnTo>
                    <a:pt x="70057" y="1725661"/>
                  </a:lnTo>
                  <a:lnTo>
                    <a:pt x="0" y="1725661"/>
                  </a:lnTo>
                  <a:close/>
                </a:path>
              </a:pathLst>
            </a:custGeom>
            <a:solidFill>
              <a:srgbClr val="F35391"/>
            </a:solidFill>
            <a:ln>
              <a:noFill/>
            </a:ln>
          </p:spPr>
        </p:sp>
        <p:sp>
          <p:nvSpPr>
            <p:cNvPr id="634" name="Google Shape;634;p27"/>
            <p:cNvSpPr txBox="1"/>
            <p:nvPr/>
          </p:nvSpPr>
          <p:spPr>
            <a:xfrm>
              <a:off x="0" y="-47625"/>
              <a:ext cx="70057" cy="177328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635" name="Google Shape;635;p27"/>
          <p:cNvPicPr preferRelativeResize="0"/>
          <p:nvPr/>
        </p:nvPicPr>
        <p:blipFill>
          <a:blip r:embed="rId4">
            <a:alphaModFix/>
          </a:blip>
          <a:stretch>
            <a:fillRect/>
          </a:stretch>
        </p:blipFill>
        <p:spPr>
          <a:xfrm>
            <a:off x="1438275" y="2578100"/>
            <a:ext cx="6994525" cy="410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35"/>
                                        </p:tgtEl>
                                        <p:attrNameLst>
                                          <p:attrName>style.visibility</p:attrName>
                                        </p:attrNameLst>
                                      </p:cBhvr>
                                      <p:to>
                                        <p:strVal val="visible"/>
                                      </p:to>
                                    </p:set>
                                    <p:anim calcmode="lin" valueType="num">
                                      <p:cBhvr additive="base">
                                        <p:cTn dur="1000"/>
                                        <p:tgtEl>
                                          <p:spTgt spid="6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639" name="Shape 639"/>
        <p:cNvGrpSpPr/>
        <p:nvPr/>
      </p:nvGrpSpPr>
      <p:grpSpPr>
        <a:xfrm>
          <a:off x="0" y="0"/>
          <a:ext cx="0" cy="0"/>
          <a:chOff x="0" y="0"/>
          <a:chExt cx="0" cy="0"/>
        </a:xfrm>
      </p:grpSpPr>
      <p:sp>
        <p:nvSpPr>
          <p:cNvPr id="640" name="Google Shape;640;p28"/>
          <p:cNvSpPr/>
          <p:nvPr/>
        </p:nvSpPr>
        <p:spPr>
          <a:xfrm rot="-2699999">
            <a:off x="-6422915" y="-448977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41" name="Google Shape;641;p28"/>
          <p:cNvSpPr/>
          <p:nvPr/>
        </p:nvSpPr>
        <p:spPr>
          <a:xfrm rot="7808129">
            <a:off x="11586709" y="5144508"/>
            <a:ext cx="14366322" cy="9374025"/>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642" name="Google Shape;642;p28"/>
          <p:cNvGrpSpPr/>
          <p:nvPr/>
        </p:nvGrpSpPr>
        <p:grpSpPr>
          <a:xfrm>
            <a:off x="14850487" y="936876"/>
            <a:ext cx="1875026" cy="1989564"/>
            <a:chOff x="0" y="-122432"/>
            <a:chExt cx="2500034" cy="2652752"/>
          </a:xfrm>
        </p:grpSpPr>
        <p:grpSp>
          <p:nvGrpSpPr>
            <p:cNvPr id="643" name="Google Shape;643;p28"/>
            <p:cNvGrpSpPr/>
            <p:nvPr/>
          </p:nvGrpSpPr>
          <p:grpSpPr>
            <a:xfrm>
              <a:off x="487115" y="682524"/>
              <a:ext cx="2012919" cy="1847796"/>
              <a:chOff x="0" y="-47625"/>
              <a:chExt cx="812800" cy="746125"/>
            </a:xfrm>
          </p:grpSpPr>
          <p:sp>
            <p:nvSpPr>
              <p:cNvPr id="644" name="Google Shape;644;p2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45" name="Google Shape;645;p2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6" name="Google Shape;646;p28"/>
            <p:cNvGrpSpPr/>
            <p:nvPr/>
          </p:nvGrpSpPr>
          <p:grpSpPr>
            <a:xfrm>
              <a:off x="0" y="-122432"/>
              <a:ext cx="2089507" cy="1918102"/>
              <a:chOff x="0" y="-47625"/>
              <a:chExt cx="812800" cy="746125"/>
            </a:xfrm>
          </p:grpSpPr>
          <p:sp>
            <p:nvSpPr>
              <p:cNvPr id="647" name="Google Shape;647;p2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48" name="Google Shape;648;p2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649" name="Google Shape;649;p28"/>
          <p:cNvGrpSpPr/>
          <p:nvPr/>
        </p:nvGrpSpPr>
        <p:grpSpPr>
          <a:xfrm>
            <a:off x="1667753" y="5864851"/>
            <a:ext cx="847888" cy="856040"/>
            <a:chOff x="0" y="-60012"/>
            <a:chExt cx="1130517" cy="1141387"/>
          </a:xfrm>
        </p:grpSpPr>
        <p:grpSp>
          <p:nvGrpSpPr>
            <p:cNvPr id="650" name="Google Shape;650;p28"/>
            <p:cNvGrpSpPr/>
            <p:nvPr/>
          </p:nvGrpSpPr>
          <p:grpSpPr>
            <a:xfrm>
              <a:off x="132250" y="164998"/>
              <a:ext cx="998267" cy="916377"/>
              <a:chOff x="0" y="-47625"/>
              <a:chExt cx="812800" cy="746125"/>
            </a:xfrm>
          </p:grpSpPr>
          <p:sp>
            <p:nvSpPr>
              <p:cNvPr id="651" name="Google Shape;651;p2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52" name="Google Shape;652;p2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53" name="Google Shape;653;p28"/>
            <p:cNvGrpSpPr/>
            <p:nvPr/>
          </p:nvGrpSpPr>
          <p:grpSpPr>
            <a:xfrm>
              <a:off x="0" y="-60012"/>
              <a:ext cx="1024208" cy="940191"/>
              <a:chOff x="0" y="-47625"/>
              <a:chExt cx="812800" cy="746125"/>
            </a:xfrm>
          </p:grpSpPr>
          <p:sp>
            <p:nvSpPr>
              <p:cNvPr id="654" name="Google Shape;654;p2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55" name="Google Shape;655;p2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656" name="Google Shape;656;p28"/>
          <p:cNvSpPr txBox="1"/>
          <p:nvPr/>
        </p:nvSpPr>
        <p:spPr>
          <a:xfrm>
            <a:off x="3517900" y="0"/>
            <a:ext cx="11332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200">
              <a:solidFill>
                <a:schemeClr val="dk1"/>
              </a:solidFill>
            </a:endParaRPr>
          </a:p>
        </p:txBody>
      </p:sp>
      <p:pic>
        <p:nvPicPr>
          <p:cNvPr id="657" name="Google Shape;657;p28"/>
          <p:cNvPicPr preferRelativeResize="0"/>
          <p:nvPr/>
        </p:nvPicPr>
        <p:blipFill>
          <a:blip r:embed="rId4">
            <a:alphaModFix/>
          </a:blip>
          <a:stretch>
            <a:fillRect/>
          </a:stretch>
        </p:blipFill>
        <p:spPr>
          <a:xfrm>
            <a:off x="13919198" y="8016775"/>
            <a:ext cx="4338024" cy="2270225"/>
          </a:xfrm>
          <a:prstGeom prst="rect">
            <a:avLst/>
          </a:prstGeom>
          <a:noFill/>
          <a:ln>
            <a:noFill/>
          </a:ln>
        </p:spPr>
      </p:pic>
      <p:pic>
        <p:nvPicPr>
          <p:cNvPr id="658" name="Google Shape;658;p28"/>
          <p:cNvPicPr preferRelativeResize="0"/>
          <p:nvPr/>
        </p:nvPicPr>
        <p:blipFill>
          <a:blip r:embed="rId5">
            <a:alphaModFix/>
          </a:blip>
          <a:stretch>
            <a:fillRect/>
          </a:stretch>
        </p:blipFill>
        <p:spPr>
          <a:xfrm>
            <a:off x="11949113" y="1007725"/>
            <a:ext cx="2466975" cy="1847850"/>
          </a:xfrm>
          <a:prstGeom prst="rect">
            <a:avLst/>
          </a:prstGeom>
          <a:noFill/>
          <a:ln>
            <a:noFill/>
          </a:ln>
        </p:spPr>
      </p:pic>
      <p:pic>
        <p:nvPicPr>
          <p:cNvPr id="659" name="Google Shape;659;p28"/>
          <p:cNvPicPr preferRelativeResize="0"/>
          <p:nvPr/>
        </p:nvPicPr>
        <p:blipFill>
          <a:blip r:embed="rId6">
            <a:alphaModFix/>
          </a:blip>
          <a:stretch>
            <a:fillRect/>
          </a:stretch>
        </p:blipFill>
        <p:spPr>
          <a:xfrm>
            <a:off x="0" y="7025346"/>
            <a:ext cx="4698426" cy="3261661"/>
          </a:xfrm>
          <a:prstGeom prst="rect">
            <a:avLst/>
          </a:prstGeom>
          <a:noFill/>
          <a:ln>
            <a:noFill/>
          </a:ln>
        </p:spPr>
      </p:pic>
      <p:pic>
        <p:nvPicPr>
          <p:cNvPr id="660" name="Google Shape;660;p28"/>
          <p:cNvPicPr preferRelativeResize="0"/>
          <p:nvPr/>
        </p:nvPicPr>
        <p:blipFill>
          <a:blip r:embed="rId7">
            <a:alphaModFix/>
          </a:blip>
          <a:stretch>
            <a:fillRect/>
          </a:stretch>
        </p:blipFill>
        <p:spPr>
          <a:xfrm>
            <a:off x="13919200" y="3049913"/>
            <a:ext cx="4338026" cy="2440141"/>
          </a:xfrm>
          <a:prstGeom prst="rect">
            <a:avLst/>
          </a:prstGeom>
          <a:noFill/>
          <a:ln>
            <a:noFill/>
          </a:ln>
        </p:spPr>
      </p:pic>
      <p:pic>
        <p:nvPicPr>
          <p:cNvPr id="661" name="Google Shape;661;p28"/>
          <p:cNvPicPr preferRelativeResize="0"/>
          <p:nvPr/>
        </p:nvPicPr>
        <p:blipFill>
          <a:blip r:embed="rId8">
            <a:alphaModFix/>
          </a:blip>
          <a:stretch>
            <a:fillRect/>
          </a:stretch>
        </p:blipFill>
        <p:spPr>
          <a:xfrm>
            <a:off x="0" y="0"/>
            <a:ext cx="3053476" cy="1593850"/>
          </a:xfrm>
          <a:prstGeom prst="rect">
            <a:avLst/>
          </a:prstGeom>
          <a:noFill/>
          <a:ln>
            <a:noFill/>
          </a:ln>
        </p:spPr>
      </p:pic>
      <p:sp>
        <p:nvSpPr>
          <p:cNvPr id="662" name="Google Shape;662;p28"/>
          <p:cNvSpPr txBox="1"/>
          <p:nvPr/>
        </p:nvSpPr>
        <p:spPr>
          <a:xfrm>
            <a:off x="4964188" y="1007725"/>
            <a:ext cx="7044300" cy="5831700"/>
          </a:xfrm>
          <a:prstGeom prst="rect">
            <a:avLst/>
          </a:prstGeom>
          <a:noFill/>
          <a:ln>
            <a:noFill/>
          </a:ln>
        </p:spPr>
        <p:txBody>
          <a:bodyPr anchorCtr="0" anchor="t" bIns="91425" lIns="91425" spcFirstLastPara="1" rIns="91425" wrap="square" tIns="91425">
            <a:noAutofit/>
          </a:bodyPr>
          <a:lstStyle/>
          <a:p>
            <a:pPr indent="-577850" lvl="0" marL="457200" rtl="0" algn="l">
              <a:spcBef>
                <a:spcPts val="0"/>
              </a:spcBef>
              <a:spcAft>
                <a:spcPts val="0"/>
              </a:spcAft>
              <a:buClr>
                <a:schemeClr val="lt1"/>
              </a:buClr>
              <a:buSzPts val="5500"/>
              <a:buFont typeface="Calibri"/>
              <a:buChar char="❏"/>
            </a:pPr>
            <a:r>
              <a:rPr lang="en-US" sz="5500">
                <a:solidFill>
                  <a:schemeClr val="lt1"/>
                </a:solidFill>
                <a:latin typeface="Calibri"/>
                <a:ea typeface="Calibri"/>
                <a:cs typeface="Calibri"/>
                <a:sym typeface="Calibri"/>
              </a:rPr>
              <a:t>Common protection Methodologies.</a:t>
            </a:r>
            <a:endParaRPr sz="5500">
              <a:solidFill>
                <a:schemeClr val="lt1"/>
              </a:solidFill>
              <a:latin typeface="Calibri"/>
              <a:ea typeface="Calibri"/>
              <a:cs typeface="Calibri"/>
              <a:sym typeface="Calibri"/>
            </a:endParaRPr>
          </a:p>
          <a:p>
            <a:pPr indent="-577850" lvl="0" marL="457200" rtl="0" algn="l">
              <a:spcBef>
                <a:spcPts val="0"/>
              </a:spcBef>
              <a:spcAft>
                <a:spcPts val="0"/>
              </a:spcAft>
              <a:buClr>
                <a:schemeClr val="lt1"/>
              </a:buClr>
              <a:buSzPts val="5500"/>
              <a:buFont typeface="Calibri"/>
              <a:buChar char="❏"/>
            </a:pPr>
            <a:r>
              <a:rPr lang="en-US" sz="5500">
                <a:solidFill>
                  <a:schemeClr val="lt1"/>
                </a:solidFill>
                <a:latin typeface="Calibri"/>
                <a:ea typeface="Calibri"/>
                <a:cs typeface="Calibri"/>
                <a:sym typeface="Calibri"/>
              </a:rPr>
              <a:t>Mitigate Buffer overflow attack.</a:t>
            </a:r>
            <a:endParaRPr sz="5500">
              <a:solidFill>
                <a:schemeClr val="lt1"/>
              </a:solidFill>
              <a:latin typeface="Calibri"/>
              <a:ea typeface="Calibri"/>
              <a:cs typeface="Calibri"/>
              <a:sym typeface="Calibri"/>
            </a:endParaRPr>
          </a:p>
          <a:p>
            <a:pPr indent="-577850" lvl="0" marL="457200" rtl="0" algn="l">
              <a:spcBef>
                <a:spcPts val="0"/>
              </a:spcBef>
              <a:spcAft>
                <a:spcPts val="0"/>
              </a:spcAft>
              <a:buClr>
                <a:schemeClr val="lt1"/>
              </a:buClr>
              <a:buSzPts val="5500"/>
              <a:buFont typeface="Calibri"/>
              <a:buChar char="❏"/>
            </a:pPr>
            <a:r>
              <a:rPr lang="en-US" sz="5500">
                <a:solidFill>
                  <a:schemeClr val="lt1"/>
                </a:solidFill>
                <a:latin typeface="Calibri"/>
                <a:ea typeface="Calibri"/>
                <a:cs typeface="Calibri"/>
                <a:sym typeface="Calibri"/>
              </a:rPr>
              <a:t>Buffer overflow Solutions.</a:t>
            </a:r>
            <a:endParaRPr sz="5500">
              <a:solidFill>
                <a:schemeClr val="lt1"/>
              </a:solidFill>
              <a:latin typeface="Calibri"/>
              <a:ea typeface="Calibri"/>
              <a:cs typeface="Calibri"/>
              <a:sym typeface="Calibri"/>
            </a:endParaRPr>
          </a:p>
          <a:p>
            <a:pPr indent="-577850" lvl="0" marL="457200" rtl="0" algn="l">
              <a:spcBef>
                <a:spcPts val="0"/>
              </a:spcBef>
              <a:spcAft>
                <a:spcPts val="0"/>
              </a:spcAft>
              <a:buClr>
                <a:schemeClr val="lt1"/>
              </a:buClr>
              <a:buSzPts val="5500"/>
              <a:buFont typeface="Calibri"/>
              <a:buChar char="❏"/>
            </a:pPr>
            <a:r>
              <a:rPr lang="en-US" sz="5500">
                <a:solidFill>
                  <a:schemeClr val="lt1"/>
                </a:solidFill>
                <a:latin typeface="Calibri"/>
                <a:ea typeface="Calibri"/>
                <a:cs typeface="Calibri"/>
                <a:sym typeface="Calibri"/>
              </a:rPr>
              <a:t>websites and tools to protect against Buffer overflow attack.</a:t>
            </a:r>
            <a:endParaRPr sz="5500">
              <a:solidFill>
                <a:schemeClr val="lt1"/>
              </a:solidFill>
              <a:latin typeface="Calibri"/>
              <a:ea typeface="Calibri"/>
              <a:cs typeface="Calibri"/>
              <a:sym typeface="Calibri"/>
            </a:endParaRPr>
          </a:p>
          <a:p>
            <a:pPr indent="-577850" lvl="0" marL="457200" rtl="0" algn="l">
              <a:spcBef>
                <a:spcPts val="0"/>
              </a:spcBef>
              <a:spcAft>
                <a:spcPts val="0"/>
              </a:spcAft>
              <a:buClr>
                <a:schemeClr val="lt1"/>
              </a:buClr>
              <a:buSzPts val="5500"/>
              <a:buFont typeface="Calibri"/>
              <a:buChar char="❏"/>
            </a:pPr>
            <a:r>
              <a:rPr lang="en-US" sz="5500">
                <a:solidFill>
                  <a:schemeClr val="lt1"/>
                </a:solidFill>
                <a:latin typeface="Calibri"/>
                <a:ea typeface="Calibri"/>
                <a:cs typeface="Calibri"/>
                <a:sym typeface="Calibri"/>
              </a:rPr>
              <a:t>Conclusion.</a:t>
            </a:r>
            <a:endParaRPr sz="5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5500">
              <a:solidFill>
                <a:schemeClr val="lt1"/>
              </a:solidFill>
              <a:latin typeface="Calibri"/>
              <a:ea typeface="Calibri"/>
              <a:cs typeface="Calibri"/>
              <a:sym typeface="Calibri"/>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662"/>
                                        </p:tgtEl>
                                        <p:attrNameLst>
                                          <p:attrName>ppt_y</p:attrName>
                                        </p:attrNameLst>
                                      </p:cBhvr>
                                      <p:tavLst>
                                        <p:tav fmla="" tm="0">
                                          <p:val>
                                            <p:strVal val="#ppt_y"/>
                                          </p:val>
                                        </p:tav>
                                        <p:tav fmla="" tm="100000">
                                          <p:val>
                                            <p:strVal val="#ppt_y+1"/>
                                          </p:val>
                                        </p:tav>
                                      </p:tavLst>
                                    </p:anim>
                                    <p:set>
                                      <p:cBhvr>
                                        <p:cTn dur="1" fill="hold">
                                          <p:stCondLst>
                                            <p:cond delay="1000"/>
                                          </p:stCondLst>
                                        </p:cTn>
                                        <p:tgtEl>
                                          <p:spTgt spid="6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666" name="Shape 666"/>
        <p:cNvGrpSpPr/>
        <p:nvPr/>
      </p:nvGrpSpPr>
      <p:grpSpPr>
        <a:xfrm>
          <a:off x="0" y="0"/>
          <a:ext cx="0" cy="0"/>
          <a:chOff x="0" y="0"/>
          <a:chExt cx="0" cy="0"/>
        </a:xfrm>
      </p:grpSpPr>
      <p:sp>
        <p:nvSpPr>
          <p:cNvPr id="667" name="Google Shape;667;p29"/>
          <p:cNvSpPr/>
          <p:nvPr/>
        </p:nvSpPr>
        <p:spPr>
          <a:xfrm rot="-2699999">
            <a:off x="-5544457" y="-298863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68" name="Google Shape;668;p29"/>
          <p:cNvSpPr/>
          <p:nvPr/>
        </p:nvSpPr>
        <p:spPr>
          <a:xfrm>
            <a:off x="1385116" y="1958399"/>
            <a:ext cx="7719098" cy="6684391"/>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669" name="Google Shape;669;p29"/>
          <p:cNvSpPr txBox="1"/>
          <p:nvPr/>
        </p:nvSpPr>
        <p:spPr>
          <a:xfrm>
            <a:off x="8445520" y="2732565"/>
            <a:ext cx="8813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670" name="Google Shape;670;p29"/>
          <p:cNvSpPr/>
          <p:nvPr/>
        </p:nvSpPr>
        <p:spPr>
          <a:xfrm rot="7807243">
            <a:off x="11558860" y="5109908"/>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71" name="Google Shape;671;p29"/>
          <p:cNvSpPr txBox="1"/>
          <p:nvPr/>
        </p:nvSpPr>
        <p:spPr>
          <a:xfrm>
            <a:off x="9347200" y="372025"/>
            <a:ext cx="8534400" cy="5625900"/>
          </a:xfrm>
          <a:prstGeom prst="rect">
            <a:avLst/>
          </a:prstGeom>
          <a:noFill/>
          <a:ln>
            <a:noFill/>
          </a:ln>
        </p:spPr>
        <p:txBody>
          <a:bodyPr anchorCtr="0" anchor="t" bIns="0" lIns="0" spcFirstLastPara="1" rIns="0" wrap="square" tIns="0">
            <a:spAutoFit/>
          </a:bodyPr>
          <a:lstStyle/>
          <a:p>
            <a:pPr indent="-514350" lvl="0" marL="457200" rtl="0" algn="l">
              <a:lnSpc>
                <a:spcPct val="115000"/>
              </a:lnSpc>
              <a:spcBef>
                <a:spcPts val="1200"/>
              </a:spcBef>
              <a:spcAft>
                <a:spcPts val="0"/>
              </a:spcAft>
              <a:buClr>
                <a:schemeClr val="lt1"/>
              </a:buClr>
              <a:buSzPts val="4500"/>
              <a:buChar char="★"/>
            </a:pPr>
            <a:r>
              <a:rPr lang="en-US" sz="4500">
                <a:solidFill>
                  <a:schemeClr val="lt1"/>
                </a:solidFill>
              </a:rPr>
              <a:t>Developers can protect against buffer overflow </a:t>
            </a:r>
            <a:r>
              <a:rPr lang="en-US" sz="4500" u="sng">
                <a:solidFill>
                  <a:schemeClr val="lt1"/>
                </a:solidFill>
                <a:hlinkClick r:id="rId4">
                  <a:extLst>
                    <a:ext uri="{A12FA001-AC4F-418D-AE19-62706E023703}">
                      <ahyp:hlinkClr val="tx"/>
                    </a:ext>
                  </a:extLst>
                </a:hlinkClick>
              </a:rPr>
              <a:t>vulnerabilities</a:t>
            </a:r>
            <a:r>
              <a:rPr lang="en-US" sz="4500">
                <a:solidFill>
                  <a:schemeClr val="lt1"/>
                </a:solidFill>
              </a:rPr>
              <a:t> via security measures in their code, or by using languages that offer built-in protection.</a:t>
            </a:r>
            <a:endParaRPr sz="4500">
              <a:solidFill>
                <a:schemeClr val="lt1"/>
              </a:solidFill>
            </a:endParaRPr>
          </a:p>
          <a:p>
            <a:pPr indent="0" lvl="0" marL="0" rtl="0" algn="l">
              <a:lnSpc>
                <a:spcPct val="115000"/>
              </a:lnSpc>
              <a:spcBef>
                <a:spcPts val="1200"/>
              </a:spcBef>
              <a:spcAft>
                <a:spcPts val="1200"/>
              </a:spcAft>
              <a:buClr>
                <a:schemeClr val="dk1"/>
              </a:buClr>
              <a:buSzPts val="1100"/>
              <a:buFont typeface="Arial"/>
              <a:buNone/>
            </a:pPr>
            <a:r>
              <a:rPr lang="en-US" sz="4500">
                <a:solidFill>
                  <a:schemeClr val="lt1"/>
                </a:solidFill>
              </a:rPr>
              <a:t>In addition, modern operating systems have runtime protection.</a:t>
            </a:r>
            <a:endParaRPr sz="2300">
              <a:solidFill>
                <a:srgbClr val="FFFFFF"/>
              </a:solidFill>
              <a:latin typeface="Lato"/>
              <a:ea typeface="Lato"/>
              <a:cs typeface="Lato"/>
              <a:sym typeface="Lato"/>
            </a:endParaRPr>
          </a:p>
        </p:txBody>
      </p:sp>
      <p:grpSp>
        <p:nvGrpSpPr>
          <p:cNvPr id="672" name="Google Shape;672;p29"/>
          <p:cNvGrpSpPr/>
          <p:nvPr/>
        </p:nvGrpSpPr>
        <p:grpSpPr>
          <a:xfrm>
            <a:off x="7597630" y="645158"/>
            <a:ext cx="847888" cy="856040"/>
            <a:chOff x="0" y="-60012"/>
            <a:chExt cx="1130517" cy="1141387"/>
          </a:xfrm>
        </p:grpSpPr>
        <p:grpSp>
          <p:nvGrpSpPr>
            <p:cNvPr id="673" name="Google Shape;673;p29"/>
            <p:cNvGrpSpPr/>
            <p:nvPr/>
          </p:nvGrpSpPr>
          <p:grpSpPr>
            <a:xfrm>
              <a:off x="132250" y="164998"/>
              <a:ext cx="998267" cy="916377"/>
              <a:chOff x="0" y="-47625"/>
              <a:chExt cx="812800" cy="746125"/>
            </a:xfrm>
          </p:grpSpPr>
          <p:sp>
            <p:nvSpPr>
              <p:cNvPr id="674" name="Google Shape;674;p2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75" name="Google Shape;675;p2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76" name="Google Shape;676;p29"/>
            <p:cNvGrpSpPr/>
            <p:nvPr/>
          </p:nvGrpSpPr>
          <p:grpSpPr>
            <a:xfrm>
              <a:off x="0" y="-60012"/>
              <a:ext cx="1024208" cy="940191"/>
              <a:chOff x="0" y="-47625"/>
              <a:chExt cx="812800" cy="746125"/>
            </a:xfrm>
          </p:grpSpPr>
          <p:sp>
            <p:nvSpPr>
              <p:cNvPr id="677" name="Google Shape;677;p2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78" name="Google Shape;678;p2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679" name="Google Shape;679;p29"/>
          <p:cNvGrpSpPr/>
          <p:nvPr/>
        </p:nvGrpSpPr>
        <p:grpSpPr>
          <a:xfrm>
            <a:off x="14377141" y="7360262"/>
            <a:ext cx="1271758" cy="1283988"/>
            <a:chOff x="0" y="-90013"/>
            <a:chExt cx="1695678" cy="1711983"/>
          </a:xfrm>
        </p:grpSpPr>
        <p:grpSp>
          <p:nvGrpSpPr>
            <p:cNvPr id="680" name="Google Shape;680;p29"/>
            <p:cNvGrpSpPr/>
            <p:nvPr/>
          </p:nvGrpSpPr>
          <p:grpSpPr>
            <a:xfrm>
              <a:off x="198364" y="247483"/>
              <a:ext cx="1497314" cy="1374487"/>
              <a:chOff x="0" y="-47625"/>
              <a:chExt cx="812800" cy="746125"/>
            </a:xfrm>
          </p:grpSpPr>
          <p:sp>
            <p:nvSpPr>
              <p:cNvPr id="681" name="Google Shape;681;p2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682" name="Google Shape;682;p2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3" name="Google Shape;683;p29"/>
            <p:cNvGrpSpPr/>
            <p:nvPr/>
          </p:nvGrpSpPr>
          <p:grpSpPr>
            <a:xfrm>
              <a:off x="0" y="-90013"/>
              <a:ext cx="1536223" cy="1410205"/>
              <a:chOff x="0" y="-47625"/>
              <a:chExt cx="812800" cy="746125"/>
            </a:xfrm>
          </p:grpSpPr>
          <p:sp>
            <p:nvSpPr>
              <p:cNvPr id="684" name="Google Shape;684;p2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685" name="Google Shape;685;p2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686" name="Google Shape;686;p29"/>
          <p:cNvPicPr preferRelativeResize="0"/>
          <p:nvPr/>
        </p:nvPicPr>
        <p:blipFill>
          <a:blip r:embed="rId5">
            <a:alphaModFix/>
          </a:blip>
          <a:stretch>
            <a:fillRect/>
          </a:stretch>
        </p:blipFill>
        <p:spPr>
          <a:xfrm>
            <a:off x="2041312" y="3342988"/>
            <a:ext cx="6406724" cy="3915224"/>
          </a:xfrm>
          <a:prstGeom prst="rect">
            <a:avLst/>
          </a:prstGeom>
          <a:noFill/>
          <a:ln>
            <a:noFill/>
          </a:ln>
        </p:spPr>
      </p:pic>
      <p:sp>
        <p:nvSpPr>
          <p:cNvPr id="687" name="Google Shape;687;p29"/>
          <p:cNvSpPr txBox="1"/>
          <p:nvPr/>
        </p:nvSpPr>
        <p:spPr>
          <a:xfrm>
            <a:off x="9754000" y="6263450"/>
            <a:ext cx="7720800" cy="831300"/>
          </a:xfrm>
          <a:prstGeom prst="rect">
            <a:avLst/>
          </a:prstGeom>
          <a:noFill/>
          <a:ln>
            <a:noFill/>
          </a:ln>
        </p:spPr>
        <p:txBody>
          <a:bodyPr anchorCtr="0" anchor="t" bIns="91425" lIns="91425" spcFirstLastPara="1" rIns="91425" wrap="square" tIns="91425">
            <a:spAutoFit/>
          </a:bodyPr>
          <a:lstStyle/>
          <a:p>
            <a:pPr indent="-495300" lvl="0" marL="457200" rtl="0" algn="l">
              <a:spcBef>
                <a:spcPts val="0"/>
              </a:spcBef>
              <a:spcAft>
                <a:spcPts val="0"/>
              </a:spcAft>
              <a:buClr>
                <a:schemeClr val="lt1"/>
              </a:buClr>
              <a:buSzPts val="4200"/>
              <a:buFont typeface="Calibri"/>
              <a:buChar char="●"/>
            </a:pPr>
            <a:r>
              <a:rPr b="1" lang="en-US" sz="4200" u="sng">
                <a:solidFill>
                  <a:schemeClr val="lt1"/>
                </a:solidFill>
                <a:latin typeface="Calibri"/>
                <a:ea typeface="Calibri"/>
                <a:cs typeface="Calibri"/>
                <a:sym typeface="Calibri"/>
              </a:rPr>
              <a:t>Three common protections are:</a:t>
            </a:r>
            <a:endParaRPr b="1" sz="4200" u="sng">
              <a:solidFill>
                <a:schemeClr val="lt1"/>
              </a:solidFill>
              <a:latin typeface="Calibri"/>
              <a:ea typeface="Calibri"/>
              <a:cs typeface="Calibri"/>
              <a:sym typeface="Calibri"/>
            </a:endParaRPr>
          </a:p>
        </p:txBody>
      </p:sp>
    </p:spTree>
  </p:cSld>
  <p:clrMapOvr>
    <a:masterClrMapping/>
  </p:clrMapOvr>
  <mc:AlternateContent>
    <mc:Choice Requires="p14">
      <p:transition spd="slow" p14:dur="25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691" name="Shape 691"/>
        <p:cNvGrpSpPr/>
        <p:nvPr/>
      </p:nvGrpSpPr>
      <p:grpSpPr>
        <a:xfrm>
          <a:off x="0" y="0"/>
          <a:ext cx="0" cy="0"/>
          <a:chOff x="0" y="0"/>
          <a:chExt cx="0" cy="0"/>
        </a:xfrm>
      </p:grpSpPr>
      <p:sp>
        <p:nvSpPr>
          <p:cNvPr id="692" name="Google Shape;692;p30"/>
          <p:cNvSpPr/>
          <p:nvPr/>
        </p:nvSpPr>
        <p:spPr>
          <a:xfrm>
            <a:off x="2822459" y="3273641"/>
            <a:ext cx="3443636" cy="2982033"/>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693" name="Google Shape;693;p30"/>
          <p:cNvSpPr/>
          <p:nvPr/>
        </p:nvSpPr>
        <p:spPr>
          <a:xfrm rot="-2699999">
            <a:off x="-6422915" y="-365538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94" name="Google Shape;694;p30"/>
          <p:cNvSpPr/>
          <p:nvPr/>
        </p:nvSpPr>
        <p:spPr>
          <a:xfrm rot="7807243">
            <a:off x="11238454" y="3955645"/>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695" name="Google Shape;695;p30"/>
          <p:cNvSpPr txBox="1"/>
          <p:nvPr/>
        </p:nvSpPr>
        <p:spPr>
          <a:xfrm>
            <a:off x="786724" y="530750"/>
            <a:ext cx="16507500" cy="274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100">
                <a:solidFill>
                  <a:srgbClr val="69F3C2"/>
                </a:solidFill>
                <a:latin typeface="Montserrat Black"/>
                <a:ea typeface="Montserrat Black"/>
                <a:cs typeface="Montserrat Black"/>
                <a:sym typeface="Montserrat Black"/>
              </a:rPr>
              <a:t>Common Protections Methodologies:</a:t>
            </a:r>
            <a:endParaRPr sz="700"/>
          </a:p>
        </p:txBody>
      </p:sp>
      <p:sp>
        <p:nvSpPr>
          <p:cNvPr id="696" name="Google Shape;696;p30"/>
          <p:cNvSpPr/>
          <p:nvPr/>
        </p:nvSpPr>
        <p:spPr>
          <a:xfrm>
            <a:off x="7727152" y="3273641"/>
            <a:ext cx="3443636" cy="2982033"/>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697" name="Google Shape;697;p30"/>
          <p:cNvSpPr/>
          <p:nvPr/>
        </p:nvSpPr>
        <p:spPr>
          <a:xfrm>
            <a:off x="12628113" y="3273641"/>
            <a:ext cx="3443636" cy="2982033"/>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grpSp>
        <p:nvGrpSpPr>
          <p:cNvPr id="698" name="Google Shape;698;p30"/>
          <p:cNvGrpSpPr/>
          <p:nvPr/>
        </p:nvGrpSpPr>
        <p:grpSpPr>
          <a:xfrm>
            <a:off x="16700401" y="348814"/>
            <a:ext cx="1346802" cy="1359753"/>
            <a:chOff x="0" y="-95325"/>
            <a:chExt cx="1795736" cy="1813005"/>
          </a:xfrm>
        </p:grpSpPr>
        <p:grpSp>
          <p:nvGrpSpPr>
            <p:cNvPr id="699" name="Google Shape;699;p30"/>
            <p:cNvGrpSpPr/>
            <p:nvPr/>
          </p:nvGrpSpPr>
          <p:grpSpPr>
            <a:xfrm>
              <a:off x="210069" y="262087"/>
              <a:ext cx="1585667" cy="1455593"/>
              <a:chOff x="0" y="-47625"/>
              <a:chExt cx="812800" cy="746125"/>
            </a:xfrm>
          </p:grpSpPr>
          <p:sp>
            <p:nvSpPr>
              <p:cNvPr id="700" name="Google Shape;700;p3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01" name="Google Shape;701;p3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2" name="Google Shape;702;p30"/>
            <p:cNvGrpSpPr/>
            <p:nvPr/>
          </p:nvGrpSpPr>
          <p:grpSpPr>
            <a:xfrm>
              <a:off x="0" y="-95325"/>
              <a:ext cx="1626873" cy="1493419"/>
              <a:chOff x="0" y="-47625"/>
              <a:chExt cx="812800" cy="746125"/>
            </a:xfrm>
          </p:grpSpPr>
          <p:sp>
            <p:nvSpPr>
              <p:cNvPr id="703" name="Google Shape;703;p3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04" name="Google Shape;704;p3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05" name="Google Shape;705;p30"/>
          <p:cNvGrpSpPr/>
          <p:nvPr/>
        </p:nvGrpSpPr>
        <p:grpSpPr>
          <a:xfrm>
            <a:off x="6056847" y="8268851"/>
            <a:ext cx="697997" cy="704708"/>
            <a:chOff x="0" y="-49403"/>
            <a:chExt cx="930662" cy="939611"/>
          </a:xfrm>
        </p:grpSpPr>
        <p:grpSp>
          <p:nvGrpSpPr>
            <p:cNvPr id="706" name="Google Shape;706;p30"/>
            <p:cNvGrpSpPr/>
            <p:nvPr/>
          </p:nvGrpSpPr>
          <p:grpSpPr>
            <a:xfrm>
              <a:off x="108871" y="135829"/>
              <a:ext cx="821791" cy="754379"/>
              <a:chOff x="0" y="-47625"/>
              <a:chExt cx="812800" cy="746125"/>
            </a:xfrm>
          </p:grpSpPr>
          <p:sp>
            <p:nvSpPr>
              <p:cNvPr id="707" name="Google Shape;707;p3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08" name="Google Shape;708;p3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9" name="Google Shape;709;p30"/>
            <p:cNvGrpSpPr/>
            <p:nvPr/>
          </p:nvGrpSpPr>
          <p:grpSpPr>
            <a:xfrm>
              <a:off x="0" y="-49403"/>
              <a:ext cx="843147" cy="773982"/>
              <a:chOff x="0" y="-47625"/>
              <a:chExt cx="812800" cy="746125"/>
            </a:xfrm>
          </p:grpSpPr>
          <p:sp>
            <p:nvSpPr>
              <p:cNvPr id="710" name="Google Shape;710;p3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11" name="Google Shape;711;p3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12" name="Google Shape;712;p30"/>
          <p:cNvGrpSpPr/>
          <p:nvPr/>
        </p:nvGrpSpPr>
        <p:grpSpPr>
          <a:xfrm>
            <a:off x="2822459" y="4479926"/>
            <a:ext cx="3447376" cy="3521601"/>
            <a:chOff x="538733" y="-3119617"/>
            <a:chExt cx="4596500" cy="4695467"/>
          </a:xfrm>
        </p:grpSpPr>
        <p:sp>
          <p:nvSpPr>
            <p:cNvPr id="713" name="Google Shape;713;p30"/>
            <p:cNvSpPr txBox="1"/>
            <p:nvPr/>
          </p:nvSpPr>
          <p:spPr>
            <a:xfrm>
              <a:off x="727033" y="-3119617"/>
              <a:ext cx="4408200" cy="759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700" u="sng">
                  <a:solidFill>
                    <a:srgbClr val="142CA8"/>
                  </a:solidFill>
                  <a:latin typeface="Lexend"/>
                  <a:ea typeface="Lexend"/>
                  <a:cs typeface="Lexend"/>
                  <a:sym typeface="Lexend"/>
                </a:rPr>
                <a:t>ASRL</a:t>
              </a:r>
              <a:endParaRPr b="1" sz="1900" u="sng">
                <a:solidFill>
                  <a:srgbClr val="142CA8"/>
                </a:solidFill>
                <a:latin typeface="Lexend"/>
                <a:ea typeface="Lexend"/>
                <a:cs typeface="Lexend"/>
                <a:sym typeface="Lexend"/>
              </a:endParaRPr>
            </a:p>
          </p:txBody>
        </p:sp>
        <p:sp>
          <p:nvSpPr>
            <p:cNvPr id="714" name="Google Shape;714;p30"/>
            <p:cNvSpPr txBox="1"/>
            <p:nvPr/>
          </p:nvSpPr>
          <p:spPr>
            <a:xfrm>
              <a:off x="538733" y="-344750"/>
              <a:ext cx="4408200" cy="19206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3900">
                  <a:solidFill>
                    <a:srgbClr val="FFFFFF"/>
                  </a:solidFill>
                </a:rPr>
                <a:t>Address space randomization</a:t>
              </a:r>
              <a:r>
                <a:rPr lang="en-US" sz="2600">
                  <a:solidFill>
                    <a:srgbClr val="FFFFFF"/>
                  </a:solidFill>
                </a:rPr>
                <a:t> </a:t>
              </a:r>
              <a:endParaRPr sz="1600"/>
            </a:p>
          </p:txBody>
        </p:sp>
      </p:grpSp>
      <p:grpSp>
        <p:nvGrpSpPr>
          <p:cNvPr id="715" name="Google Shape;715;p30"/>
          <p:cNvGrpSpPr/>
          <p:nvPr/>
        </p:nvGrpSpPr>
        <p:grpSpPr>
          <a:xfrm>
            <a:off x="7795940" y="4365251"/>
            <a:ext cx="3306163" cy="3636276"/>
            <a:chOff x="628950" y="-3272517"/>
            <a:chExt cx="4408217" cy="4848367"/>
          </a:xfrm>
        </p:grpSpPr>
        <p:sp>
          <p:nvSpPr>
            <p:cNvPr id="716" name="Google Shape;716;p30"/>
            <p:cNvSpPr txBox="1"/>
            <p:nvPr/>
          </p:nvSpPr>
          <p:spPr>
            <a:xfrm>
              <a:off x="628950" y="-3272517"/>
              <a:ext cx="4408200" cy="800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900" u="sng">
                  <a:solidFill>
                    <a:srgbClr val="142CA8"/>
                  </a:solidFill>
                  <a:latin typeface="Lexend"/>
                  <a:ea typeface="Lexend"/>
                  <a:cs typeface="Lexend"/>
                  <a:sym typeface="Lexend"/>
                </a:rPr>
                <a:t>DEP</a:t>
              </a:r>
              <a:endParaRPr b="1" sz="2100" u="sng">
                <a:solidFill>
                  <a:srgbClr val="142CA8"/>
                </a:solidFill>
                <a:latin typeface="Lexend"/>
                <a:ea typeface="Lexend"/>
                <a:cs typeface="Lexend"/>
                <a:sym typeface="Lexend"/>
              </a:endParaRPr>
            </a:p>
          </p:txBody>
        </p:sp>
        <p:sp>
          <p:nvSpPr>
            <p:cNvPr id="717" name="Google Shape;717;p30"/>
            <p:cNvSpPr txBox="1"/>
            <p:nvPr/>
          </p:nvSpPr>
          <p:spPr>
            <a:xfrm>
              <a:off x="628967" y="-344750"/>
              <a:ext cx="4408200" cy="19206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3900">
                  <a:solidFill>
                    <a:srgbClr val="FFFFFF"/>
                  </a:solidFill>
                </a:rPr>
                <a:t>Data execution prevention</a:t>
              </a:r>
              <a:endParaRPr sz="2900"/>
            </a:p>
          </p:txBody>
        </p:sp>
      </p:grpSp>
      <p:grpSp>
        <p:nvGrpSpPr>
          <p:cNvPr id="718" name="Google Shape;718;p30"/>
          <p:cNvGrpSpPr/>
          <p:nvPr/>
        </p:nvGrpSpPr>
        <p:grpSpPr>
          <a:xfrm>
            <a:off x="11999472" y="4414564"/>
            <a:ext cx="4700926" cy="4464012"/>
            <a:chOff x="-307429" y="-3206767"/>
            <a:chExt cx="6267900" cy="5952015"/>
          </a:xfrm>
        </p:grpSpPr>
        <p:sp>
          <p:nvSpPr>
            <p:cNvPr id="719" name="Google Shape;719;p30"/>
            <p:cNvSpPr txBox="1"/>
            <p:nvPr/>
          </p:nvSpPr>
          <p:spPr>
            <a:xfrm>
              <a:off x="530767" y="-3206767"/>
              <a:ext cx="4408200" cy="697800"/>
            </a:xfrm>
            <a:prstGeom prst="rect">
              <a:avLst/>
            </a:prstGeom>
            <a:noFill/>
            <a:ln>
              <a:noFill/>
            </a:ln>
          </p:spPr>
          <p:txBody>
            <a:bodyPr anchorCtr="0" anchor="t" bIns="0" lIns="0" spcFirstLastPara="1" rIns="0" wrap="square" tIns="0">
              <a:spAutoFit/>
            </a:bodyPr>
            <a:lstStyle/>
            <a:p>
              <a:pPr indent="0" lvl="0" marL="0" rtl="0" algn="ctr">
                <a:lnSpc>
                  <a:spcPct val="139958"/>
                </a:lnSpc>
                <a:spcBef>
                  <a:spcPts val="0"/>
                </a:spcBef>
                <a:spcAft>
                  <a:spcPts val="0"/>
                </a:spcAft>
                <a:buClr>
                  <a:schemeClr val="dk1"/>
                </a:buClr>
                <a:buFont typeface="Arial"/>
                <a:buNone/>
              </a:pPr>
              <a:r>
                <a:rPr b="1" lang="en-US" sz="3400" u="sng">
                  <a:solidFill>
                    <a:srgbClr val="142CA8"/>
                  </a:solidFill>
                  <a:latin typeface="Lexend"/>
                  <a:ea typeface="Lexend"/>
                  <a:cs typeface="Lexend"/>
                  <a:sym typeface="Lexend"/>
                </a:rPr>
                <a:t> (SEHOP).</a:t>
              </a:r>
              <a:endParaRPr b="1" sz="2400" u="sng">
                <a:solidFill>
                  <a:srgbClr val="142CA8"/>
                </a:solidFill>
                <a:latin typeface="Lexend"/>
                <a:ea typeface="Lexend"/>
                <a:cs typeface="Lexend"/>
                <a:sym typeface="Lexend"/>
              </a:endParaRPr>
            </a:p>
          </p:txBody>
        </p:sp>
        <p:sp>
          <p:nvSpPr>
            <p:cNvPr id="720" name="Google Shape;720;p30"/>
            <p:cNvSpPr txBox="1"/>
            <p:nvPr/>
          </p:nvSpPr>
          <p:spPr>
            <a:xfrm>
              <a:off x="-307429" y="-295552"/>
              <a:ext cx="6267900" cy="30408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3900">
                  <a:solidFill>
                    <a:srgbClr val="FFFFFF"/>
                  </a:solidFill>
                </a:rPr>
                <a:t>Structured exception handler </a:t>
              </a:r>
              <a:r>
                <a:rPr lang="en-US" sz="3900">
                  <a:solidFill>
                    <a:srgbClr val="FFFFFF"/>
                  </a:solidFill>
                </a:rPr>
                <a:t>overwrite</a:t>
              </a:r>
              <a:r>
                <a:rPr lang="en-US" sz="3900">
                  <a:solidFill>
                    <a:srgbClr val="FFFFFF"/>
                  </a:solidFill>
                </a:rPr>
                <a:t> protection</a:t>
              </a:r>
              <a:r>
                <a:rPr b="0" i="0" lang="en-US" sz="3900" u="none" cap="none" strike="noStrike">
                  <a:solidFill>
                    <a:srgbClr val="FFFFFF"/>
                  </a:solidFill>
                  <a:latin typeface="Arial"/>
                  <a:ea typeface="Arial"/>
                  <a:cs typeface="Arial"/>
                  <a:sym typeface="Arial"/>
                </a:rPr>
                <a:t> </a:t>
              </a:r>
              <a:endParaRPr sz="2900"/>
            </a:p>
          </p:txBody>
        </p:sp>
      </p:grpSp>
    </p:spTree>
  </p:cSld>
  <p:clrMapOvr>
    <a:masterClrMapping/>
  </p:clrMapOvr>
  <mc:AlternateContent>
    <mc:Choice Requires="p14">
      <p:transition spd="slow" p14:dur="25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1000"/>
                                        <p:tgtEl>
                                          <p:spTgt spid="7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15"/>
                                        </p:tgtEl>
                                      </p:cBhvr>
                                    </p:animEffect>
                                    <p:set>
                                      <p:cBhvr>
                                        <p:cTn dur="1" fill="hold">
                                          <p:stCondLst>
                                            <p:cond delay="1000"/>
                                          </p:stCondLst>
                                        </p:cTn>
                                        <p:tgtEl>
                                          <p:spTgt spid="7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724" name="Shape 724"/>
        <p:cNvGrpSpPr/>
        <p:nvPr/>
      </p:nvGrpSpPr>
      <p:grpSpPr>
        <a:xfrm>
          <a:off x="0" y="0"/>
          <a:ext cx="0" cy="0"/>
          <a:chOff x="0" y="0"/>
          <a:chExt cx="0" cy="0"/>
        </a:xfrm>
      </p:grpSpPr>
      <p:sp>
        <p:nvSpPr>
          <p:cNvPr id="725" name="Google Shape;725;p31"/>
          <p:cNvSpPr/>
          <p:nvPr/>
        </p:nvSpPr>
        <p:spPr>
          <a:xfrm>
            <a:off x="2822459"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726" name="Google Shape;726;p31"/>
          <p:cNvSpPr/>
          <p:nvPr/>
        </p:nvSpPr>
        <p:spPr>
          <a:xfrm rot="-2700000">
            <a:off x="-6422243" y="-3658974"/>
            <a:ext cx="14365335" cy="937338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sp>
        <p:nvSpPr>
          <p:cNvPr id="727" name="Google Shape;727;p31"/>
          <p:cNvSpPr/>
          <p:nvPr/>
        </p:nvSpPr>
        <p:spPr>
          <a:xfrm rot="7808129">
            <a:off x="11228203" y="3952145"/>
            <a:ext cx="14366322" cy="9374025"/>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sp>
        <p:nvSpPr>
          <p:cNvPr id="728" name="Google Shape;728;p31"/>
          <p:cNvSpPr txBox="1"/>
          <p:nvPr/>
        </p:nvSpPr>
        <p:spPr>
          <a:xfrm>
            <a:off x="786724" y="530750"/>
            <a:ext cx="16507500" cy="274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100">
                <a:solidFill>
                  <a:srgbClr val="69F3C2"/>
                </a:solidFill>
                <a:latin typeface="Montserrat Black"/>
                <a:ea typeface="Montserrat Black"/>
                <a:cs typeface="Montserrat Black"/>
                <a:sym typeface="Montserrat Black"/>
              </a:rPr>
              <a:t>Mitigate Buffer overflow Attack:</a:t>
            </a:r>
            <a:endParaRPr sz="700"/>
          </a:p>
        </p:txBody>
      </p:sp>
      <p:sp>
        <p:nvSpPr>
          <p:cNvPr id="729" name="Google Shape;729;p31"/>
          <p:cNvSpPr/>
          <p:nvPr/>
        </p:nvSpPr>
        <p:spPr>
          <a:xfrm>
            <a:off x="7727152"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730" name="Google Shape;730;p31"/>
          <p:cNvSpPr/>
          <p:nvPr/>
        </p:nvSpPr>
        <p:spPr>
          <a:xfrm>
            <a:off x="12628113"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grpSp>
        <p:nvGrpSpPr>
          <p:cNvPr id="731" name="Google Shape;731;p31"/>
          <p:cNvGrpSpPr/>
          <p:nvPr/>
        </p:nvGrpSpPr>
        <p:grpSpPr>
          <a:xfrm>
            <a:off x="16700401" y="348813"/>
            <a:ext cx="1346820" cy="1359770"/>
            <a:chOff x="0" y="-95326"/>
            <a:chExt cx="1795761" cy="1813027"/>
          </a:xfrm>
        </p:grpSpPr>
        <p:grpSp>
          <p:nvGrpSpPr>
            <p:cNvPr id="732" name="Google Shape;732;p31"/>
            <p:cNvGrpSpPr/>
            <p:nvPr/>
          </p:nvGrpSpPr>
          <p:grpSpPr>
            <a:xfrm>
              <a:off x="210069" y="262085"/>
              <a:ext cx="1585692" cy="1455615"/>
              <a:chOff x="0" y="-47625"/>
              <a:chExt cx="812800" cy="746125"/>
            </a:xfrm>
          </p:grpSpPr>
          <p:sp>
            <p:nvSpPr>
              <p:cNvPr id="733" name="Google Shape;733;p3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34" name="Google Shape;734;p31"/>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35" name="Google Shape;735;p31"/>
            <p:cNvGrpSpPr/>
            <p:nvPr/>
          </p:nvGrpSpPr>
          <p:grpSpPr>
            <a:xfrm>
              <a:off x="0" y="-95326"/>
              <a:ext cx="1626900" cy="1493444"/>
              <a:chOff x="0" y="-47625"/>
              <a:chExt cx="812800" cy="746125"/>
            </a:xfrm>
          </p:grpSpPr>
          <p:sp>
            <p:nvSpPr>
              <p:cNvPr id="736" name="Google Shape;736;p3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37" name="Google Shape;737;p31"/>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38" name="Google Shape;738;p31"/>
          <p:cNvGrpSpPr/>
          <p:nvPr/>
        </p:nvGrpSpPr>
        <p:grpSpPr>
          <a:xfrm>
            <a:off x="6056847" y="8268852"/>
            <a:ext cx="698020" cy="704727"/>
            <a:chOff x="0" y="-49401"/>
            <a:chExt cx="930693" cy="939636"/>
          </a:xfrm>
        </p:grpSpPr>
        <p:grpSp>
          <p:nvGrpSpPr>
            <p:cNvPr id="739" name="Google Shape;739;p31"/>
            <p:cNvGrpSpPr/>
            <p:nvPr/>
          </p:nvGrpSpPr>
          <p:grpSpPr>
            <a:xfrm>
              <a:off x="108871" y="135827"/>
              <a:ext cx="821822" cy="754407"/>
              <a:chOff x="0" y="-47625"/>
              <a:chExt cx="812800" cy="746125"/>
            </a:xfrm>
          </p:grpSpPr>
          <p:sp>
            <p:nvSpPr>
              <p:cNvPr id="740" name="Google Shape;740;p3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41" name="Google Shape;741;p31"/>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2" name="Google Shape;742;p31"/>
            <p:cNvGrpSpPr/>
            <p:nvPr/>
          </p:nvGrpSpPr>
          <p:grpSpPr>
            <a:xfrm>
              <a:off x="0" y="-49401"/>
              <a:ext cx="843117" cy="773955"/>
              <a:chOff x="0" y="-47625"/>
              <a:chExt cx="812800" cy="746125"/>
            </a:xfrm>
          </p:grpSpPr>
          <p:sp>
            <p:nvSpPr>
              <p:cNvPr id="743" name="Google Shape;743;p3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44" name="Google Shape;744;p31"/>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45" name="Google Shape;745;p31"/>
          <p:cNvGrpSpPr/>
          <p:nvPr/>
        </p:nvGrpSpPr>
        <p:grpSpPr>
          <a:xfrm>
            <a:off x="2822459" y="6561077"/>
            <a:ext cx="3376753" cy="1936350"/>
            <a:chOff x="538733" y="-344750"/>
            <a:chExt cx="4502338" cy="2581800"/>
          </a:xfrm>
        </p:grpSpPr>
        <p:sp>
          <p:nvSpPr>
            <p:cNvPr id="746" name="Google Shape;746;p31"/>
            <p:cNvSpPr txBox="1"/>
            <p:nvPr/>
          </p:nvSpPr>
          <p:spPr>
            <a:xfrm flipH="1" rot="10800000">
              <a:off x="632871" y="397303"/>
              <a:ext cx="4408200" cy="390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b="1" sz="1900" u="sng">
                <a:solidFill>
                  <a:srgbClr val="142CA8"/>
                </a:solidFill>
                <a:latin typeface="Lexend"/>
                <a:ea typeface="Lexend"/>
                <a:cs typeface="Lexend"/>
                <a:sym typeface="Lexend"/>
              </a:endParaRPr>
            </a:p>
          </p:txBody>
        </p:sp>
        <p:sp>
          <p:nvSpPr>
            <p:cNvPr id="747" name="Google Shape;747;p31"/>
            <p:cNvSpPr txBox="1"/>
            <p:nvPr/>
          </p:nvSpPr>
          <p:spPr>
            <a:xfrm>
              <a:off x="538733" y="-344750"/>
              <a:ext cx="4408200" cy="25818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Clr>
                  <a:schemeClr val="dk1"/>
                </a:buClr>
                <a:buFont typeface="Arial"/>
                <a:buNone/>
              </a:pPr>
              <a:r>
                <a:rPr b="1" lang="en-US" sz="3700" u="sng">
                  <a:solidFill>
                    <a:srgbClr val="69F3C2"/>
                  </a:solidFill>
                  <a:latin typeface="Lexend"/>
                  <a:ea typeface="Lexend"/>
                  <a:cs typeface="Lexend"/>
                  <a:sym typeface="Lexend"/>
                </a:rPr>
                <a:t>web Application Firewall</a:t>
              </a:r>
              <a:endParaRPr sz="1600">
                <a:solidFill>
                  <a:srgbClr val="69F3C2"/>
                </a:solidFill>
              </a:endParaRPr>
            </a:p>
          </p:txBody>
        </p:sp>
      </p:grpSp>
      <p:grpSp>
        <p:nvGrpSpPr>
          <p:cNvPr id="748" name="Google Shape;748;p31"/>
          <p:cNvGrpSpPr/>
          <p:nvPr/>
        </p:nvGrpSpPr>
        <p:grpSpPr>
          <a:xfrm>
            <a:off x="8055852" y="6258902"/>
            <a:ext cx="3475425" cy="1570050"/>
            <a:chOff x="758850" y="-1166066"/>
            <a:chExt cx="4633900" cy="2093400"/>
          </a:xfrm>
        </p:grpSpPr>
        <p:sp>
          <p:nvSpPr>
            <p:cNvPr id="749" name="Google Shape;749;p31"/>
            <p:cNvSpPr txBox="1"/>
            <p:nvPr/>
          </p:nvSpPr>
          <p:spPr>
            <a:xfrm>
              <a:off x="984550" y="-747650"/>
              <a:ext cx="4408200" cy="800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900" u="sng">
                  <a:solidFill>
                    <a:srgbClr val="142CA8"/>
                  </a:solidFill>
                  <a:latin typeface="Lexend"/>
                  <a:ea typeface="Lexend"/>
                  <a:cs typeface="Lexend"/>
                  <a:sym typeface="Lexend"/>
                </a:rPr>
                <a:t>DEP</a:t>
              </a:r>
              <a:endParaRPr b="1" sz="2100" u="sng">
                <a:solidFill>
                  <a:srgbClr val="142CA8"/>
                </a:solidFill>
                <a:latin typeface="Lexend"/>
                <a:ea typeface="Lexend"/>
                <a:cs typeface="Lexend"/>
                <a:sym typeface="Lexend"/>
              </a:endParaRPr>
            </a:p>
          </p:txBody>
        </p:sp>
        <p:sp>
          <p:nvSpPr>
            <p:cNvPr id="750" name="Google Shape;750;p31"/>
            <p:cNvSpPr txBox="1"/>
            <p:nvPr/>
          </p:nvSpPr>
          <p:spPr>
            <a:xfrm>
              <a:off x="758850" y="-1166066"/>
              <a:ext cx="4408200" cy="2093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1000"/>
                </a:spcBef>
                <a:spcAft>
                  <a:spcPts val="0"/>
                </a:spcAft>
                <a:buNone/>
              </a:pPr>
              <a:r>
                <a:rPr b="1" lang="en-US" sz="3700" u="sng">
                  <a:solidFill>
                    <a:srgbClr val="69F3C2"/>
                  </a:solidFill>
                  <a:hlinkClick r:id="rId4">
                    <a:extLst>
                      <a:ext uri="{A12FA001-AC4F-418D-AE19-62706E023703}">
                        <ahyp:hlinkClr val="tx"/>
                      </a:ext>
                    </a:extLst>
                  </a:hlinkClick>
                </a:rPr>
                <a:t>Bot Manageme</a:t>
              </a:r>
              <a:r>
                <a:rPr b="1" lang="en-US" sz="3700" u="sng">
                  <a:solidFill>
                    <a:srgbClr val="69F3C2"/>
                  </a:solidFill>
                  <a:hlinkClick r:id="rId5">
                    <a:extLst>
                      <a:ext uri="{A12FA001-AC4F-418D-AE19-62706E023703}">
                        <ahyp:hlinkClr val="tx"/>
                      </a:ext>
                    </a:extLst>
                  </a:hlinkClick>
                </a:rPr>
                <a:t>nt</a:t>
              </a:r>
              <a:r>
                <a:rPr b="1" lang="en-US" sz="6500" u="sng">
                  <a:solidFill>
                    <a:srgbClr val="69F3C2"/>
                  </a:solidFill>
                </a:rPr>
                <a:t> </a:t>
              </a:r>
              <a:endParaRPr b="1" sz="5500" u="sng">
                <a:solidFill>
                  <a:srgbClr val="69F3C2"/>
                </a:solidFill>
              </a:endParaRPr>
            </a:p>
          </p:txBody>
        </p:sp>
      </p:grpSp>
      <p:grpSp>
        <p:nvGrpSpPr>
          <p:cNvPr id="751" name="Google Shape;751;p31"/>
          <p:cNvGrpSpPr/>
          <p:nvPr/>
        </p:nvGrpSpPr>
        <p:grpSpPr>
          <a:xfrm>
            <a:off x="11999472" y="4414564"/>
            <a:ext cx="4700925" cy="3586961"/>
            <a:chOff x="-307429" y="-3206767"/>
            <a:chExt cx="6267900" cy="4782615"/>
          </a:xfrm>
        </p:grpSpPr>
        <p:sp>
          <p:nvSpPr>
            <p:cNvPr id="752" name="Google Shape;752;p31"/>
            <p:cNvSpPr txBox="1"/>
            <p:nvPr/>
          </p:nvSpPr>
          <p:spPr>
            <a:xfrm>
              <a:off x="530767" y="-3206767"/>
              <a:ext cx="4408200" cy="6978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b="1" lang="en-US" sz="3400" u="sng">
                  <a:solidFill>
                    <a:srgbClr val="142CA8"/>
                  </a:solidFill>
                  <a:latin typeface="Lexend"/>
                  <a:ea typeface="Lexend"/>
                  <a:cs typeface="Lexend"/>
                  <a:sym typeface="Lexend"/>
                </a:rPr>
                <a:t>.</a:t>
              </a:r>
              <a:endParaRPr b="1" sz="2400" u="sng">
                <a:solidFill>
                  <a:srgbClr val="142CA8"/>
                </a:solidFill>
                <a:latin typeface="Lexend"/>
                <a:ea typeface="Lexend"/>
                <a:cs typeface="Lexend"/>
                <a:sym typeface="Lexend"/>
              </a:endParaRPr>
            </a:p>
          </p:txBody>
        </p:sp>
        <p:sp>
          <p:nvSpPr>
            <p:cNvPr id="753" name="Google Shape;753;p31"/>
            <p:cNvSpPr txBox="1"/>
            <p:nvPr/>
          </p:nvSpPr>
          <p:spPr>
            <a:xfrm>
              <a:off x="-307429" y="-295552"/>
              <a:ext cx="6267900" cy="18714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lang="en-US" sz="3800" u="sng">
                  <a:solidFill>
                    <a:srgbClr val="69F3C2"/>
                  </a:solidFill>
                  <a:hlinkClick r:id="rId6">
                    <a:extLst>
                      <a:ext uri="{A12FA001-AC4F-418D-AE19-62706E023703}">
                        <ahyp:hlinkClr val="tx"/>
                      </a:ext>
                    </a:extLst>
                  </a:hlinkClick>
                </a:rPr>
                <a:t>Account Takeover Protection</a:t>
              </a:r>
              <a:endParaRPr b="1" sz="5400">
                <a:solidFill>
                  <a:srgbClr val="69F3C2"/>
                </a:solidFill>
              </a:endParaRPr>
            </a:p>
          </p:txBody>
        </p:sp>
      </p:grpSp>
      <p:pic>
        <p:nvPicPr>
          <p:cNvPr id="754" name="Google Shape;754;p31"/>
          <p:cNvPicPr preferRelativeResize="0"/>
          <p:nvPr/>
        </p:nvPicPr>
        <p:blipFill>
          <a:blip r:embed="rId7">
            <a:alphaModFix/>
          </a:blip>
          <a:stretch>
            <a:fillRect/>
          </a:stretch>
        </p:blipFill>
        <p:spPr>
          <a:xfrm>
            <a:off x="2736975" y="3866088"/>
            <a:ext cx="3670050" cy="2102550"/>
          </a:xfrm>
          <a:prstGeom prst="rect">
            <a:avLst/>
          </a:prstGeom>
          <a:noFill/>
          <a:ln>
            <a:noFill/>
          </a:ln>
        </p:spPr>
      </p:pic>
      <p:pic>
        <p:nvPicPr>
          <p:cNvPr id="755" name="Google Shape;755;p31"/>
          <p:cNvPicPr preferRelativeResize="0"/>
          <p:nvPr/>
        </p:nvPicPr>
        <p:blipFill>
          <a:blip r:embed="rId8">
            <a:alphaModFix/>
          </a:blip>
          <a:stretch>
            <a:fillRect/>
          </a:stretch>
        </p:blipFill>
        <p:spPr>
          <a:xfrm>
            <a:off x="7779863" y="3704938"/>
            <a:ext cx="3475425" cy="2122674"/>
          </a:xfrm>
          <a:prstGeom prst="rect">
            <a:avLst/>
          </a:prstGeom>
          <a:noFill/>
          <a:ln>
            <a:noFill/>
          </a:ln>
        </p:spPr>
      </p:pic>
      <p:pic>
        <p:nvPicPr>
          <p:cNvPr id="756" name="Google Shape;756;p31"/>
          <p:cNvPicPr preferRelativeResize="0"/>
          <p:nvPr/>
        </p:nvPicPr>
        <p:blipFill>
          <a:blip r:embed="rId9">
            <a:alphaModFix/>
          </a:blip>
          <a:stretch>
            <a:fillRect/>
          </a:stretch>
        </p:blipFill>
        <p:spPr>
          <a:xfrm>
            <a:off x="12628125" y="3798100"/>
            <a:ext cx="3700032" cy="193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145" name="Shape 145"/>
        <p:cNvGrpSpPr/>
        <p:nvPr/>
      </p:nvGrpSpPr>
      <p:grpSpPr>
        <a:xfrm>
          <a:off x="0" y="0"/>
          <a:ext cx="0" cy="0"/>
          <a:chOff x="0" y="0"/>
          <a:chExt cx="0" cy="0"/>
        </a:xfrm>
      </p:grpSpPr>
      <p:sp>
        <p:nvSpPr>
          <p:cNvPr id="146" name="Google Shape;146;p14"/>
          <p:cNvSpPr/>
          <p:nvPr/>
        </p:nvSpPr>
        <p:spPr>
          <a:xfrm rot="-8100000">
            <a:off x="-7019259" y="4447771"/>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147" name="Google Shape;147;p14"/>
          <p:cNvSpPr/>
          <p:nvPr/>
        </p:nvSpPr>
        <p:spPr>
          <a:xfrm rot="2700000">
            <a:off x="7693193" y="-4051440"/>
            <a:ext cx="14357351" cy="9368172"/>
          </a:xfrm>
          <a:custGeom>
            <a:rect b="b" l="l" r="r" t="t"/>
            <a:pathLst>
              <a:path extrusionOk="0" h="9368172" w="14357351">
                <a:moveTo>
                  <a:pt x="0" y="0"/>
                </a:moveTo>
                <a:lnTo>
                  <a:pt x="14357351" y="0"/>
                </a:lnTo>
                <a:lnTo>
                  <a:pt x="14357351" y="9368171"/>
                </a:lnTo>
                <a:lnTo>
                  <a:pt x="0" y="9368171"/>
                </a:lnTo>
                <a:lnTo>
                  <a:pt x="0" y="0"/>
                </a:lnTo>
                <a:close/>
              </a:path>
            </a:pathLst>
          </a:custGeom>
          <a:blipFill rotWithShape="1">
            <a:blip r:embed="rId3">
              <a:alphaModFix amt="19999"/>
            </a:blip>
            <a:stretch>
              <a:fillRect b="0" l="0" r="0" t="0"/>
            </a:stretch>
          </a:blipFill>
          <a:ln>
            <a:noFill/>
          </a:ln>
        </p:spPr>
      </p:sp>
      <p:grpSp>
        <p:nvGrpSpPr>
          <p:cNvPr id="148" name="Google Shape;148;p14"/>
          <p:cNvGrpSpPr/>
          <p:nvPr/>
        </p:nvGrpSpPr>
        <p:grpSpPr>
          <a:xfrm>
            <a:off x="-297850" y="-850361"/>
            <a:ext cx="7993047" cy="7993047"/>
            <a:chOff x="0" y="0"/>
            <a:chExt cx="10657396" cy="10657396"/>
          </a:xfrm>
        </p:grpSpPr>
        <p:grpSp>
          <p:nvGrpSpPr>
            <p:cNvPr id="149" name="Google Shape;149;p14"/>
            <p:cNvGrpSpPr/>
            <p:nvPr/>
          </p:nvGrpSpPr>
          <p:grpSpPr>
            <a:xfrm>
              <a:off x="0" y="0"/>
              <a:ext cx="10657396" cy="10657396"/>
              <a:chOff x="0" y="0"/>
              <a:chExt cx="812800" cy="812800"/>
            </a:xfrm>
          </p:grpSpPr>
          <p:sp>
            <p:nvSpPr>
              <p:cNvPr id="150" name="Google Shape;15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2" name="Google Shape;152;p14"/>
            <p:cNvGrpSpPr/>
            <p:nvPr/>
          </p:nvGrpSpPr>
          <p:grpSpPr>
            <a:xfrm>
              <a:off x="1034397" y="1034397"/>
              <a:ext cx="8588602" cy="8588602"/>
              <a:chOff x="0" y="0"/>
              <a:chExt cx="812800" cy="812800"/>
            </a:xfrm>
          </p:grpSpPr>
          <p:sp>
            <p:nvSpPr>
              <p:cNvPr id="153" name="Google Shape;15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 name="Google Shape;155;p14"/>
            <p:cNvGrpSpPr/>
            <p:nvPr/>
          </p:nvGrpSpPr>
          <p:grpSpPr>
            <a:xfrm>
              <a:off x="1786907" y="1786907"/>
              <a:ext cx="7083581" cy="7083581"/>
              <a:chOff x="0" y="0"/>
              <a:chExt cx="812800" cy="812800"/>
            </a:xfrm>
          </p:grpSpPr>
          <p:sp>
            <p:nvSpPr>
              <p:cNvPr id="156" name="Google Shape;15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 name="Google Shape;158;p14"/>
            <p:cNvGrpSpPr/>
            <p:nvPr/>
          </p:nvGrpSpPr>
          <p:grpSpPr>
            <a:xfrm>
              <a:off x="2409352" y="2409352"/>
              <a:ext cx="5838691" cy="5838691"/>
              <a:chOff x="0" y="0"/>
              <a:chExt cx="812800" cy="812800"/>
            </a:xfrm>
          </p:grpSpPr>
          <p:sp>
            <p:nvSpPr>
              <p:cNvPr id="159" name="Google Shape;159;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4"/>
            <p:cNvGrpSpPr/>
            <p:nvPr/>
          </p:nvGrpSpPr>
          <p:grpSpPr>
            <a:xfrm>
              <a:off x="3092186" y="3092186"/>
              <a:ext cx="4473024" cy="4473024"/>
              <a:chOff x="0" y="0"/>
              <a:chExt cx="812800" cy="812800"/>
            </a:xfrm>
          </p:grpSpPr>
          <p:sp>
            <p:nvSpPr>
              <p:cNvPr id="162" name="Google Shape;16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64" name="Google Shape;164;p14"/>
          <p:cNvGrpSpPr/>
          <p:nvPr/>
        </p:nvGrpSpPr>
        <p:grpSpPr>
          <a:xfrm>
            <a:off x="1989919" y="-179217"/>
            <a:ext cx="3086100" cy="6469932"/>
            <a:chOff x="0" y="-47625"/>
            <a:chExt cx="812800" cy="1704015"/>
          </a:xfrm>
        </p:grpSpPr>
        <p:sp>
          <p:nvSpPr>
            <p:cNvPr id="165" name="Google Shape;165;p14"/>
            <p:cNvSpPr/>
            <p:nvPr/>
          </p:nvSpPr>
          <p:spPr>
            <a:xfrm>
              <a:off x="0" y="0"/>
              <a:ext cx="812800" cy="1656390"/>
            </a:xfrm>
            <a:custGeom>
              <a:rect b="b" l="l" r="r" t="t"/>
              <a:pathLst>
                <a:path extrusionOk="0" h="1656390" w="812800">
                  <a:moveTo>
                    <a:pt x="0" y="0"/>
                  </a:moveTo>
                  <a:lnTo>
                    <a:pt x="812800" y="0"/>
                  </a:lnTo>
                  <a:lnTo>
                    <a:pt x="812800" y="1656390"/>
                  </a:lnTo>
                  <a:lnTo>
                    <a:pt x="0" y="1656390"/>
                  </a:lnTo>
                  <a:close/>
                </a:path>
              </a:pathLst>
            </a:custGeom>
            <a:solidFill>
              <a:srgbClr val="F35391"/>
            </a:solidFill>
            <a:ln>
              <a:noFill/>
            </a:ln>
          </p:spPr>
        </p:sp>
        <p:sp>
          <p:nvSpPr>
            <p:cNvPr id="166" name="Google Shape;166;p14"/>
            <p:cNvSpPr txBox="1"/>
            <p:nvPr/>
          </p:nvSpPr>
          <p:spPr>
            <a:xfrm>
              <a:off x="0" y="-47625"/>
              <a:ext cx="812800" cy="170401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14"/>
          <p:cNvGrpSpPr/>
          <p:nvPr/>
        </p:nvGrpSpPr>
        <p:grpSpPr>
          <a:xfrm>
            <a:off x="15201900" y="-180826"/>
            <a:ext cx="3086100" cy="10466217"/>
            <a:chOff x="0" y="-47625"/>
            <a:chExt cx="812800" cy="2756534"/>
          </a:xfrm>
        </p:grpSpPr>
        <p:sp>
          <p:nvSpPr>
            <p:cNvPr id="168" name="Google Shape;168;p14"/>
            <p:cNvSpPr/>
            <p:nvPr/>
          </p:nvSpPr>
          <p:spPr>
            <a:xfrm>
              <a:off x="0" y="0"/>
              <a:ext cx="812800" cy="2708909"/>
            </a:xfrm>
            <a:custGeom>
              <a:rect b="b" l="l" r="r" t="t"/>
              <a:pathLst>
                <a:path extrusionOk="0" h="2708909" w="812800">
                  <a:moveTo>
                    <a:pt x="0" y="0"/>
                  </a:moveTo>
                  <a:lnTo>
                    <a:pt x="812800" y="0"/>
                  </a:lnTo>
                  <a:lnTo>
                    <a:pt x="812800" y="2708909"/>
                  </a:lnTo>
                  <a:lnTo>
                    <a:pt x="0" y="2708909"/>
                  </a:lnTo>
                  <a:close/>
                </a:path>
              </a:pathLst>
            </a:custGeom>
            <a:solidFill>
              <a:srgbClr val="69F3C2"/>
            </a:solidFill>
            <a:ln>
              <a:noFill/>
            </a:ln>
          </p:spPr>
        </p:sp>
        <p:sp>
          <p:nvSpPr>
            <p:cNvPr id="169" name="Google Shape;169;p14"/>
            <p:cNvSpPr txBox="1"/>
            <p:nvPr/>
          </p:nvSpPr>
          <p:spPr>
            <a:xfrm>
              <a:off x="0" y="-47625"/>
              <a:ext cx="812800" cy="275653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14"/>
          <p:cNvSpPr/>
          <p:nvPr/>
        </p:nvSpPr>
        <p:spPr>
          <a:xfrm>
            <a:off x="15043100" y="-850338"/>
            <a:ext cx="6858000" cy="10134270"/>
          </a:xfrm>
          <a:custGeom>
            <a:rect b="b" l="l" r="r" t="t"/>
            <a:pathLst>
              <a:path extrusionOk="0" h="10134270" w="6858000">
                <a:moveTo>
                  <a:pt x="0" y="0"/>
                </a:moveTo>
                <a:lnTo>
                  <a:pt x="6858000" y="0"/>
                </a:lnTo>
                <a:lnTo>
                  <a:pt x="6858000" y="10134270"/>
                </a:lnTo>
                <a:lnTo>
                  <a:pt x="0" y="10134270"/>
                </a:lnTo>
                <a:lnTo>
                  <a:pt x="0" y="0"/>
                </a:lnTo>
                <a:close/>
              </a:path>
            </a:pathLst>
          </a:custGeom>
          <a:blipFill rotWithShape="1">
            <a:blip r:embed="rId4">
              <a:alphaModFix/>
            </a:blip>
            <a:stretch>
              <a:fillRect b="0" l="-14629" r="-131652" t="0"/>
            </a:stretch>
          </a:blipFill>
          <a:ln>
            <a:noFill/>
          </a:ln>
        </p:spPr>
      </p:sp>
      <p:grpSp>
        <p:nvGrpSpPr>
          <p:cNvPr id="171" name="Google Shape;171;p14"/>
          <p:cNvGrpSpPr/>
          <p:nvPr/>
        </p:nvGrpSpPr>
        <p:grpSpPr>
          <a:xfrm>
            <a:off x="10942193" y="8259518"/>
            <a:ext cx="339583" cy="359480"/>
            <a:chOff x="0" y="-47625"/>
            <a:chExt cx="812800" cy="860425"/>
          </a:xfrm>
        </p:grpSpPr>
        <p:sp>
          <p:nvSpPr>
            <p:cNvPr id="172" name="Google Shape;172;p1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69F3C2"/>
            </a:solidFill>
            <a:ln>
              <a:noFill/>
            </a:ln>
          </p:spPr>
        </p:sp>
        <p:sp>
          <p:nvSpPr>
            <p:cNvPr id="173" name="Google Shape;173;p1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14"/>
          <p:cNvSpPr txBox="1"/>
          <p:nvPr/>
        </p:nvSpPr>
        <p:spPr>
          <a:xfrm>
            <a:off x="5600525" y="2136982"/>
            <a:ext cx="8313000" cy="520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3900">
                <a:solidFill>
                  <a:schemeClr val="lt1"/>
                </a:solidFill>
              </a:rPr>
              <a:t>1= Details of the vulnerability and how it arises.</a:t>
            </a:r>
            <a:endParaRPr b="1" sz="4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3900">
                <a:solidFill>
                  <a:schemeClr val="lt1"/>
                </a:solidFill>
              </a:rPr>
              <a:t>2=Detailed exploitation of the vulnerability. </a:t>
            </a:r>
            <a:endParaRPr b="1" sz="39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3900">
                <a:solidFill>
                  <a:schemeClr val="lt1"/>
                </a:solidFill>
              </a:rPr>
              <a:t>3=Details about the method/tools used to exploit the vulnerability.</a:t>
            </a:r>
            <a:endParaRPr b="1" sz="3900">
              <a:solidFill>
                <a:schemeClr val="lt1"/>
              </a:solidFill>
            </a:endParaRPr>
          </a:p>
          <a:p>
            <a:pPr indent="0" lvl="0" marL="0" rtl="0" algn="l">
              <a:lnSpc>
                <a:spcPct val="115000"/>
              </a:lnSpc>
              <a:spcBef>
                <a:spcPts val="1200"/>
              </a:spcBef>
              <a:spcAft>
                <a:spcPts val="1200"/>
              </a:spcAft>
              <a:buClr>
                <a:schemeClr val="dk1"/>
              </a:buClr>
              <a:buSzPts val="1100"/>
              <a:buFont typeface="Arial"/>
              <a:buNone/>
            </a:pPr>
            <a:r>
              <a:rPr b="1" lang="en-US" sz="3900">
                <a:solidFill>
                  <a:schemeClr val="lt1"/>
                </a:solidFill>
              </a:rPr>
              <a:t>4=How to patch the vulnerability.</a:t>
            </a:r>
            <a:endParaRPr sz="3800">
              <a:solidFill>
                <a:srgbClr val="FFFFFF"/>
              </a:solidFill>
            </a:endParaRPr>
          </a:p>
        </p:txBody>
      </p:sp>
      <p:sp>
        <p:nvSpPr>
          <p:cNvPr id="175" name="Google Shape;175;p14"/>
          <p:cNvSpPr txBox="1"/>
          <p:nvPr/>
        </p:nvSpPr>
        <p:spPr>
          <a:xfrm>
            <a:off x="4571994" y="523423"/>
            <a:ext cx="7748700" cy="1385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i="0" lang="en-US" sz="9000" u="sng" cap="none" strike="noStrike">
                <a:solidFill>
                  <a:srgbClr val="FFFFFF"/>
                </a:solidFill>
                <a:latin typeface="Montserrat"/>
                <a:ea typeface="Montserrat"/>
                <a:cs typeface="Montserrat"/>
                <a:sym typeface="Montserrat"/>
              </a:rPr>
              <a:t>Introductio</a:t>
            </a:r>
            <a:r>
              <a:rPr b="1" lang="en-US" sz="9000" u="sng">
                <a:solidFill>
                  <a:srgbClr val="FFFFFF"/>
                </a:solidFill>
                <a:latin typeface="Montserrat"/>
                <a:ea typeface="Montserrat"/>
                <a:cs typeface="Montserrat"/>
                <a:sym typeface="Montserrat"/>
              </a:rPr>
              <a:t>n</a:t>
            </a:r>
            <a:endParaRPr u="sng"/>
          </a:p>
        </p:txBody>
      </p:sp>
      <p:sp>
        <p:nvSpPr>
          <p:cNvPr id="176" name="Google Shape;176;p14"/>
          <p:cNvSpPr txBox="1"/>
          <p:nvPr/>
        </p:nvSpPr>
        <p:spPr>
          <a:xfrm>
            <a:off x="10185400" y="8831725"/>
            <a:ext cx="3744000" cy="1046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800" u="sng">
                <a:solidFill>
                  <a:srgbClr val="FFFFFF"/>
                </a:solidFill>
              </a:rPr>
              <a:t>Meteora</a:t>
            </a:r>
            <a:endParaRPr b="1" sz="5000" u="sng"/>
          </a:p>
        </p:txBody>
      </p:sp>
      <p:pic>
        <p:nvPicPr>
          <p:cNvPr id="177" name="Google Shape;177;p14"/>
          <p:cNvPicPr preferRelativeResize="0"/>
          <p:nvPr/>
        </p:nvPicPr>
        <p:blipFill>
          <a:blip r:embed="rId5">
            <a:alphaModFix/>
          </a:blip>
          <a:stretch>
            <a:fillRect/>
          </a:stretch>
        </p:blipFill>
        <p:spPr>
          <a:xfrm>
            <a:off x="14033500" y="972675"/>
            <a:ext cx="6134100" cy="6977525"/>
          </a:xfrm>
          <a:prstGeom prst="rect">
            <a:avLst/>
          </a:prstGeom>
          <a:noFill/>
          <a:ln>
            <a:noFill/>
          </a:ln>
        </p:spPr>
      </p:pic>
      <p:sp>
        <p:nvSpPr>
          <p:cNvPr id="178" name="Google Shape;178;p14"/>
          <p:cNvSpPr txBox="1"/>
          <p:nvPr/>
        </p:nvSpPr>
        <p:spPr>
          <a:xfrm>
            <a:off x="11281675" y="8032913"/>
            <a:ext cx="41910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200">
                <a:solidFill>
                  <a:schemeClr val="lt1"/>
                </a:solidFill>
                <a:latin typeface="Calibri"/>
                <a:ea typeface="Calibri"/>
                <a:cs typeface="Calibri"/>
                <a:sym typeface="Calibri"/>
              </a:rPr>
              <a:t>Team:</a:t>
            </a:r>
            <a:endParaRPr b="1" sz="42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760" name="Shape 760"/>
        <p:cNvGrpSpPr/>
        <p:nvPr/>
      </p:nvGrpSpPr>
      <p:grpSpPr>
        <a:xfrm>
          <a:off x="0" y="0"/>
          <a:ext cx="0" cy="0"/>
          <a:chOff x="0" y="0"/>
          <a:chExt cx="0" cy="0"/>
        </a:xfrm>
      </p:grpSpPr>
      <p:sp>
        <p:nvSpPr>
          <p:cNvPr id="761" name="Google Shape;761;p32"/>
          <p:cNvSpPr/>
          <p:nvPr/>
        </p:nvSpPr>
        <p:spPr>
          <a:xfrm>
            <a:off x="2822459"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762" name="Google Shape;762;p32"/>
          <p:cNvSpPr/>
          <p:nvPr/>
        </p:nvSpPr>
        <p:spPr>
          <a:xfrm rot="-2700000">
            <a:off x="-6422243" y="-3658974"/>
            <a:ext cx="14365335" cy="937338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sp>
        <p:nvSpPr>
          <p:cNvPr id="763" name="Google Shape;763;p32"/>
          <p:cNvSpPr/>
          <p:nvPr/>
        </p:nvSpPr>
        <p:spPr>
          <a:xfrm rot="7808129">
            <a:off x="11228203" y="3952145"/>
            <a:ext cx="14366322" cy="9374025"/>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sp>
        <p:nvSpPr>
          <p:cNvPr id="764" name="Google Shape;764;p32"/>
          <p:cNvSpPr txBox="1"/>
          <p:nvPr/>
        </p:nvSpPr>
        <p:spPr>
          <a:xfrm>
            <a:off x="890249" y="530750"/>
            <a:ext cx="16507500" cy="2742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100">
                <a:solidFill>
                  <a:srgbClr val="69F3C2"/>
                </a:solidFill>
                <a:latin typeface="Montserrat Black"/>
                <a:ea typeface="Montserrat Black"/>
                <a:cs typeface="Montserrat Black"/>
                <a:sym typeface="Montserrat Black"/>
              </a:rPr>
              <a:t>Mitigate Buffer overflow Attack:</a:t>
            </a:r>
            <a:endParaRPr sz="700"/>
          </a:p>
        </p:txBody>
      </p:sp>
      <p:sp>
        <p:nvSpPr>
          <p:cNvPr id="765" name="Google Shape;765;p32"/>
          <p:cNvSpPr/>
          <p:nvPr/>
        </p:nvSpPr>
        <p:spPr>
          <a:xfrm>
            <a:off x="7727152"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766" name="Google Shape;766;p32"/>
          <p:cNvSpPr/>
          <p:nvPr/>
        </p:nvSpPr>
        <p:spPr>
          <a:xfrm>
            <a:off x="12628113" y="3273641"/>
            <a:ext cx="3447364" cy="298526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grpSp>
        <p:nvGrpSpPr>
          <p:cNvPr id="767" name="Google Shape;767;p32"/>
          <p:cNvGrpSpPr/>
          <p:nvPr/>
        </p:nvGrpSpPr>
        <p:grpSpPr>
          <a:xfrm>
            <a:off x="16700401" y="348813"/>
            <a:ext cx="1346820" cy="1359770"/>
            <a:chOff x="0" y="-95326"/>
            <a:chExt cx="1795761" cy="1813027"/>
          </a:xfrm>
        </p:grpSpPr>
        <p:grpSp>
          <p:nvGrpSpPr>
            <p:cNvPr id="768" name="Google Shape;768;p32"/>
            <p:cNvGrpSpPr/>
            <p:nvPr/>
          </p:nvGrpSpPr>
          <p:grpSpPr>
            <a:xfrm>
              <a:off x="210069" y="262085"/>
              <a:ext cx="1585692" cy="1455615"/>
              <a:chOff x="0" y="-47625"/>
              <a:chExt cx="812800" cy="746125"/>
            </a:xfrm>
          </p:grpSpPr>
          <p:sp>
            <p:nvSpPr>
              <p:cNvPr id="769" name="Google Shape;769;p32"/>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70" name="Google Shape;770;p32"/>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1" name="Google Shape;771;p32"/>
            <p:cNvGrpSpPr/>
            <p:nvPr/>
          </p:nvGrpSpPr>
          <p:grpSpPr>
            <a:xfrm>
              <a:off x="0" y="-95326"/>
              <a:ext cx="1626900" cy="1493444"/>
              <a:chOff x="0" y="-47625"/>
              <a:chExt cx="812800" cy="746125"/>
            </a:xfrm>
          </p:grpSpPr>
          <p:sp>
            <p:nvSpPr>
              <p:cNvPr id="772" name="Google Shape;772;p32"/>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73" name="Google Shape;773;p32"/>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74" name="Google Shape;774;p32"/>
          <p:cNvGrpSpPr/>
          <p:nvPr/>
        </p:nvGrpSpPr>
        <p:grpSpPr>
          <a:xfrm>
            <a:off x="6056847" y="8268852"/>
            <a:ext cx="698020" cy="704727"/>
            <a:chOff x="0" y="-49401"/>
            <a:chExt cx="930693" cy="939636"/>
          </a:xfrm>
        </p:grpSpPr>
        <p:grpSp>
          <p:nvGrpSpPr>
            <p:cNvPr id="775" name="Google Shape;775;p32"/>
            <p:cNvGrpSpPr/>
            <p:nvPr/>
          </p:nvGrpSpPr>
          <p:grpSpPr>
            <a:xfrm>
              <a:off x="108871" y="135827"/>
              <a:ext cx="821822" cy="754407"/>
              <a:chOff x="0" y="-47625"/>
              <a:chExt cx="812800" cy="746125"/>
            </a:xfrm>
          </p:grpSpPr>
          <p:sp>
            <p:nvSpPr>
              <p:cNvPr id="776" name="Google Shape;776;p32"/>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77" name="Google Shape;777;p32"/>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8" name="Google Shape;778;p32"/>
            <p:cNvGrpSpPr/>
            <p:nvPr/>
          </p:nvGrpSpPr>
          <p:grpSpPr>
            <a:xfrm>
              <a:off x="0" y="-49401"/>
              <a:ext cx="843117" cy="773955"/>
              <a:chOff x="0" y="-47625"/>
              <a:chExt cx="812800" cy="746125"/>
            </a:xfrm>
          </p:grpSpPr>
          <p:sp>
            <p:nvSpPr>
              <p:cNvPr id="779" name="Google Shape;779;p32"/>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780" name="Google Shape;780;p32"/>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781" name="Google Shape;781;p32"/>
          <p:cNvSpPr txBox="1"/>
          <p:nvPr/>
        </p:nvSpPr>
        <p:spPr>
          <a:xfrm>
            <a:off x="2822459" y="6561077"/>
            <a:ext cx="3306300" cy="6156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4000" u="sng">
                <a:solidFill>
                  <a:srgbClr val="69F3C2"/>
                </a:solidFill>
              </a:rPr>
              <a:t>API Security</a:t>
            </a:r>
            <a:r>
              <a:rPr lang="en-US" sz="2600">
                <a:solidFill>
                  <a:srgbClr val="FFFFFF"/>
                </a:solidFill>
              </a:rPr>
              <a:t> </a:t>
            </a:r>
            <a:endParaRPr sz="1600"/>
          </a:p>
        </p:txBody>
      </p:sp>
      <p:sp>
        <p:nvSpPr>
          <p:cNvPr id="782" name="Google Shape;782;p32"/>
          <p:cNvSpPr txBox="1"/>
          <p:nvPr/>
        </p:nvSpPr>
        <p:spPr>
          <a:xfrm>
            <a:off x="7795952" y="6561077"/>
            <a:ext cx="3306300" cy="600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lang="en-US" sz="3900" u="sng">
                <a:solidFill>
                  <a:srgbClr val="69F3C2"/>
                </a:solidFill>
              </a:rPr>
              <a:t>RASP</a:t>
            </a:r>
            <a:endParaRPr b="1" sz="2900" u="sng">
              <a:solidFill>
                <a:srgbClr val="69F3C2"/>
              </a:solidFill>
            </a:endParaRPr>
          </a:p>
        </p:txBody>
      </p:sp>
      <p:sp>
        <p:nvSpPr>
          <p:cNvPr id="783" name="Google Shape;783;p32"/>
          <p:cNvSpPr txBox="1"/>
          <p:nvPr/>
        </p:nvSpPr>
        <p:spPr>
          <a:xfrm>
            <a:off x="11999472" y="6597975"/>
            <a:ext cx="4701000" cy="600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lang="en-US" sz="3900" u="sng">
                <a:solidFill>
                  <a:srgbClr val="69F3C2"/>
                </a:solidFill>
              </a:rPr>
              <a:t>Attack Analytic</a:t>
            </a:r>
            <a:endParaRPr b="1" sz="2900" u="sng">
              <a:solidFill>
                <a:srgbClr val="69F3C2"/>
              </a:solidFill>
            </a:endParaRPr>
          </a:p>
        </p:txBody>
      </p:sp>
      <p:pic>
        <p:nvPicPr>
          <p:cNvPr id="784" name="Google Shape;784;p32"/>
          <p:cNvPicPr preferRelativeResize="0"/>
          <p:nvPr/>
        </p:nvPicPr>
        <p:blipFill>
          <a:blip r:embed="rId4">
            <a:alphaModFix/>
          </a:blip>
          <a:stretch>
            <a:fillRect/>
          </a:stretch>
        </p:blipFill>
        <p:spPr>
          <a:xfrm>
            <a:off x="2622188" y="3958884"/>
            <a:ext cx="3651357" cy="1916962"/>
          </a:xfrm>
          <a:prstGeom prst="rect">
            <a:avLst/>
          </a:prstGeom>
          <a:noFill/>
          <a:ln>
            <a:noFill/>
          </a:ln>
        </p:spPr>
      </p:pic>
      <p:pic>
        <p:nvPicPr>
          <p:cNvPr id="785" name="Google Shape;785;p32"/>
          <p:cNvPicPr preferRelativeResize="0"/>
          <p:nvPr/>
        </p:nvPicPr>
        <p:blipFill>
          <a:blip r:embed="rId5">
            <a:alphaModFix/>
          </a:blip>
          <a:stretch>
            <a:fillRect/>
          </a:stretch>
        </p:blipFill>
        <p:spPr>
          <a:xfrm>
            <a:off x="7727150" y="3796696"/>
            <a:ext cx="3447375" cy="1939149"/>
          </a:xfrm>
          <a:prstGeom prst="rect">
            <a:avLst/>
          </a:prstGeom>
          <a:noFill/>
          <a:ln>
            <a:noFill/>
          </a:ln>
        </p:spPr>
      </p:pic>
      <p:pic>
        <p:nvPicPr>
          <p:cNvPr id="786" name="Google Shape;786;p32"/>
          <p:cNvPicPr preferRelativeResize="0"/>
          <p:nvPr/>
        </p:nvPicPr>
        <p:blipFill>
          <a:blip r:embed="rId6">
            <a:alphaModFix/>
          </a:blip>
          <a:stretch>
            <a:fillRect/>
          </a:stretch>
        </p:blipFill>
        <p:spPr>
          <a:xfrm>
            <a:off x="12628125" y="3796700"/>
            <a:ext cx="3447376" cy="1884741"/>
          </a:xfrm>
          <a:prstGeom prst="rect">
            <a:avLst/>
          </a:prstGeom>
          <a:noFill/>
          <a:ln>
            <a:noFill/>
          </a:ln>
        </p:spPr>
      </p:pic>
    </p:spTree>
  </p:cSld>
  <p:clrMapOvr>
    <a:masterClrMapping/>
  </p:clrMapOvr>
  <mc:AlternateContent>
    <mc:Choice Requires="p14">
      <p:transition spd="slow" p14:dur="2500">
        <p:pus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790" name="Shape 790"/>
        <p:cNvGrpSpPr/>
        <p:nvPr/>
      </p:nvGrpSpPr>
      <p:grpSpPr>
        <a:xfrm>
          <a:off x="0" y="0"/>
          <a:ext cx="0" cy="0"/>
          <a:chOff x="0" y="0"/>
          <a:chExt cx="0" cy="0"/>
        </a:xfrm>
      </p:grpSpPr>
      <p:sp>
        <p:nvSpPr>
          <p:cNvPr id="791" name="Google Shape;791;p33"/>
          <p:cNvSpPr txBox="1"/>
          <p:nvPr/>
        </p:nvSpPr>
        <p:spPr>
          <a:xfrm>
            <a:off x="3729073" y="3774537"/>
            <a:ext cx="10830000" cy="304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9000">
                <a:solidFill>
                  <a:srgbClr val="69F3C2"/>
                </a:solidFill>
                <a:latin typeface="Montserrat Black"/>
                <a:ea typeface="Montserrat Black"/>
                <a:cs typeface="Montserrat Black"/>
                <a:sym typeface="Montserrat Black"/>
              </a:rPr>
              <a:t>Buffer Overflow Solutions!!</a:t>
            </a:r>
            <a:endParaRPr/>
          </a:p>
        </p:txBody>
      </p:sp>
      <p:sp>
        <p:nvSpPr>
          <p:cNvPr id="792" name="Google Shape;792;p33"/>
          <p:cNvSpPr txBox="1"/>
          <p:nvPr/>
        </p:nvSpPr>
        <p:spPr>
          <a:xfrm>
            <a:off x="5703818" y="5385338"/>
            <a:ext cx="688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793" name="Google Shape;793;p33"/>
          <p:cNvSpPr/>
          <p:nvPr/>
        </p:nvSpPr>
        <p:spPr>
          <a:xfrm rot="-2699999">
            <a:off x="-5544457" y="-298863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794" name="Google Shape;794;p33"/>
          <p:cNvSpPr/>
          <p:nvPr/>
        </p:nvSpPr>
        <p:spPr>
          <a:xfrm rot="7807243">
            <a:off x="11109324" y="3463818"/>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795" name="Google Shape;795;p33"/>
          <p:cNvGrpSpPr/>
          <p:nvPr/>
        </p:nvGrpSpPr>
        <p:grpSpPr>
          <a:xfrm>
            <a:off x="13775409" y="946006"/>
            <a:ext cx="2728468" cy="2504648"/>
            <a:chOff x="0" y="-47625"/>
            <a:chExt cx="812800" cy="746125"/>
          </a:xfrm>
        </p:grpSpPr>
        <p:sp>
          <p:nvSpPr>
            <p:cNvPr id="796" name="Google Shape;796;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797" name="Google Shape;797;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8" name="Google Shape;798;p33"/>
          <p:cNvGrpSpPr/>
          <p:nvPr/>
        </p:nvGrpSpPr>
        <p:grpSpPr>
          <a:xfrm>
            <a:off x="14425431" y="680584"/>
            <a:ext cx="2078446" cy="1907948"/>
            <a:chOff x="0" y="-47625"/>
            <a:chExt cx="812800" cy="746125"/>
          </a:xfrm>
        </p:grpSpPr>
        <p:sp>
          <p:nvSpPr>
            <p:cNvPr id="799" name="Google Shape;799;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800" name="Google Shape;800;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01" name="Google Shape;801;p33"/>
          <p:cNvGrpSpPr/>
          <p:nvPr/>
        </p:nvGrpSpPr>
        <p:grpSpPr>
          <a:xfrm>
            <a:off x="1846611" y="1879955"/>
            <a:ext cx="1509689" cy="1385847"/>
            <a:chOff x="0" y="-47625"/>
            <a:chExt cx="812800" cy="746125"/>
          </a:xfrm>
        </p:grpSpPr>
        <p:sp>
          <p:nvSpPr>
            <p:cNvPr id="802" name="Google Shape;802;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803" name="Google Shape;803;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04" name="Google Shape;804;p33"/>
          <p:cNvGrpSpPr/>
          <p:nvPr/>
        </p:nvGrpSpPr>
        <p:grpSpPr>
          <a:xfrm>
            <a:off x="2257209" y="1774156"/>
            <a:ext cx="1032416" cy="947726"/>
            <a:chOff x="0" y="-47625"/>
            <a:chExt cx="812800" cy="746125"/>
          </a:xfrm>
        </p:grpSpPr>
        <p:sp>
          <p:nvSpPr>
            <p:cNvPr id="805" name="Google Shape;805;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806" name="Google Shape;806;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07" name="Google Shape;807;p33"/>
          <p:cNvGrpSpPr/>
          <p:nvPr/>
        </p:nvGrpSpPr>
        <p:grpSpPr>
          <a:xfrm>
            <a:off x="11699915" y="7630006"/>
            <a:ext cx="1007468" cy="995426"/>
            <a:chOff x="0" y="-53826"/>
            <a:chExt cx="1343290" cy="1327236"/>
          </a:xfrm>
        </p:grpSpPr>
        <p:grpSp>
          <p:nvGrpSpPr>
            <p:cNvPr id="808" name="Google Shape;808;p33"/>
            <p:cNvGrpSpPr/>
            <p:nvPr/>
          </p:nvGrpSpPr>
          <p:grpSpPr>
            <a:xfrm>
              <a:off x="0" y="40312"/>
              <a:ext cx="1343290" cy="1233098"/>
              <a:chOff x="0" y="-47625"/>
              <a:chExt cx="812800" cy="746125"/>
            </a:xfrm>
          </p:grpSpPr>
          <p:sp>
            <p:nvSpPr>
              <p:cNvPr id="809" name="Google Shape;809;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810" name="Google Shape;810;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1" name="Google Shape;811;p33"/>
            <p:cNvGrpSpPr/>
            <p:nvPr/>
          </p:nvGrpSpPr>
          <p:grpSpPr>
            <a:xfrm>
              <a:off x="365341" y="-53826"/>
              <a:ext cx="918623" cy="843268"/>
              <a:chOff x="0" y="-47625"/>
              <a:chExt cx="812800" cy="746125"/>
            </a:xfrm>
          </p:grpSpPr>
          <p:sp>
            <p:nvSpPr>
              <p:cNvPr id="812" name="Google Shape;812;p33"/>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813" name="Google Shape;813;p33"/>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mc:AlternateContent>
    <mc:Choice Requires="p14">
      <p:transition spd="slow" p14:dur="25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9B2"/>
        </a:solidFill>
      </p:bgPr>
    </p:bg>
    <p:spTree>
      <p:nvGrpSpPr>
        <p:cNvPr id="817" name="Shape 817"/>
        <p:cNvGrpSpPr/>
        <p:nvPr/>
      </p:nvGrpSpPr>
      <p:grpSpPr>
        <a:xfrm>
          <a:off x="0" y="0"/>
          <a:ext cx="0" cy="0"/>
          <a:chOff x="0" y="0"/>
          <a:chExt cx="0" cy="0"/>
        </a:xfrm>
      </p:grpSpPr>
      <p:sp>
        <p:nvSpPr>
          <p:cNvPr id="818" name="Google Shape;818;p34"/>
          <p:cNvSpPr/>
          <p:nvPr/>
        </p:nvSpPr>
        <p:spPr>
          <a:xfrm rot="-2699999">
            <a:off x="-5996412" y="-5635805"/>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819" name="Google Shape;819;p34"/>
          <p:cNvSpPr txBox="1"/>
          <p:nvPr/>
        </p:nvSpPr>
        <p:spPr>
          <a:xfrm>
            <a:off x="1028663" y="645451"/>
            <a:ext cx="5059200" cy="723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4700">
                <a:solidFill>
                  <a:srgbClr val="FFFFFF"/>
                </a:solidFill>
                <a:latin typeface="Montserrat SemiBold"/>
                <a:ea typeface="Montserrat SemiBold"/>
                <a:cs typeface="Montserrat SemiBold"/>
                <a:sym typeface="Montserrat SemiBold"/>
              </a:rPr>
              <a:t> </a:t>
            </a:r>
            <a:endParaRPr sz="100"/>
          </a:p>
        </p:txBody>
      </p:sp>
      <p:sp>
        <p:nvSpPr>
          <p:cNvPr id="820" name="Google Shape;820;p34"/>
          <p:cNvSpPr txBox="1"/>
          <p:nvPr/>
        </p:nvSpPr>
        <p:spPr>
          <a:xfrm>
            <a:off x="1028700" y="3545205"/>
            <a:ext cx="50592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821" name="Google Shape;821;p34"/>
          <p:cNvSpPr txBox="1"/>
          <p:nvPr/>
        </p:nvSpPr>
        <p:spPr>
          <a:xfrm>
            <a:off x="706250" y="874775"/>
            <a:ext cx="6431100" cy="7996200"/>
          </a:xfrm>
          <a:prstGeom prst="rect">
            <a:avLst/>
          </a:prstGeom>
          <a:noFill/>
          <a:ln>
            <a:noFill/>
          </a:ln>
        </p:spPr>
        <p:txBody>
          <a:bodyPr anchorCtr="0" anchor="t" bIns="0" lIns="0" spcFirstLastPara="1" rIns="0" wrap="square" tIns="0">
            <a:spAutoFit/>
          </a:bodyPr>
          <a:lstStyle/>
          <a:p>
            <a:pPr indent="-520700" lvl="0" marL="457200" marR="0" rtl="0" algn="l">
              <a:lnSpc>
                <a:spcPct val="129995"/>
              </a:lnSpc>
              <a:spcBef>
                <a:spcPts val="0"/>
              </a:spcBef>
              <a:spcAft>
                <a:spcPts val="0"/>
              </a:spcAft>
              <a:buClr>
                <a:schemeClr val="lt1"/>
              </a:buClr>
              <a:buSzPts val="4600"/>
              <a:buChar char="❏"/>
            </a:pPr>
            <a:r>
              <a:rPr lang="en-US" sz="4600">
                <a:solidFill>
                  <a:schemeClr val="lt1"/>
                </a:solidFill>
              </a:rPr>
              <a:t>standard library        functions</a:t>
            </a:r>
            <a:endParaRPr sz="4600">
              <a:solidFill>
                <a:schemeClr val="lt1"/>
              </a:solidFill>
            </a:endParaRPr>
          </a:p>
          <a:p>
            <a:pPr indent="-381000" lvl="0" marL="457200" marR="0" rtl="0" algn="l">
              <a:lnSpc>
                <a:spcPct val="129995"/>
              </a:lnSpc>
              <a:spcBef>
                <a:spcPts val="0"/>
              </a:spcBef>
              <a:spcAft>
                <a:spcPts val="0"/>
              </a:spcAft>
              <a:buClr>
                <a:schemeClr val="lt1"/>
              </a:buClr>
              <a:buSzPts val="2400"/>
              <a:buChar char="❏"/>
            </a:pPr>
            <a:r>
              <a:rPr lang="en-US" sz="4600">
                <a:solidFill>
                  <a:schemeClr val="lt1"/>
                </a:solidFill>
              </a:rPr>
              <a:t>use automatic protection at the language level.</a:t>
            </a:r>
            <a:endParaRPr sz="4600">
              <a:solidFill>
                <a:schemeClr val="lt1"/>
              </a:solidFill>
            </a:endParaRPr>
          </a:p>
          <a:p>
            <a:pPr indent="-381000" lvl="0" marL="457200" marR="0" rtl="0" algn="l">
              <a:lnSpc>
                <a:spcPct val="129995"/>
              </a:lnSpc>
              <a:spcBef>
                <a:spcPts val="0"/>
              </a:spcBef>
              <a:spcAft>
                <a:spcPts val="0"/>
              </a:spcAft>
              <a:buClr>
                <a:schemeClr val="lt1"/>
              </a:buClr>
              <a:buSzPts val="2400"/>
              <a:buChar char="❏"/>
            </a:pPr>
            <a:r>
              <a:rPr lang="en-US" sz="4500" u="sng">
                <a:solidFill>
                  <a:schemeClr val="lt1"/>
                </a:solidFill>
                <a:hlinkClick r:id="rId4">
                  <a:extLst>
                    <a:ext uri="{A12FA001-AC4F-418D-AE19-62706E023703}">
                      <ahyp:hlinkClr val="tx"/>
                    </a:ext>
                  </a:extLst>
                </a:hlinkClick>
              </a:rPr>
              <a:t>secure development</a:t>
            </a:r>
            <a:r>
              <a:rPr lang="en-US" sz="4500">
                <a:solidFill>
                  <a:schemeClr val="lt1"/>
                </a:solidFill>
              </a:rPr>
              <a:t> practices.</a:t>
            </a:r>
            <a:endParaRPr sz="4500">
              <a:solidFill>
                <a:schemeClr val="lt1"/>
              </a:solidFill>
            </a:endParaRPr>
          </a:p>
          <a:p>
            <a:pPr indent="-514350" lvl="0" marL="457200" marR="0" rtl="0" algn="l">
              <a:lnSpc>
                <a:spcPct val="129995"/>
              </a:lnSpc>
              <a:spcBef>
                <a:spcPts val="0"/>
              </a:spcBef>
              <a:spcAft>
                <a:spcPts val="0"/>
              </a:spcAft>
              <a:buClr>
                <a:schemeClr val="lt1"/>
              </a:buClr>
              <a:buSzPts val="4500"/>
              <a:buChar char="❏"/>
            </a:pPr>
            <a:r>
              <a:rPr lang="en-US" sz="4500">
                <a:solidFill>
                  <a:schemeClr val="lt1"/>
                </a:solidFill>
              </a:rPr>
              <a:t>bounds-checking enforced at run-time.</a:t>
            </a:r>
            <a:endParaRPr sz="4500">
              <a:solidFill>
                <a:schemeClr val="lt1"/>
              </a:solidFill>
            </a:endParaRPr>
          </a:p>
        </p:txBody>
      </p:sp>
      <p:sp>
        <p:nvSpPr>
          <p:cNvPr id="822" name="Google Shape;822;p34"/>
          <p:cNvSpPr/>
          <p:nvPr/>
        </p:nvSpPr>
        <p:spPr>
          <a:xfrm rot="8100000">
            <a:off x="11258937" y="56029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823" name="Google Shape;823;p34"/>
          <p:cNvGrpSpPr/>
          <p:nvPr/>
        </p:nvGrpSpPr>
        <p:grpSpPr>
          <a:xfrm>
            <a:off x="7520729" y="1065280"/>
            <a:ext cx="706620" cy="8156438"/>
            <a:chOff x="0" y="0"/>
            <a:chExt cx="942160" cy="10875252"/>
          </a:xfrm>
        </p:grpSpPr>
        <p:sp>
          <p:nvSpPr>
            <p:cNvPr id="824" name="Google Shape;824;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5">
                <a:alphaModFix/>
              </a:blip>
              <a:stretch>
                <a:fillRect b="0" l="0" r="0" t="0"/>
              </a:stretch>
            </a:blipFill>
            <a:ln>
              <a:noFill/>
            </a:ln>
          </p:spPr>
        </p:sp>
        <p:sp>
          <p:nvSpPr>
            <p:cNvPr id="825" name="Google Shape;825;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6">
                <a:alphaModFix/>
              </a:blip>
              <a:stretch>
                <a:fillRect b="0" l="0" r="0" t="0"/>
              </a:stretch>
            </a:blipFill>
            <a:ln>
              <a:noFill/>
            </a:ln>
          </p:spPr>
        </p:sp>
        <p:sp>
          <p:nvSpPr>
            <p:cNvPr id="826" name="Google Shape;826;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7">
                <a:alphaModFix/>
              </a:blip>
              <a:stretch>
                <a:fillRect b="0" l="0" r="0" t="0"/>
              </a:stretch>
            </a:blipFill>
            <a:ln>
              <a:noFill/>
            </a:ln>
          </p:spPr>
        </p:sp>
        <p:sp>
          <p:nvSpPr>
            <p:cNvPr id="827" name="Google Shape;827;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8">
                <a:alphaModFix/>
              </a:blip>
              <a:stretch>
                <a:fillRect b="0" l="0" r="0" t="0"/>
              </a:stretch>
            </a:blipFill>
            <a:ln>
              <a:noFill/>
            </a:ln>
          </p:spPr>
        </p:sp>
        <p:sp>
          <p:nvSpPr>
            <p:cNvPr id="828" name="Google Shape;828;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9">
                <a:alphaModFix/>
              </a:blip>
              <a:stretch>
                <a:fillRect b="0" l="0" r="0" t="0"/>
              </a:stretch>
            </a:blipFill>
            <a:ln>
              <a:noFill/>
            </a:ln>
          </p:spPr>
        </p:sp>
        <p:sp>
          <p:nvSpPr>
            <p:cNvPr id="829" name="Google Shape;829;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0">
                <a:alphaModFix/>
              </a:blip>
              <a:stretch>
                <a:fillRect b="0" l="0" r="0" t="0"/>
              </a:stretch>
            </a:blipFill>
            <a:ln>
              <a:noFill/>
            </a:ln>
          </p:spPr>
        </p:sp>
        <p:sp>
          <p:nvSpPr>
            <p:cNvPr id="830" name="Google Shape;830;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1">
                <a:alphaModFix/>
              </a:blip>
              <a:stretch>
                <a:fillRect b="0" l="0" r="0" t="0"/>
              </a:stretch>
            </a:blipFill>
            <a:ln>
              <a:noFill/>
            </a:ln>
          </p:spPr>
        </p:sp>
      </p:grpSp>
      <p:grpSp>
        <p:nvGrpSpPr>
          <p:cNvPr id="831" name="Google Shape;831;p34"/>
          <p:cNvGrpSpPr/>
          <p:nvPr/>
        </p:nvGrpSpPr>
        <p:grpSpPr>
          <a:xfrm>
            <a:off x="8942932" y="1065280"/>
            <a:ext cx="706620" cy="8156438"/>
            <a:chOff x="0" y="0"/>
            <a:chExt cx="942160" cy="10875252"/>
          </a:xfrm>
        </p:grpSpPr>
        <p:sp>
          <p:nvSpPr>
            <p:cNvPr id="832" name="Google Shape;832;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2">
                <a:alphaModFix/>
              </a:blip>
              <a:stretch>
                <a:fillRect b="0" l="0" r="0" t="0"/>
              </a:stretch>
            </a:blipFill>
            <a:ln>
              <a:noFill/>
            </a:ln>
          </p:spPr>
        </p:sp>
        <p:sp>
          <p:nvSpPr>
            <p:cNvPr id="833" name="Google Shape;833;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3">
                <a:alphaModFix/>
              </a:blip>
              <a:stretch>
                <a:fillRect b="0" l="0" r="0" t="0"/>
              </a:stretch>
            </a:blipFill>
            <a:ln>
              <a:noFill/>
            </a:ln>
          </p:spPr>
        </p:sp>
        <p:sp>
          <p:nvSpPr>
            <p:cNvPr id="834" name="Google Shape;834;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4">
                <a:alphaModFix/>
              </a:blip>
              <a:stretch>
                <a:fillRect b="0" l="0" r="0" t="0"/>
              </a:stretch>
            </a:blipFill>
            <a:ln>
              <a:noFill/>
            </a:ln>
          </p:spPr>
        </p:sp>
        <p:sp>
          <p:nvSpPr>
            <p:cNvPr id="835" name="Google Shape;835;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14">
                <a:alphaModFix/>
              </a:blip>
              <a:stretch>
                <a:fillRect b="0" l="0" r="0" t="0"/>
              </a:stretch>
            </a:blipFill>
            <a:ln>
              <a:noFill/>
            </a:ln>
          </p:spPr>
        </p:sp>
        <p:sp>
          <p:nvSpPr>
            <p:cNvPr id="836" name="Google Shape;836;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5">
                <a:alphaModFix/>
              </a:blip>
              <a:stretch>
                <a:fillRect b="0" l="0" r="0" t="0"/>
              </a:stretch>
            </a:blipFill>
            <a:ln>
              <a:noFill/>
            </a:ln>
          </p:spPr>
        </p:sp>
        <p:sp>
          <p:nvSpPr>
            <p:cNvPr id="837" name="Google Shape;837;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16">
                <a:alphaModFix/>
              </a:blip>
              <a:stretch>
                <a:fillRect b="0" l="0" r="0" t="0"/>
              </a:stretch>
            </a:blipFill>
            <a:ln>
              <a:noFill/>
            </a:ln>
          </p:spPr>
        </p:sp>
        <p:sp>
          <p:nvSpPr>
            <p:cNvPr id="838" name="Google Shape;838;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7">
                <a:alphaModFix/>
              </a:blip>
              <a:stretch>
                <a:fillRect b="0" l="0" r="0" t="0"/>
              </a:stretch>
            </a:blipFill>
            <a:ln>
              <a:noFill/>
            </a:ln>
          </p:spPr>
        </p:sp>
      </p:grpSp>
      <p:grpSp>
        <p:nvGrpSpPr>
          <p:cNvPr id="839" name="Google Shape;839;p34"/>
          <p:cNvGrpSpPr/>
          <p:nvPr/>
        </p:nvGrpSpPr>
        <p:grpSpPr>
          <a:xfrm>
            <a:off x="13187841" y="1065280"/>
            <a:ext cx="706620" cy="8156438"/>
            <a:chOff x="0" y="0"/>
            <a:chExt cx="942160" cy="10875252"/>
          </a:xfrm>
        </p:grpSpPr>
        <p:sp>
          <p:nvSpPr>
            <p:cNvPr id="840" name="Google Shape;840;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18">
                <a:alphaModFix/>
              </a:blip>
              <a:stretch>
                <a:fillRect b="0" l="0" r="0" t="0"/>
              </a:stretch>
            </a:blipFill>
            <a:ln>
              <a:noFill/>
            </a:ln>
          </p:spPr>
        </p:sp>
        <p:sp>
          <p:nvSpPr>
            <p:cNvPr id="841" name="Google Shape;841;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19">
                <a:alphaModFix/>
              </a:blip>
              <a:stretch>
                <a:fillRect b="0" l="0" r="0" t="0"/>
              </a:stretch>
            </a:blipFill>
            <a:ln>
              <a:noFill/>
            </a:ln>
          </p:spPr>
        </p:sp>
        <p:sp>
          <p:nvSpPr>
            <p:cNvPr id="842" name="Google Shape;842;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0">
                <a:alphaModFix/>
              </a:blip>
              <a:stretch>
                <a:fillRect b="0" l="0" r="0" t="0"/>
              </a:stretch>
            </a:blipFill>
            <a:ln>
              <a:noFill/>
            </a:ln>
          </p:spPr>
        </p:sp>
        <p:sp>
          <p:nvSpPr>
            <p:cNvPr id="843" name="Google Shape;843;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1">
                <a:alphaModFix/>
              </a:blip>
              <a:stretch>
                <a:fillRect b="0" l="0" r="0" t="0"/>
              </a:stretch>
            </a:blipFill>
            <a:ln>
              <a:noFill/>
            </a:ln>
          </p:spPr>
        </p:sp>
        <p:sp>
          <p:nvSpPr>
            <p:cNvPr id="844" name="Google Shape;844;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22">
                <a:alphaModFix/>
              </a:blip>
              <a:stretch>
                <a:fillRect b="0" l="0" r="0" t="0"/>
              </a:stretch>
            </a:blipFill>
            <a:ln>
              <a:noFill/>
            </a:ln>
          </p:spPr>
        </p:sp>
        <p:sp>
          <p:nvSpPr>
            <p:cNvPr id="845" name="Google Shape;845;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3">
                <a:alphaModFix/>
              </a:blip>
              <a:stretch>
                <a:fillRect b="0" l="0" r="0" t="0"/>
              </a:stretch>
            </a:blipFill>
            <a:ln>
              <a:noFill/>
            </a:ln>
          </p:spPr>
        </p:sp>
        <p:sp>
          <p:nvSpPr>
            <p:cNvPr id="846" name="Google Shape;846;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4">
                <a:alphaModFix/>
              </a:blip>
              <a:stretch>
                <a:fillRect b="0" l="0" r="0" t="0"/>
              </a:stretch>
            </a:blipFill>
            <a:ln>
              <a:noFill/>
            </a:ln>
          </p:spPr>
        </p:sp>
      </p:grpSp>
      <p:grpSp>
        <p:nvGrpSpPr>
          <p:cNvPr id="847" name="Google Shape;847;p34"/>
          <p:cNvGrpSpPr/>
          <p:nvPr/>
        </p:nvGrpSpPr>
        <p:grpSpPr>
          <a:xfrm>
            <a:off x="15942439" y="1065280"/>
            <a:ext cx="706620" cy="8156438"/>
            <a:chOff x="0" y="0"/>
            <a:chExt cx="942160" cy="10875252"/>
          </a:xfrm>
        </p:grpSpPr>
        <p:sp>
          <p:nvSpPr>
            <p:cNvPr id="848" name="Google Shape;848;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5">
                <a:alphaModFix/>
              </a:blip>
              <a:stretch>
                <a:fillRect b="0" l="0" r="0" t="0"/>
              </a:stretch>
            </a:blipFill>
            <a:ln>
              <a:noFill/>
            </a:ln>
          </p:spPr>
        </p:sp>
        <p:sp>
          <p:nvSpPr>
            <p:cNvPr id="849" name="Google Shape;849;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6">
                <a:alphaModFix/>
              </a:blip>
              <a:stretch>
                <a:fillRect b="0" l="0" r="0" t="0"/>
              </a:stretch>
            </a:blipFill>
            <a:ln>
              <a:noFill/>
            </a:ln>
          </p:spPr>
        </p:sp>
        <p:sp>
          <p:nvSpPr>
            <p:cNvPr id="850" name="Google Shape;850;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27">
                <a:alphaModFix/>
              </a:blip>
              <a:stretch>
                <a:fillRect b="0" l="0" r="0" t="0"/>
              </a:stretch>
            </a:blipFill>
            <a:ln>
              <a:noFill/>
            </a:ln>
          </p:spPr>
        </p:sp>
        <p:sp>
          <p:nvSpPr>
            <p:cNvPr id="851" name="Google Shape;851;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8">
                <a:alphaModFix/>
              </a:blip>
              <a:stretch>
                <a:fillRect b="0" l="0" r="0" t="0"/>
              </a:stretch>
            </a:blipFill>
            <a:ln>
              <a:noFill/>
            </a:ln>
          </p:spPr>
        </p:sp>
        <p:sp>
          <p:nvSpPr>
            <p:cNvPr id="852" name="Google Shape;852;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29">
                <a:alphaModFix/>
              </a:blip>
              <a:stretch>
                <a:fillRect b="0" l="0" r="0" t="0"/>
              </a:stretch>
            </a:blipFill>
            <a:ln>
              <a:noFill/>
            </a:ln>
          </p:spPr>
        </p:sp>
        <p:sp>
          <p:nvSpPr>
            <p:cNvPr id="853" name="Google Shape;853;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30">
                <a:alphaModFix/>
              </a:blip>
              <a:stretch>
                <a:fillRect b="0" l="0" r="0" t="0"/>
              </a:stretch>
            </a:blipFill>
            <a:ln>
              <a:noFill/>
            </a:ln>
          </p:spPr>
        </p:sp>
        <p:sp>
          <p:nvSpPr>
            <p:cNvPr id="854" name="Google Shape;854;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1">
                <a:alphaModFix/>
              </a:blip>
              <a:stretch>
                <a:fillRect b="0" l="0" r="0" t="0"/>
              </a:stretch>
            </a:blipFill>
            <a:ln>
              <a:noFill/>
            </a:ln>
          </p:spPr>
        </p:sp>
      </p:grpSp>
      <p:grpSp>
        <p:nvGrpSpPr>
          <p:cNvPr id="855" name="Google Shape;855;p34"/>
          <p:cNvGrpSpPr/>
          <p:nvPr/>
        </p:nvGrpSpPr>
        <p:grpSpPr>
          <a:xfrm>
            <a:off x="14575145" y="1065280"/>
            <a:ext cx="706620" cy="8156438"/>
            <a:chOff x="0" y="0"/>
            <a:chExt cx="942160" cy="10875252"/>
          </a:xfrm>
        </p:grpSpPr>
        <p:sp>
          <p:nvSpPr>
            <p:cNvPr id="856" name="Google Shape;856;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32">
                <a:alphaModFix/>
              </a:blip>
              <a:stretch>
                <a:fillRect b="0" l="0" r="0" t="0"/>
              </a:stretch>
            </a:blipFill>
            <a:ln>
              <a:noFill/>
            </a:ln>
          </p:spPr>
        </p:sp>
        <p:sp>
          <p:nvSpPr>
            <p:cNvPr id="857" name="Google Shape;857;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3">
                <a:alphaModFix/>
              </a:blip>
              <a:stretch>
                <a:fillRect b="0" l="0" r="0" t="0"/>
              </a:stretch>
            </a:blipFill>
            <a:ln>
              <a:noFill/>
            </a:ln>
          </p:spPr>
        </p:sp>
        <p:sp>
          <p:nvSpPr>
            <p:cNvPr id="858" name="Google Shape;858;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34">
                <a:alphaModFix/>
              </a:blip>
              <a:stretch>
                <a:fillRect b="0" l="0" r="0" t="0"/>
              </a:stretch>
            </a:blipFill>
            <a:ln>
              <a:noFill/>
            </a:ln>
          </p:spPr>
        </p:sp>
        <p:sp>
          <p:nvSpPr>
            <p:cNvPr id="859" name="Google Shape;859;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5">
                <a:alphaModFix/>
              </a:blip>
              <a:stretch>
                <a:fillRect b="0" l="0" r="0" t="0"/>
              </a:stretch>
            </a:blipFill>
            <a:ln>
              <a:noFill/>
            </a:ln>
          </p:spPr>
        </p:sp>
        <p:sp>
          <p:nvSpPr>
            <p:cNvPr id="860" name="Google Shape;860;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6">
                <a:alphaModFix/>
              </a:blip>
              <a:stretch>
                <a:fillRect b="0" l="0" r="0" t="0"/>
              </a:stretch>
            </a:blipFill>
            <a:ln>
              <a:noFill/>
            </a:ln>
          </p:spPr>
        </p:sp>
        <p:sp>
          <p:nvSpPr>
            <p:cNvPr id="861" name="Google Shape;861;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7">
                <a:alphaModFix/>
              </a:blip>
              <a:stretch>
                <a:fillRect b="0" l="0" r="0" t="0"/>
              </a:stretch>
            </a:blipFill>
            <a:ln>
              <a:noFill/>
            </a:ln>
          </p:spPr>
        </p:sp>
        <p:sp>
          <p:nvSpPr>
            <p:cNvPr id="862" name="Google Shape;862;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8">
                <a:alphaModFix/>
              </a:blip>
              <a:stretch>
                <a:fillRect b="0" l="0" r="0" t="0"/>
              </a:stretch>
            </a:blipFill>
            <a:ln>
              <a:noFill/>
            </a:ln>
          </p:spPr>
        </p:sp>
      </p:grpSp>
      <p:grpSp>
        <p:nvGrpSpPr>
          <p:cNvPr id="863" name="Google Shape;863;p34"/>
          <p:cNvGrpSpPr/>
          <p:nvPr/>
        </p:nvGrpSpPr>
        <p:grpSpPr>
          <a:xfrm>
            <a:off x="10365136" y="1065280"/>
            <a:ext cx="706620" cy="8156438"/>
            <a:chOff x="0" y="0"/>
            <a:chExt cx="942160" cy="10875252"/>
          </a:xfrm>
        </p:grpSpPr>
        <p:sp>
          <p:nvSpPr>
            <p:cNvPr id="864" name="Google Shape;864;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39">
                <a:alphaModFix/>
              </a:blip>
              <a:stretch>
                <a:fillRect b="0" l="0" r="0" t="0"/>
              </a:stretch>
            </a:blipFill>
            <a:ln>
              <a:noFill/>
            </a:ln>
          </p:spPr>
        </p:sp>
        <p:sp>
          <p:nvSpPr>
            <p:cNvPr id="865" name="Google Shape;865;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0">
                <a:alphaModFix/>
              </a:blip>
              <a:stretch>
                <a:fillRect b="0" l="0" r="0" t="0"/>
              </a:stretch>
            </a:blipFill>
            <a:ln>
              <a:noFill/>
            </a:ln>
          </p:spPr>
        </p:sp>
        <p:sp>
          <p:nvSpPr>
            <p:cNvPr id="866" name="Google Shape;866;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1">
                <a:alphaModFix/>
              </a:blip>
              <a:stretch>
                <a:fillRect b="0" l="0" r="0" t="0"/>
              </a:stretch>
            </a:blipFill>
            <a:ln>
              <a:noFill/>
            </a:ln>
          </p:spPr>
        </p:sp>
        <p:sp>
          <p:nvSpPr>
            <p:cNvPr id="867" name="Google Shape;867;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42">
                <a:alphaModFix/>
              </a:blip>
              <a:stretch>
                <a:fillRect b="0" l="0" r="0" t="0"/>
              </a:stretch>
            </a:blipFill>
            <a:ln>
              <a:noFill/>
            </a:ln>
          </p:spPr>
        </p:sp>
        <p:sp>
          <p:nvSpPr>
            <p:cNvPr id="868" name="Google Shape;868;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43">
                <a:alphaModFix/>
              </a:blip>
              <a:stretch>
                <a:fillRect b="0" l="0" r="0" t="0"/>
              </a:stretch>
            </a:blipFill>
            <a:ln>
              <a:noFill/>
            </a:ln>
          </p:spPr>
        </p:sp>
        <p:sp>
          <p:nvSpPr>
            <p:cNvPr id="869" name="Google Shape;869;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4">
                <a:alphaModFix/>
              </a:blip>
              <a:stretch>
                <a:fillRect b="0" l="0" r="0" t="0"/>
              </a:stretch>
            </a:blipFill>
            <a:ln>
              <a:noFill/>
            </a:ln>
          </p:spPr>
        </p:sp>
        <p:sp>
          <p:nvSpPr>
            <p:cNvPr id="870" name="Google Shape;870;p34"/>
            <p:cNvSpPr/>
            <p:nvPr/>
          </p:nvSpPr>
          <p:spPr>
            <a:xfrm>
              <a:off x="0" y="0"/>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5">
                <a:alphaModFix/>
              </a:blip>
              <a:stretch>
                <a:fillRect b="0" l="0" r="0" t="0"/>
              </a:stretch>
            </a:blipFill>
            <a:ln>
              <a:noFill/>
            </a:ln>
          </p:spPr>
        </p:sp>
      </p:grpSp>
      <p:grpSp>
        <p:nvGrpSpPr>
          <p:cNvPr id="871" name="Google Shape;871;p34"/>
          <p:cNvGrpSpPr/>
          <p:nvPr/>
        </p:nvGrpSpPr>
        <p:grpSpPr>
          <a:xfrm>
            <a:off x="11757915" y="1065280"/>
            <a:ext cx="789260" cy="8156438"/>
            <a:chOff x="0" y="0"/>
            <a:chExt cx="1052347" cy="10875252"/>
          </a:xfrm>
        </p:grpSpPr>
        <p:sp>
          <p:nvSpPr>
            <p:cNvPr id="872" name="Google Shape;872;p34"/>
            <p:cNvSpPr/>
            <p:nvPr/>
          </p:nvSpPr>
          <p:spPr>
            <a:xfrm>
              <a:off x="0" y="7865583"/>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6">
                <a:alphaModFix/>
              </a:blip>
              <a:stretch>
                <a:fillRect b="0" l="0" r="0" t="0"/>
              </a:stretch>
            </a:blipFill>
            <a:ln>
              <a:noFill/>
            </a:ln>
          </p:spPr>
        </p:sp>
        <p:sp>
          <p:nvSpPr>
            <p:cNvPr id="873" name="Google Shape;873;p34"/>
            <p:cNvSpPr/>
            <p:nvPr/>
          </p:nvSpPr>
          <p:spPr>
            <a:xfrm>
              <a:off x="0" y="9933092"/>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47">
                <a:alphaModFix/>
              </a:blip>
              <a:stretch>
                <a:fillRect b="0" l="0" r="0" t="0"/>
              </a:stretch>
            </a:blipFill>
            <a:ln>
              <a:noFill/>
            </a:ln>
          </p:spPr>
        </p:sp>
        <p:sp>
          <p:nvSpPr>
            <p:cNvPr id="874" name="Google Shape;874;p34"/>
            <p:cNvSpPr/>
            <p:nvPr/>
          </p:nvSpPr>
          <p:spPr>
            <a:xfrm>
              <a:off x="0" y="1355864"/>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48">
                <a:alphaModFix/>
              </a:blip>
              <a:stretch>
                <a:fillRect b="0" l="0" r="0" t="0"/>
              </a:stretch>
            </a:blipFill>
            <a:ln>
              <a:noFill/>
            </a:ln>
          </p:spPr>
        </p:sp>
        <p:sp>
          <p:nvSpPr>
            <p:cNvPr id="875" name="Google Shape;875;p34"/>
            <p:cNvSpPr/>
            <p:nvPr/>
          </p:nvSpPr>
          <p:spPr>
            <a:xfrm>
              <a:off x="0" y="4567286"/>
              <a:ext cx="942160" cy="942160"/>
            </a:xfrm>
            <a:custGeom>
              <a:rect b="b" l="l" r="r" t="t"/>
              <a:pathLst>
                <a:path extrusionOk="0" h="942160" w="942160">
                  <a:moveTo>
                    <a:pt x="0" y="0"/>
                  </a:moveTo>
                  <a:lnTo>
                    <a:pt x="942160" y="0"/>
                  </a:lnTo>
                  <a:lnTo>
                    <a:pt x="942160" y="942161"/>
                  </a:lnTo>
                  <a:lnTo>
                    <a:pt x="0" y="942161"/>
                  </a:lnTo>
                  <a:lnTo>
                    <a:pt x="0" y="0"/>
                  </a:lnTo>
                  <a:close/>
                </a:path>
              </a:pathLst>
            </a:custGeom>
            <a:blipFill rotWithShape="1">
              <a:blip r:embed="rId49">
                <a:alphaModFix/>
              </a:blip>
              <a:stretch>
                <a:fillRect b="0" l="0" r="0" t="0"/>
              </a:stretch>
            </a:blipFill>
            <a:ln>
              <a:noFill/>
            </a:ln>
          </p:spPr>
        </p:sp>
        <p:sp>
          <p:nvSpPr>
            <p:cNvPr id="876" name="Google Shape;876;p34"/>
            <p:cNvSpPr/>
            <p:nvPr/>
          </p:nvSpPr>
          <p:spPr>
            <a:xfrm>
              <a:off x="0" y="2954118"/>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50">
                <a:alphaModFix/>
              </a:blip>
              <a:stretch>
                <a:fillRect b="0" l="0" r="0" t="0"/>
              </a:stretch>
            </a:blipFill>
            <a:ln>
              <a:noFill/>
            </a:ln>
          </p:spPr>
        </p:sp>
        <p:sp>
          <p:nvSpPr>
            <p:cNvPr id="877" name="Google Shape;877;p34"/>
            <p:cNvSpPr/>
            <p:nvPr/>
          </p:nvSpPr>
          <p:spPr>
            <a:xfrm>
              <a:off x="0" y="5981262"/>
              <a:ext cx="942160" cy="942160"/>
            </a:xfrm>
            <a:custGeom>
              <a:rect b="b" l="l" r="r" t="t"/>
              <a:pathLst>
                <a:path extrusionOk="0" h="942160" w="942160">
                  <a:moveTo>
                    <a:pt x="0" y="0"/>
                  </a:moveTo>
                  <a:lnTo>
                    <a:pt x="942160" y="0"/>
                  </a:lnTo>
                  <a:lnTo>
                    <a:pt x="942160" y="942160"/>
                  </a:lnTo>
                  <a:lnTo>
                    <a:pt x="0" y="942160"/>
                  </a:lnTo>
                  <a:lnTo>
                    <a:pt x="0" y="0"/>
                  </a:lnTo>
                  <a:close/>
                </a:path>
              </a:pathLst>
            </a:custGeom>
            <a:blipFill rotWithShape="1">
              <a:blip r:embed="rId51">
                <a:alphaModFix/>
              </a:blip>
              <a:stretch>
                <a:fillRect b="0" l="0" r="0" t="0"/>
              </a:stretch>
            </a:blipFill>
            <a:ln>
              <a:noFill/>
            </a:ln>
          </p:spPr>
        </p:sp>
        <p:sp>
          <p:nvSpPr>
            <p:cNvPr id="878" name="Google Shape;878;p34"/>
            <p:cNvSpPr/>
            <p:nvPr/>
          </p:nvSpPr>
          <p:spPr>
            <a:xfrm>
              <a:off x="0" y="0"/>
              <a:ext cx="1052347" cy="1052347"/>
            </a:xfrm>
            <a:custGeom>
              <a:rect b="b" l="l" r="r" t="t"/>
              <a:pathLst>
                <a:path extrusionOk="0" h="1052347" w="1052347">
                  <a:moveTo>
                    <a:pt x="0" y="0"/>
                  </a:moveTo>
                  <a:lnTo>
                    <a:pt x="1052347" y="0"/>
                  </a:lnTo>
                  <a:lnTo>
                    <a:pt x="1052347" y="1052347"/>
                  </a:lnTo>
                  <a:lnTo>
                    <a:pt x="0" y="1052347"/>
                  </a:lnTo>
                  <a:lnTo>
                    <a:pt x="0" y="0"/>
                  </a:lnTo>
                  <a:close/>
                </a:path>
              </a:pathLst>
            </a:custGeom>
            <a:blipFill rotWithShape="1">
              <a:blip r:embed="rId52">
                <a:alphaModFix/>
              </a:blip>
              <a:stretch>
                <a:fillRect b="0" l="0" r="0" t="0"/>
              </a:stretch>
            </a:blipFill>
            <a:ln>
              <a:noFill/>
            </a:ln>
          </p:spPr>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882" name="Shape 882"/>
        <p:cNvGrpSpPr/>
        <p:nvPr/>
      </p:nvGrpSpPr>
      <p:grpSpPr>
        <a:xfrm>
          <a:off x="0" y="0"/>
          <a:ext cx="0" cy="0"/>
          <a:chOff x="0" y="0"/>
          <a:chExt cx="0" cy="0"/>
        </a:xfrm>
      </p:grpSpPr>
      <p:sp>
        <p:nvSpPr>
          <p:cNvPr id="883" name="Google Shape;883;p35"/>
          <p:cNvSpPr txBox="1"/>
          <p:nvPr/>
        </p:nvSpPr>
        <p:spPr>
          <a:xfrm>
            <a:off x="3143698" y="5102950"/>
            <a:ext cx="11810400" cy="215400"/>
          </a:xfrm>
          <a:prstGeom prst="rect">
            <a:avLst/>
          </a:prstGeom>
          <a:noFill/>
          <a:ln>
            <a:noFill/>
          </a:ln>
        </p:spPr>
        <p:txBody>
          <a:bodyPr anchorCtr="0" anchor="t" bIns="0" lIns="0" spcFirstLastPara="1" rIns="0" wrap="square" tIns="0">
            <a:spAutoFit/>
          </a:bodyPr>
          <a:lstStyle/>
          <a:p>
            <a:pPr indent="0" lvl="0" marL="0" marR="0" rtl="0" algn="l">
              <a:lnSpc>
                <a:spcPct val="130006"/>
              </a:lnSpc>
              <a:spcBef>
                <a:spcPts val="0"/>
              </a:spcBef>
              <a:spcAft>
                <a:spcPts val="0"/>
              </a:spcAft>
              <a:buNone/>
            </a:pPr>
            <a:r>
              <a:t/>
            </a:r>
            <a:endParaRPr/>
          </a:p>
        </p:txBody>
      </p:sp>
      <p:sp>
        <p:nvSpPr>
          <p:cNvPr id="884" name="Google Shape;884;p35"/>
          <p:cNvSpPr txBox="1"/>
          <p:nvPr/>
        </p:nvSpPr>
        <p:spPr>
          <a:xfrm>
            <a:off x="10261600" y="4276200"/>
            <a:ext cx="7010400" cy="1734600"/>
          </a:xfrm>
          <a:prstGeom prst="rect">
            <a:avLst/>
          </a:prstGeom>
          <a:noFill/>
          <a:ln>
            <a:noFill/>
          </a:ln>
        </p:spPr>
        <p:txBody>
          <a:bodyPr anchorCtr="0" anchor="t" bIns="0" lIns="0" spcFirstLastPara="1" rIns="0" wrap="square" tIns="0">
            <a:noAutofit/>
          </a:bodyPr>
          <a:lstStyle/>
          <a:p>
            <a:pPr indent="0" lvl="0" marL="0" marR="0" rtl="0" algn="l">
              <a:lnSpc>
                <a:spcPct val="140016"/>
              </a:lnSpc>
              <a:spcBef>
                <a:spcPts val="0"/>
              </a:spcBef>
              <a:spcAft>
                <a:spcPts val="0"/>
              </a:spcAft>
              <a:buNone/>
            </a:pPr>
            <a:r>
              <a:t/>
            </a:r>
            <a:endParaRPr sz="800"/>
          </a:p>
          <a:p>
            <a:pPr indent="-463550" lvl="0" marL="457200" marR="0" rtl="0" algn="l">
              <a:lnSpc>
                <a:spcPct val="140000"/>
              </a:lnSpc>
              <a:spcBef>
                <a:spcPts val="0"/>
              </a:spcBef>
              <a:spcAft>
                <a:spcPts val="0"/>
              </a:spcAft>
              <a:buClr>
                <a:schemeClr val="lt1"/>
              </a:buClr>
              <a:buSzPts val="3700"/>
              <a:buChar char="❖"/>
            </a:pPr>
            <a:r>
              <a:rPr b="1" lang="en-US" sz="3700" u="sng">
                <a:solidFill>
                  <a:schemeClr val="lt1"/>
                </a:solidFill>
              </a:rPr>
              <a:t>TOOLS:</a:t>
            </a:r>
            <a:endParaRPr b="1" sz="37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AddressSanitize</a:t>
            </a:r>
            <a:endParaRPr b="1" sz="32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GCC Stack Protector</a:t>
            </a:r>
            <a:endParaRPr b="1" sz="32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Microsoft Buffer Security check (/GS):</a:t>
            </a:r>
            <a:endParaRPr b="1" sz="32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Clang Static Analyzer</a:t>
            </a:r>
            <a:endParaRPr b="1" sz="32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Binary Analysis Tool-IDA pro</a:t>
            </a:r>
            <a:endParaRPr b="1" sz="3200" u="sng">
              <a:solidFill>
                <a:schemeClr val="lt1"/>
              </a:solidFill>
            </a:endParaRPr>
          </a:p>
          <a:p>
            <a:pPr indent="-431800" lvl="0" marL="457200" marR="0" rtl="0" algn="l">
              <a:lnSpc>
                <a:spcPct val="140000"/>
              </a:lnSpc>
              <a:spcBef>
                <a:spcPts val="0"/>
              </a:spcBef>
              <a:spcAft>
                <a:spcPts val="0"/>
              </a:spcAft>
              <a:buClr>
                <a:schemeClr val="lt1"/>
              </a:buClr>
              <a:buSzPts val="3200"/>
              <a:buChar char="❖"/>
            </a:pPr>
            <a:r>
              <a:rPr b="1" lang="en-US" sz="3200" u="sng">
                <a:solidFill>
                  <a:schemeClr val="lt1"/>
                </a:solidFill>
              </a:rPr>
              <a:t>Valgrind</a:t>
            </a:r>
            <a:endParaRPr b="1" sz="3200" u="sng">
              <a:solidFill>
                <a:schemeClr val="lt1"/>
              </a:solidFill>
            </a:endParaRPr>
          </a:p>
        </p:txBody>
      </p:sp>
      <p:sp>
        <p:nvSpPr>
          <p:cNvPr id="885" name="Google Shape;885;p35"/>
          <p:cNvSpPr txBox="1"/>
          <p:nvPr/>
        </p:nvSpPr>
        <p:spPr>
          <a:xfrm>
            <a:off x="1770450" y="1311063"/>
            <a:ext cx="12651900" cy="1734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4900" u="sng">
                <a:solidFill>
                  <a:srgbClr val="41B984"/>
                </a:solidFill>
                <a:latin typeface="Lexend"/>
                <a:ea typeface="Lexend"/>
                <a:cs typeface="Lexend"/>
                <a:sym typeface="Lexend"/>
              </a:rPr>
              <a:t>Websites and Tools protecting against Buffer overflow attack</a:t>
            </a:r>
            <a:r>
              <a:rPr b="1" i="0" lang="en-US" sz="4900" u="sng" cap="none" strike="noStrike">
                <a:solidFill>
                  <a:srgbClr val="41B984"/>
                </a:solidFill>
                <a:latin typeface="Lexend"/>
                <a:ea typeface="Lexend"/>
                <a:cs typeface="Lexend"/>
                <a:sym typeface="Lexend"/>
              </a:rPr>
              <a:t> </a:t>
            </a:r>
            <a:endParaRPr b="1" sz="2800" u="sng">
              <a:solidFill>
                <a:srgbClr val="41B984"/>
              </a:solidFill>
              <a:latin typeface="Lexend"/>
              <a:ea typeface="Lexend"/>
              <a:cs typeface="Lexend"/>
              <a:sym typeface="Lexend"/>
            </a:endParaRPr>
          </a:p>
        </p:txBody>
      </p:sp>
      <p:sp>
        <p:nvSpPr>
          <p:cNvPr id="886" name="Google Shape;886;p35"/>
          <p:cNvSpPr/>
          <p:nvPr/>
        </p:nvSpPr>
        <p:spPr>
          <a:xfrm rot="-2700000">
            <a:off x="-4740424" y="-2792599"/>
            <a:ext cx="14365335" cy="937338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887" name="Google Shape;887;p35"/>
          <p:cNvSpPr/>
          <p:nvPr/>
        </p:nvSpPr>
        <p:spPr>
          <a:xfrm rot="7807243">
            <a:off x="12174648" y="3823790"/>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888" name="Google Shape;888;p35"/>
          <p:cNvGrpSpPr/>
          <p:nvPr/>
        </p:nvGrpSpPr>
        <p:grpSpPr>
          <a:xfrm>
            <a:off x="14016565" y="1183600"/>
            <a:ext cx="1875026" cy="1989564"/>
            <a:chOff x="0" y="-122432"/>
            <a:chExt cx="2500034" cy="2652752"/>
          </a:xfrm>
        </p:grpSpPr>
        <p:grpSp>
          <p:nvGrpSpPr>
            <p:cNvPr id="889" name="Google Shape;889;p35"/>
            <p:cNvGrpSpPr/>
            <p:nvPr/>
          </p:nvGrpSpPr>
          <p:grpSpPr>
            <a:xfrm>
              <a:off x="487115" y="682524"/>
              <a:ext cx="2012919" cy="1847796"/>
              <a:chOff x="0" y="-47625"/>
              <a:chExt cx="812800" cy="746125"/>
            </a:xfrm>
          </p:grpSpPr>
          <p:sp>
            <p:nvSpPr>
              <p:cNvPr id="890" name="Google Shape;890;p3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891" name="Google Shape;891;p3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2" name="Google Shape;892;p35"/>
            <p:cNvGrpSpPr/>
            <p:nvPr/>
          </p:nvGrpSpPr>
          <p:grpSpPr>
            <a:xfrm>
              <a:off x="0" y="-122432"/>
              <a:ext cx="2089507" cy="1918102"/>
              <a:chOff x="0" y="-47625"/>
              <a:chExt cx="812800" cy="746125"/>
            </a:xfrm>
          </p:grpSpPr>
          <p:sp>
            <p:nvSpPr>
              <p:cNvPr id="893" name="Google Shape;893;p3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894" name="Google Shape;894;p3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895" name="Google Shape;895;p35"/>
          <p:cNvGrpSpPr/>
          <p:nvPr/>
        </p:nvGrpSpPr>
        <p:grpSpPr>
          <a:xfrm>
            <a:off x="1970138" y="7409864"/>
            <a:ext cx="944194" cy="1006949"/>
            <a:chOff x="0" y="-60012"/>
            <a:chExt cx="1258926" cy="1342599"/>
          </a:xfrm>
        </p:grpSpPr>
        <p:grpSp>
          <p:nvGrpSpPr>
            <p:cNvPr id="896" name="Google Shape;896;p35"/>
            <p:cNvGrpSpPr/>
            <p:nvPr/>
          </p:nvGrpSpPr>
          <p:grpSpPr>
            <a:xfrm>
              <a:off x="260659" y="366210"/>
              <a:ext cx="998267" cy="916377"/>
              <a:chOff x="0" y="-47625"/>
              <a:chExt cx="812800" cy="746125"/>
            </a:xfrm>
          </p:grpSpPr>
          <p:sp>
            <p:nvSpPr>
              <p:cNvPr id="897" name="Google Shape;897;p3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898" name="Google Shape;898;p3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9" name="Google Shape;899;p35"/>
            <p:cNvGrpSpPr/>
            <p:nvPr/>
          </p:nvGrpSpPr>
          <p:grpSpPr>
            <a:xfrm>
              <a:off x="0" y="-60012"/>
              <a:ext cx="1024208" cy="940191"/>
              <a:chOff x="0" y="-47625"/>
              <a:chExt cx="812800" cy="746125"/>
            </a:xfrm>
          </p:grpSpPr>
          <p:sp>
            <p:nvSpPr>
              <p:cNvPr id="900" name="Google Shape;900;p3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901" name="Google Shape;901;p3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902" name="Google Shape;902;p35"/>
          <p:cNvSpPr txBox="1"/>
          <p:nvPr/>
        </p:nvSpPr>
        <p:spPr>
          <a:xfrm>
            <a:off x="266700" y="2812813"/>
            <a:ext cx="8610600" cy="1989600"/>
          </a:xfrm>
          <a:prstGeom prst="rect">
            <a:avLst/>
          </a:prstGeom>
          <a:noFill/>
          <a:ln>
            <a:noFill/>
          </a:ln>
        </p:spPr>
        <p:txBody>
          <a:bodyPr anchorCtr="0" anchor="t" bIns="91425" lIns="91425" spcFirstLastPara="1" rIns="91425" wrap="square" tIns="91425">
            <a:noAutofit/>
          </a:bodyPr>
          <a:lstStyle/>
          <a:p>
            <a:pPr indent="-546100" lvl="0" marL="457200" rtl="0" algn="l">
              <a:spcBef>
                <a:spcPts val="0"/>
              </a:spcBef>
              <a:spcAft>
                <a:spcPts val="0"/>
              </a:spcAft>
              <a:buClr>
                <a:schemeClr val="lt1"/>
              </a:buClr>
              <a:buSzPts val="5000"/>
              <a:buFont typeface="Calibri"/>
              <a:buChar char="➢"/>
            </a:pPr>
            <a:r>
              <a:rPr b="1" lang="en-US" sz="3000">
                <a:solidFill>
                  <a:schemeClr val="lt1"/>
                </a:solidFill>
                <a:latin typeface="Roboto"/>
                <a:ea typeface="Roboto"/>
                <a:cs typeface="Roboto"/>
                <a:sym typeface="Roboto"/>
              </a:rPr>
              <a:t>OWASP (Open Web Application Security Project):</a:t>
            </a:r>
            <a:endParaRPr b="1" sz="3000">
              <a:solidFill>
                <a:schemeClr val="lt1"/>
              </a:solidFill>
              <a:latin typeface="Roboto"/>
              <a:ea typeface="Roboto"/>
              <a:cs typeface="Roboto"/>
              <a:sym typeface="Roboto"/>
            </a:endParaRPr>
          </a:p>
          <a:p>
            <a:pPr indent="-552450" lvl="0" marL="457200" rtl="0" algn="l">
              <a:spcBef>
                <a:spcPts val="0"/>
              </a:spcBef>
              <a:spcAft>
                <a:spcPts val="0"/>
              </a:spcAft>
              <a:buClr>
                <a:schemeClr val="lt1"/>
              </a:buClr>
              <a:buSzPts val="5100"/>
              <a:buFont typeface="Roboto"/>
              <a:buChar char="➢"/>
            </a:pPr>
            <a:r>
              <a:rPr b="1" lang="en-US" sz="2800">
                <a:solidFill>
                  <a:schemeClr val="lt1"/>
                </a:solidFill>
                <a:latin typeface="Roboto"/>
                <a:ea typeface="Roboto"/>
                <a:cs typeface="Roboto"/>
                <a:sym typeface="Roboto"/>
              </a:rPr>
              <a:t>CERT (Computer Emergency Response Team) - Secure Coding Standards:</a:t>
            </a:r>
            <a:endParaRPr b="1" sz="51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highlight>
                <a:srgbClr val="343541"/>
              </a:highlight>
              <a:latin typeface="Roboto"/>
              <a:ea typeface="Roboto"/>
              <a:cs typeface="Roboto"/>
              <a:sym typeface="Roboto"/>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906" name="Shape 906"/>
        <p:cNvGrpSpPr/>
        <p:nvPr/>
      </p:nvGrpSpPr>
      <p:grpSpPr>
        <a:xfrm>
          <a:off x="0" y="0"/>
          <a:ext cx="0" cy="0"/>
          <a:chOff x="0" y="0"/>
          <a:chExt cx="0" cy="0"/>
        </a:xfrm>
      </p:grpSpPr>
      <p:sp>
        <p:nvSpPr>
          <p:cNvPr id="907" name="Google Shape;907;p36"/>
          <p:cNvSpPr txBox="1"/>
          <p:nvPr/>
        </p:nvSpPr>
        <p:spPr>
          <a:xfrm>
            <a:off x="5280936" y="1195181"/>
            <a:ext cx="77262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908" name="Google Shape;908;p36"/>
          <p:cNvSpPr txBox="1"/>
          <p:nvPr/>
        </p:nvSpPr>
        <p:spPr>
          <a:xfrm>
            <a:off x="3143698" y="5102950"/>
            <a:ext cx="11810400" cy="21540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t/>
            </a:r>
            <a:endParaRPr/>
          </a:p>
        </p:txBody>
      </p:sp>
      <p:sp>
        <p:nvSpPr>
          <p:cNvPr id="909" name="Google Shape;909;p36"/>
          <p:cNvSpPr txBox="1"/>
          <p:nvPr/>
        </p:nvSpPr>
        <p:spPr>
          <a:xfrm>
            <a:off x="3503825" y="3625138"/>
            <a:ext cx="12651900" cy="147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9600" u="sng">
                <a:solidFill>
                  <a:srgbClr val="FFFFFF"/>
                </a:solidFill>
              </a:rPr>
              <a:t> Conclusion</a:t>
            </a:r>
            <a:endParaRPr b="1" sz="9600" u="sng"/>
          </a:p>
        </p:txBody>
      </p:sp>
      <p:sp>
        <p:nvSpPr>
          <p:cNvPr id="910" name="Google Shape;910;p36"/>
          <p:cNvSpPr/>
          <p:nvPr/>
        </p:nvSpPr>
        <p:spPr>
          <a:xfrm rot="-2700000">
            <a:off x="-5979599" y="-4687674"/>
            <a:ext cx="14365335" cy="937338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20000"/>
            </a:blip>
            <a:stretch>
              <a:fillRect b="0" l="0" r="0" t="0"/>
            </a:stretch>
          </a:blipFill>
          <a:ln>
            <a:noFill/>
          </a:ln>
        </p:spPr>
      </p:sp>
      <p:sp>
        <p:nvSpPr>
          <p:cNvPr id="911" name="Google Shape;911;p36"/>
          <p:cNvSpPr/>
          <p:nvPr/>
        </p:nvSpPr>
        <p:spPr>
          <a:xfrm rot="7808129">
            <a:off x="11821497" y="3825915"/>
            <a:ext cx="14366322" cy="9374025"/>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grpSp>
        <p:nvGrpSpPr>
          <p:cNvPr id="912" name="Google Shape;912;p36"/>
          <p:cNvGrpSpPr/>
          <p:nvPr/>
        </p:nvGrpSpPr>
        <p:grpSpPr>
          <a:xfrm>
            <a:off x="14016565" y="1183598"/>
            <a:ext cx="1875011" cy="1989553"/>
            <a:chOff x="0" y="-122434"/>
            <a:chExt cx="2500014" cy="2652738"/>
          </a:xfrm>
        </p:grpSpPr>
        <p:grpSp>
          <p:nvGrpSpPr>
            <p:cNvPr id="913" name="Google Shape;913;p36"/>
            <p:cNvGrpSpPr/>
            <p:nvPr/>
          </p:nvGrpSpPr>
          <p:grpSpPr>
            <a:xfrm>
              <a:off x="487115" y="682525"/>
              <a:ext cx="2012899" cy="1847779"/>
              <a:chOff x="0" y="-47625"/>
              <a:chExt cx="812800" cy="746125"/>
            </a:xfrm>
          </p:grpSpPr>
          <p:sp>
            <p:nvSpPr>
              <p:cNvPr id="914" name="Google Shape;914;p3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915" name="Google Shape;915;p3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6" name="Google Shape;916;p36"/>
            <p:cNvGrpSpPr/>
            <p:nvPr/>
          </p:nvGrpSpPr>
          <p:grpSpPr>
            <a:xfrm>
              <a:off x="0" y="-122434"/>
              <a:ext cx="2089546" cy="1918138"/>
              <a:chOff x="0" y="-47625"/>
              <a:chExt cx="812800" cy="746125"/>
            </a:xfrm>
          </p:grpSpPr>
          <p:sp>
            <p:nvSpPr>
              <p:cNvPr id="917" name="Google Shape;917;p3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918" name="Google Shape;918;p3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919" name="Google Shape;919;p36"/>
          <p:cNvGrpSpPr/>
          <p:nvPr/>
        </p:nvGrpSpPr>
        <p:grpSpPr>
          <a:xfrm>
            <a:off x="1970138" y="7409864"/>
            <a:ext cx="944205" cy="1006959"/>
            <a:chOff x="0" y="-60012"/>
            <a:chExt cx="1258940" cy="1342612"/>
          </a:xfrm>
        </p:grpSpPr>
        <p:grpSp>
          <p:nvGrpSpPr>
            <p:cNvPr id="920" name="Google Shape;920;p36"/>
            <p:cNvGrpSpPr/>
            <p:nvPr/>
          </p:nvGrpSpPr>
          <p:grpSpPr>
            <a:xfrm>
              <a:off x="260659" y="366209"/>
              <a:ext cx="998281" cy="916391"/>
              <a:chOff x="0" y="-47625"/>
              <a:chExt cx="812800" cy="746125"/>
            </a:xfrm>
          </p:grpSpPr>
          <p:sp>
            <p:nvSpPr>
              <p:cNvPr id="921" name="Google Shape;921;p3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922" name="Google Shape;922;p3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3" name="Google Shape;923;p36"/>
            <p:cNvGrpSpPr/>
            <p:nvPr/>
          </p:nvGrpSpPr>
          <p:grpSpPr>
            <a:xfrm>
              <a:off x="0" y="-60012"/>
              <a:ext cx="1024209" cy="940192"/>
              <a:chOff x="0" y="-47625"/>
              <a:chExt cx="812800" cy="746125"/>
            </a:xfrm>
          </p:grpSpPr>
          <p:sp>
            <p:nvSpPr>
              <p:cNvPr id="924" name="Google Shape;924;p3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925" name="Google Shape;925;p36"/>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CA8"/>
        </a:solidFill>
      </p:bgPr>
    </p:bg>
    <p:spTree>
      <p:nvGrpSpPr>
        <p:cNvPr id="929" name="Shape 929"/>
        <p:cNvGrpSpPr/>
        <p:nvPr/>
      </p:nvGrpSpPr>
      <p:grpSpPr>
        <a:xfrm>
          <a:off x="0" y="0"/>
          <a:ext cx="0" cy="0"/>
          <a:chOff x="0" y="0"/>
          <a:chExt cx="0" cy="0"/>
        </a:xfrm>
      </p:grpSpPr>
      <p:sp>
        <p:nvSpPr>
          <p:cNvPr id="930" name="Google Shape;930;p37"/>
          <p:cNvSpPr txBox="1"/>
          <p:nvPr/>
        </p:nvSpPr>
        <p:spPr>
          <a:xfrm>
            <a:off x="5280936" y="1195181"/>
            <a:ext cx="77262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931" name="Google Shape;931;p37"/>
          <p:cNvSpPr txBox="1"/>
          <p:nvPr/>
        </p:nvSpPr>
        <p:spPr>
          <a:xfrm>
            <a:off x="3143698" y="5102950"/>
            <a:ext cx="11810400" cy="21540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t/>
            </a:r>
            <a:endParaRPr/>
          </a:p>
        </p:txBody>
      </p:sp>
      <p:sp>
        <p:nvSpPr>
          <p:cNvPr id="932" name="Google Shape;932;p37"/>
          <p:cNvSpPr txBox="1"/>
          <p:nvPr/>
        </p:nvSpPr>
        <p:spPr>
          <a:xfrm>
            <a:off x="2818025" y="7261888"/>
            <a:ext cx="12651900" cy="215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t/>
            </a:r>
            <a:endParaRPr/>
          </a:p>
        </p:txBody>
      </p:sp>
      <p:sp>
        <p:nvSpPr>
          <p:cNvPr id="933" name="Google Shape;933;p37"/>
          <p:cNvSpPr txBox="1"/>
          <p:nvPr/>
        </p:nvSpPr>
        <p:spPr>
          <a:xfrm>
            <a:off x="2818025" y="8700163"/>
            <a:ext cx="12651900" cy="815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5300" u="sng">
                <a:solidFill>
                  <a:srgbClr val="FFFFFF"/>
                </a:solidFill>
              </a:rPr>
              <a:t>ANY QUESTION?????</a:t>
            </a:r>
            <a:endParaRPr b="1" sz="3200" u="sng"/>
          </a:p>
        </p:txBody>
      </p:sp>
      <p:sp>
        <p:nvSpPr>
          <p:cNvPr id="934" name="Google Shape;934;p37"/>
          <p:cNvSpPr/>
          <p:nvPr/>
        </p:nvSpPr>
        <p:spPr>
          <a:xfrm rot="-2700000">
            <a:off x="-5979599" y="-4687674"/>
            <a:ext cx="14365335" cy="937338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20000"/>
            </a:blip>
            <a:stretch>
              <a:fillRect b="0" l="0" r="0" t="0"/>
            </a:stretch>
          </a:blipFill>
          <a:ln>
            <a:noFill/>
          </a:ln>
        </p:spPr>
      </p:sp>
      <p:sp>
        <p:nvSpPr>
          <p:cNvPr id="935" name="Google Shape;935;p37"/>
          <p:cNvSpPr/>
          <p:nvPr/>
        </p:nvSpPr>
        <p:spPr>
          <a:xfrm rot="7808129">
            <a:off x="12164397" y="3820290"/>
            <a:ext cx="14366322" cy="9374025"/>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20000"/>
            </a:blip>
            <a:stretch>
              <a:fillRect b="0" l="0" r="0" t="0"/>
            </a:stretch>
          </a:blipFill>
          <a:ln>
            <a:noFill/>
          </a:ln>
        </p:spPr>
      </p:sp>
      <p:grpSp>
        <p:nvGrpSpPr>
          <p:cNvPr id="936" name="Google Shape;936;p37"/>
          <p:cNvGrpSpPr/>
          <p:nvPr/>
        </p:nvGrpSpPr>
        <p:grpSpPr>
          <a:xfrm>
            <a:off x="14016565" y="1183598"/>
            <a:ext cx="1875011" cy="1989553"/>
            <a:chOff x="0" y="-122434"/>
            <a:chExt cx="2500014" cy="2652738"/>
          </a:xfrm>
        </p:grpSpPr>
        <p:grpSp>
          <p:nvGrpSpPr>
            <p:cNvPr id="937" name="Google Shape;937;p37"/>
            <p:cNvGrpSpPr/>
            <p:nvPr/>
          </p:nvGrpSpPr>
          <p:grpSpPr>
            <a:xfrm>
              <a:off x="487115" y="682525"/>
              <a:ext cx="2012899" cy="1847779"/>
              <a:chOff x="0" y="-47625"/>
              <a:chExt cx="812800" cy="746125"/>
            </a:xfrm>
          </p:grpSpPr>
          <p:sp>
            <p:nvSpPr>
              <p:cNvPr id="938" name="Google Shape;938;p3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939" name="Google Shape;939;p37"/>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0" name="Google Shape;940;p37"/>
            <p:cNvGrpSpPr/>
            <p:nvPr/>
          </p:nvGrpSpPr>
          <p:grpSpPr>
            <a:xfrm>
              <a:off x="0" y="-122434"/>
              <a:ext cx="2089546" cy="1918138"/>
              <a:chOff x="0" y="-47625"/>
              <a:chExt cx="812800" cy="746125"/>
            </a:xfrm>
          </p:grpSpPr>
          <p:sp>
            <p:nvSpPr>
              <p:cNvPr id="941" name="Google Shape;941;p3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942" name="Google Shape;942;p37"/>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943" name="Google Shape;943;p37"/>
          <p:cNvGrpSpPr/>
          <p:nvPr/>
        </p:nvGrpSpPr>
        <p:grpSpPr>
          <a:xfrm>
            <a:off x="1970138" y="7409864"/>
            <a:ext cx="944205" cy="1006959"/>
            <a:chOff x="0" y="-60012"/>
            <a:chExt cx="1258940" cy="1342612"/>
          </a:xfrm>
        </p:grpSpPr>
        <p:grpSp>
          <p:nvGrpSpPr>
            <p:cNvPr id="944" name="Google Shape;944;p37"/>
            <p:cNvGrpSpPr/>
            <p:nvPr/>
          </p:nvGrpSpPr>
          <p:grpSpPr>
            <a:xfrm>
              <a:off x="260659" y="366209"/>
              <a:ext cx="998281" cy="916391"/>
              <a:chOff x="0" y="-47625"/>
              <a:chExt cx="812800" cy="746125"/>
            </a:xfrm>
          </p:grpSpPr>
          <p:sp>
            <p:nvSpPr>
              <p:cNvPr id="945" name="Google Shape;945;p3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946" name="Google Shape;946;p37"/>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7" name="Google Shape;947;p37"/>
            <p:cNvGrpSpPr/>
            <p:nvPr/>
          </p:nvGrpSpPr>
          <p:grpSpPr>
            <a:xfrm>
              <a:off x="0" y="-60012"/>
              <a:ext cx="1024209" cy="940192"/>
              <a:chOff x="0" y="-47625"/>
              <a:chExt cx="812800" cy="746125"/>
            </a:xfrm>
          </p:grpSpPr>
          <p:sp>
            <p:nvSpPr>
              <p:cNvPr id="948" name="Google Shape;948;p3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949" name="Google Shape;949;p37"/>
              <p:cNvSpPr txBox="1"/>
              <p:nvPr/>
            </p:nvSpPr>
            <p:spPr>
              <a:xfrm>
                <a:off x="114300" y="-47625"/>
                <a:ext cx="5841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950" name="Google Shape;950;p37"/>
          <p:cNvPicPr preferRelativeResize="0"/>
          <p:nvPr/>
        </p:nvPicPr>
        <p:blipFill>
          <a:blip r:embed="rId4">
            <a:alphaModFix/>
          </a:blip>
          <a:stretch>
            <a:fillRect/>
          </a:stretch>
        </p:blipFill>
        <p:spPr>
          <a:xfrm>
            <a:off x="0" y="-5625"/>
            <a:ext cx="18288000" cy="7408457"/>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950"/>
                                        </p:tgtEl>
                                        <p:attrNameLst>
                                          <p:attrName>ppt_w</p:attrName>
                                        </p:attrNameLst>
                                      </p:cBhvr>
                                      <p:tavLst>
                                        <p:tav fmla="" tm="0">
                                          <p:val>
                                            <p:strVal val="#ppt_w"/>
                                          </p:val>
                                        </p:tav>
                                        <p:tav fmla="" tm="100000">
                                          <p:val>
                                            <p:strVal val="0"/>
                                          </p:val>
                                        </p:tav>
                                      </p:tavLst>
                                    </p:anim>
                                    <p:anim calcmode="lin" valueType="num">
                                      <p:cBhvr additive="base">
                                        <p:cTn dur="1000"/>
                                        <p:tgtEl>
                                          <p:spTgt spid="950"/>
                                        </p:tgtEl>
                                        <p:attrNameLst>
                                          <p:attrName>ppt_h</p:attrName>
                                        </p:attrNameLst>
                                      </p:cBhvr>
                                      <p:tavLst>
                                        <p:tav fmla="" tm="0">
                                          <p:val>
                                            <p:strVal val="#ppt_h"/>
                                          </p:val>
                                        </p:tav>
                                        <p:tav fmla="" tm="100000">
                                          <p:val>
                                            <p:strVal val="0"/>
                                          </p:val>
                                        </p:tav>
                                      </p:tavLst>
                                    </p:anim>
                                    <p:set>
                                      <p:cBhvr>
                                        <p:cTn dur="1" fill="hold">
                                          <p:stCondLst>
                                            <p:cond delay="1000"/>
                                          </p:stCondLst>
                                        </p:cTn>
                                        <p:tgtEl>
                                          <p:spTgt spid="9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182" name="Shape 182"/>
        <p:cNvGrpSpPr/>
        <p:nvPr/>
      </p:nvGrpSpPr>
      <p:grpSpPr>
        <a:xfrm>
          <a:off x="0" y="0"/>
          <a:ext cx="0" cy="0"/>
          <a:chOff x="0" y="0"/>
          <a:chExt cx="0" cy="0"/>
        </a:xfrm>
      </p:grpSpPr>
      <p:sp>
        <p:nvSpPr>
          <p:cNvPr id="183" name="Google Shape;183;p15"/>
          <p:cNvSpPr/>
          <p:nvPr/>
        </p:nvSpPr>
        <p:spPr>
          <a:xfrm rot="7599151">
            <a:off x="11109324" y="401821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184" name="Google Shape;184;p15"/>
          <p:cNvGrpSpPr/>
          <p:nvPr/>
        </p:nvGrpSpPr>
        <p:grpSpPr>
          <a:xfrm rot="5400000">
            <a:off x="11532061" y="1478901"/>
            <a:ext cx="3086100" cy="10787429"/>
            <a:chOff x="0" y="-47625"/>
            <a:chExt cx="812800" cy="2841134"/>
          </a:xfrm>
        </p:grpSpPr>
        <p:sp>
          <p:nvSpPr>
            <p:cNvPr id="185" name="Google Shape;185;p15"/>
            <p:cNvSpPr/>
            <p:nvPr/>
          </p:nvSpPr>
          <p:spPr>
            <a:xfrm>
              <a:off x="0" y="0"/>
              <a:ext cx="812800" cy="2793509"/>
            </a:xfrm>
            <a:custGeom>
              <a:rect b="b" l="l" r="r" t="t"/>
              <a:pathLst>
                <a:path extrusionOk="0" h="2793509" w="812800">
                  <a:moveTo>
                    <a:pt x="0" y="0"/>
                  </a:moveTo>
                  <a:lnTo>
                    <a:pt x="812800" y="0"/>
                  </a:lnTo>
                  <a:lnTo>
                    <a:pt x="812800" y="2793509"/>
                  </a:lnTo>
                  <a:lnTo>
                    <a:pt x="0" y="2793509"/>
                  </a:lnTo>
                  <a:close/>
                </a:path>
              </a:pathLst>
            </a:custGeom>
            <a:solidFill>
              <a:srgbClr val="69F3C2"/>
            </a:solidFill>
            <a:ln>
              <a:noFill/>
            </a:ln>
          </p:spPr>
        </p:sp>
        <p:sp>
          <p:nvSpPr>
            <p:cNvPr id="186" name="Google Shape;186;p15"/>
            <p:cNvSpPr txBox="1"/>
            <p:nvPr/>
          </p:nvSpPr>
          <p:spPr>
            <a:xfrm>
              <a:off x="0" y="-47625"/>
              <a:ext cx="812800" cy="284113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7" name="Google Shape;187;p15"/>
          <p:cNvSpPr/>
          <p:nvPr/>
        </p:nvSpPr>
        <p:spPr>
          <a:xfrm>
            <a:off x="7681397" y="5329566"/>
            <a:ext cx="10606603" cy="3086100"/>
          </a:xfrm>
          <a:custGeom>
            <a:rect b="b" l="l" r="r" t="t"/>
            <a:pathLst>
              <a:path extrusionOk="0" h="3086100" w="10606603">
                <a:moveTo>
                  <a:pt x="0" y="0"/>
                </a:moveTo>
                <a:lnTo>
                  <a:pt x="10606603" y="0"/>
                </a:lnTo>
                <a:lnTo>
                  <a:pt x="10606603" y="3086100"/>
                </a:lnTo>
                <a:lnTo>
                  <a:pt x="0" y="3086100"/>
                </a:lnTo>
                <a:lnTo>
                  <a:pt x="0" y="0"/>
                </a:lnTo>
                <a:close/>
              </a:path>
            </a:pathLst>
          </a:custGeom>
          <a:blipFill rotWithShape="1">
            <a:blip r:embed="rId4">
              <a:alphaModFix/>
            </a:blip>
            <a:stretch>
              <a:fillRect b="-228374" l="-9458" r="-49781" t="0"/>
            </a:stretch>
          </a:blipFill>
          <a:ln>
            <a:noFill/>
          </a:ln>
        </p:spPr>
      </p:sp>
      <p:grpSp>
        <p:nvGrpSpPr>
          <p:cNvPr id="188" name="Google Shape;188;p15"/>
          <p:cNvGrpSpPr/>
          <p:nvPr/>
        </p:nvGrpSpPr>
        <p:grpSpPr>
          <a:xfrm rot="5400000">
            <a:off x="6849358" y="707445"/>
            <a:ext cx="3086100" cy="10945818"/>
            <a:chOff x="0" y="-47625"/>
            <a:chExt cx="812800" cy="2882849"/>
          </a:xfrm>
        </p:grpSpPr>
        <p:sp>
          <p:nvSpPr>
            <p:cNvPr id="189" name="Google Shape;189;p15"/>
            <p:cNvSpPr/>
            <p:nvPr/>
          </p:nvSpPr>
          <p:spPr>
            <a:xfrm>
              <a:off x="0" y="0"/>
              <a:ext cx="812800" cy="2835224"/>
            </a:xfrm>
            <a:custGeom>
              <a:rect b="b" l="l" r="r" t="t"/>
              <a:pathLst>
                <a:path extrusionOk="0" h="2835224" w="812800">
                  <a:moveTo>
                    <a:pt x="0" y="0"/>
                  </a:moveTo>
                  <a:lnTo>
                    <a:pt x="812800" y="0"/>
                  </a:lnTo>
                  <a:lnTo>
                    <a:pt x="812800" y="2835224"/>
                  </a:lnTo>
                  <a:lnTo>
                    <a:pt x="0" y="2835224"/>
                  </a:lnTo>
                  <a:close/>
                </a:path>
              </a:pathLst>
            </a:custGeom>
            <a:solidFill>
              <a:srgbClr val="F35391"/>
            </a:solidFill>
            <a:ln>
              <a:noFill/>
            </a:ln>
          </p:spPr>
        </p:sp>
        <p:sp>
          <p:nvSpPr>
            <p:cNvPr id="190" name="Google Shape;190;p15"/>
            <p:cNvSpPr txBox="1"/>
            <p:nvPr/>
          </p:nvSpPr>
          <p:spPr>
            <a:xfrm>
              <a:off x="0" y="-47625"/>
              <a:ext cx="812800" cy="28828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1" name="Google Shape;191;p15"/>
          <p:cNvGrpSpPr/>
          <p:nvPr/>
        </p:nvGrpSpPr>
        <p:grpSpPr>
          <a:xfrm>
            <a:off x="3363413" y="5393904"/>
            <a:ext cx="1544564" cy="1544564"/>
            <a:chOff x="0" y="0"/>
            <a:chExt cx="812800" cy="812800"/>
          </a:xfrm>
        </p:grpSpPr>
        <p:sp>
          <p:nvSpPr>
            <p:cNvPr id="192" name="Google Shape;19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txBox="1"/>
            <p:nvPr/>
          </p:nvSpPr>
          <p:spPr>
            <a:xfrm>
              <a:off x="76200" y="76200"/>
              <a:ext cx="660400" cy="660400"/>
            </a:xfrm>
            <a:prstGeom prst="rect">
              <a:avLst/>
            </a:prstGeom>
            <a:noFill/>
            <a:ln>
              <a:noFill/>
            </a:ln>
          </p:spPr>
          <p:txBody>
            <a:bodyPr anchorCtr="0" anchor="ctr" bIns="50800" lIns="50800" spcFirstLastPara="1" rIns="50800" wrap="square" tIns="50800">
              <a:noAutofit/>
            </a:bodyPr>
            <a:lstStyle/>
            <a:p>
              <a:pPr indent="0" lvl="0" marL="0" marR="0" rtl="0" algn="ctr">
                <a:lnSpc>
                  <a:spcPct val="120005"/>
                </a:lnSpc>
                <a:spcBef>
                  <a:spcPts val="0"/>
                </a:spcBef>
                <a:spcAft>
                  <a:spcPts val="0"/>
                </a:spcAft>
                <a:buNone/>
              </a:pPr>
              <a:r>
                <a:rPr b="0" i="0" lang="en-US" sz="3399" u="none" cap="none" strike="noStrike">
                  <a:solidFill>
                    <a:srgbClr val="FFFFFF"/>
                  </a:solidFill>
                  <a:latin typeface="Montserrat SemiBold"/>
                  <a:ea typeface="Montserrat SemiBold"/>
                  <a:cs typeface="Montserrat SemiBold"/>
                  <a:sym typeface="Montserrat SemiBold"/>
                </a:rPr>
                <a:t>0</a:t>
              </a:r>
              <a:r>
                <a:rPr lang="en-US" sz="3399">
                  <a:solidFill>
                    <a:srgbClr val="FFFFFF"/>
                  </a:solidFill>
                  <a:latin typeface="Montserrat SemiBold"/>
                  <a:ea typeface="Montserrat SemiBold"/>
                  <a:cs typeface="Montserrat SemiBold"/>
                  <a:sym typeface="Montserrat SemiBold"/>
                </a:rPr>
                <a:t>2</a:t>
              </a:r>
              <a:endParaRPr/>
            </a:p>
          </p:txBody>
        </p:sp>
      </p:grpSp>
      <p:sp>
        <p:nvSpPr>
          <p:cNvPr id="194" name="Google Shape;194;p15"/>
          <p:cNvSpPr/>
          <p:nvPr/>
        </p:nvSpPr>
        <p:spPr>
          <a:xfrm rot="-3278844">
            <a:off x="-7178676" y="-365538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195" name="Google Shape;195;p15"/>
          <p:cNvSpPr txBox="1"/>
          <p:nvPr/>
        </p:nvSpPr>
        <p:spPr>
          <a:xfrm>
            <a:off x="5225989" y="5175949"/>
            <a:ext cx="7988400" cy="1385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lang="en-US" sz="9000">
                <a:solidFill>
                  <a:srgbClr val="FFFFFF"/>
                </a:solidFill>
                <a:latin typeface="Montserrat Black"/>
                <a:ea typeface="Montserrat Black"/>
                <a:cs typeface="Montserrat Black"/>
                <a:sym typeface="Montserrat Black"/>
              </a:rPr>
              <a:t>Exploitation </a:t>
            </a:r>
            <a:endParaRPr/>
          </a:p>
        </p:txBody>
      </p:sp>
      <p:sp>
        <p:nvSpPr>
          <p:cNvPr id="196" name="Google Shape;196;p15"/>
          <p:cNvSpPr txBox="1"/>
          <p:nvPr/>
        </p:nvSpPr>
        <p:spPr>
          <a:xfrm>
            <a:off x="5226004" y="6514488"/>
            <a:ext cx="7542900" cy="6618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300">
                <a:solidFill>
                  <a:srgbClr val="FFFFFF"/>
                </a:solidFill>
              </a:rPr>
              <a:t>                 of the Vulnerability</a:t>
            </a:r>
            <a:r>
              <a:rPr b="0" i="0" lang="en-US" sz="3200" u="none" cap="none" strike="noStrike">
                <a:solidFill>
                  <a:srgbClr val="FFFFFF"/>
                </a:solidFill>
                <a:latin typeface="Arial"/>
                <a:ea typeface="Arial"/>
                <a:cs typeface="Arial"/>
                <a:sym typeface="Arial"/>
              </a:rPr>
              <a:t> </a:t>
            </a:r>
            <a:endParaRPr/>
          </a:p>
        </p:txBody>
      </p:sp>
      <p:grpSp>
        <p:nvGrpSpPr>
          <p:cNvPr id="197" name="Google Shape;197;p15"/>
          <p:cNvGrpSpPr/>
          <p:nvPr/>
        </p:nvGrpSpPr>
        <p:grpSpPr>
          <a:xfrm>
            <a:off x="14721357" y="1047848"/>
            <a:ext cx="1875026" cy="1989564"/>
            <a:chOff x="0" y="-122432"/>
            <a:chExt cx="2500034" cy="2652752"/>
          </a:xfrm>
        </p:grpSpPr>
        <p:grpSp>
          <p:nvGrpSpPr>
            <p:cNvPr id="198" name="Google Shape;198;p15"/>
            <p:cNvGrpSpPr/>
            <p:nvPr/>
          </p:nvGrpSpPr>
          <p:grpSpPr>
            <a:xfrm>
              <a:off x="487115" y="682524"/>
              <a:ext cx="2012919" cy="1847796"/>
              <a:chOff x="0" y="-47625"/>
              <a:chExt cx="812800" cy="746125"/>
            </a:xfrm>
          </p:grpSpPr>
          <p:sp>
            <p:nvSpPr>
              <p:cNvPr id="199" name="Google Shape;199;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00" name="Google Shape;200;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15"/>
            <p:cNvGrpSpPr/>
            <p:nvPr/>
          </p:nvGrpSpPr>
          <p:grpSpPr>
            <a:xfrm>
              <a:off x="0" y="-122432"/>
              <a:ext cx="2089507" cy="1918102"/>
              <a:chOff x="0" y="-47625"/>
              <a:chExt cx="812800" cy="746125"/>
            </a:xfrm>
          </p:grpSpPr>
          <p:sp>
            <p:nvSpPr>
              <p:cNvPr id="202" name="Google Shape;202;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03" name="Google Shape;203;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04" name="Google Shape;204;p15"/>
          <p:cNvGrpSpPr/>
          <p:nvPr/>
        </p:nvGrpSpPr>
        <p:grpSpPr>
          <a:xfrm>
            <a:off x="1477581" y="2487729"/>
            <a:ext cx="1441918" cy="1458865"/>
            <a:chOff x="0" y="-99633"/>
            <a:chExt cx="1922558" cy="1945153"/>
          </a:xfrm>
        </p:grpSpPr>
        <p:grpSp>
          <p:nvGrpSpPr>
            <p:cNvPr id="205" name="Google Shape;205;p15"/>
            <p:cNvGrpSpPr/>
            <p:nvPr/>
          </p:nvGrpSpPr>
          <p:grpSpPr>
            <a:xfrm>
              <a:off x="0" y="-99633"/>
              <a:ext cx="1700411" cy="1560924"/>
              <a:chOff x="0" y="-47625"/>
              <a:chExt cx="812800" cy="746125"/>
            </a:xfrm>
          </p:grpSpPr>
          <p:sp>
            <p:nvSpPr>
              <p:cNvPr id="206" name="Google Shape;206;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07" name="Google Shape;207;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15"/>
            <p:cNvGrpSpPr/>
            <p:nvPr/>
          </p:nvGrpSpPr>
          <p:grpSpPr>
            <a:xfrm>
              <a:off x="231002" y="292724"/>
              <a:ext cx="1691556" cy="1552796"/>
              <a:chOff x="0" y="-47625"/>
              <a:chExt cx="812800" cy="746125"/>
            </a:xfrm>
          </p:grpSpPr>
          <p:sp>
            <p:nvSpPr>
              <p:cNvPr id="209" name="Google Shape;209;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10" name="Google Shape;210;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11" name="Google Shape;211;p15"/>
          <p:cNvGrpSpPr/>
          <p:nvPr/>
        </p:nvGrpSpPr>
        <p:grpSpPr>
          <a:xfrm>
            <a:off x="5983192" y="8657291"/>
            <a:ext cx="847888" cy="856040"/>
            <a:chOff x="0" y="-60012"/>
            <a:chExt cx="1130517" cy="1141387"/>
          </a:xfrm>
        </p:grpSpPr>
        <p:grpSp>
          <p:nvGrpSpPr>
            <p:cNvPr id="212" name="Google Shape;212;p15"/>
            <p:cNvGrpSpPr/>
            <p:nvPr/>
          </p:nvGrpSpPr>
          <p:grpSpPr>
            <a:xfrm>
              <a:off x="132250" y="164998"/>
              <a:ext cx="998267" cy="916377"/>
              <a:chOff x="0" y="-47625"/>
              <a:chExt cx="812800" cy="746125"/>
            </a:xfrm>
          </p:grpSpPr>
          <p:sp>
            <p:nvSpPr>
              <p:cNvPr id="213" name="Google Shape;213;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14" name="Google Shape;214;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5" name="Google Shape;215;p15"/>
            <p:cNvGrpSpPr/>
            <p:nvPr/>
          </p:nvGrpSpPr>
          <p:grpSpPr>
            <a:xfrm>
              <a:off x="0" y="-60012"/>
              <a:ext cx="1024208" cy="940191"/>
              <a:chOff x="0" y="-47625"/>
              <a:chExt cx="812800" cy="746125"/>
            </a:xfrm>
          </p:grpSpPr>
          <p:sp>
            <p:nvSpPr>
              <p:cNvPr id="216" name="Google Shape;216;p1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17" name="Google Shape;217;p15"/>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221" name="Shape 221"/>
        <p:cNvGrpSpPr/>
        <p:nvPr/>
      </p:nvGrpSpPr>
      <p:grpSpPr>
        <a:xfrm>
          <a:off x="0" y="0"/>
          <a:ext cx="0" cy="0"/>
          <a:chOff x="0" y="0"/>
          <a:chExt cx="0" cy="0"/>
        </a:xfrm>
      </p:grpSpPr>
      <p:grpSp>
        <p:nvGrpSpPr>
          <p:cNvPr id="222" name="Google Shape;222;p16"/>
          <p:cNvGrpSpPr/>
          <p:nvPr/>
        </p:nvGrpSpPr>
        <p:grpSpPr>
          <a:xfrm>
            <a:off x="8936824" y="5296049"/>
            <a:ext cx="6432290" cy="2688322"/>
            <a:chOff x="-3842583" y="-2025950"/>
            <a:chExt cx="8576386" cy="3584429"/>
          </a:xfrm>
        </p:grpSpPr>
        <p:sp>
          <p:nvSpPr>
            <p:cNvPr id="223" name="Google Shape;223;p16"/>
            <p:cNvSpPr txBox="1"/>
            <p:nvPr/>
          </p:nvSpPr>
          <p:spPr>
            <a:xfrm>
              <a:off x="-3842583" y="-2025950"/>
              <a:ext cx="5059200" cy="656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Limited Space</a:t>
              </a:r>
              <a:endParaRPr b="1">
                <a:latin typeface="Open Sans"/>
                <a:ea typeface="Open Sans"/>
                <a:cs typeface="Open Sans"/>
                <a:sym typeface="Open Sans"/>
              </a:endParaRPr>
            </a:p>
          </p:txBody>
        </p:sp>
        <p:sp>
          <p:nvSpPr>
            <p:cNvPr id="224" name="Google Shape;224;p16"/>
            <p:cNvSpPr txBox="1"/>
            <p:nvPr/>
          </p:nvSpPr>
          <p:spPr>
            <a:xfrm>
              <a:off x="325603" y="1065879"/>
              <a:ext cx="4408200" cy="492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FFFFFF"/>
                  </a:solidFill>
                  <a:latin typeface="Arial"/>
                  <a:ea typeface="Arial"/>
                  <a:cs typeface="Arial"/>
                  <a:sym typeface="Arial"/>
                </a:rPr>
                <a:t>s. </a:t>
              </a:r>
              <a:endParaRPr/>
            </a:p>
          </p:txBody>
        </p:sp>
      </p:grpSp>
      <p:sp>
        <p:nvSpPr>
          <p:cNvPr id="225" name="Google Shape;225;p16"/>
          <p:cNvSpPr txBox="1"/>
          <p:nvPr/>
        </p:nvSpPr>
        <p:spPr>
          <a:xfrm>
            <a:off x="890225" y="902800"/>
            <a:ext cx="16507500" cy="1185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700">
                <a:solidFill>
                  <a:srgbClr val="69F3C2"/>
                </a:solidFill>
                <a:latin typeface="Montserrat SemiBold"/>
                <a:ea typeface="Montserrat SemiBold"/>
                <a:cs typeface="Montserrat SemiBold"/>
                <a:sym typeface="Montserrat SemiBold"/>
              </a:rPr>
              <a:t>A Step-by-Step Walkthrough</a:t>
            </a:r>
            <a:endParaRPr sz="7700"/>
          </a:p>
        </p:txBody>
      </p:sp>
      <p:sp>
        <p:nvSpPr>
          <p:cNvPr id="226" name="Google Shape;226;p16"/>
          <p:cNvSpPr/>
          <p:nvPr/>
        </p:nvSpPr>
        <p:spPr>
          <a:xfrm rot="-3280742">
            <a:off x="-6812039" y="-281469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227" name="Google Shape;227;p16"/>
          <p:cNvSpPr/>
          <p:nvPr/>
        </p:nvSpPr>
        <p:spPr>
          <a:xfrm rot="7600168">
            <a:off x="11663043" y="2434288"/>
            <a:ext cx="14364618" cy="9372913"/>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228" name="Google Shape;228;p16"/>
          <p:cNvGrpSpPr/>
          <p:nvPr/>
        </p:nvGrpSpPr>
        <p:grpSpPr>
          <a:xfrm>
            <a:off x="2167176" y="2517173"/>
            <a:ext cx="2907404" cy="2349754"/>
            <a:chOff x="0" y="0"/>
            <a:chExt cx="4661542" cy="4036685"/>
          </a:xfrm>
        </p:grpSpPr>
        <p:sp>
          <p:nvSpPr>
            <p:cNvPr id="229" name="Google Shape;229;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0" name="Google Shape;230;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31" name="Google Shape;231;p16"/>
          <p:cNvGrpSpPr/>
          <p:nvPr/>
        </p:nvGrpSpPr>
        <p:grpSpPr>
          <a:xfrm>
            <a:off x="5784650" y="2517175"/>
            <a:ext cx="2907404" cy="2349754"/>
            <a:chOff x="0" y="0"/>
            <a:chExt cx="4661542" cy="4036685"/>
          </a:xfrm>
        </p:grpSpPr>
        <p:sp>
          <p:nvSpPr>
            <p:cNvPr id="232" name="Google Shape;232;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3" name="Google Shape;233;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34" name="Google Shape;234;p16"/>
          <p:cNvGrpSpPr/>
          <p:nvPr/>
        </p:nvGrpSpPr>
        <p:grpSpPr>
          <a:xfrm>
            <a:off x="9402124" y="2517175"/>
            <a:ext cx="2907404" cy="2349754"/>
            <a:chOff x="0" y="0"/>
            <a:chExt cx="4661542" cy="4036685"/>
          </a:xfrm>
        </p:grpSpPr>
        <p:sp>
          <p:nvSpPr>
            <p:cNvPr id="235" name="Google Shape;235;p16"/>
            <p:cNvSpPr/>
            <p:nvPr/>
          </p:nvSpPr>
          <p:spPr>
            <a:xfrm>
              <a:off x="0" y="0"/>
              <a:ext cx="4661542" cy="40366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36" name="Google Shape;236;p16"/>
            <p:cNvSpPr/>
            <p:nvPr/>
          </p:nvSpPr>
          <p:spPr>
            <a:xfrm>
              <a:off x="328910" y="284821"/>
              <a:ext cx="4003722" cy="3467042"/>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sp>
        <p:nvSpPr>
          <p:cNvPr id="237" name="Google Shape;237;p16"/>
          <p:cNvSpPr txBox="1"/>
          <p:nvPr/>
        </p:nvSpPr>
        <p:spPr>
          <a:xfrm>
            <a:off x="5585201" y="5296000"/>
            <a:ext cx="33063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Function Calls</a:t>
            </a:r>
            <a:endParaRPr b="1">
              <a:latin typeface="Open Sans"/>
              <a:ea typeface="Open Sans"/>
              <a:cs typeface="Open Sans"/>
              <a:sym typeface="Open Sans"/>
            </a:endParaRPr>
          </a:p>
        </p:txBody>
      </p:sp>
      <p:sp>
        <p:nvSpPr>
          <p:cNvPr id="238" name="Google Shape;238;p16"/>
          <p:cNvSpPr txBox="1"/>
          <p:nvPr/>
        </p:nvSpPr>
        <p:spPr>
          <a:xfrm>
            <a:off x="1564075" y="5311450"/>
            <a:ext cx="39540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chemeClr val="lt1"/>
                </a:solidFill>
                <a:latin typeface="Montserrat"/>
                <a:ea typeface="Montserrat"/>
                <a:cs typeface="Montserrat"/>
                <a:sym typeface="Montserrat"/>
              </a:rPr>
              <a:t>Building a Stack</a:t>
            </a:r>
            <a:endParaRPr b="1" sz="3200">
              <a:solidFill>
                <a:schemeClr val="lt1"/>
              </a:solidFill>
              <a:latin typeface="Montserrat"/>
              <a:ea typeface="Montserrat"/>
              <a:cs typeface="Montserrat"/>
              <a:sym typeface="Montserrat"/>
            </a:endParaRPr>
          </a:p>
        </p:txBody>
      </p:sp>
      <p:grpSp>
        <p:nvGrpSpPr>
          <p:cNvPr id="239" name="Google Shape;239;p16"/>
          <p:cNvGrpSpPr/>
          <p:nvPr/>
        </p:nvGrpSpPr>
        <p:grpSpPr>
          <a:xfrm>
            <a:off x="16549818" y="1837034"/>
            <a:ext cx="847888" cy="856040"/>
            <a:chOff x="0" y="-60012"/>
            <a:chExt cx="1130517" cy="1141387"/>
          </a:xfrm>
        </p:grpSpPr>
        <p:grpSp>
          <p:nvGrpSpPr>
            <p:cNvPr id="240" name="Google Shape;240;p16"/>
            <p:cNvGrpSpPr/>
            <p:nvPr/>
          </p:nvGrpSpPr>
          <p:grpSpPr>
            <a:xfrm>
              <a:off x="132250" y="164998"/>
              <a:ext cx="998267" cy="916377"/>
              <a:chOff x="0" y="-47625"/>
              <a:chExt cx="812800" cy="746125"/>
            </a:xfrm>
          </p:grpSpPr>
          <p:sp>
            <p:nvSpPr>
              <p:cNvPr id="241" name="Google Shape;241;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42" name="Google Shape;242;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3" name="Google Shape;243;p16"/>
            <p:cNvGrpSpPr/>
            <p:nvPr/>
          </p:nvGrpSpPr>
          <p:grpSpPr>
            <a:xfrm>
              <a:off x="0" y="-60012"/>
              <a:ext cx="1024208" cy="940191"/>
              <a:chOff x="0" y="-47625"/>
              <a:chExt cx="812800" cy="746125"/>
            </a:xfrm>
          </p:grpSpPr>
          <p:sp>
            <p:nvSpPr>
              <p:cNvPr id="244" name="Google Shape;244;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45" name="Google Shape;245;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46" name="Google Shape;246;p16"/>
          <p:cNvGrpSpPr/>
          <p:nvPr/>
        </p:nvGrpSpPr>
        <p:grpSpPr>
          <a:xfrm>
            <a:off x="890213" y="7753348"/>
            <a:ext cx="847888" cy="856040"/>
            <a:chOff x="0" y="-60012"/>
            <a:chExt cx="1130517" cy="1141387"/>
          </a:xfrm>
        </p:grpSpPr>
        <p:grpSp>
          <p:nvGrpSpPr>
            <p:cNvPr id="247" name="Google Shape;247;p16"/>
            <p:cNvGrpSpPr/>
            <p:nvPr/>
          </p:nvGrpSpPr>
          <p:grpSpPr>
            <a:xfrm>
              <a:off x="132250" y="164998"/>
              <a:ext cx="998267" cy="916377"/>
              <a:chOff x="0" y="-47625"/>
              <a:chExt cx="812800" cy="746125"/>
            </a:xfrm>
          </p:grpSpPr>
          <p:sp>
            <p:nvSpPr>
              <p:cNvPr id="248" name="Google Shape;248;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49" name="Google Shape;249;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0" name="Google Shape;250;p16"/>
            <p:cNvGrpSpPr/>
            <p:nvPr/>
          </p:nvGrpSpPr>
          <p:grpSpPr>
            <a:xfrm>
              <a:off x="0" y="-60012"/>
              <a:ext cx="1024208" cy="940191"/>
              <a:chOff x="0" y="-47625"/>
              <a:chExt cx="812800" cy="746125"/>
            </a:xfrm>
          </p:grpSpPr>
          <p:sp>
            <p:nvSpPr>
              <p:cNvPr id="251" name="Google Shape;251;p16"/>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52" name="Google Shape;252;p16"/>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53" name="Google Shape;253;p16"/>
          <p:cNvGrpSpPr/>
          <p:nvPr/>
        </p:nvGrpSpPr>
        <p:grpSpPr>
          <a:xfrm>
            <a:off x="3492651" y="6217673"/>
            <a:ext cx="2904667" cy="2347542"/>
            <a:chOff x="0" y="0"/>
            <a:chExt cx="4657154" cy="4032885"/>
          </a:xfrm>
        </p:grpSpPr>
        <p:sp>
          <p:nvSpPr>
            <p:cNvPr id="254" name="Google Shape;254;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55" name="Google Shape;255;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56" name="Google Shape;256;p16"/>
          <p:cNvGrpSpPr/>
          <p:nvPr/>
        </p:nvGrpSpPr>
        <p:grpSpPr>
          <a:xfrm>
            <a:off x="12977339" y="2518273"/>
            <a:ext cx="2904667" cy="2347542"/>
            <a:chOff x="0" y="0"/>
            <a:chExt cx="4657154" cy="4032885"/>
          </a:xfrm>
        </p:grpSpPr>
        <p:sp>
          <p:nvSpPr>
            <p:cNvPr id="257" name="Google Shape;257;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58" name="Google Shape;258;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59" name="Google Shape;259;p16"/>
          <p:cNvGrpSpPr/>
          <p:nvPr/>
        </p:nvGrpSpPr>
        <p:grpSpPr>
          <a:xfrm>
            <a:off x="7693251" y="6217673"/>
            <a:ext cx="2904667" cy="2347542"/>
            <a:chOff x="0" y="0"/>
            <a:chExt cx="4657154" cy="4032885"/>
          </a:xfrm>
        </p:grpSpPr>
        <p:sp>
          <p:nvSpPr>
            <p:cNvPr id="260" name="Google Shape;260;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61" name="Google Shape;261;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grpSp>
        <p:nvGrpSpPr>
          <p:cNvPr id="262" name="Google Shape;262;p16"/>
          <p:cNvGrpSpPr/>
          <p:nvPr/>
        </p:nvGrpSpPr>
        <p:grpSpPr>
          <a:xfrm>
            <a:off x="11595714" y="6217673"/>
            <a:ext cx="2904667" cy="2347542"/>
            <a:chOff x="0" y="0"/>
            <a:chExt cx="4657154" cy="4032885"/>
          </a:xfrm>
        </p:grpSpPr>
        <p:sp>
          <p:nvSpPr>
            <p:cNvPr id="263" name="Google Shape;263;p16"/>
            <p:cNvSpPr/>
            <p:nvPr/>
          </p:nvSpPr>
          <p:spPr>
            <a:xfrm>
              <a:off x="0" y="0"/>
              <a:ext cx="4657154" cy="403288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69F3C2"/>
            </a:solidFill>
            <a:ln cap="flat" cmpd="sng" w="12700">
              <a:solidFill>
                <a:srgbClr val="000000"/>
              </a:solidFill>
              <a:prstDash val="solid"/>
              <a:round/>
              <a:headEnd len="sm" w="sm" type="none"/>
              <a:tailEnd len="sm" w="sm" type="none"/>
            </a:ln>
          </p:spPr>
        </p:sp>
        <p:sp>
          <p:nvSpPr>
            <p:cNvPr id="264" name="Google Shape;264;p16"/>
            <p:cNvSpPr/>
            <p:nvPr/>
          </p:nvSpPr>
          <p:spPr>
            <a:xfrm>
              <a:off x="328910" y="284821"/>
              <a:ext cx="4004081" cy="3467354"/>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cap="flat" cmpd="sng" w="12700">
              <a:solidFill>
                <a:srgbClr val="000000"/>
              </a:solidFill>
              <a:prstDash val="solid"/>
              <a:round/>
              <a:headEnd len="sm" w="sm" type="none"/>
              <a:tailEnd len="sm" w="sm" type="none"/>
            </a:ln>
          </p:spPr>
        </p:sp>
      </p:grpSp>
      <p:sp>
        <p:nvSpPr>
          <p:cNvPr id="265" name="Google Shape;265;p16"/>
          <p:cNvSpPr txBox="1"/>
          <p:nvPr/>
        </p:nvSpPr>
        <p:spPr>
          <a:xfrm>
            <a:off x="11394888"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Executing Malicious Code</a:t>
            </a:r>
            <a:endParaRPr b="1">
              <a:latin typeface="Open Sans"/>
              <a:ea typeface="Open Sans"/>
              <a:cs typeface="Open Sans"/>
              <a:sym typeface="Open Sans"/>
            </a:endParaRPr>
          </a:p>
        </p:txBody>
      </p:sp>
      <p:sp>
        <p:nvSpPr>
          <p:cNvPr id="266" name="Google Shape;266;p16"/>
          <p:cNvSpPr txBox="1"/>
          <p:nvPr/>
        </p:nvSpPr>
        <p:spPr>
          <a:xfrm>
            <a:off x="7490813"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Redirecting Execution</a:t>
            </a:r>
            <a:endParaRPr b="1">
              <a:latin typeface="Open Sans"/>
              <a:ea typeface="Open Sans"/>
              <a:cs typeface="Open Sans"/>
              <a:sym typeface="Open Sans"/>
            </a:endParaRPr>
          </a:p>
        </p:txBody>
      </p:sp>
      <p:sp>
        <p:nvSpPr>
          <p:cNvPr id="267" name="Google Shape;267;p16"/>
          <p:cNvSpPr txBox="1"/>
          <p:nvPr/>
        </p:nvSpPr>
        <p:spPr>
          <a:xfrm>
            <a:off x="3291826" y="8895037"/>
            <a:ext cx="3306300" cy="1083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Changing The Order</a:t>
            </a:r>
            <a:endParaRPr b="1">
              <a:latin typeface="Open Sans"/>
              <a:ea typeface="Open Sans"/>
              <a:cs typeface="Open Sans"/>
              <a:sym typeface="Open Sans"/>
            </a:endParaRPr>
          </a:p>
        </p:txBody>
      </p:sp>
      <p:sp>
        <p:nvSpPr>
          <p:cNvPr id="268" name="Google Shape;268;p16"/>
          <p:cNvSpPr txBox="1"/>
          <p:nvPr/>
        </p:nvSpPr>
        <p:spPr>
          <a:xfrm>
            <a:off x="12776514" y="5295462"/>
            <a:ext cx="33063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200">
                <a:solidFill>
                  <a:srgbClr val="FFFFFF"/>
                </a:solidFill>
                <a:latin typeface="Open Sans"/>
                <a:ea typeface="Open Sans"/>
                <a:cs typeface="Open Sans"/>
                <a:sym typeface="Open Sans"/>
              </a:rPr>
              <a:t>Stack Overflow</a:t>
            </a:r>
            <a:endParaRPr b="1">
              <a:latin typeface="Open Sans"/>
              <a:ea typeface="Open Sans"/>
              <a:cs typeface="Open Sans"/>
              <a:sym typeface="Open Sans"/>
            </a:endParaRPr>
          </a:p>
        </p:txBody>
      </p:sp>
      <p:pic>
        <p:nvPicPr>
          <p:cNvPr id="269" name="Google Shape;269;p16"/>
          <p:cNvPicPr preferRelativeResize="0"/>
          <p:nvPr/>
        </p:nvPicPr>
        <p:blipFill rotWithShape="1">
          <a:blip r:embed="rId4">
            <a:alphaModFix/>
          </a:blip>
          <a:srcRect b="22719" l="35445" r="32207" t="22483"/>
          <a:stretch/>
        </p:blipFill>
        <p:spPr>
          <a:xfrm>
            <a:off x="13816488" y="2999600"/>
            <a:ext cx="1226373" cy="1384950"/>
          </a:xfrm>
          <a:prstGeom prst="rect">
            <a:avLst/>
          </a:prstGeom>
          <a:noFill/>
          <a:ln>
            <a:noFill/>
          </a:ln>
        </p:spPr>
      </p:pic>
      <p:pic>
        <p:nvPicPr>
          <p:cNvPr id="270" name="Google Shape;270;p16"/>
          <p:cNvPicPr preferRelativeResize="0"/>
          <p:nvPr/>
        </p:nvPicPr>
        <p:blipFill>
          <a:blip r:embed="rId5">
            <a:alphaModFix/>
          </a:blip>
          <a:stretch>
            <a:fillRect/>
          </a:stretch>
        </p:blipFill>
        <p:spPr>
          <a:xfrm>
            <a:off x="12175625" y="6469125"/>
            <a:ext cx="1744826" cy="1744826"/>
          </a:xfrm>
          <a:prstGeom prst="rect">
            <a:avLst/>
          </a:prstGeom>
          <a:noFill/>
          <a:ln>
            <a:noFill/>
          </a:ln>
        </p:spPr>
      </p:pic>
      <p:pic>
        <p:nvPicPr>
          <p:cNvPr id="271" name="Google Shape;271;p16"/>
          <p:cNvPicPr preferRelativeResize="0"/>
          <p:nvPr/>
        </p:nvPicPr>
        <p:blipFill>
          <a:blip r:embed="rId6">
            <a:alphaModFix/>
          </a:blip>
          <a:stretch>
            <a:fillRect/>
          </a:stretch>
        </p:blipFill>
        <p:spPr>
          <a:xfrm>
            <a:off x="8451511" y="6649326"/>
            <a:ext cx="1384930" cy="1384950"/>
          </a:xfrm>
          <a:prstGeom prst="rect">
            <a:avLst/>
          </a:prstGeom>
          <a:noFill/>
          <a:ln>
            <a:noFill/>
          </a:ln>
        </p:spPr>
      </p:pic>
      <p:pic>
        <p:nvPicPr>
          <p:cNvPr id="272" name="Google Shape;272;p16"/>
          <p:cNvPicPr preferRelativeResize="0"/>
          <p:nvPr/>
        </p:nvPicPr>
        <p:blipFill>
          <a:blip r:embed="rId7">
            <a:alphaModFix/>
          </a:blip>
          <a:stretch>
            <a:fillRect/>
          </a:stretch>
        </p:blipFill>
        <p:spPr>
          <a:xfrm>
            <a:off x="4335375" y="6781850"/>
            <a:ext cx="1219200" cy="1219200"/>
          </a:xfrm>
          <a:prstGeom prst="rect">
            <a:avLst/>
          </a:prstGeom>
          <a:noFill/>
          <a:ln>
            <a:noFill/>
          </a:ln>
        </p:spPr>
      </p:pic>
      <p:pic>
        <p:nvPicPr>
          <p:cNvPr id="273" name="Google Shape;273;p16"/>
          <p:cNvPicPr preferRelativeResize="0"/>
          <p:nvPr/>
        </p:nvPicPr>
        <p:blipFill>
          <a:blip r:embed="rId8">
            <a:alphaModFix/>
          </a:blip>
          <a:stretch>
            <a:fillRect/>
          </a:stretch>
        </p:blipFill>
        <p:spPr>
          <a:xfrm>
            <a:off x="2862125" y="2941037"/>
            <a:ext cx="1517475" cy="1517475"/>
          </a:xfrm>
          <a:prstGeom prst="rect">
            <a:avLst/>
          </a:prstGeom>
          <a:noFill/>
          <a:ln>
            <a:noFill/>
          </a:ln>
        </p:spPr>
      </p:pic>
      <p:pic>
        <p:nvPicPr>
          <p:cNvPr id="274" name="Google Shape;274;p16"/>
          <p:cNvPicPr preferRelativeResize="0"/>
          <p:nvPr/>
        </p:nvPicPr>
        <p:blipFill>
          <a:blip r:embed="rId9">
            <a:alphaModFix/>
          </a:blip>
          <a:stretch>
            <a:fillRect/>
          </a:stretch>
        </p:blipFill>
        <p:spPr>
          <a:xfrm>
            <a:off x="6365938" y="2819638"/>
            <a:ext cx="1744825" cy="1744825"/>
          </a:xfrm>
          <a:prstGeom prst="rect">
            <a:avLst/>
          </a:prstGeom>
          <a:noFill/>
          <a:ln>
            <a:noFill/>
          </a:ln>
        </p:spPr>
      </p:pic>
      <p:pic>
        <p:nvPicPr>
          <p:cNvPr id="275" name="Google Shape;275;p16"/>
          <p:cNvPicPr preferRelativeResize="0"/>
          <p:nvPr/>
        </p:nvPicPr>
        <p:blipFill>
          <a:blip r:embed="rId10">
            <a:alphaModFix/>
          </a:blip>
          <a:stretch>
            <a:fillRect/>
          </a:stretch>
        </p:blipFill>
        <p:spPr>
          <a:xfrm>
            <a:off x="10225100" y="3082475"/>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279" name="Shape 279"/>
        <p:cNvGrpSpPr/>
        <p:nvPr/>
      </p:nvGrpSpPr>
      <p:grpSpPr>
        <a:xfrm>
          <a:off x="0" y="0"/>
          <a:ext cx="0" cy="0"/>
          <a:chOff x="0" y="0"/>
          <a:chExt cx="0" cy="0"/>
        </a:xfrm>
      </p:grpSpPr>
      <p:sp>
        <p:nvSpPr>
          <p:cNvPr id="280" name="Google Shape;280;p17"/>
          <p:cNvSpPr/>
          <p:nvPr/>
        </p:nvSpPr>
        <p:spPr>
          <a:xfrm rot="-3280742">
            <a:off x="-6833589" y="-274794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281" name="Google Shape;281;p17"/>
          <p:cNvSpPr txBox="1"/>
          <p:nvPr/>
        </p:nvSpPr>
        <p:spPr>
          <a:xfrm>
            <a:off x="882491" y="526065"/>
            <a:ext cx="10065000" cy="277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FFFFFF"/>
                </a:solidFill>
                <a:latin typeface="Montserrat"/>
                <a:ea typeface="Montserrat"/>
                <a:cs typeface="Montserrat"/>
                <a:sym typeface="Montserrat"/>
              </a:rPr>
              <a:t>Exploitation Techniques:</a:t>
            </a:r>
            <a:endParaRPr/>
          </a:p>
        </p:txBody>
      </p:sp>
      <p:grpSp>
        <p:nvGrpSpPr>
          <p:cNvPr id="282" name="Google Shape;282;p17"/>
          <p:cNvGrpSpPr/>
          <p:nvPr/>
        </p:nvGrpSpPr>
        <p:grpSpPr>
          <a:xfrm>
            <a:off x="882500" y="3429000"/>
            <a:ext cx="5122217" cy="6273801"/>
            <a:chOff x="12" y="-781776"/>
            <a:chExt cx="7393500" cy="8365068"/>
          </a:xfrm>
        </p:grpSpPr>
        <p:sp>
          <p:nvSpPr>
            <p:cNvPr id="283" name="Google Shape;283;p17"/>
            <p:cNvSpPr txBox="1"/>
            <p:nvPr/>
          </p:nvSpPr>
          <p:spPr>
            <a:xfrm>
              <a:off x="12" y="1093992"/>
              <a:ext cx="7393500" cy="6489300"/>
            </a:xfrm>
            <a:prstGeom prst="rect">
              <a:avLst/>
            </a:prstGeom>
            <a:noFill/>
            <a:ln>
              <a:noFill/>
            </a:ln>
          </p:spPr>
          <p:txBody>
            <a:bodyPr anchorCtr="0" anchor="t" bIns="0" lIns="0" spcFirstLastPara="1" rIns="0" wrap="square" tIns="0">
              <a:spAutoFit/>
            </a:bodyPr>
            <a:lstStyle/>
            <a:p>
              <a:pPr indent="-290196" lvl="1" marL="453392" marR="0" rtl="0" algn="l">
                <a:lnSpc>
                  <a:spcPct val="115000"/>
                </a:lnSpc>
                <a:spcBef>
                  <a:spcPts val="0"/>
                </a:spcBef>
                <a:spcAft>
                  <a:spcPts val="0"/>
                </a:spcAft>
                <a:buClr>
                  <a:schemeClr val="lt1"/>
                </a:buClr>
                <a:buSzPts val="3100"/>
                <a:buChar char="•"/>
              </a:pPr>
              <a:r>
                <a:rPr lang="en-US" sz="3100">
                  <a:solidFill>
                    <a:schemeClr val="lt1"/>
                  </a:solidFill>
                  <a:latin typeface="Roboto"/>
                  <a:ea typeface="Roboto"/>
                  <a:cs typeface="Roboto"/>
                  <a:sym typeface="Roboto"/>
                </a:rPr>
                <a:t>An attacker might overflow the stack with more data than it can handle. If this data includes carefully crafted instructions (malicious code), the program might execute those instructions.</a:t>
              </a:r>
              <a:endParaRPr sz="3100">
                <a:solidFill>
                  <a:schemeClr val="lt1"/>
                </a:solidFill>
              </a:endParaRPr>
            </a:p>
          </p:txBody>
        </p:sp>
        <p:sp>
          <p:nvSpPr>
            <p:cNvPr id="284" name="Google Shape;284;p17"/>
            <p:cNvSpPr txBox="1"/>
            <p:nvPr/>
          </p:nvSpPr>
          <p:spPr>
            <a:xfrm>
              <a:off x="186912" y="-781776"/>
              <a:ext cx="7206600" cy="1699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9F3C2"/>
                  </a:solidFill>
                  <a:latin typeface="Open Sans"/>
                  <a:ea typeface="Open Sans"/>
                  <a:cs typeface="Open Sans"/>
                  <a:sym typeface="Open Sans"/>
                </a:rPr>
                <a:t>Injecting Malicious Code</a:t>
              </a:r>
              <a:endParaRPr b="1" sz="3600">
                <a:latin typeface="Open Sans"/>
                <a:ea typeface="Open Sans"/>
                <a:cs typeface="Open Sans"/>
                <a:sym typeface="Open Sans"/>
              </a:endParaRPr>
            </a:p>
          </p:txBody>
        </p:sp>
      </p:grpSp>
      <p:grpSp>
        <p:nvGrpSpPr>
          <p:cNvPr id="285" name="Google Shape;285;p17"/>
          <p:cNvGrpSpPr/>
          <p:nvPr/>
        </p:nvGrpSpPr>
        <p:grpSpPr>
          <a:xfrm>
            <a:off x="5991350" y="3428962"/>
            <a:ext cx="6013800" cy="5179088"/>
            <a:chOff x="-1206120" y="-781826"/>
            <a:chExt cx="8018400" cy="6905450"/>
          </a:xfrm>
        </p:grpSpPr>
        <p:sp>
          <p:nvSpPr>
            <p:cNvPr id="286" name="Google Shape;286;p17"/>
            <p:cNvSpPr txBox="1"/>
            <p:nvPr/>
          </p:nvSpPr>
          <p:spPr>
            <a:xfrm>
              <a:off x="-624419" y="1097424"/>
              <a:ext cx="6855000" cy="5026200"/>
            </a:xfrm>
            <a:prstGeom prst="rect">
              <a:avLst/>
            </a:prstGeom>
            <a:noFill/>
            <a:ln>
              <a:noFill/>
            </a:ln>
          </p:spPr>
          <p:txBody>
            <a:bodyPr anchorCtr="0" anchor="t" bIns="0" lIns="0" spcFirstLastPara="1" rIns="0" wrap="square" tIns="0">
              <a:spAutoFit/>
            </a:bodyPr>
            <a:lstStyle/>
            <a:p>
              <a:pPr indent="-290196" lvl="1" marL="453392" marR="0" rtl="0" algn="l">
                <a:lnSpc>
                  <a:spcPct val="115000"/>
                </a:lnSpc>
                <a:spcBef>
                  <a:spcPts val="0"/>
                </a:spcBef>
                <a:spcAft>
                  <a:spcPts val="0"/>
                </a:spcAft>
                <a:buClr>
                  <a:schemeClr val="lt1"/>
                </a:buClr>
                <a:buSzPts val="3100"/>
                <a:buFont typeface="Arial"/>
                <a:buChar char="•"/>
              </a:pPr>
              <a:r>
                <a:rPr lang="en-US" sz="3100">
                  <a:solidFill>
                    <a:schemeClr val="lt1"/>
                  </a:solidFill>
                  <a:latin typeface="Roboto"/>
                  <a:ea typeface="Roboto"/>
                  <a:cs typeface="Roboto"/>
                  <a:sym typeface="Roboto"/>
                </a:rPr>
                <a:t>Function pointers are like arrows pointing to tasks. By manipulating these pointers during a stack overflow, an attacker can make the computer jump to unexpected tasks.</a:t>
              </a:r>
              <a:endParaRPr sz="3100">
                <a:solidFill>
                  <a:schemeClr val="lt1"/>
                </a:solidFill>
              </a:endParaRPr>
            </a:p>
          </p:txBody>
        </p:sp>
        <p:sp>
          <p:nvSpPr>
            <p:cNvPr id="287" name="Google Shape;287;p17"/>
            <p:cNvSpPr txBox="1"/>
            <p:nvPr/>
          </p:nvSpPr>
          <p:spPr>
            <a:xfrm>
              <a:off x="-1206120" y="-781826"/>
              <a:ext cx="8018400" cy="738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9F3C2"/>
                  </a:solidFill>
                </a:rPr>
                <a:t>Altering Function Pointers</a:t>
              </a:r>
              <a:endParaRPr b="1" sz="1500"/>
            </a:p>
          </p:txBody>
        </p:sp>
      </p:grpSp>
      <p:sp>
        <p:nvSpPr>
          <p:cNvPr id="288" name="Google Shape;288;p17"/>
          <p:cNvSpPr/>
          <p:nvPr/>
        </p:nvSpPr>
        <p:spPr>
          <a:xfrm rot="7600168">
            <a:off x="10545396" y="3723234"/>
            <a:ext cx="14364618" cy="9372913"/>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sp>
        <p:nvSpPr>
          <p:cNvPr id="289" name="Google Shape;289;p17"/>
          <p:cNvSpPr txBox="1"/>
          <p:nvPr/>
        </p:nvSpPr>
        <p:spPr>
          <a:xfrm>
            <a:off x="12505650" y="4846625"/>
            <a:ext cx="4699500" cy="4183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en-US" sz="3100">
                <a:solidFill>
                  <a:schemeClr val="lt1"/>
                </a:solidFill>
                <a:latin typeface="Roboto"/>
                <a:ea typeface="Roboto"/>
                <a:cs typeface="Roboto"/>
                <a:sym typeface="Roboto"/>
              </a:rPr>
              <a:t>Ch</a:t>
            </a:r>
            <a:r>
              <a:rPr lang="en-US" sz="3100">
                <a:solidFill>
                  <a:schemeClr val="lt1"/>
                </a:solidFill>
                <a:latin typeface="Roboto"/>
                <a:ea typeface="Roboto"/>
                <a:cs typeface="Roboto"/>
                <a:sym typeface="Roboto"/>
              </a:rPr>
              <a:t>anging the order of tasks on the stack can lead to unexpected outcomes. An attacker can manipulate this to control the program's behavior.</a:t>
            </a:r>
            <a:endParaRPr b="1" sz="3100">
              <a:solidFill>
                <a:schemeClr val="lt1"/>
              </a:solidFill>
            </a:endParaRPr>
          </a:p>
          <a:p>
            <a:pPr indent="0" lvl="0" marL="0" marR="0" rtl="0" algn="l">
              <a:lnSpc>
                <a:spcPct val="130000"/>
              </a:lnSpc>
              <a:spcBef>
                <a:spcPts val="0"/>
              </a:spcBef>
              <a:spcAft>
                <a:spcPts val="0"/>
              </a:spcAft>
              <a:buNone/>
            </a:pPr>
            <a:r>
              <a:t/>
            </a:r>
            <a:endParaRPr b="1" sz="3000">
              <a:solidFill>
                <a:schemeClr val="lt1"/>
              </a:solidFill>
            </a:endParaRPr>
          </a:p>
        </p:txBody>
      </p:sp>
      <p:grpSp>
        <p:nvGrpSpPr>
          <p:cNvPr id="290" name="Google Shape;290;p17"/>
          <p:cNvGrpSpPr/>
          <p:nvPr/>
        </p:nvGrpSpPr>
        <p:grpSpPr>
          <a:xfrm>
            <a:off x="12217597" y="936876"/>
            <a:ext cx="1875026" cy="1989564"/>
            <a:chOff x="0" y="-122432"/>
            <a:chExt cx="2500034" cy="2652752"/>
          </a:xfrm>
        </p:grpSpPr>
        <p:grpSp>
          <p:nvGrpSpPr>
            <p:cNvPr id="291" name="Google Shape;291;p17"/>
            <p:cNvGrpSpPr/>
            <p:nvPr/>
          </p:nvGrpSpPr>
          <p:grpSpPr>
            <a:xfrm>
              <a:off x="487115" y="682524"/>
              <a:ext cx="2012919" cy="1847796"/>
              <a:chOff x="0" y="-47625"/>
              <a:chExt cx="812800" cy="746125"/>
            </a:xfrm>
          </p:grpSpPr>
          <p:sp>
            <p:nvSpPr>
              <p:cNvPr id="292" name="Google Shape;292;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93" name="Google Shape;293;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4" name="Google Shape;294;p17"/>
            <p:cNvGrpSpPr/>
            <p:nvPr/>
          </p:nvGrpSpPr>
          <p:grpSpPr>
            <a:xfrm>
              <a:off x="0" y="-122432"/>
              <a:ext cx="2089507" cy="1918102"/>
              <a:chOff x="0" y="-47625"/>
              <a:chExt cx="812800" cy="746125"/>
            </a:xfrm>
          </p:grpSpPr>
          <p:sp>
            <p:nvSpPr>
              <p:cNvPr id="295" name="Google Shape;295;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96" name="Google Shape;296;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7" name="Google Shape;297;p17"/>
            <p:cNvGrpSpPr/>
            <p:nvPr/>
          </p:nvGrpSpPr>
          <p:grpSpPr>
            <a:xfrm rot="8840484">
              <a:off x="873587" y="682056"/>
              <a:ext cx="395197" cy="395197"/>
              <a:chOff x="0" y="0"/>
              <a:chExt cx="812800" cy="812800"/>
            </a:xfrm>
          </p:grpSpPr>
          <p:sp>
            <p:nvSpPr>
              <p:cNvPr id="298" name="Google Shape;298;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txBox="1"/>
              <p:nvPr/>
            </p:nvSpPr>
            <p:spPr>
              <a:xfrm>
                <a:off x="76200" y="28575"/>
                <a:ext cx="660400" cy="708025"/>
              </a:xfrm>
              <a:prstGeom prst="rect">
                <a:avLst/>
              </a:prstGeom>
              <a:noFill/>
              <a:ln>
                <a:noFill/>
              </a:ln>
            </p:spPr>
            <p:txBody>
              <a:bodyPr anchorCtr="0" anchor="ctr" bIns="12775" lIns="12775" spcFirstLastPara="1" rIns="12775" wrap="square" tIns="12775">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0" name="Google Shape;300;p17"/>
            <p:cNvGrpSpPr/>
            <p:nvPr/>
          </p:nvGrpSpPr>
          <p:grpSpPr>
            <a:xfrm rot="8840484">
              <a:off x="816146" y="505646"/>
              <a:ext cx="232906" cy="315588"/>
              <a:chOff x="0" y="-47625"/>
              <a:chExt cx="635000" cy="860425"/>
            </a:xfrm>
          </p:grpSpPr>
          <p:sp>
            <p:nvSpPr>
              <p:cNvPr id="301" name="Google Shape;301;p17"/>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302" name="Google Shape;302;p17"/>
              <p:cNvSpPr txBox="1"/>
              <p:nvPr/>
            </p:nvSpPr>
            <p:spPr>
              <a:xfrm>
                <a:off x="0" y="-47625"/>
                <a:ext cx="635000" cy="746125"/>
              </a:xfrm>
              <a:prstGeom prst="rect">
                <a:avLst/>
              </a:prstGeom>
              <a:noFill/>
              <a:ln>
                <a:noFill/>
              </a:ln>
            </p:spPr>
            <p:txBody>
              <a:bodyPr anchorCtr="0" anchor="ctr" bIns="12775" lIns="12775" spcFirstLastPara="1" rIns="12775" wrap="square" tIns="12775">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03" name="Google Shape;303;p17"/>
          <p:cNvGrpSpPr/>
          <p:nvPr/>
        </p:nvGrpSpPr>
        <p:grpSpPr>
          <a:xfrm rot="-7214199">
            <a:off x="5461975" y="8464339"/>
            <a:ext cx="1209673" cy="1283568"/>
            <a:chOff x="0" y="-78983"/>
            <a:chExt cx="1612809" cy="1711331"/>
          </a:xfrm>
        </p:grpSpPr>
        <p:grpSp>
          <p:nvGrpSpPr>
            <p:cNvPr id="304" name="Google Shape;304;p17"/>
            <p:cNvGrpSpPr/>
            <p:nvPr/>
          </p:nvGrpSpPr>
          <p:grpSpPr>
            <a:xfrm>
              <a:off x="314245" y="440306"/>
              <a:ext cx="1298564" cy="1192042"/>
              <a:chOff x="0" y="-47625"/>
              <a:chExt cx="812800" cy="746125"/>
            </a:xfrm>
          </p:grpSpPr>
          <p:sp>
            <p:nvSpPr>
              <p:cNvPr id="305" name="Google Shape;305;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06" name="Google Shape;306;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17"/>
            <p:cNvGrpSpPr/>
            <p:nvPr/>
          </p:nvGrpSpPr>
          <p:grpSpPr>
            <a:xfrm>
              <a:off x="0" y="-78983"/>
              <a:ext cx="1347973" cy="1237397"/>
              <a:chOff x="0" y="-47625"/>
              <a:chExt cx="812800" cy="746125"/>
            </a:xfrm>
          </p:grpSpPr>
          <p:sp>
            <p:nvSpPr>
              <p:cNvPr id="308" name="Google Shape;308;p17"/>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09" name="Google Shape;309;p17"/>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0" name="Google Shape;310;p17"/>
            <p:cNvGrpSpPr/>
            <p:nvPr/>
          </p:nvGrpSpPr>
          <p:grpSpPr>
            <a:xfrm rot="9220010">
              <a:off x="507475" y="433726"/>
              <a:ext cx="258304" cy="258304"/>
              <a:chOff x="0" y="0"/>
              <a:chExt cx="812800" cy="812800"/>
            </a:xfrm>
          </p:grpSpPr>
          <p:sp>
            <p:nvSpPr>
              <p:cNvPr id="311" name="Google Shape;311;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txBox="1"/>
              <p:nvPr/>
            </p:nvSpPr>
            <p:spPr>
              <a:xfrm>
                <a:off x="76200" y="28575"/>
                <a:ext cx="660400" cy="708025"/>
              </a:xfrm>
              <a:prstGeom prst="rect">
                <a:avLst/>
              </a:prstGeom>
              <a:noFill/>
              <a:ln>
                <a:noFill/>
              </a:ln>
            </p:spPr>
            <p:txBody>
              <a:bodyPr anchorCtr="0" anchor="ctr" bIns="12950" lIns="12950" spcFirstLastPara="1" rIns="12950" wrap="square" tIns="1295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3" name="Google Shape;313;p17"/>
            <p:cNvGrpSpPr/>
            <p:nvPr/>
          </p:nvGrpSpPr>
          <p:grpSpPr>
            <a:xfrm rot="9220010">
              <a:off x="486052" y="309304"/>
              <a:ext cx="152229" cy="206270"/>
              <a:chOff x="0" y="-47625"/>
              <a:chExt cx="635000" cy="860425"/>
            </a:xfrm>
          </p:grpSpPr>
          <p:sp>
            <p:nvSpPr>
              <p:cNvPr id="314" name="Google Shape;314;p17"/>
              <p:cNvSpPr/>
              <p:nvPr/>
            </p:nvSpPr>
            <p:spPr>
              <a:xfrm>
                <a:off x="0" y="0"/>
                <a:ext cx="635000" cy="812800"/>
              </a:xfrm>
              <a:custGeom>
                <a:rect b="b" l="l" r="r" t="t"/>
                <a:pathLst>
                  <a:path extrusionOk="0" h="812800" w="63500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315" name="Google Shape;315;p17"/>
              <p:cNvSpPr txBox="1"/>
              <p:nvPr/>
            </p:nvSpPr>
            <p:spPr>
              <a:xfrm>
                <a:off x="0" y="-47625"/>
                <a:ext cx="635000" cy="746125"/>
              </a:xfrm>
              <a:prstGeom prst="rect">
                <a:avLst/>
              </a:prstGeom>
              <a:noFill/>
              <a:ln>
                <a:noFill/>
              </a:ln>
            </p:spPr>
            <p:txBody>
              <a:bodyPr anchorCtr="0" anchor="ctr" bIns="12950" lIns="12950" spcFirstLastPara="1" rIns="12950" wrap="square" tIns="1295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16" name="Google Shape;316;p17"/>
          <p:cNvSpPr txBox="1"/>
          <p:nvPr/>
        </p:nvSpPr>
        <p:spPr>
          <a:xfrm>
            <a:off x="12505650" y="3429000"/>
            <a:ext cx="60138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6AF7C5"/>
                </a:solidFill>
              </a:rPr>
              <a:t>Manipulating The Stack</a:t>
            </a:r>
            <a:endParaRPr b="1" sz="1500">
              <a:solidFill>
                <a:srgbClr val="6AF7C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320" name="Shape 320"/>
        <p:cNvGrpSpPr/>
        <p:nvPr/>
      </p:nvGrpSpPr>
      <p:grpSpPr>
        <a:xfrm>
          <a:off x="0" y="0"/>
          <a:ext cx="0" cy="0"/>
          <a:chOff x="0" y="0"/>
          <a:chExt cx="0" cy="0"/>
        </a:xfrm>
      </p:grpSpPr>
      <p:sp>
        <p:nvSpPr>
          <p:cNvPr id="321" name="Google Shape;321;p18"/>
          <p:cNvSpPr/>
          <p:nvPr/>
        </p:nvSpPr>
        <p:spPr>
          <a:xfrm rot="-3280742">
            <a:off x="-6757764" y="-2658297"/>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322" name="Google Shape;322;p18"/>
          <p:cNvSpPr/>
          <p:nvPr/>
        </p:nvSpPr>
        <p:spPr>
          <a:xfrm rot="7600168">
            <a:off x="10435593" y="3155138"/>
            <a:ext cx="14364618" cy="9372913"/>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323" name="Google Shape;323;p18"/>
          <p:cNvGrpSpPr/>
          <p:nvPr/>
        </p:nvGrpSpPr>
        <p:grpSpPr>
          <a:xfrm>
            <a:off x="3684195" y="4690625"/>
            <a:ext cx="11710621" cy="11710621"/>
            <a:chOff x="0" y="0"/>
            <a:chExt cx="15614161" cy="15614161"/>
          </a:xfrm>
        </p:grpSpPr>
        <p:grpSp>
          <p:nvGrpSpPr>
            <p:cNvPr id="324" name="Google Shape;324;p18"/>
            <p:cNvGrpSpPr/>
            <p:nvPr/>
          </p:nvGrpSpPr>
          <p:grpSpPr>
            <a:xfrm>
              <a:off x="0" y="0"/>
              <a:ext cx="15614161" cy="15614161"/>
              <a:chOff x="0" y="0"/>
              <a:chExt cx="812800" cy="812800"/>
            </a:xfrm>
          </p:grpSpPr>
          <p:sp>
            <p:nvSpPr>
              <p:cNvPr id="325" name="Google Shape;32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7" name="Google Shape;327;p18"/>
            <p:cNvGrpSpPr/>
            <p:nvPr/>
          </p:nvGrpSpPr>
          <p:grpSpPr>
            <a:xfrm>
              <a:off x="1515496" y="1515496"/>
              <a:ext cx="12583170" cy="12583170"/>
              <a:chOff x="0" y="0"/>
              <a:chExt cx="812800" cy="812800"/>
            </a:xfrm>
          </p:grpSpPr>
          <p:sp>
            <p:nvSpPr>
              <p:cNvPr id="328" name="Google Shape;328;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0" name="Google Shape;330;p18"/>
            <p:cNvGrpSpPr/>
            <p:nvPr/>
          </p:nvGrpSpPr>
          <p:grpSpPr>
            <a:xfrm>
              <a:off x="2618000" y="2618000"/>
              <a:ext cx="10378162" cy="10378162"/>
              <a:chOff x="0" y="0"/>
              <a:chExt cx="812800" cy="812800"/>
            </a:xfrm>
          </p:grpSpPr>
          <p:sp>
            <p:nvSpPr>
              <p:cNvPr id="331" name="Google Shape;331;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3" name="Google Shape;333;p18"/>
            <p:cNvGrpSpPr/>
            <p:nvPr/>
          </p:nvGrpSpPr>
          <p:grpSpPr>
            <a:xfrm>
              <a:off x="3529944" y="3529944"/>
              <a:ext cx="8554273" cy="8554273"/>
              <a:chOff x="0" y="0"/>
              <a:chExt cx="812800" cy="812800"/>
            </a:xfrm>
          </p:grpSpPr>
          <p:sp>
            <p:nvSpPr>
              <p:cNvPr id="334" name="Google Shape;334;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6" name="Google Shape;336;p18"/>
            <p:cNvGrpSpPr/>
            <p:nvPr/>
          </p:nvGrpSpPr>
          <p:grpSpPr>
            <a:xfrm>
              <a:off x="4530365" y="4530365"/>
              <a:ext cx="6553432" cy="6553432"/>
              <a:chOff x="0" y="0"/>
              <a:chExt cx="812800" cy="812800"/>
            </a:xfrm>
          </p:grpSpPr>
          <p:sp>
            <p:nvSpPr>
              <p:cNvPr id="337" name="Google Shape;337;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39" name="Google Shape;339;p18"/>
          <p:cNvSpPr/>
          <p:nvPr/>
        </p:nvSpPr>
        <p:spPr>
          <a:xfrm>
            <a:off x="8288677" y="5404821"/>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1729642" y="7078249"/>
            <a:ext cx="666750" cy="666747"/>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6987880" y="3200430"/>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9569673" y="3197318"/>
            <a:ext cx="1635125" cy="163511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464949" y="6631793"/>
            <a:ext cx="666750" cy="666747"/>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35391"/>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8750771" y="2559075"/>
            <a:ext cx="539750" cy="41274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8636919" y="5754894"/>
            <a:ext cx="934982" cy="934982"/>
          </a:xfrm>
          <a:custGeom>
            <a:rect b="b" l="l" r="r" t="t"/>
            <a:pathLst>
              <a:path extrusionOk="0" h="934982" w="934982">
                <a:moveTo>
                  <a:pt x="0" y="0"/>
                </a:moveTo>
                <a:lnTo>
                  <a:pt x="934982" y="0"/>
                </a:lnTo>
                <a:lnTo>
                  <a:pt x="934982" y="934983"/>
                </a:lnTo>
                <a:lnTo>
                  <a:pt x="0" y="934983"/>
                </a:lnTo>
                <a:lnTo>
                  <a:pt x="0" y="0"/>
                </a:lnTo>
                <a:close/>
              </a:path>
            </a:pathLst>
          </a:custGeom>
          <a:blipFill rotWithShape="1">
            <a:blip r:embed="rId4">
              <a:alphaModFix/>
            </a:blip>
            <a:stretch>
              <a:fillRect b="0" l="0" r="0" t="0"/>
            </a:stretch>
          </a:blipFill>
          <a:ln>
            <a:noFill/>
          </a:ln>
        </p:spPr>
      </p:sp>
      <p:sp>
        <p:nvSpPr>
          <p:cNvPr id="346" name="Google Shape;346;p18"/>
          <p:cNvSpPr/>
          <p:nvPr/>
        </p:nvSpPr>
        <p:spPr>
          <a:xfrm>
            <a:off x="7213343" y="3425879"/>
            <a:ext cx="1184216" cy="1184216"/>
          </a:xfrm>
          <a:custGeom>
            <a:rect b="b" l="l" r="r" t="t"/>
            <a:pathLst>
              <a:path extrusionOk="0" h="1184216" w="1184216">
                <a:moveTo>
                  <a:pt x="0" y="0"/>
                </a:moveTo>
                <a:lnTo>
                  <a:pt x="1184216" y="0"/>
                </a:lnTo>
                <a:lnTo>
                  <a:pt x="1184216" y="1184216"/>
                </a:lnTo>
                <a:lnTo>
                  <a:pt x="0" y="1184216"/>
                </a:lnTo>
                <a:lnTo>
                  <a:pt x="0" y="0"/>
                </a:lnTo>
                <a:close/>
              </a:path>
            </a:pathLst>
          </a:custGeom>
          <a:blipFill rotWithShape="1">
            <a:blip r:embed="rId5">
              <a:alphaModFix/>
            </a:blip>
            <a:stretch>
              <a:fillRect b="0" l="0" r="0" t="0"/>
            </a:stretch>
          </a:blipFill>
          <a:ln>
            <a:noFill/>
          </a:ln>
        </p:spPr>
      </p:sp>
      <p:sp>
        <p:nvSpPr>
          <p:cNvPr id="347" name="Google Shape;347;p18"/>
          <p:cNvSpPr/>
          <p:nvPr/>
        </p:nvSpPr>
        <p:spPr>
          <a:xfrm>
            <a:off x="9840913" y="3468545"/>
            <a:ext cx="1092643" cy="1092643"/>
          </a:xfrm>
          <a:custGeom>
            <a:rect b="b" l="l" r="r" t="t"/>
            <a:pathLst>
              <a:path extrusionOk="0" h="1092643" w="1092643">
                <a:moveTo>
                  <a:pt x="0" y="0"/>
                </a:moveTo>
                <a:lnTo>
                  <a:pt x="1092643" y="0"/>
                </a:lnTo>
                <a:lnTo>
                  <a:pt x="1092643" y="1092643"/>
                </a:lnTo>
                <a:lnTo>
                  <a:pt x="0" y="1092643"/>
                </a:lnTo>
                <a:lnTo>
                  <a:pt x="0" y="0"/>
                </a:lnTo>
                <a:close/>
              </a:path>
            </a:pathLst>
          </a:custGeom>
          <a:blipFill rotWithShape="1">
            <a:blip r:embed="rId6">
              <a:alphaModFix/>
            </a:blip>
            <a:stretch>
              <a:fillRect b="0" l="0" r="0" t="0"/>
            </a:stretch>
          </a:blipFill>
          <a:ln>
            <a:noFill/>
          </a:ln>
        </p:spPr>
      </p:sp>
      <p:sp>
        <p:nvSpPr>
          <p:cNvPr id="348" name="Google Shape;348;p18"/>
          <p:cNvSpPr txBox="1"/>
          <p:nvPr/>
        </p:nvSpPr>
        <p:spPr>
          <a:xfrm>
            <a:off x="782062" y="1038225"/>
            <a:ext cx="16477200" cy="135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800">
                <a:solidFill>
                  <a:srgbClr val="FFFFFF"/>
                </a:solidFill>
                <a:latin typeface="Montserrat SemiBold"/>
                <a:ea typeface="Montserrat SemiBold"/>
                <a:cs typeface="Montserrat SemiBold"/>
                <a:sym typeface="Montserrat SemiBold"/>
              </a:rPr>
              <a:t>Examples of Exploitation</a:t>
            </a:r>
            <a:endParaRPr/>
          </a:p>
        </p:txBody>
      </p:sp>
      <p:grpSp>
        <p:nvGrpSpPr>
          <p:cNvPr id="349" name="Google Shape;349;p18"/>
          <p:cNvGrpSpPr/>
          <p:nvPr/>
        </p:nvGrpSpPr>
        <p:grpSpPr>
          <a:xfrm>
            <a:off x="2947675" y="7302104"/>
            <a:ext cx="12447262" cy="1568467"/>
            <a:chOff x="9584231" y="825350"/>
            <a:chExt cx="6643500" cy="1187064"/>
          </a:xfrm>
        </p:grpSpPr>
        <p:sp>
          <p:nvSpPr>
            <p:cNvPr id="350" name="Google Shape;350;p18"/>
            <p:cNvSpPr txBox="1"/>
            <p:nvPr/>
          </p:nvSpPr>
          <p:spPr>
            <a:xfrm>
              <a:off x="9584233" y="825350"/>
              <a:ext cx="6501600" cy="384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300">
                  <a:solidFill>
                    <a:srgbClr val="FFFFFF"/>
                  </a:solidFill>
                  <a:latin typeface="Open Sans"/>
                  <a:ea typeface="Open Sans"/>
                  <a:cs typeface="Open Sans"/>
                  <a:sym typeface="Open Sans"/>
                </a:rPr>
                <a:t>SQL Injection Attack</a:t>
              </a:r>
              <a:endParaRPr b="1" sz="3300">
                <a:latin typeface="Open Sans"/>
                <a:ea typeface="Open Sans"/>
                <a:cs typeface="Open Sans"/>
                <a:sym typeface="Open Sans"/>
              </a:endParaRPr>
            </a:p>
          </p:txBody>
        </p:sp>
        <p:sp>
          <p:nvSpPr>
            <p:cNvPr id="351" name="Google Shape;351;p18"/>
            <p:cNvSpPr txBox="1"/>
            <p:nvPr/>
          </p:nvSpPr>
          <p:spPr>
            <a:xfrm>
              <a:off x="9584231" y="1311014"/>
              <a:ext cx="6643500" cy="701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2500">
                  <a:solidFill>
                    <a:schemeClr val="lt1"/>
                  </a:solidFill>
                  <a:latin typeface="Roboto"/>
                  <a:ea typeface="Roboto"/>
                  <a:cs typeface="Roboto"/>
                  <a:sym typeface="Roboto"/>
                </a:rPr>
                <a:t>. </a:t>
              </a:r>
              <a:r>
                <a:rPr lang="en-US" sz="2800">
                  <a:solidFill>
                    <a:schemeClr val="lt1"/>
                  </a:solidFill>
                  <a:latin typeface="Roboto"/>
                  <a:ea typeface="Roboto"/>
                  <a:cs typeface="Roboto"/>
                  <a:sym typeface="Roboto"/>
                </a:rPr>
                <a:t>An attacker can then inject SQL commands, altering the intended database queries and gaining unauthorized access to sensitive information.</a:t>
              </a:r>
              <a:endParaRPr sz="2800">
                <a:solidFill>
                  <a:schemeClr val="lt1"/>
                </a:solidFill>
              </a:endParaRPr>
            </a:p>
          </p:txBody>
        </p:sp>
      </p:grpSp>
      <p:grpSp>
        <p:nvGrpSpPr>
          <p:cNvPr id="352" name="Google Shape;352;p18"/>
          <p:cNvGrpSpPr/>
          <p:nvPr/>
        </p:nvGrpSpPr>
        <p:grpSpPr>
          <a:xfrm>
            <a:off x="210550" y="3508976"/>
            <a:ext cx="6348909" cy="3924399"/>
            <a:chOff x="-2312761" y="-273083"/>
            <a:chExt cx="8465211" cy="5232531"/>
          </a:xfrm>
        </p:grpSpPr>
        <p:sp>
          <p:nvSpPr>
            <p:cNvPr id="353" name="Google Shape;353;p18"/>
            <p:cNvSpPr txBox="1"/>
            <p:nvPr/>
          </p:nvSpPr>
          <p:spPr>
            <a:xfrm>
              <a:off x="-349150" y="-273083"/>
              <a:ext cx="6501600" cy="677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3300">
                  <a:solidFill>
                    <a:srgbClr val="FFFFFF"/>
                  </a:solidFill>
                  <a:latin typeface="Open Sans"/>
                  <a:ea typeface="Open Sans"/>
                  <a:cs typeface="Open Sans"/>
                  <a:sym typeface="Open Sans"/>
                </a:rPr>
                <a:t>Password  Field</a:t>
              </a:r>
              <a:endParaRPr b="1" sz="3300">
                <a:latin typeface="Open Sans"/>
                <a:ea typeface="Open Sans"/>
                <a:cs typeface="Open Sans"/>
                <a:sym typeface="Open Sans"/>
              </a:endParaRPr>
            </a:p>
          </p:txBody>
        </p:sp>
        <p:sp>
          <p:nvSpPr>
            <p:cNvPr id="354" name="Google Shape;354;p18"/>
            <p:cNvSpPr txBox="1"/>
            <p:nvPr/>
          </p:nvSpPr>
          <p:spPr>
            <a:xfrm>
              <a:off x="-2312761" y="419848"/>
              <a:ext cx="8465100" cy="4539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US" sz="2800">
                  <a:solidFill>
                    <a:schemeClr val="lt1"/>
                  </a:solidFill>
                  <a:latin typeface="Roboto"/>
                  <a:ea typeface="Roboto"/>
                  <a:cs typeface="Roboto"/>
                  <a:sym typeface="Roboto"/>
                </a:rPr>
                <a:t>Imagine a login system where an attacker inputs a ridiculously long password. If the program doesn't check the input length, it might overflow the stack, allowing the attacker to alter the program's behavior and gain unauthorized access</a:t>
              </a:r>
              <a:r>
                <a:rPr lang="en-US" sz="2800">
                  <a:solidFill>
                    <a:srgbClr val="374151"/>
                  </a:solidFill>
                  <a:latin typeface="Roboto"/>
                  <a:ea typeface="Roboto"/>
                  <a:cs typeface="Roboto"/>
                  <a:sym typeface="Roboto"/>
                </a:rPr>
                <a:t>.</a:t>
              </a:r>
              <a:endParaRPr sz="2800"/>
            </a:p>
          </p:txBody>
        </p:sp>
      </p:grpSp>
      <p:grpSp>
        <p:nvGrpSpPr>
          <p:cNvPr id="355" name="Google Shape;355;p18"/>
          <p:cNvGrpSpPr/>
          <p:nvPr/>
        </p:nvGrpSpPr>
        <p:grpSpPr>
          <a:xfrm>
            <a:off x="11653025" y="3508975"/>
            <a:ext cx="6088961" cy="3912748"/>
            <a:chOff x="-973508" y="-273085"/>
            <a:chExt cx="8118615" cy="5217000"/>
          </a:xfrm>
        </p:grpSpPr>
        <p:sp>
          <p:nvSpPr>
            <p:cNvPr id="356" name="Google Shape;356;p18"/>
            <p:cNvSpPr txBox="1"/>
            <p:nvPr/>
          </p:nvSpPr>
          <p:spPr>
            <a:xfrm>
              <a:off x="-973493" y="-273085"/>
              <a:ext cx="8118600" cy="67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300">
                  <a:solidFill>
                    <a:srgbClr val="FFFFFF"/>
                  </a:solidFill>
                  <a:latin typeface="Open Sans"/>
                  <a:ea typeface="Open Sans"/>
                  <a:cs typeface="Open Sans"/>
                  <a:sym typeface="Open Sans"/>
                </a:rPr>
                <a:t>Web-Server Vulnerability</a:t>
              </a:r>
              <a:endParaRPr b="1" sz="3300">
                <a:latin typeface="Open Sans"/>
                <a:ea typeface="Open Sans"/>
                <a:cs typeface="Open Sans"/>
                <a:sym typeface="Open Sans"/>
              </a:endParaRPr>
            </a:p>
          </p:txBody>
        </p:sp>
        <p:sp>
          <p:nvSpPr>
            <p:cNvPr id="357" name="Google Shape;357;p18"/>
            <p:cNvSpPr txBox="1"/>
            <p:nvPr/>
          </p:nvSpPr>
          <p:spPr>
            <a:xfrm>
              <a:off x="-973508" y="404315"/>
              <a:ext cx="8118600" cy="4539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2800">
                  <a:solidFill>
                    <a:schemeClr val="lt1"/>
                  </a:solidFill>
                  <a:latin typeface="Roboto"/>
                  <a:ea typeface="Roboto"/>
                  <a:cs typeface="Roboto"/>
                  <a:sym typeface="Roboto"/>
                </a:rPr>
                <a:t>In web servers, input from users is a potential entry point. If an attacker sends data that overflows the stack, they might be able to inject code that manipulates the server's behavior, potentially leading to data breaches or service disruptions.</a:t>
              </a:r>
              <a:endParaRPr sz="2800">
                <a:solidFill>
                  <a:schemeClr val="lt1"/>
                </a:solidFill>
              </a:endParaRPr>
            </a:p>
          </p:txBody>
        </p:sp>
      </p:grpSp>
      <p:grpSp>
        <p:nvGrpSpPr>
          <p:cNvPr id="358" name="Google Shape;358;p18"/>
          <p:cNvGrpSpPr/>
          <p:nvPr/>
        </p:nvGrpSpPr>
        <p:grpSpPr>
          <a:xfrm>
            <a:off x="464943" y="2392723"/>
            <a:ext cx="1441919" cy="1458865"/>
            <a:chOff x="0" y="-99633"/>
            <a:chExt cx="1922558" cy="1945153"/>
          </a:xfrm>
        </p:grpSpPr>
        <p:grpSp>
          <p:nvGrpSpPr>
            <p:cNvPr id="359" name="Google Shape;359;p18"/>
            <p:cNvGrpSpPr/>
            <p:nvPr/>
          </p:nvGrpSpPr>
          <p:grpSpPr>
            <a:xfrm>
              <a:off x="0" y="-99633"/>
              <a:ext cx="1700411" cy="1560924"/>
              <a:chOff x="0" y="-47625"/>
              <a:chExt cx="812800" cy="746125"/>
            </a:xfrm>
          </p:grpSpPr>
          <p:sp>
            <p:nvSpPr>
              <p:cNvPr id="360" name="Google Shape;360;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61" name="Google Shape;361;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2" name="Google Shape;362;p18"/>
            <p:cNvGrpSpPr/>
            <p:nvPr/>
          </p:nvGrpSpPr>
          <p:grpSpPr>
            <a:xfrm>
              <a:off x="231002" y="292724"/>
              <a:ext cx="1691556" cy="1552796"/>
              <a:chOff x="0" y="-47625"/>
              <a:chExt cx="812800" cy="746125"/>
            </a:xfrm>
          </p:grpSpPr>
          <p:sp>
            <p:nvSpPr>
              <p:cNvPr id="363" name="Google Shape;363;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64" name="Google Shape;364;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65" name="Google Shape;365;p18"/>
          <p:cNvGrpSpPr/>
          <p:nvPr/>
        </p:nvGrpSpPr>
        <p:grpSpPr>
          <a:xfrm>
            <a:off x="15956694" y="839409"/>
            <a:ext cx="847888" cy="856040"/>
            <a:chOff x="0" y="-60012"/>
            <a:chExt cx="1130517" cy="1141387"/>
          </a:xfrm>
        </p:grpSpPr>
        <p:grpSp>
          <p:nvGrpSpPr>
            <p:cNvPr id="366" name="Google Shape;366;p18"/>
            <p:cNvGrpSpPr/>
            <p:nvPr/>
          </p:nvGrpSpPr>
          <p:grpSpPr>
            <a:xfrm>
              <a:off x="132250" y="164998"/>
              <a:ext cx="998267" cy="916377"/>
              <a:chOff x="0" y="-47625"/>
              <a:chExt cx="812800" cy="746125"/>
            </a:xfrm>
          </p:grpSpPr>
          <p:sp>
            <p:nvSpPr>
              <p:cNvPr id="367" name="Google Shape;367;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68" name="Google Shape;368;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9" name="Google Shape;369;p18"/>
            <p:cNvGrpSpPr/>
            <p:nvPr/>
          </p:nvGrpSpPr>
          <p:grpSpPr>
            <a:xfrm>
              <a:off x="0" y="-60012"/>
              <a:ext cx="1024208" cy="940191"/>
              <a:chOff x="0" y="-47625"/>
              <a:chExt cx="812800" cy="746125"/>
            </a:xfrm>
          </p:grpSpPr>
          <p:sp>
            <p:nvSpPr>
              <p:cNvPr id="370" name="Google Shape;370;p18"/>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71" name="Google Shape;371;p18"/>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375" name="Shape 375"/>
        <p:cNvGrpSpPr/>
        <p:nvPr/>
      </p:nvGrpSpPr>
      <p:grpSpPr>
        <a:xfrm>
          <a:off x="0" y="0"/>
          <a:ext cx="0" cy="0"/>
          <a:chOff x="0" y="0"/>
          <a:chExt cx="0" cy="0"/>
        </a:xfrm>
      </p:grpSpPr>
      <p:grpSp>
        <p:nvGrpSpPr>
          <p:cNvPr id="376" name="Google Shape;376;p19"/>
          <p:cNvGrpSpPr/>
          <p:nvPr/>
        </p:nvGrpSpPr>
        <p:grpSpPr>
          <a:xfrm>
            <a:off x="7157034" y="-683750"/>
            <a:ext cx="7993047" cy="7993047"/>
            <a:chOff x="0" y="0"/>
            <a:chExt cx="10657396" cy="10657396"/>
          </a:xfrm>
        </p:grpSpPr>
        <p:grpSp>
          <p:nvGrpSpPr>
            <p:cNvPr id="377" name="Google Shape;377;p19"/>
            <p:cNvGrpSpPr/>
            <p:nvPr/>
          </p:nvGrpSpPr>
          <p:grpSpPr>
            <a:xfrm>
              <a:off x="0" y="0"/>
              <a:ext cx="10657396" cy="10657396"/>
              <a:chOff x="0" y="0"/>
              <a:chExt cx="812800" cy="812800"/>
            </a:xfrm>
          </p:grpSpPr>
          <p:sp>
            <p:nvSpPr>
              <p:cNvPr id="378" name="Google Shape;378;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0" name="Google Shape;380;p19"/>
            <p:cNvGrpSpPr/>
            <p:nvPr/>
          </p:nvGrpSpPr>
          <p:grpSpPr>
            <a:xfrm>
              <a:off x="1034397" y="1034397"/>
              <a:ext cx="8588602" cy="8588602"/>
              <a:chOff x="0" y="0"/>
              <a:chExt cx="812800" cy="812800"/>
            </a:xfrm>
          </p:grpSpPr>
          <p:sp>
            <p:nvSpPr>
              <p:cNvPr id="381" name="Google Shape;38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p19"/>
            <p:cNvGrpSpPr/>
            <p:nvPr/>
          </p:nvGrpSpPr>
          <p:grpSpPr>
            <a:xfrm>
              <a:off x="1786907" y="1786907"/>
              <a:ext cx="7083581" cy="7083581"/>
              <a:chOff x="0" y="0"/>
              <a:chExt cx="812800" cy="812800"/>
            </a:xfrm>
          </p:grpSpPr>
          <p:sp>
            <p:nvSpPr>
              <p:cNvPr id="384" name="Google Shape;384;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6" name="Google Shape;386;p19"/>
            <p:cNvGrpSpPr/>
            <p:nvPr/>
          </p:nvGrpSpPr>
          <p:grpSpPr>
            <a:xfrm>
              <a:off x="2409352" y="2409352"/>
              <a:ext cx="5838691" cy="5838691"/>
              <a:chOff x="0" y="0"/>
              <a:chExt cx="812800" cy="812800"/>
            </a:xfrm>
          </p:grpSpPr>
          <p:sp>
            <p:nvSpPr>
              <p:cNvPr id="387" name="Google Shape;387;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9" name="Google Shape;389;p19"/>
            <p:cNvGrpSpPr/>
            <p:nvPr/>
          </p:nvGrpSpPr>
          <p:grpSpPr>
            <a:xfrm>
              <a:off x="3092186" y="3092186"/>
              <a:ext cx="4473024" cy="4473024"/>
              <a:chOff x="0" y="0"/>
              <a:chExt cx="812800" cy="812800"/>
            </a:xfrm>
          </p:grpSpPr>
          <p:sp>
            <p:nvSpPr>
              <p:cNvPr id="390" name="Google Shape;390;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92" name="Google Shape;392;p19"/>
          <p:cNvSpPr txBox="1"/>
          <p:nvPr/>
        </p:nvSpPr>
        <p:spPr>
          <a:xfrm>
            <a:off x="50" y="277350"/>
            <a:ext cx="18288000" cy="135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800">
                <a:solidFill>
                  <a:srgbClr val="FFFFFF"/>
                </a:solidFill>
                <a:latin typeface="Montserrat"/>
                <a:ea typeface="Montserrat"/>
                <a:cs typeface="Montserrat"/>
                <a:sym typeface="Montserrat"/>
              </a:rPr>
              <a:t>Demonstration</a:t>
            </a:r>
            <a:endParaRPr sz="1200"/>
          </a:p>
        </p:txBody>
      </p:sp>
      <p:sp>
        <p:nvSpPr>
          <p:cNvPr id="393" name="Google Shape;393;p19"/>
          <p:cNvSpPr txBox="1"/>
          <p:nvPr/>
        </p:nvSpPr>
        <p:spPr>
          <a:xfrm>
            <a:off x="10510296" y="3180888"/>
            <a:ext cx="5320800" cy="392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400">
                <a:solidFill>
                  <a:srgbClr val="FFFFFF"/>
                </a:solidFill>
                <a:latin typeface="Times New Roman"/>
                <a:ea typeface="Times New Roman"/>
                <a:cs typeface="Times New Roman"/>
                <a:sym typeface="Times New Roman"/>
              </a:rPr>
              <a:t>Demonstrating a stack based buffer overflow attack, by calling a </a:t>
            </a:r>
            <a:r>
              <a:rPr lang="en-US" sz="3400">
                <a:solidFill>
                  <a:srgbClr val="FFFFFF"/>
                </a:solidFill>
                <a:latin typeface="Times New Roman"/>
                <a:ea typeface="Times New Roman"/>
                <a:cs typeface="Times New Roman"/>
                <a:sym typeface="Times New Roman"/>
              </a:rPr>
              <a:t>function</a:t>
            </a:r>
            <a:r>
              <a:rPr lang="en-US" sz="3400">
                <a:solidFill>
                  <a:srgbClr val="FFFFFF"/>
                </a:solidFill>
                <a:latin typeface="Times New Roman"/>
                <a:ea typeface="Times New Roman"/>
                <a:cs typeface="Times New Roman"/>
                <a:sym typeface="Times New Roman"/>
              </a:rPr>
              <a:t> in a C program, which wasn’t explicitly called within the program.</a:t>
            </a:r>
            <a:endParaRPr sz="1600">
              <a:latin typeface="Times New Roman"/>
              <a:ea typeface="Times New Roman"/>
              <a:cs typeface="Times New Roman"/>
              <a:sym typeface="Times New Roman"/>
            </a:endParaRPr>
          </a:p>
        </p:txBody>
      </p:sp>
      <p:sp>
        <p:nvSpPr>
          <p:cNvPr id="394" name="Google Shape;394;p19"/>
          <p:cNvSpPr/>
          <p:nvPr/>
        </p:nvSpPr>
        <p:spPr>
          <a:xfrm rot="-8100000">
            <a:off x="-6811884" y="756140"/>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grpSp>
        <p:nvGrpSpPr>
          <p:cNvPr id="395" name="Google Shape;395;p19"/>
          <p:cNvGrpSpPr/>
          <p:nvPr/>
        </p:nvGrpSpPr>
        <p:grpSpPr>
          <a:xfrm>
            <a:off x="1121275" y="-379165"/>
            <a:ext cx="3086120" cy="6469975"/>
            <a:chOff x="0" y="-47625"/>
            <a:chExt cx="812800" cy="1704015"/>
          </a:xfrm>
        </p:grpSpPr>
        <p:sp>
          <p:nvSpPr>
            <p:cNvPr id="396" name="Google Shape;396;p19"/>
            <p:cNvSpPr/>
            <p:nvPr/>
          </p:nvSpPr>
          <p:spPr>
            <a:xfrm>
              <a:off x="0" y="0"/>
              <a:ext cx="812800" cy="1656390"/>
            </a:xfrm>
            <a:custGeom>
              <a:rect b="b" l="l" r="r" t="t"/>
              <a:pathLst>
                <a:path extrusionOk="0" h="1656390" w="812800">
                  <a:moveTo>
                    <a:pt x="0" y="0"/>
                  </a:moveTo>
                  <a:lnTo>
                    <a:pt x="812800" y="0"/>
                  </a:lnTo>
                  <a:lnTo>
                    <a:pt x="812800" y="1656390"/>
                  </a:lnTo>
                  <a:lnTo>
                    <a:pt x="0" y="1656390"/>
                  </a:lnTo>
                  <a:close/>
                </a:path>
              </a:pathLst>
            </a:custGeom>
            <a:solidFill>
              <a:srgbClr val="F35391"/>
            </a:solidFill>
            <a:ln>
              <a:noFill/>
            </a:ln>
          </p:spPr>
        </p:sp>
        <p:sp>
          <p:nvSpPr>
            <p:cNvPr id="397" name="Google Shape;397;p19"/>
            <p:cNvSpPr txBox="1"/>
            <p:nvPr/>
          </p:nvSpPr>
          <p:spPr>
            <a:xfrm>
              <a:off x="0" y="-47625"/>
              <a:ext cx="812800" cy="170401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8" name="Google Shape;398;p19"/>
          <p:cNvSpPr/>
          <p:nvPr/>
        </p:nvSpPr>
        <p:spPr>
          <a:xfrm>
            <a:off x="4346270" y="4874196"/>
            <a:ext cx="4925282" cy="7421350"/>
          </a:xfrm>
          <a:custGeom>
            <a:rect b="b" l="l" r="r" t="t"/>
            <a:pathLst>
              <a:path extrusionOk="0" h="7421350" w="4925282">
                <a:moveTo>
                  <a:pt x="0" y="0"/>
                </a:moveTo>
                <a:lnTo>
                  <a:pt x="4925282" y="0"/>
                </a:lnTo>
                <a:lnTo>
                  <a:pt x="4925282" y="7421350"/>
                </a:lnTo>
                <a:lnTo>
                  <a:pt x="0" y="7421350"/>
                </a:lnTo>
                <a:lnTo>
                  <a:pt x="0" y="0"/>
                </a:lnTo>
                <a:close/>
              </a:path>
            </a:pathLst>
          </a:custGeom>
          <a:blipFill rotWithShape="1">
            <a:blip r:embed="rId4">
              <a:alphaModFix/>
            </a:blip>
            <a:stretch>
              <a:fillRect b="0" l="-14916" r="-136207" t="0"/>
            </a:stretch>
          </a:blipFill>
          <a:ln>
            <a:noFill/>
          </a:ln>
        </p:spPr>
      </p:sp>
      <p:sp>
        <p:nvSpPr>
          <p:cNvPr id="399" name="Google Shape;399;p19"/>
          <p:cNvSpPr/>
          <p:nvPr/>
        </p:nvSpPr>
        <p:spPr>
          <a:xfrm rot="7599151">
            <a:off x="11139409" y="5503211"/>
            <a:ext cx="14357351" cy="9368172"/>
          </a:xfrm>
          <a:custGeom>
            <a:rect b="b" l="l" r="r" t="t"/>
            <a:pathLst>
              <a:path extrusionOk="0" h="9368172" w="14357351">
                <a:moveTo>
                  <a:pt x="0" y="0"/>
                </a:moveTo>
                <a:lnTo>
                  <a:pt x="14357351" y="0"/>
                </a:lnTo>
                <a:lnTo>
                  <a:pt x="14357351" y="9368172"/>
                </a:lnTo>
                <a:lnTo>
                  <a:pt x="0" y="9368172"/>
                </a:lnTo>
                <a:lnTo>
                  <a:pt x="0" y="0"/>
                </a:lnTo>
                <a:close/>
              </a:path>
            </a:pathLst>
          </a:custGeom>
          <a:blipFill rotWithShape="1">
            <a:blip r:embed="rId3">
              <a:alphaModFix amt="19999"/>
            </a:blip>
            <a:stretch>
              <a:fillRect b="0" l="0" r="0" t="0"/>
            </a:stretch>
          </a:blipFill>
          <a:ln>
            <a:noFill/>
          </a:ln>
        </p:spPr>
      </p:sp>
      <p:grpSp>
        <p:nvGrpSpPr>
          <p:cNvPr id="400" name="Google Shape;400;p19"/>
          <p:cNvGrpSpPr/>
          <p:nvPr/>
        </p:nvGrpSpPr>
        <p:grpSpPr>
          <a:xfrm>
            <a:off x="15270161" y="1191375"/>
            <a:ext cx="1875026" cy="1989564"/>
            <a:chOff x="0" y="-122432"/>
            <a:chExt cx="2500034" cy="2652752"/>
          </a:xfrm>
        </p:grpSpPr>
        <p:grpSp>
          <p:nvGrpSpPr>
            <p:cNvPr id="401" name="Google Shape;401;p19"/>
            <p:cNvGrpSpPr/>
            <p:nvPr/>
          </p:nvGrpSpPr>
          <p:grpSpPr>
            <a:xfrm>
              <a:off x="487115" y="682524"/>
              <a:ext cx="2012919" cy="1847796"/>
              <a:chOff x="0" y="-47625"/>
              <a:chExt cx="812800" cy="746125"/>
            </a:xfrm>
          </p:grpSpPr>
          <p:sp>
            <p:nvSpPr>
              <p:cNvPr id="402" name="Google Shape;402;p1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403" name="Google Shape;403;p1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4" name="Google Shape;404;p19"/>
            <p:cNvGrpSpPr/>
            <p:nvPr/>
          </p:nvGrpSpPr>
          <p:grpSpPr>
            <a:xfrm>
              <a:off x="0" y="-122432"/>
              <a:ext cx="2089507" cy="1918102"/>
              <a:chOff x="0" y="-47625"/>
              <a:chExt cx="812800" cy="746125"/>
            </a:xfrm>
          </p:grpSpPr>
          <p:sp>
            <p:nvSpPr>
              <p:cNvPr id="405" name="Google Shape;405;p1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06" name="Google Shape;406;p1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07" name="Google Shape;407;p19"/>
          <p:cNvGrpSpPr/>
          <p:nvPr/>
        </p:nvGrpSpPr>
        <p:grpSpPr>
          <a:xfrm>
            <a:off x="604756" y="8269901"/>
            <a:ext cx="847888" cy="856040"/>
            <a:chOff x="0" y="-60012"/>
            <a:chExt cx="1130517" cy="1141387"/>
          </a:xfrm>
        </p:grpSpPr>
        <p:grpSp>
          <p:nvGrpSpPr>
            <p:cNvPr id="408" name="Google Shape;408;p19"/>
            <p:cNvGrpSpPr/>
            <p:nvPr/>
          </p:nvGrpSpPr>
          <p:grpSpPr>
            <a:xfrm>
              <a:off x="132250" y="164998"/>
              <a:ext cx="998267" cy="916377"/>
              <a:chOff x="0" y="-47625"/>
              <a:chExt cx="812800" cy="746125"/>
            </a:xfrm>
          </p:grpSpPr>
          <p:sp>
            <p:nvSpPr>
              <p:cNvPr id="409" name="Google Shape;409;p1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410" name="Google Shape;410;p1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1" name="Google Shape;411;p19"/>
            <p:cNvGrpSpPr/>
            <p:nvPr/>
          </p:nvGrpSpPr>
          <p:grpSpPr>
            <a:xfrm>
              <a:off x="0" y="-60012"/>
              <a:ext cx="1024208" cy="940191"/>
              <a:chOff x="0" y="-47625"/>
              <a:chExt cx="812800" cy="746125"/>
            </a:xfrm>
          </p:grpSpPr>
          <p:sp>
            <p:nvSpPr>
              <p:cNvPr id="412" name="Google Shape;412;p19"/>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13" name="Google Shape;413;p19"/>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414" name="Google Shape;414;p19"/>
          <p:cNvPicPr preferRelativeResize="0"/>
          <p:nvPr/>
        </p:nvPicPr>
        <p:blipFill>
          <a:blip r:embed="rId5">
            <a:alphaModFix/>
          </a:blip>
          <a:stretch>
            <a:fillRect/>
          </a:stretch>
        </p:blipFill>
        <p:spPr>
          <a:xfrm>
            <a:off x="1121275" y="1697688"/>
            <a:ext cx="8150274" cy="6117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418" name="Shape 418"/>
        <p:cNvGrpSpPr/>
        <p:nvPr/>
      </p:nvGrpSpPr>
      <p:grpSpPr>
        <a:xfrm>
          <a:off x="0" y="0"/>
          <a:ext cx="0" cy="0"/>
          <a:chOff x="0" y="0"/>
          <a:chExt cx="0" cy="0"/>
        </a:xfrm>
      </p:grpSpPr>
      <p:sp>
        <p:nvSpPr>
          <p:cNvPr id="419" name="Google Shape;419;p20"/>
          <p:cNvSpPr/>
          <p:nvPr/>
        </p:nvSpPr>
        <p:spPr>
          <a:xfrm rot="7807243">
            <a:off x="10832503" y="2898554"/>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420" name="Google Shape;420;p20"/>
          <p:cNvSpPr txBox="1"/>
          <p:nvPr/>
        </p:nvSpPr>
        <p:spPr>
          <a:xfrm rot="7574867">
            <a:off x="9137318" y="1646189"/>
            <a:ext cx="4116843" cy="21547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1">
              <a:latin typeface="Open Sans"/>
              <a:ea typeface="Open Sans"/>
              <a:cs typeface="Open Sans"/>
              <a:sym typeface="Open Sans"/>
            </a:endParaRPr>
          </a:p>
        </p:txBody>
      </p:sp>
      <p:sp>
        <p:nvSpPr>
          <p:cNvPr id="421" name="Google Shape;421;p20"/>
          <p:cNvSpPr txBox="1"/>
          <p:nvPr/>
        </p:nvSpPr>
        <p:spPr>
          <a:xfrm>
            <a:off x="11091375" y="1641217"/>
            <a:ext cx="4750200" cy="2397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3500">
                <a:solidFill>
                  <a:srgbClr val="FFFFFF"/>
                </a:solidFill>
                <a:latin typeface="Times New Roman"/>
                <a:ea typeface="Times New Roman"/>
                <a:cs typeface="Times New Roman"/>
                <a:sym typeface="Times New Roman"/>
              </a:rPr>
              <a:t>We write a basic script in C to help us perform the an example of the stack based buffer overflow.</a:t>
            </a:r>
            <a:endParaRPr sz="2500">
              <a:latin typeface="Times New Roman"/>
              <a:ea typeface="Times New Roman"/>
              <a:cs typeface="Times New Roman"/>
              <a:sym typeface="Times New Roman"/>
            </a:endParaRPr>
          </a:p>
        </p:txBody>
      </p:sp>
      <p:sp>
        <p:nvSpPr>
          <p:cNvPr id="422" name="Google Shape;422;p20"/>
          <p:cNvSpPr txBox="1"/>
          <p:nvPr/>
        </p:nvSpPr>
        <p:spPr>
          <a:xfrm>
            <a:off x="13562089" y="1425807"/>
            <a:ext cx="41169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1">
              <a:latin typeface="Open Sans"/>
              <a:ea typeface="Open Sans"/>
              <a:cs typeface="Open Sans"/>
              <a:sym typeface="Open Sans"/>
            </a:endParaRPr>
          </a:p>
        </p:txBody>
      </p:sp>
      <p:sp>
        <p:nvSpPr>
          <p:cNvPr id="423" name="Google Shape;423;p20"/>
          <p:cNvSpPr txBox="1"/>
          <p:nvPr/>
        </p:nvSpPr>
        <p:spPr>
          <a:xfrm>
            <a:off x="13562089" y="2184336"/>
            <a:ext cx="3277500" cy="215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a:p>
        </p:txBody>
      </p:sp>
      <p:sp>
        <p:nvSpPr>
          <p:cNvPr id="424" name="Google Shape;424;p20"/>
          <p:cNvSpPr/>
          <p:nvPr/>
        </p:nvSpPr>
        <p:spPr>
          <a:xfrm rot="-3278844">
            <a:off x="-7178676" y="-4988886"/>
            <a:ext cx="14357351" cy="9368172"/>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sp>
        <p:nvSpPr>
          <p:cNvPr id="425" name="Google Shape;425;p20"/>
          <p:cNvSpPr txBox="1"/>
          <p:nvPr/>
        </p:nvSpPr>
        <p:spPr>
          <a:xfrm>
            <a:off x="1028700" y="1056801"/>
            <a:ext cx="66633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pSp>
        <p:nvGrpSpPr>
          <p:cNvPr id="426" name="Google Shape;426;p20"/>
          <p:cNvGrpSpPr/>
          <p:nvPr/>
        </p:nvGrpSpPr>
        <p:grpSpPr>
          <a:xfrm>
            <a:off x="11091375" y="4200480"/>
            <a:ext cx="1441918" cy="1458865"/>
            <a:chOff x="0" y="-99633"/>
            <a:chExt cx="1922558" cy="1945153"/>
          </a:xfrm>
        </p:grpSpPr>
        <p:grpSp>
          <p:nvGrpSpPr>
            <p:cNvPr id="427" name="Google Shape;427;p20"/>
            <p:cNvGrpSpPr/>
            <p:nvPr/>
          </p:nvGrpSpPr>
          <p:grpSpPr>
            <a:xfrm>
              <a:off x="0" y="-99633"/>
              <a:ext cx="1700411" cy="1560924"/>
              <a:chOff x="0" y="-47625"/>
              <a:chExt cx="812800" cy="746125"/>
            </a:xfrm>
          </p:grpSpPr>
          <p:sp>
            <p:nvSpPr>
              <p:cNvPr id="428" name="Google Shape;428;p2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429" name="Google Shape;429;p2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0" name="Google Shape;430;p20"/>
            <p:cNvGrpSpPr/>
            <p:nvPr/>
          </p:nvGrpSpPr>
          <p:grpSpPr>
            <a:xfrm>
              <a:off x="231002" y="292724"/>
              <a:ext cx="1691556" cy="1552796"/>
              <a:chOff x="0" y="-47625"/>
              <a:chExt cx="812800" cy="746125"/>
            </a:xfrm>
          </p:grpSpPr>
          <p:sp>
            <p:nvSpPr>
              <p:cNvPr id="431" name="Google Shape;431;p2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32" name="Google Shape;432;p2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33" name="Google Shape;433;p20"/>
          <p:cNvGrpSpPr/>
          <p:nvPr/>
        </p:nvGrpSpPr>
        <p:grpSpPr>
          <a:xfrm>
            <a:off x="15991713" y="9083940"/>
            <a:ext cx="847888" cy="856040"/>
            <a:chOff x="0" y="-60012"/>
            <a:chExt cx="1130517" cy="1141387"/>
          </a:xfrm>
        </p:grpSpPr>
        <p:grpSp>
          <p:nvGrpSpPr>
            <p:cNvPr id="434" name="Google Shape;434;p20"/>
            <p:cNvGrpSpPr/>
            <p:nvPr/>
          </p:nvGrpSpPr>
          <p:grpSpPr>
            <a:xfrm>
              <a:off x="132250" y="164998"/>
              <a:ext cx="998267" cy="916377"/>
              <a:chOff x="0" y="-47625"/>
              <a:chExt cx="812800" cy="746125"/>
            </a:xfrm>
          </p:grpSpPr>
          <p:sp>
            <p:nvSpPr>
              <p:cNvPr id="435" name="Google Shape;435;p2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436" name="Google Shape;436;p2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7" name="Google Shape;437;p20"/>
            <p:cNvGrpSpPr/>
            <p:nvPr/>
          </p:nvGrpSpPr>
          <p:grpSpPr>
            <a:xfrm>
              <a:off x="0" y="-60012"/>
              <a:ext cx="1024208" cy="940191"/>
              <a:chOff x="0" y="-47625"/>
              <a:chExt cx="812800" cy="746125"/>
            </a:xfrm>
          </p:grpSpPr>
          <p:sp>
            <p:nvSpPr>
              <p:cNvPr id="438" name="Google Shape;438;p20"/>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39" name="Google Shape;439;p20"/>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40" name="Google Shape;440;p20"/>
          <p:cNvGrpSpPr/>
          <p:nvPr/>
        </p:nvGrpSpPr>
        <p:grpSpPr>
          <a:xfrm>
            <a:off x="8472579" y="1532775"/>
            <a:ext cx="339583" cy="359480"/>
            <a:chOff x="0" y="-47625"/>
            <a:chExt cx="812800" cy="860425"/>
          </a:xfrm>
        </p:grpSpPr>
        <p:sp>
          <p:nvSpPr>
            <p:cNvPr id="441" name="Google Shape;441;p20"/>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69F3C2"/>
            </a:solidFill>
            <a:ln>
              <a:noFill/>
            </a:ln>
          </p:spPr>
        </p:sp>
        <p:sp>
          <p:nvSpPr>
            <p:cNvPr id="442" name="Google Shape;442;p2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3" name="Google Shape;443;p20"/>
          <p:cNvGrpSpPr/>
          <p:nvPr/>
        </p:nvGrpSpPr>
        <p:grpSpPr>
          <a:xfrm>
            <a:off x="10035780" y="5299849"/>
            <a:ext cx="39990" cy="359486"/>
            <a:chOff x="0" y="-47625"/>
            <a:chExt cx="812800" cy="860425"/>
          </a:xfrm>
        </p:grpSpPr>
        <p:sp>
          <p:nvSpPr>
            <p:cNvPr id="444" name="Google Shape;444;p20"/>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69F3C2"/>
            </a:solidFill>
            <a:ln>
              <a:noFill/>
            </a:ln>
          </p:spPr>
        </p:sp>
        <p:sp>
          <p:nvSpPr>
            <p:cNvPr id="445" name="Google Shape;445;p2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46" name="Google Shape;446;p20"/>
          <p:cNvPicPr preferRelativeResize="0"/>
          <p:nvPr/>
        </p:nvPicPr>
        <p:blipFill>
          <a:blip r:embed="rId4">
            <a:alphaModFix/>
          </a:blip>
          <a:stretch>
            <a:fillRect/>
          </a:stretch>
        </p:blipFill>
        <p:spPr>
          <a:xfrm>
            <a:off x="0" y="0"/>
            <a:ext cx="10035776" cy="1028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659"/>
        </a:solidFill>
      </p:bgPr>
    </p:bg>
    <p:spTree>
      <p:nvGrpSpPr>
        <p:cNvPr id="450" name="Shape 450"/>
        <p:cNvGrpSpPr/>
        <p:nvPr/>
      </p:nvGrpSpPr>
      <p:grpSpPr>
        <a:xfrm>
          <a:off x="0" y="0"/>
          <a:ext cx="0" cy="0"/>
          <a:chOff x="0" y="0"/>
          <a:chExt cx="0" cy="0"/>
        </a:xfrm>
      </p:grpSpPr>
      <p:sp>
        <p:nvSpPr>
          <p:cNvPr id="451" name="Google Shape;451;p21"/>
          <p:cNvSpPr/>
          <p:nvPr/>
        </p:nvSpPr>
        <p:spPr>
          <a:xfrm rot="-3280742">
            <a:off x="-6309039" y="-2553822"/>
            <a:ext cx="14341055" cy="9357539"/>
          </a:xfrm>
          <a:custGeom>
            <a:rect b="b" l="l" r="r" t="t"/>
            <a:pathLst>
              <a:path extrusionOk="0" h="9368172" w="14357351">
                <a:moveTo>
                  <a:pt x="0" y="0"/>
                </a:moveTo>
                <a:lnTo>
                  <a:pt x="14357352" y="0"/>
                </a:lnTo>
                <a:lnTo>
                  <a:pt x="14357352" y="9368172"/>
                </a:lnTo>
                <a:lnTo>
                  <a:pt x="0" y="9368172"/>
                </a:lnTo>
                <a:lnTo>
                  <a:pt x="0" y="0"/>
                </a:lnTo>
                <a:close/>
              </a:path>
            </a:pathLst>
          </a:custGeom>
          <a:blipFill rotWithShape="1">
            <a:blip r:embed="rId3">
              <a:alphaModFix amt="19999"/>
            </a:blip>
            <a:stretch>
              <a:fillRect b="0" l="0" r="0" t="0"/>
            </a:stretch>
          </a:blipFill>
          <a:ln>
            <a:noFill/>
          </a:ln>
        </p:spPr>
      </p:sp>
      <p:grpSp>
        <p:nvGrpSpPr>
          <p:cNvPr id="452" name="Google Shape;452;p21"/>
          <p:cNvGrpSpPr/>
          <p:nvPr/>
        </p:nvGrpSpPr>
        <p:grpSpPr>
          <a:xfrm>
            <a:off x="10724900" y="4728781"/>
            <a:ext cx="1875026" cy="1989564"/>
            <a:chOff x="0" y="-122432"/>
            <a:chExt cx="2500034" cy="2652752"/>
          </a:xfrm>
        </p:grpSpPr>
        <p:grpSp>
          <p:nvGrpSpPr>
            <p:cNvPr id="453" name="Google Shape;453;p21"/>
            <p:cNvGrpSpPr/>
            <p:nvPr/>
          </p:nvGrpSpPr>
          <p:grpSpPr>
            <a:xfrm>
              <a:off x="487115" y="682524"/>
              <a:ext cx="2012919" cy="1847796"/>
              <a:chOff x="0" y="-47625"/>
              <a:chExt cx="812800" cy="746125"/>
            </a:xfrm>
          </p:grpSpPr>
          <p:sp>
            <p:nvSpPr>
              <p:cNvPr id="454" name="Google Shape;454;p2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455" name="Google Shape;455;p21"/>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6" name="Google Shape;456;p21"/>
            <p:cNvGrpSpPr/>
            <p:nvPr/>
          </p:nvGrpSpPr>
          <p:grpSpPr>
            <a:xfrm>
              <a:off x="0" y="-122432"/>
              <a:ext cx="2089507" cy="1918102"/>
              <a:chOff x="0" y="-47625"/>
              <a:chExt cx="812800" cy="746125"/>
            </a:xfrm>
          </p:grpSpPr>
          <p:sp>
            <p:nvSpPr>
              <p:cNvPr id="457" name="Google Shape;457;p21"/>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458" name="Google Shape;458;p21"/>
              <p:cNvSpPr txBox="1"/>
              <p:nvPr/>
            </p:nvSpPr>
            <p:spPr>
              <a:xfrm>
                <a:off x="114300" y="-47625"/>
                <a:ext cx="584200" cy="7461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59" name="Google Shape;459;p21"/>
          <p:cNvSpPr txBox="1"/>
          <p:nvPr/>
        </p:nvSpPr>
        <p:spPr>
          <a:xfrm>
            <a:off x="1028700" y="1019175"/>
            <a:ext cx="55626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pSp>
        <p:nvGrpSpPr>
          <p:cNvPr id="460" name="Google Shape;460;p21"/>
          <p:cNvGrpSpPr/>
          <p:nvPr/>
        </p:nvGrpSpPr>
        <p:grpSpPr>
          <a:xfrm>
            <a:off x="1819941" y="1478468"/>
            <a:ext cx="14032454" cy="8699682"/>
            <a:chOff x="0" y="-4410450"/>
            <a:chExt cx="18709940" cy="11599576"/>
          </a:xfrm>
        </p:grpSpPr>
        <p:sp>
          <p:nvSpPr>
            <p:cNvPr id="461" name="Google Shape;461;p21"/>
            <p:cNvSpPr txBox="1"/>
            <p:nvPr/>
          </p:nvSpPr>
          <p:spPr>
            <a:xfrm>
              <a:off x="0" y="0"/>
              <a:ext cx="51609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462" name="Google Shape;462;p21"/>
            <p:cNvSpPr txBox="1"/>
            <p:nvPr/>
          </p:nvSpPr>
          <p:spPr>
            <a:xfrm>
              <a:off x="0" y="3990928"/>
              <a:ext cx="51609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463" name="Google Shape;463;p21"/>
            <p:cNvSpPr txBox="1"/>
            <p:nvPr/>
          </p:nvSpPr>
          <p:spPr>
            <a:xfrm>
              <a:off x="3669400" y="-4410450"/>
              <a:ext cx="5160900" cy="2369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3499">
                  <a:solidFill>
                    <a:srgbClr val="FFFFFF"/>
                  </a:solidFill>
                  <a:latin typeface="Times New Roman"/>
                  <a:ea typeface="Times New Roman"/>
                  <a:cs typeface="Times New Roman"/>
                  <a:sym typeface="Times New Roman"/>
                </a:rPr>
                <a:t>If we run the code as normal, it looks something like this.</a:t>
              </a:r>
              <a:endParaRPr sz="3799">
                <a:latin typeface="Times New Roman"/>
                <a:ea typeface="Times New Roman"/>
                <a:cs typeface="Times New Roman"/>
                <a:sym typeface="Times New Roman"/>
              </a:endParaRPr>
            </a:p>
          </p:txBody>
        </p:sp>
        <p:sp>
          <p:nvSpPr>
            <p:cNvPr id="464" name="Google Shape;464;p21"/>
            <p:cNvSpPr txBox="1"/>
            <p:nvPr/>
          </p:nvSpPr>
          <p:spPr>
            <a:xfrm>
              <a:off x="3398240" y="4819427"/>
              <a:ext cx="15311700" cy="2369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3499">
                  <a:solidFill>
                    <a:srgbClr val="FFFFFF"/>
                  </a:solidFill>
                  <a:latin typeface="Times New Roman"/>
                  <a:ea typeface="Times New Roman"/>
                  <a:cs typeface="Times New Roman"/>
                  <a:sym typeface="Times New Roman"/>
                </a:rPr>
                <a:t>If we feed it a value, much larger than the buffer, we receive an error, segmentation fault. This error tells us that we have </a:t>
              </a:r>
              <a:r>
                <a:rPr lang="en-US" sz="3499">
                  <a:solidFill>
                    <a:srgbClr val="FFFFFF"/>
                  </a:solidFill>
                  <a:latin typeface="Times New Roman"/>
                  <a:ea typeface="Times New Roman"/>
                  <a:cs typeface="Times New Roman"/>
                  <a:sym typeface="Times New Roman"/>
                </a:rPr>
                <a:t>successfully</a:t>
              </a:r>
              <a:r>
                <a:rPr lang="en-US" sz="3499">
                  <a:solidFill>
                    <a:srgbClr val="FFFFFF"/>
                  </a:solidFill>
                  <a:latin typeface="Times New Roman"/>
                  <a:ea typeface="Times New Roman"/>
                  <a:cs typeface="Times New Roman"/>
                  <a:sym typeface="Times New Roman"/>
                </a:rPr>
                <a:t> overflowed the stack.</a:t>
              </a:r>
              <a:endParaRPr sz="2500">
                <a:latin typeface="Times New Roman"/>
                <a:ea typeface="Times New Roman"/>
                <a:cs typeface="Times New Roman"/>
                <a:sym typeface="Times New Roman"/>
              </a:endParaRPr>
            </a:p>
          </p:txBody>
        </p:sp>
      </p:grpSp>
      <p:grpSp>
        <p:nvGrpSpPr>
          <p:cNvPr id="465" name="Google Shape;465;p21"/>
          <p:cNvGrpSpPr/>
          <p:nvPr/>
        </p:nvGrpSpPr>
        <p:grpSpPr>
          <a:xfrm>
            <a:off x="-702330" y="124042"/>
            <a:ext cx="4735013" cy="4055884"/>
            <a:chOff x="-936450" y="0"/>
            <a:chExt cx="6313350" cy="5407845"/>
          </a:xfrm>
        </p:grpSpPr>
        <p:sp>
          <p:nvSpPr>
            <p:cNvPr id="466" name="Google Shape;466;p21"/>
            <p:cNvSpPr txBox="1"/>
            <p:nvPr/>
          </p:nvSpPr>
          <p:spPr>
            <a:xfrm>
              <a:off x="-936450" y="0"/>
              <a:ext cx="53769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467" name="Google Shape;467;p21"/>
            <p:cNvSpPr txBox="1"/>
            <p:nvPr/>
          </p:nvSpPr>
          <p:spPr>
            <a:xfrm>
              <a:off x="0" y="3990928"/>
              <a:ext cx="53769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468" name="Google Shape;468;p21"/>
            <p:cNvSpPr txBox="1"/>
            <p:nvPr/>
          </p:nvSpPr>
          <p:spPr>
            <a:xfrm>
              <a:off x="0" y="924617"/>
              <a:ext cx="5160900" cy="287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a:p>
          </p:txBody>
        </p:sp>
        <p:sp>
          <p:nvSpPr>
            <p:cNvPr id="469" name="Google Shape;469;p21"/>
            <p:cNvSpPr txBox="1"/>
            <p:nvPr/>
          </p:nvSpPr>
          <p:spPr>
            <a:xfrm>
              <a:off x="0" y="4915545"/>
              <a:ext cx="5306700" cy="492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399" u="none" cap="none" strike="noStrike">
                  <a:solidFill>
                    <a:srgbClr val="FFFFFF"/>
                  </a:solidFill>
                  <a:latin typeface="Arial"/>
                  <a:ea typeface="Arial"/>
                  <a:cs typeface="Arial"/>
                  <a:sym typeface="Arial"/>
                </a:rPr>
                <a:t> </a:t>
              </a:r>
              <a:endParaRPr/>
            </a:p>
          </p:txBody>
        </p:sp>
      </p:grpSp>
      <p:pic>
        <p:nvPicPr>
          <p:cNvPr id="470" name="Google Shape;470;p21"/>
          <p:cNvPicPr preferRelativeResize="0"/>
          <p:nvPr/>
        </p:nvPicPr>
        <p:blipFill>
          <a:blip r:embed="rId4">
            <a:alphaModFix/>
          </a:blip>
          <a:stretch>
            <a:fillRect/>
          </a:stretch>
        </p:blipFill>
        <p:spPr>
          <a:xfrm>
            <a:off x="10024600" y="9"/>
            <a:ext cx="8263400" cy="4728766"/>
          </a:xfrm>
          <a:prstGeom prst="rect">
            <a:avLst/>
          </a:prstGeom>
          <a:noFill/>
          <a:ln>
            <a:noFill/>
          </a:ln>
        </p:spPr>
      </p:pic>
      <p:pic>
        <p:nvPicPr>
          <p:cNvPr id="471" name="Google Shape;471;p21"/>
          <p:cNvPicPr preferRelativeResize="0"/>
          <p:nvPr/>
        </p:nvPicPr>
        <p:blipFill>
          <a:blip r:embed="rId5">
            <a:alphaModFix/>
          </a:blip>
          <a:stretch>
            <a:fillRect/>
          </a:stretch>
        </p:blipFill>
        <p:spPr>
          <a:xfrm>
            <a:off x="2187225" y="6553100"/>
            <a:ext cx="16100775" cy="15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23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