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9" r:id="rId8"/>
    <p:sldId id="264" r:id="rId9"/>
    <p:sldId id="270" r:id="rId10"/>
    <p:sldId id="262" r:id="rId11"/>
    <p:sldId id="274" r:id="rId12"/>
    <p:sldId id="265" r:id="rId13"/>
    <p:sldId id="271" r:id="rId14"/>
    <p:sldId id="263" r:id="rId15"/>
    <p:sldId id="272" r:id="rId16"/>
    <p:sldId id="266" r:id="rId17"/>
    <p:sldId id="267" r:id="rId18"/>
    <p:sldId id="273" r:id="rId19"/>
    <p:sldId id="268" r:id="rId2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585AECA-02A6-8910-C34F-B2172155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0147D380-AA84-0931-38C1-10525232C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028992A-53C7-22A0-2AD6-940F4915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2D1F-7A76-402A-8CAC-BB95F4907019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FD6058F-A436-8E1D-4697-D09A11A1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864937E-C516-F834-F472-E5A35E3D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A71-99AB-4FAC-9C9E-BE1EACED33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707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1617D2F-D400-2C47-1E7B-A0BF7E37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3F0C54E6-31DF-2EBD-F6BB-5DF819804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FB4682-4169-B770-D1C1-F93723B8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2D1F-7A76-402A-8CAC-BB95F4907019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FC943BA-EAD8-B9EF-7687-3610E381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4D014C1-97F1-3AFE-5628-C1D72C7C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A71-99AB-4FAC-9C9E-BE1EACED33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334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63B6975D-78D5-FCE9-CF65-D6BC04696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4BF779D-43F9-66B6-8C60-7399F6973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1BCAF67-21C1-CD63-234B-A65C8DF6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2D1F-7A76-402A-8CAC-BB95F4907019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252BBAF-7539-39E0-0B6E-17259992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D7760EE-D771-256F-9379-01452759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A71-99AB-4FAC-9C9E-BE1EACED33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863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9CE5122-5709-7F9C-0D1F-3670C0F7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064BA6F-117A-167B-0532-AEF71610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8B229B6-FCBC-8D7C-F5C9-CB919A1D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2D1F-7A76-402A-8CAC-BB95F4907019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6C1F930-EF1F-8EF6-D2E6-1686CB72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26587F3-31A7-FC21-0CE4-E6AB5F44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A71-99AB-4FAC-9C9E-BE1EACED33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0774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A82FA1-FC4E-07A8-FC77-F74CC0AF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99DE96B-E2F3-A932-4DEF-2094B1FC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C66E311-E2D7-0BAA-BFDF-3A96A9A1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2D1F-7A76-402A-8CAC-BB95F4907019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68107B0-3C3E-7695-CBBD-7D70C849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3204129-1275-EF84-39D0-1831D33E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A71-99AB-4FAC-9C9E-BE1EACED33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259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DA29A6-6526-3484-CD2D-A0CA182B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C1EA7A0-D00A-4511-9A68-D90C5BA4E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A9D602D-F24F-8178-7AB9-6867A00F1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D3E78BF-5706-F4E6-927B-3FAD0952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2D1F-7A76-402A-8CAC-BB95F4907019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04895FE-3B69-4491-5F5A-45D0F2CC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CBC557F-217F-D0B2-B32C-8B9F717D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A71-99AB-4FAC-9C9E-BE1EACED33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443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241F872-172B-9D4B-2D40-4C418F62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30CEA76-2666-9C62-4B7B-50826C882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D7902EC-F1F1-0D1D-71C1-8C4700B8A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FD2D327E-1825-AA39-5720-9CA6218F2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D850350-8EEC-F0EB-64DE-94F5BA85E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8834412-F4F6-B01C-9A3C-380FBAE0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2D1F-7A76-402A-8CAC-BB95F4907019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46F4F487-6CD8-1FFA-5754-A28B85FF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75065659-6069-471A-2103-DF85B5DC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A71-99AB-4FAC-9C9E-BE1EACED33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803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63DF82-6A05-E879-41E2-542DF79B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5840463-49D1-53D0-9DB5-A57E0B20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2D1F-7A76-402A-8CAC-BB95F4907019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AF06C31-7187-3393-D86E-06BD0C5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BACDA806-CB5E-CEA1-11C8-C9FC0970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A71-99AB-4FAC-9C9E-BE1EACED33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566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DF3BF23A-A661-5C1C-AD2A-5A3CD3F5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2D1F-7A76-402A-8CAC-BB95F4907019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4E9ED70F-7DFA-018A-AB0E-B5BBF44B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8445C3B-0564-D6E8-C312-1376CE8D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A71-99AB-4FAC-9C9E-BE1EACED33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983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5BDB04-BCB2-C424-920D-F42E1940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551872C-17C6-D380-9ABC-04DCC3EBC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D305626-E468-75AC-98D7-31E7FC28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73E2378-E513-D774-AC05-D1366492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2D1F-7A76-402A-8CAC-BB95F4907019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739DB624-D4E9-6F8E-299A-9CD938A6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283DF1C-7128-A1D5-4317-F3855CED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A71-99AB-4FAC-9C9E-BE1EACED33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710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F9AF0AE-E512-FDCF-EABD-C5AD4F1D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7566847F-1D12-29D8-39DD-B0BB5603D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F5BF96A-E109-FD4D-93F9-EEAD7604D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22A951A-8C96-2133-3D15-34255661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2D1F-7A76-402A-8CAC-BB95F4907019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EA3FCCC-A5B3-10EC-FFCE-4DEF851D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718C9B4-CE8B-F780-458F-DA2F3CBF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17A71-99AB-4FAC-9C9E-BE1EACED33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067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109AE7DD-03E9-4898-C4C8-5276D33F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8FFA3AD-EC75-7B0C-994A-55958091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5790F86-17BB-4E07-DF3A-BA135F7C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42D1F-7A76-402A-8CAC-BB95F4907019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F36D22F-0BB8-F729-66BC-5A847D9A5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B31F517-3750-61D5-D5EE-2FDF8E6AF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7A71-99AB-4FAC-9C9E-BE1EACED332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024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5C05E9-595E-D68F-0143-E73A06FCD8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88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4528B2B-8E64-656E-A800-3985C6B30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 fontScale="90000"/>
          </a:bodyPr>
          <a:lstStyle/>
          <a:p>
            <a:pPr algn="l"/>
            <a:r>
              <a:rPr lang="el-GR" sz="4000" b="1" dirty="0">
                <a:solidFill>
                  <a:srgbClr val="002060"/>
                </a:solidFill>
                <a:highlight>
                  <a:srgbClr val="C0C0C0"/>
                </a:highlight>
              </a:rPr>
              <a:t>Ανακύκλωση Μπουκαλιών σε Νήμα για Τρισδιάστατους Εκτυπωτές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0CD7FE04-CBB8-53F8-4658-CA848FDF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endParaRPr lang="el-GR" sz="180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6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BA9955D-C7A3-ACB4-9428-61EDC744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l-GR" sz="5400" dirty="0">
                <a:solidFill>
                  <a:srgbClr val="002060"/>
                </a:solidFill>
              </a:rPr>
              <a:t>ΑΥΤΟΣΧΕΔΙΑ ΒΑΣΗ ΓΙΑ ΤΟ </a:t>
            </a:r>
            <a:r>
              <a:rPr lang="en-US" sz="5400" dirty="0">
                <a:solidFill>
                  <a:srgbClr val="002060"/>
                </a:solidFill>
              </a:rPr>
              <a:t>NOOZLE</a:t>
            </a:r>
            <a:endParaRPr lang="el-GR" sz="5400" dirty="0">
              <a:solidFill>
                <a:srgbClr val="002060"/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3BE7B5C-63B7-FEF0-16D6-0C836B9C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l-GR" sz="2200" dirty="0"/>
          </a:p>
        </p:txBody>
      </p:sp>
      <p:pic>
        <p:nvPicPr>
          <p:cNvPr id="5" name="Εικόνα 4" descr="Εικόνα που περιέχει μηχάνημα, εργαλείο, εσωτερικός χώρος&#10;&#10;Περιγραφή που δημιουργήθηκε αυτόματα">
            <a:extLst>
              <a:ext uri="{FF2B5EF4-FFF2-40B4-BE49-F238E27FC236}">
                <a16:creationId xmlns:a16="http://schemas.microsoft.com/office/drawing/2014/main" id="{22FF6315-EF7E-058A-B27A-05318BC9C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8" b="2085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594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58A4DF0-8F23-5C80-C70A-8C1244C5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ΜΕΓΕΘΥΝΣΗ ΜΥΤΗΣ </a:t>
            </a:r>
            <a:r>
              <a:rPr lang="en-US" dirty="0">
                <a:solidFill>
                  <a:schemeClr val="bg1"/>
                </a:solidFill>
              </a:rPr>
              <a:t>(NOOZLE)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B096CDC-AAE8-83F8-80C2-E6AF8ED2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  </a:t>
            </a:r>
            <a:r>
              <a:rPr lang="el-GR" sz="3200" dirty="0">
                <a:solidFill>
                  <a:srgbClr val="002060"/>
                </a:solidFill>
              </a:rPr>
              <a:t>Στην αγορά δεν μπορούμε να βγούμε μύτη στο μέγεθος των 1.75</a:t>
            </a:r>
            <a:r>
              <a:rPr lang="en-US" sz="3200" dirty="0">
                <a:solidFill>
                  <a:srgbClr val="002060"/>
                </a:solidFill>
              </a:rPr>
              <a:t>mm</a:t>
            </a:r>
            <a:r>
              <a:rPr lang="el-GR" sz="3200" dirty="0">
                <a:solidFill>
                  <a:srgbClr val="002060"/>
                </a:solidFill>
              </a:rPr>
              <a:t> έτσι επεξεργαστήκαμε μια ήδη υπάρχουσα στην συλλογή μας στο μέγεθος το οποίο είναι και το νήμα της αγοράς.</a:t>
            </a:r>
          </a:p>
        </p:txBody>
      </p:sp>
    </p:spTree>
    <p:extLst>
      <p:ext uri="{BB962C8B-B14F-4D97-AF65-F5344CB8AC3E}">
        <p14:creationId xmlns:p14="http://schemas.microsoft.com/office/powerpoint/2010/main" val="219265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C62E6E8-BA9C-2695-950C-A91A9101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5"/>
            <a:ext cx="4085665" cy="2047615"/>
          </a:xfrm>
        </p:spPr>
        <p:txBody>
          <a:bodyPr anchor="t">
            <a:noAutofit/>
          </a:bodyPr>
          <a:lstStyle/>
          <a:p>
            <a:r>
              <a:rPr lang="el-GR" sz="4900" dirty="0">
                <a:solidFill>
                  <a:srgbClr val="002060"/>
                </a:solidFill>
              </a:rPr>
              <a:t>ΜΕΓΕΘΥΝΣΗ ΜΥΤΗΣ </a:t>
            </a:r>
            <a:br>
              <a:rPr lang="el-GR" sz="4900" dirty="0">
                <a:solidFill>
                  <a:srgbClr val="002060"/>
                </a:solidFill>
              </a:rPr>
            </a:br>
            <a:r>
              <a:rPr lang="el-GR" sz="4900" dirty="0">
                <a:solidFill>
                  <a:srgbClr val="002060"/>
                </a:solidFill>
              </a:rPr>
              <a:t>ΣΕ 1.</a:t>
            </a:r>
            <a:r>
              <a:rPr lang="en-US" sz="4900" dirty="0">
                <a:solidFill>
                  <a:srgbClr val="002060"/>
                </a:solidFill>
              </a:rPr>
              <a:t>75</a:t>
            </a:r>
            <a:r>
              <a:rPr lang="el-GR" sz="4900" dirty="0">
                <a:solidFill>
                  <a:srgbClr val="002060"/>
                </a:solidFill>
              </a:rPr>
              <a:t>ΜΜ</a:t>
            </a:r>
            <a:r>
              <a:rPr lang="en-US" sz="4900" dirty="0">
                <a:solidFill>
                  <a:srgbClr val="002060"/>
                </a:solidFill>
              </a:rPr>
              <a:t> </a:t>
            </a:r>
            <a:endParaRPr lang="el-GR" sz="4900" dirty="0">
              <a:solidFill>
                <a:srgbClr val="00206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79AFB8-F9E1-5B61-57E9-275BE4062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5" name="Θέση περιεχομένου 4" descr="Εικόνα που περιέχει μηχάνημα, εργαλειομηχανή, κατεργασία μετάλλων, τρυπάνι&#10;&#10;Περιγραφή που δημιουργήθηκε αυτόματα">
            <a:extLst>
              <a:ext uri="{FF2B5EF4-FFF2-40B4-BE49-F238E27FC236}">
                <a16:creationId xmlns:a16="http://schemas.microsoft.com/office/drawing/2014/main" id="{CBFAB141-D6E9-BA7E-B8AA-AE3C1AA023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0" r="4668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5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9B92B73-87C7-B080-2FBF-29349B35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ΤΕΜΑΧΙΣΜΑ ΜΠΟΥΚΑΛΙΩΝ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C769A2E-8064-4EBE-5B10-0F70DD9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  Το σωστό τεμάχισμα των μπουκαλιών είναι σημαντικός παράγοντας στην ποιότητα του τελικού προϊόντος. </a:t>
            </a:r>
          </a:p>
        </p:txBody>
      </p:sp>
    </p:spTree>
    <p:extLst>
      <p:ext uri="{BB962C8B-B14F-4D97-AF65-F5344CB8AC3E}">
        <p14:creationId xmlns:p14="http://schemas.microsoft.com/office/powerpoint/2010/main" val="331025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659E169-7795-B7E0-4D90-81D82934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Autofit/>
          </a:bodyPr>
          <a:lstStyle/>
          <a:p>
            <a:r>
              <a:rPr lang="el-GR" sz="4900" dirty="0">
                <a:solidFill>
                  <a:srgbClr val="002060"/>
                </a:solidFill>
              </a:rPr>
              <a:t>ΤΕΜΑΧΙΣΜΑ </a:t>
            </a:r>
            <a:br>
              <a:rPr lang="el-GR" sz="4900" dirty="0">
                <a:solidFill>
                  <a:srgbClr val="002060"/>
                </a:solidFill>
              </a:rPr>
            </a:br>
            <a:r>
              <a:rPr lang="el-GR" sz="4900" dirty="0">
                <a:solidFill>
                  <a:srgbClr val="002060"/>
                </a:solidFill>
              </a:rPr>
              <a:t>ΜΠΟΥΚΑΛΙΩΝ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1C81BD-70E6-5DD5-899D-63260F3D9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Θέση περιεχομένου 4" descr="Εικόνα που περιέχει εσωτερικός χώρος, ηλεκτρονικές συσκευές, μηχάνημα, είδη γραφείου&#10;&#10;Περιγραφή που δημιουργήθηκε αυτόματα">
            <a:extLst>
              <a:ext uri="{FF2B5EF4-FFF2-40B4-BE49-F238E27FC236}">
                <a16:creationId xmlns:a16="http://schemas.microsoft.com/office/drawing/2014/main" id="{0F24396A-7231-F87F-313B-32427EC6E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" b="20373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4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9B92B73-87C7-B080-2FBF-29349B35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ΡΥΘΜΙΣΕΙΣ ΛΟΓΙΣΜΙΚΟΥ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C769A2E-8064-4EBE-5B10-0F70DD9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>
                <a:solidFill>
                  <a:srgbClr val="002060"/>
                </a:solidFill>
              </a:rPr>
              <a:t>  Έχοντας κάνει όλα τα προηγούμενα βήματα, φτάνουμε στο τελικό το οποίο είναι η ρύθμιση του λογισμικού για να μπορέσει να βγει το νήμα ομοιόμορφο στην έξοδο του και να είναι δυνατό.</a:t>
            </a:r>
          </a:p>
          <a:p>
            <a:pPr marL="0" indent="0">
              <a:buNone/>
            </a:pPr>
            <a:r>
              <a:rPr lang="el-GR" sz="2400" dirty="0">
                <a:solidFill>
                  <a:srgbClr val="002060"/>
                </a:solidFill>
              </a:rPr>
              <a:t>  Αυτό το κάνεις με την θερμοκρασία της μύτης και αν είναι αυτόματο το μάζεμα του νήματος με την ταχύτητα στην οποία το τραβάει στην έξοδο </a:t>
            </a:r>
          </a:p>
        </p:txBody>
      </p:sp>
    </p:spTree>
    <p:extLst>
      <p:ext uri="{BB962C8B-B14F-4D97-AF65-F5344CB8AC3E}">
        <p14:creationId xmlns:p14="http://schemas.microsoft.com/office/powerpoint/2010/main" val="1131501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679876-1C85-EEF9-F823-25639E60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998454"/>
          </a:xfrm>
        </p:spPr>
        <p:txBody>
          <a:bodyPr anchor="t">
            <a:noAutofit/>
          </a:bodyPr>
          <a:lstStyle/>
          <a:p>
            <a:r>
              <a:rPr lang="el-GR" sz="4900" dirty="0">
                <a:solidFill>
                  <a:srgbClr val="002060"/>
                </a:solidFill>
              </a:rPr>
              <a:t>ΤΕΛΙΚΕΣ ΡΥΜΙΣΕΙΣ</a:t>
            </a:r>
            <a:br>
              <a:rPr lang="el-GR" sz="4900" dirty="0">
                <a:solidFill>
                  <a:srgbClr val="002060"/>
                </a:solidFill>
              </a:rPr>
            </a:br>
            <a:r>
              <a:rPr lang="el-GR" sz="4900" dirty="0">
                <a:solidFill>
                  <a:srgbClr val="002060"/>
                </a:solidFill>
              </a:rPr>
              <a:t>ΛΟΓΙΣΜΙΚΟΥ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8C95A-3391-6F87-7DC2-B63C98B55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5" name="Θέση περιεχομένου 4" descr="Εικόνα που περιέχει ηλεκτρονικές συσκευές, κείμενο, υπολογιστής, ηλεκτρονική συσκευή&#10;&#10;Περιγραφή που δημιουργήθηκε αυτόματα">
            <a:extLst>
              <a:ext uri="{FF2B5EF4-FFF2-40B4-BE49-F238E27FC236}">
                <a16:creationId xmlns:a16="http://schemas.microsoft.com/office/drawing/2014/main" id="{AAEDF608-A04B-4436-6241-CA3DADD230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1" b="1293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8E0868C-EE9B-7531-A94A-5030399D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420" y="632214"/>
            <a:ext cx="4612006" cy="3507167"/>
          </a:xfrm>
        </p:spPr>
        <p:txBody>
          <a:bodyPr vert="horz" lIns="91440" tIns="45720" rIns="91440" bIns="45720" rtlCol="0" anchor="t">
            <a:noAutofit/>
          </a:bodyPr>
          <a:lstStyle/>
          <a:p>
            <a:br>
              <a:rPr lang="el-GR" sz="4900" dirty="0"/>
            </a:br>
            <a:br>
              <a:rPr lang="el-GR" sz="4900" dirty="0"/>
            </a:br>
            <a:br>
              <a:rPr lang="el-GR" sz="4900" dirty="0"/>
            </a:br>
            <a:br>
              <a:rPr lang="el-GR" sz="4900" dirty="0"/>
            </a:br>
            <a:r>
              <a:rPr lang="el-GR" sz="4900" dirty="0">
                <a:solidFill>
                  <a:srgbClr val="002060"/>
                </a:solidFill>
              </a:rPr>
              <a:t>ΑΠΟΤΕΛΕΣΜΑΤΑ</a:t>
            </a:r>
            <a:endParaRPr lang="en-US" sz="4900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1ee5ec5c-277d-4654-9f19-21c86e992456">
            <a:hlinkClick r:id="" action="ppaction://media"/>
            <a:extLst>
              <a:ext uri="{FF2B5EF4-FFF2-40B4-BE49-F238E27FC236}">
                <a16:creationId xmlns:a16="http://schemas.microsoft.com/office/drawing/2014/main" id="{22AE8A43-030A-0E39-E6F1-1BD0039F901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35196"/>
            <a:ext cx="6013174" cy="68255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343144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3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6759278-F06F-3FA1-B093-E685C870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ΣΥΜΠΕΡΑΣΜΑ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4CD2EDE-84D7-8F46-6EE4-ABBDBBA5D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  Το συμπέρασμα το οποίο βγάζουμε είναι ότι με την ανακύκλωση των μπουκαλιών μπορείς να κάνεις πολλά πράγματα εξοικονομώντας χρήματα, στον κλάδο του αυτοματισμού όπως υλοποιήσαμε είναι μεγάλο πλεονέκτημα.</a:t>
            </a:r>
          </a:p>
        </p:txBody>
      </p:sp>
    </p:spTree>
    <p:extLst>
      <p:ext uri="{BB962C8B-B14F-4D97-AF65-F5344CB8AC3E}">
        <p14:creationId xmlns:p14="http://schemas.microsoft.com/office/powerpoint/2010/main" val="58838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6E2D61-22E5-8812-3573-F794E5C8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solidFill>
                  <a:srgbClr val="002060"/>
                </a:solidFill>
              </a:rPr>
              <a:t>Τμήματα  ΗΛΕΚΤΡΙΚΩΝ ΕΓΚΑΤΑΣΤΑΣΕΩΝ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D8A144F-977E-715F-D479-6A04DE6CD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>
                <a:solidFill>
                  <a:srgbClr val="002060"/>
                </a:solidFill>
              </a:rPr>
              <a:t>ΣΥΝΕΡΓΑΣΙΑ ΤΜΗΜΑΤΩΝ Β6-Δ6</a:t>
            </a:r>
          </a:p>
          <a:p>
            <a:pPr marL="0" indent="0">
              <a:buNone/>
            </a:pPr>
            <a:r>
              <a:rPr lang="el-GR" dirty="0">
                <a:solidFill>
                  <a:srgbClr val="002060"/>
                </a:solidFill>
              </a:rPr>
              <a:t>Ονόματα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l-GR" dirty="0" err="1">
                <a:solidFill>
                  <a:srgbClr val="002060"/>
                </a:solidFill>
              </a:rPr>
              <a:t>Τζεμήλ</a:t>
            </a:r>
            <a:r>
              <a:rPr lang="el-GR" dirty="0">
                <a:solidFill>
                  <a:srgbClr val="002060"/>
                </a:solidFill>
              </a:rPr>
              <a:t> Αμπατζή</a:t>
            </a:r>
          </a:p>
          <a:p>
            <a:pPr marL="0" indent="0">
              <a:buNone/>
            </a:pPr>
            <a:r>
              <a:rPr lang="el-GR" dirty="0">
                <a:solidFill>
                  <a:srgbClr val="002060"/>
                </a:solidFill>
              </a:rPr>
              <a:t>                     Κωνσταντίνος Κόλλιας</a:t>
            </a:r>
          </a:p>
          <a:p>
            <a:pPr marL="0" indent="0">
              <a:buNone/>
            </a:pPr>
            <a:r>
              <a:rPr lang="el-GR" dirty="0">
                <a:solidFill>
                  <a:srgbClr val="002060"/>
                </a:solidFill>
              </a:rPr>
              <a:t>                     Γιώργος </a:t>
            </a:r>
            <a:r>
              <a:rPr lang="el-GR" dirty="0" err="1">
                <a:solidFill>
                  <a:srgbClr val="002060"/>
                </a:solidFill>
              </a:rPr>
              <a:t>Μπασάι</a:t>
            </a:r>
            <a:endParaRPr lang="el-GR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l-GR" dirty="0">
                <a:solidFill>
                  <a:srgbClr val="002060"/>
                </a:solidFill>
              </a:rPr>
              <a:t>                    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l-GR" dirty="0">
                <a:solidFill>
                  <a:srgbClr val="002060"/>
                </a:solidFill>
              </a:rPr>
              <a:t>Κωνσταντίνος Παπανικολάου</a:t>
            </a:r>
          </a:p>
          <a:p>
            <a:pPr marL="0" indent="0">
              <a:buNone/>
            </a:pPr>
            <a:r>
              <a:rPr lang="el-GR" dirty="0">
                <a:solidFill>
                  <a:srgbClr val="002060"/>
                </a:solidFill>
              </a:rPr>
              <a:t>                     Αντώνιος </a:t>
            </a:r>
            <a:r>
              <a:rPr lang="el-GR" dirty="0" err="1">
                <a:solidFill>
                  <a:srgbClr val="002060"/>
                </a:solidFill>
              </a:rPr>
              <a:t>Νικάι</a:t>
            </a:r>
            <a:endParaRPr lang="el-GR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l-GR" dirty="0">
                <a:solidFill>
                  <a:srgbClr val="002060"/>
                </a:solidFill>
              </a:rPr>
              <a:t>                     Νεκτάριος </a:t>
            </a:r>
            <a:r>
              <a:rPr lang="el-GR" dirty="0" err="1">
                <a:solidFill>
                  <a:srgbClr val="002060"/>
                </a:solidFill>
              </a:rPr>
              <a:t>Τότολος</a:t>
            </a:r>
            <a:endParaRPr lang="el-GR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l-GR" dirty="0">
                <a:solidFill>
                  <a:srgbClr val="002060"/>
                </a:solidFill>
              </a:rPr>
              <a:t>                     Άγγελος </a:t>
            </a:r>
            <a:r>
              <a:rPr lang="el-GR" dirty="0" err="1">
                <a:solidFill>
                  <a:srgbClr val="002060"/>
                </a:solidFill>
              </a:rPr>
              <a:t>Μπούσι</a:t>
            </a:r>
            <a:endParaRPr lang="el-GR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l-GR" dirty="0">
                <a:solidFill>
                  <a:srgbClr val="002060"/>
                </a:solidFill>
              </a:rPr>
              <a:t>                     </a:t>
            </a:r>
            <a:r>
              <a:rPr lang="el-GR" dirty="0" err="1">
                <a:solidFill>
                  <a:srgbClr val="002060"/>
                </a:solidFill>
              </a:rPr>
              <a:t>Ιγναντίου</a:t>
            </a:r>
            <a:r>
              <a:rPr lang="el-GR" dirty="0">
                <a:solidFill>
                  <a:srgbClr val="002060"/>
                </a:solidFill>
              </a:rPr>
              <a:t> Θεόδωρος</a:t>
            </a:r>
          </a:p>
          <a:p>
            <a:pPr marL="0" indent="0">
              <a:buNone/>
            </a:pPr>
            <a:r>
              <a:rPr lang="el-GR" dirty="0">
                <a:solidFill>
                  <a:srgbClr val="002060"/>
                </a:solidFill>
              </a:rPr>
              <a:t>                     </a:t>
            </a:r>
            <a:r>
              <a:rPr lang="el-GR" dirty="0" err="1">
                <a:solidFill>
                  <a:srgbClr val="002060"/>
                </a:solidFill>
              </a:rPr>
              <a:t>Κωνστντίνος</a:t>
            </a:r>
            <a:r>
              <a:rPr lang="el-GR" dirty="0">
                <a:solidFill>
                  <a:srgbClr val="002060"/>
                </a:solidFill>
              </a:rPr>
              <a:t> </a:t>
            </a:r>
            <a:r>
              <a:rPr lang="el-GR" dirty="0" err="1">
                <a:solidFill>
                  <a:srgbClr val="002060"/>
                </a:solidFill>
              </a:rPr>
              <a:t>Φωτόπουλος</a:t>
            </a:r>
            <a:endParaRPr lang="el-G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43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BB509B0-1092-3A70-655E-31BF7F83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l-GR">
                <a:solidFill>
                  <a:schemeClr val="bg1"/>
                </a:solidFill>
              </a:rPr>
              <a:t>Εισαγωγή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C38D107-93D8-4951-9482-D08A748B6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r>
              <a:rPr lang="el-GR" sz="2400" b="1"/>
              <a:t>Τι είναι η ανακύκλωση μπουκαλιών;</a:t>
            </a:r>
            <a:endParaRPr lang="en-US" sz="2400" b="1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l-GR" sz="2400" dirty="0"/>
              <a:t>Ανακύκλωση μπουκαλιών είναι η διαδικασία μετατροπής χρησιμοποιημένων πλαστικών μπουκαλιών σε νέα προϊόντα, με στόχο τη μείωση της περιβαλλοντικής ρύπανσης και την εξοικονόμηση πόρων.</a:t>
            </a:r>
            <a:endParaRPr lang="en-US" sz="2400" dirty="0"/>
          </a:p>
          <a:p>
            <a:r>
              <a:rPr lang="el-GR" sz="2400" b="1"/>
              <a:t>Σημασία της ανακύκλωσης για το περιβάλλον</a:t>
            </a:r>
            <a:endParaRPr lang="en-US" sz="2400" b="1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l-GR" sz="2400" dirty="0"/>
              <a:t>Η ανακύκλωση μειώνει τα απορρίμματα που καταλήγουν στις χωματερές, εξοικονομεί ενέργεια και μειώνει την εξόρυξη πρώτων υλών.</a:t>
            </a:r>
          </a:p>
        </p:txBody>
      </p:sp>
    </p:spTree>
    <p:extLst>
      <p:ext uri="{BB962C8B-B14F-4D97-AF65-F5344CB8AC3E}">
        <p14:creationId xmlns:p14="http://schemas.microsoft.com/office/powerpoint/2010/main" val="137970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A4D8D2A3-D8A4-A12F-298A-2701FC07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Υλικά και Εξοπλισμός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E314535-6E72-ED84-5BD5-7E591FA7C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r>
              <a:rPr lang="el-GR" sz="2400" b="1" dirty="0"/>
              <a:t>Λίστα με τα απαραίτητα υλικά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l-GR" sz="2400" dirty="0"/>
              <a:t>Πλαστικά μπουκάλια, κομμάτι ξύλου, μηχανή τεμαχισμού, μηχανή εξώθησης νήματος, τρισδιάστατος εκτυπωτής.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l-GR" sz="2400" dirty="0"/>
              <a:t>Ο εξοπλισμός περιλαμβάνει εργαλεία και μηχανήματα που χρησιμοποιούνται για την επεξεργασία και μετατροπή των μπουκαλιών σε νήμα.</a:t>
            </a:r>
          </a:p>
        </p:txBody>
      </p:sp>
    </p:spTree>
    <p:extLst>
      <p:ext uri="{BB962C8B-B14F-4D97-AF65-F5344CB8AC3E}">
        <p14:creationId xmlns:p14="http://schemas.microsoft.com/office/powerpoint/2010/main" val="243020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9B92B73-87C7-B080-2FBF-29349B35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endParaRPr lang="el-GR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C769A2E-8064-4EBE-5B10-0F70DD9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3100283"/>
            <a:ext cx="10573399" cy="3076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  Συλλογή από κάδους ανακύκλωσης, ειδικά σημεία συλλογής ή από νοικοκυριά και επιχειρήσεις.</a:t>
            </a:r>
          </a:p>
          <a:p>
            <a:pPr marL="0" indent="0">
              <a:buNone/>
            </a:pPr>
            <a:r>
              <a:rPr lang="el-GR" sz="2400" dirty="0">
                <a:latin typeface="+mj-lt"/>
              </a:rPr>
              <a:t>  </a:t>
            </a:r>
            <a:r>
              <a:rPr kumimoji="0" lang="el-GR" altLang="el-G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Διαχωρισμός από άλλα υλικά, καθαριότητα και κατάσταση των μπουκαλιών.</a:t>
            </a:r>
          </a:p>
          <a:p>
            <a:pPr marL="0" indent="0">
              <a:buNone/>
            </a:pPr>
            <a:r>
              <a:rPr lang="el-GR" altLang="el-GR" sz="2400" dirty="0">
                <a:latin typeface="+mj-lt"/>
              </a:rPr>
              <a:t>  </a:t>
            </a:r>
            <a:r>
              <a:rPr lang="el-GR" sz="2400" dirty="0">
                <a:latin typeface="+mj-lt"/>
              </a:rPr>
              <a:t>Κοπή σε μικρότερα κομμάτια για να είναι κατάλληλα για τον τεμαχισμό και την εξώθηση.</a:t>
            </a:r>
            <a:endParaRPr kumimoji="0" lang="el-GR" altLang="el-G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3538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32B5FB0-2F1A-C2DB-9B20-307FA831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89" y="1138265"/>
            <a:ext cx="4843762" cy="1401183"/>
          </a:xfrm>
        </p:spPr>
        <p:txBody>
          <a:bodyPr anchor="t">
            <a:normAutofit/>
          </a:bodyPr>
          <a:lstStyle/>
          <a:p>
            <a:r>
              <a:rPr lang="el-GR" sz="3200" dirty="0"/>
              <a:t>ΑΝΑΚΥΚΛΩΜΕΝΑ </a:t>
            </a:r>
            <a:br>
              <a:rPr lang="el-GR" sz="3200" dirty="0"/>
            </a:br>
            <a:r>
              <a:rPr lang="el-GR" sz="3200" dirty="0"/>
              <a:t>ΜΠΟΥΚΑΛΙΑ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069AA5-3B3E-91DE-4749-16F413C6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89" y="2551176"/>
            <a:ext cx="4843762" cy="3602935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Θέση περιεχομένου 4" descr="Εικόνα που περιέχει δοχείο, κείμενο, κάδος απορριμμάτων, πλαστ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F7654083-35CE-2F09-DAFF-30ADCB6A9E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7" r="20709"/>
          <a:stretch/>
        </p:blipFill>
        <p:spPr>
          <a:xfrm>
            <a:off x="6190644" y="102377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4810442" h="4810442">
                <a:moveTo>
                  <a:pt x="2405221" y="0"/>
                </a:moveTo>
                <a:cubicBezTo>
                  <a:pt x="3733588" y="0"/>
                  <a:pt x="4810442" y="1076854"/>
                  <a:pt x="4810442" y="2405221"/>
                </a:cubicBezTo>
                <a:cubicBezTo>
                  <a:pt x="4810442" y="3733588"/>
                  <a:pt x="3733588" y="4810442"/>
                  <a:pt x="2405221" y="4810442"/>
                </a:cubicBezTo>
                <a:cubicBezTo>
                  <a:pt x="1076854" y="4810442"/>
                  <a:pt x="0" y="3733588"/>
                  <a:pt x="0" y="2405221"/>
                </a:cubicBezTo>
                <a:cubicBezTo>
                  <a:pt x="0" y="1076854"/>
                  <a:pt x="1076854" y="0"/>
                  <a:pt x="240522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283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CD2F413-9F4A-0505-6670-E3381233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l-GR" sz="4900" dirty="0"/>
              <a:t>ΥΛΙΚΑ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EBFD85-6100-B482-3029-BC4B4792F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5" name="Θέση περιεχομένου 4" descr="Εικόνα που περιέχει κείμενο, τοίχος, εσωτερικός χώρος, καλώδιο&#10;&#10;Περιγραφή που δημιουργήθηκε αυτόματα">
            <a:extLst>
              <a:ext uri="{FF2B5EF4-FFF2-40B4-BE49-F238E27FC236}">
                <a16:creationId xmlns:a16="http://schemas.microsoft.com/office/drawing/2014/main" id="{B60A1C8F-E13A-DC76-24BA-C326574D9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3" r="-1" b="1256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93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9B92B73-87C7-B080-2FBF-29349B35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ΣΥΝΑΡΜΟΛΟΓΗΣΗ 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C769A2E-8064-4EBE-5B10-0F70DD9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  Η συναρμολόγηση περιλαμβάνει κομμάτια από τρισδιάστατο εκτυπωτή όπως</a:t>
            </a:r>
            <a:r>
              <a:rPr lang="en-US" sz="2400" dirty="0"/>
              <a:t>:</a:t>
            </a:r>
          </a:p>
          <a:p>
            <a:r>
              <a:rPr lang="el-GR" sz="2400" dirty="0"/>
              <a:t>Οθόνη </a:t>
            </a:r>
          </a:p>
          <a:p>
            <a:r>
              <a:rPr lang="el-GR" sz="2400" dirty="0"/>
              <a:t>Τροφοδοτικό</a:t>
            </a:r>
          </a:p>
          <a:p>
            <a:r>
              <a:rPr lang="el-GR" sz="2400" dirty="0"/>
              <a:t>Κεντρικός έλεγχος</a:t>
            </a:r>
          </a:p>
          <a:p>
            <a:r>
              <a:rPr lang="el-GR" sz="2400" dirty="0"/>
              <a:t>Θερμαινόμενη μύτη (</a:t>
            </a:r>
            <a:r>
              <a:rPr lang="en-US" sz="2400" dirty="0" err="1"/>
              <a:t>Noozle</a:t>
            </a:r>
            <a:r>
              <a:rPr lang="en-US" sz="2400" dirty="0"/>
              <a:t>)</a:t>
            </a:r>
          </a:p>
          <a:p>
            <a:r>
              <a:rPr lang="el-GR" sz="2400" dirty="0"/>
              <a:t>Κομμάτι ξύλου</a:t>
            </a:r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87943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B3BA32-9006-F396-8B78-62B354A1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4"/>
            <a:ext cx="4888992" cy="2588387"/>
          </a:xfrm>
        </p:spPr>
        <p:txBody>
          <a:bodyPr anchor="t">
            <a:noAutofit/>
          </a:bodyPr>
          <a:lstStyle/>
          <a:p>
            <a:r>
              <a:rPr lang="el-GR" sz="4900" dirty="0"/>
              <a:t>ΣΥΝΔΕΣΜΟΛΟΓΙΑ </a:t>
            </a:r>
            <a:br>
              <a:rPr lang="el-GR" sz="4900" dirty="0"/>
            </a:br>
            <a:r>
              <a:rPr lang="el-GR" sz="4900" dirty="0"/>
              <a:t>ΗΛΕΚΤΡΙΚΩΝ</a:t>
            </a:r>
            <a:br>
              <a:rPr lang="el-GR" sz="4900" dirty="0"/>
            </a:br>
            <a:r>
              <a:rPr lang="el-GR" sz="4900" dirty="0"/>
              <a:t>ΟΡΓΑΝΩΝ </a:t>
            </a:r>
            <a:br>
              <a:rPr lang="el-GR" sz="4900" dirty="0"/>
            </a:br>
            <a:endParaRPr lang="el-GR" sz="49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D030048-67A6-8E76-A21F-2223C55F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7" name="Θέση περιεχομένου 6" descr="Εικόνα που περιέχει ηλεκτρονικές συσκευές, ηλεκτρονικός μηχανικός, καλώδιο, ηλεκτρική καλωδίωση&#10;&#10;Περιγραφή που δημιουργήθηκε αυτόματα">
            <a:extLst>
              <a:ext uri="{FF2B5EF4-FFF2-40B4-BE49-F238E27FC236}">
                <a16:creationId xmlns:a16="http://schemas.microsoft.com/office/drawing/2014/main" id="{46FA3C7A-000B-CB33-E9F1-99DF10002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" r="27776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0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9B92B73-87C7-B080-2FBF-29349B35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ΒΑΣΗ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C769A2E-8064-4EBE-5B10-0F70DD9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600" dirty="0"/>
              <a:t>  Η χρησιμότητα της βάσης είναι για την στήριξη της μύτης </a:t>
            </a:r>
            <a:r>
              <a:rPr lang="en-US" sz="2600" dirty="0"/>
              <a:t>(</a:t>
            </a:r>
            <a:r>
              <a:rPr lang="en-US" sz="2600" dirty="0" err="1"/>
              <a:t>Noozle</a:t>
            </a:r>
            <a:r>
              <a:rPr lang="en-US" sz="2600" dirty="0"/>
              <a:t>) </a:t>
            </a:r>
            <a:r>
              <a:rPr lang="el-GR" sz="2600" dirty="0"/>
              <a:t>ώστε να είναι σταθερό και στο κατάλληλο ύψος.</a:t>
            </a:r>
          </a:p>
          <a:p>
            <a:pPr marL="0" indent="0">
              <a:buNone/>
            </a:pPr>
            <a:r>
              <a:rPr lang="el-GR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365762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416</Words>
  <Application>Microsoft Office PowerPoint</Application>
  <PresentationFormat>Ευρεία οθόνη</PresentationFormat>
  <Paragraphs>52</Paragraphs>
  <Slides>19</Slides>
  <Notes>0</Notes>
  <HiddenSlides>0</HiddenSlides>
  <MMClips>1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Θέμα του Office</vt:lpstr>
      <vt:lpstr>Ανακύκλωση Μπουκαλιών σε Νήμα για Τρισδιάστατους Εκτυπωτές</vt:lpstr>
      <vt:lpstr>Εισαγωγή</vt:lpstr>
      <vt:lpstr>Υλικά και Εξοπλισμός</vt:lpstr>
      <vt:lpstr>Παρουσίαση του PowerPoint</vt:lpstr>
      <vt:lpstr>ΑΝΑΚΥΚΛΩΜΕΝΑ  ΜΠΟΥΚΑΛΙΑ</vt:lpstr>
      <vt:lpstr>ΥΛΙΚΑ</vt:lpstr>
      <vt:lpstr>ΣΥΝΑΡΜΟΛΟΓΗΣΗ </vt:lpstr>
      <vt:lpstr>ΣΥΝΔΕΣΜΟΛΟΓΙΑ  ΗΛΕΚΤΡΙΚΩΝ ΟΡΓΑΝΩΝ  </vt:lpstr>
      <vt:lpstr>ΒΑΣΗ </vt:lpstr>
      <vt:lpstr>ΑΥΤΟΣΧΕΔΙΑ ΒΑΣΗ ΓΙΑ ΤΟ NOOZLE</vt:lpstr>
      <vt:lpstr>ΜΕΓΕΘΥΝΣΗ ΜΥΤΗΣ (NOOZLE)</vt:lpstr>
      <vt:lpstr>ΜΕΓΕΘΥΝΣΗ ΜΥΤΗΣ  ΣΕ 1.75ΜΜ </vt:lpstr>
      <vt:lpstr>ΤΕΜΑΧΙΣΜΑ ΜΠΟΥΚΑΛΙΩΝ  </vt:lpstr>
      <vt:lpstr>ΤΕΜΑΧΙΣΜΑ  ΜΠΟΥΚΑΛΙΩΝ</vt:lpstr>
      <vt:lpstr>ΡΥΘΜΙΣΕΙΣ ΛΟΓΙΣΜΙΚΟΥ</vt:lpstr>
      <vt:lpstr>ΤΕΛΙΚΕΣ ΡΥΜΙΣΕΙΣ ΛΟΓΙΣΜΙΚΟΥ</vt:lpstr>
      <vt:lpstr>    ΑΠΟΤΕΛΕΣΜΑΤΑ</vt:lpstr>
      <vt:lpstr>ΣΥΜΠΕΡΑΣΜΑ</vt:lpstr>
      <vt:lpstr>Τμήματα  ΗΛΕΚΤΡΙΚΩΝ ΕΓΚΑΤΑΣΤΑΣΕΩΝ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ΚΑΡΑ ΑΛΗ ΙΠΕΚ</dc:creator>
  <cp:lastModifiedBy>Νεκτάριος Καζάνης</cp:lastModifiedBy>
  <cp:revision>11</cp:revision>
  <dcterms:created xsi:type="dcterms:W3CDTF">2024-06-11T18:35:34Z</dcterms:created>
  <dcterms:modified xsi:type="dcterms:W3CDTF">2024-06-15T06:16:51Z</dcterms:modified>
</cp:coreProperties>
</file>