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4" r:id="rId8"/>
    <p:sldId id="265" r:id="rId9"/>
    <p:sldId id="267" r:id="rId10"/>
    <p:sldId id="268" r:id="rId11"/>
    <p:sldId id="270" r:id="rId12"/>
    <p:sldId id="26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76" d="100"/>
          <a:sy n="76" d="100"/>
        </p:scale>
        <p:origin x="126" y="20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FBFD-274E-4C55-A1B5-D36BFEAF6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B20B7-652A-4B85-8DBA-BDA814EA1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C4730-321C-4B2E-83CA-734FED3021B5}"/>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64341920-6253-4637-B76F-AEB1FBBB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86451-6AF6-48CB-A64B-93837184F98D}"/>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203380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E3EA-91CD-4FB5-A666-0346DDB1B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477B0-69EA-4ABE-B914-B9DD756C4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B888C-FC34-4582-B9E0-94EEC50EF7E0}"/>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401A7163-0CEF-42CC-94B2-8AB6060E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F9A23-388F-4262-B196-30A8967B8DC9}"/>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40391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B04E4-7101-4B03-A27A-D88580DECC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D0CAA4-E5FB-4FDA-AC7B-77EDD9819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ABF25-AB29-4A7C-94D7-EC40670CFBA8}"/>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276B0FBF-1593-4CD9-9BFF-3BF1880E3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1BBF1-2B7C-4DF9-8680-5223039E673F}"/>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27657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2FEF-321E-487B-A033-0F89518AB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26D52-9C34-45CB-9D1B-F22222773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FB5C5-FDD8-4C10-B530-A30895BC225C}"/>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360010B7-1FB1-4CEC-B443-07C5BCE06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C3B00-7A49-4126-B915-6B8CAC73D7DF}"/>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230883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D43B-BBC9-40DD-BC91-650B3E79B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56B5D-663E-4E8E-BCC4-54212C1CA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38A7A-2B2E-4CC3-8E1B-29E6088BDE31}"/>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287AA743-D9FB-467E-BE73-3A620B35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81CDF-67DD-454C-A8C4-688D8087B7FA}"/>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335670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B79E-DF33-4CDB-BEBC-93514309A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F6EC3-58BF-46E6-A4C3-21F5AC505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00D9EB-3B5E-4243-BD77-BA58B4CA79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6E284-F722-488D-AEA0-07FA9D5F3C00}"/>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6" name="Footer Placeholder 5">
            <a:extLst>
              <a:ext uri="{FF2B5EF4-FFF2-40B4-BE49-F238E27FC236}">
                <a16:creationId xmlns:a16="http://schemas.microsoft.com/office/drawing/2014/main" id="{FE5942C1-6C24-4F1E-AEEC-26A5DF513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6CB59-3673-466B-A15D-7F3D7B32A78F}"/>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203301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A11C-EDDA-44C9-98E0-B1C105497E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8B47D-244D-4462-AD19-D4BD3B6E9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5D64D-3D9A-4CEE-8EBB-2383B66F4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A8FBD0-DC1C-4012-8F29-152D93B9B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1F4A6-D1CD-4F38-A7BD-41A525624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B09294-D467-44F0-B034-DB8A892F972A}"/>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8" name="Footer Placeholder 7">
            <a:extLst>
              <a:ext uri="{FF2B5EF4-FFF2-40B4-BE49-F238E27FC236}">
                <a16:creationId xmlns:a16="http://schemas.microsoft.com/office/drawing/2014/main" id="{1F15CD47-2A20-496E-9ABD-DEE440BA11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A8124-3A33-4F6C-9E3A-D61986005CD9}"/>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4780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1104-2363-4D46-AF17-715C534C5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72DA4-BB9A-4120-A246-80550BD54BD9}"/>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4" name="Footer Placeholder 3">
            <a:extLst>
              <a:ext uri="{FF2B5EF4-FFF2-40B4-BE49-F238E27FC236}">
                <a16:creationId xmlns:a16="http://schemas.microsoft.com/office/drawing/2014/main" id="{74F3C9AF-DC7C-4507-B828-CECC613C21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B5E0BE-A75A-4CF5-90DC-DBC2C76F3BA1}"/>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262816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01017-49B3-46D7-BEB7-CC83CFE6BE19}"/>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3" name="Footer Placeholder 2">
            <a:extLst>
              <a:ext uri="{FF2B5EF4-FFF2-40B4-BE49-F238E27FC236}">
                <a16:creationId xmlns:a16="http://schemas.microsoft.com/office/drawing/2014/main" id="{1FD1C1C9-A464-4C13-A575-46D9B39FBA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46B6-6CE9-4517-A650-155D655B948A}"/>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321565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E3AA-22E6-42F4-B0CA-C2E7DB85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9D79D-3C53-4878-A42A-003166CF8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54C55-5C3D-4FB9-A595-48272910F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D94AD-1010-4CA6-A929-2133366F5EE4}"/>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6" name="Footer Placeholder 5">
            <a:extLst>
              <a:ext uri="{FF2B5EF4-FFF2-40B4-BE49-F238E27FC236}">
                <a16:creationId xmlns:a16="http://schemas.microsoft.com/office/drawing/2014/main" id="{FC5B080E-4749-4E41-86E7-0CF9CF0C1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A3F8B-36C9-46FD-B6D3-C33CA3C64928}"/>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88909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1FD9-EBE0-4C4B-B9FD-09D6FECAE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6F0FDD-29E5-4C2F-9B37-36DE1A5C2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811BA-67FB-4510-9EAD-C4ED9E2CA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052BD-317A-42B6-8B28-2587E5CA161A}"/>
              </a:ext>
            </a:extLst>
          </p:cNvPr>
          <p:cNvSpPr>
            <a:spLocks noGrp="1"/>
          </p:cNvSpPr>
          <p:nvPr>
            <p:ph type="dt" sz="half" idx="10"/>
          </p:nvPr>
        </p:nvSpPr>
        <p:spPr/>
        <p:txBody>
          <a:bodyPr/>
          <a:lstStyle/>
          <a:p>
            <a:fld id="{C2D95A87-A75C-4511-BD76-D9010A36818B}" type="datetimeFigureOut">
              <a:rPr lang="en-US" smtClean="0"/>
              <a:t>5/21/2021</a:t>
            </a:fld>
            <a:endParaRPr lang="en-US"/>
          </a:p>
        </p:txBody>
      </p:sp>
      <p:sp>
        <p:nvSpPr>
          <p:cNvPr id="6" name="Footer Placeholder 5">
            <a:extLst>
              <a:ext uri="{FF2B5EF4-FFF2-40B4-BE49-F238E27FC236}">
                <a16:creationId xmlns:a16="http://schemas.microsoft.com/office/drawing/2014/main" id="{BF251E1A-50D6-45AA-A31B-CCEBC1A0C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195E2-90F6-4064-A356-63F6EE3F5FB5}"/>
              </a:ext>
            </a:extLst>
          </p:cNvPr>
          <p:cNvSpPr>
            <a:spLocks noGrp="1"/>
          </p:cNvSpPr>
          <p:nvPr>
            <p:ph type="sldNum" sz="quarter" idx="12"/>
          </p:nvPr>
        </p:nvSpPr>
        <p:spPr/>
        <p:txBody>
          <a:bodyPr/>
          <a:lstStyle/>
          <a:p>
            <a:fld id="{BD627808-35B1-491D-9F63-AE4F9A528915}" type="slidenum">
              <a:rPr lang="en-US" smtClean="0"/>
              <a:t>‹#›</a:t>
            </a:fld>
            <a:endParaRPr lang="en-US"/>
          </a:p>
        </p:txBody>
      </p:sp>
    </p:spTree>
    <p:extLst>
      <p:ext uri="{BB962C8B-B14F-4D97-AF65-F5344CB8AC3E}">
        <p14:creationId xmlns:p14="http://schemas.microsoft.com/office/powerpoint/2010/main" val="406930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CA96B-4494-4634-975E-9A95AF5EA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18DE1-281B-4C2B-B704-7C5BFA0AF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4111-834F-4591-9D12-01A258B76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95A87-A75C-4511-BD76-D9010A36818B}" type="datetimeFigureOut">
              <a:rPr lang="en-US" smtClean="0"/>
              <a:t>5/21/2021</a:t>
            </a:fld>
            <a:endParaRPr lang="en-US"/>
          </a:p>
        </p:txBody>
      </p:sp>
      <p:sp>
        <p:nvSpPr>
          <p:cNvPr id="5" name="Footer Placeholder 4">
            <a:extLst>
              <a:ext uri="{FF2B5EF4-FFF2-40B4-BE49-F238E27FC236}">
                <a16:creationId xmlns:a16="http://schemas.microsoft.com/office/drawing/2014/main" id="{033AF271-82CE-471B-B358-2888AE8E7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A027D2-838B-4F5A-BB96-FC9E165EC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27808-35B1-491D-9F63-AE4F9A528915}" type="slidenum">
              <a:rPr lang="en-US" smtClean="0"/>
              <a:t>‹#›</a:t>
            </a:fld>
            <a:endParaRPr lang="en-US"/>
          </a:p>
        </p:txBody>
      </p:sp>
    </p:spTree>
    <p:extLst>
      <p:ext uri="{BB962C8B-B14F-4D97-AF65-F5344CB8AC3E}">
        <p14:creationId xmlns:p14="http://schemas.microsoft.com/office/powerpoint/2010/main" val="257194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2244-89C2-4306-BE96-2F62E428169D}"/>
              </a:ext>
            </a:extLst>
          </p:cNvPr>
          <p:cNvSpPr>
            <a:spLocks noGrp="1"/>
          </p:cNvSpPr>
          <p:nvPr>
            <p:ph type="ctrTitle"/>
          </p:nvPr>
        </p:nvSpPr>
        <p:spPr/>
        <p:txBody>
          <a:bodyPr>
            <a:normAutofit/>
          </a:bodyPr>
          <a:lstStyle/>
          <a:p>
            <a:r>
              <a:rPr lang="en-US" sz="4000" dirty="0">
                <a:effectLst/>
                <a:latin typeface="Calibri Light" panose="020F0302020204030204" pitchFamily="34" charset="0"/>
                <a:ea typeface="SimSun" panose="02010600030101010101" pitchFamily="2" charset="-122"/>
                <a:cs typeface="Times New Roman" panose="02020603050405020304" pitchFamily="18" charset="0"/>
              </a:rPr>
              <a:t>Housing Search in Massachusetts Supplemented by Foursquare Venue Data</a:t>
            </a:r>
            <a:endParaRPr lang="en-US" sz="11500" dirty="0"/>
          </a:p>
        </p:txBody>
      </p:sp>
      <p:sp>
        <p:nvSpPr>
          <p:cNvPr id="3" name="Subtitle 2">
            <a:extLst>
              <a:ext uri="{FF2B5EF4-FFF2-40B4-BE49-F238E27FC236}">
                <a16:creationId xmlns:a16="http://schemas.microsoft.com/office/drawing/2014/main" id="{8BBC159A-FDC9-4E3A-8F58-04860E3BEDED}"/>
              </a:ext>
            </a:extLst>
          </p:cNvPr>
          <p:cNvSpPr>
            <a:spLocks noGrp="1"/>
          </p:cNvSpPr>
          <p:nvPr>
            <p:ph type="subTitle" idx="1"/>
          </p:nvPr>
        </p:nvSpPr>
        <p:spPr/>
        <p:txBody>
          <a:bodyPr/>
          <a:lstStyle/>
          <a:p>
            <a:r>
              <a:rPr lang="en-US" dirty="0">
                <a:effectLst/>
                <a:latin typeface="Calibri" panose="020F0502020204030204" pitchFamily="34" charset="0"/>
                <a:ea typeface="SimSun" panose="02010600030101010101" pitchFamily="2" charset="-122"/>
                <a:cs typeface="Arial" panose="020B0604020202020204" pitchFamily="34" charset="0"/>
              </a:rPr>
              <a:t>IBM Applied Data Science Capstone, Coursera</a:t>
            </a:r>
          </a:p>
          <a:p>
            <a:endParaRPr lang="en-US" sz="1800" dirty="0">
              <a:latin typeface="Calibri" panose="020F0502020204030204" pitchFamily="34" charset="0"/>
              <a:ea typeface="SimSun" panose="02010600030101010101" pitchFamily="2" charset="-122"/>
              <a:cs typeface="Arial" panose="020B0604020202020204" pitchFamily="34" charset="0"/>
            </a:endParaRPr>
          </a:p>
          <a:p>
            <a:r>
              <a:rPr lang="en-US" sz="1800" dirty="0">
                <a:latin typeface="Calibri" panose="020F0502020204030204" pitchFamily="34" charset="0"/>
                <a:ea typeface="SimSun" panose="02010600030101010101" pitchFamily="2" charset="-122"/>
                <a:cs typeface="Arial" panose="020B0604020202020204" pitchFamily="34" charset="0"/>
              </a:rPr>
              <a:t>Chris Grace</a:t>
            </a:r>
          </a:p>
          <a:p>
            <a:r>
              <a:rPr lang="en-US" sz="1800" dirty="0">
                <a:latin typeface="Calibri" panose="020F0502020204030204" pitchFamily="34" charset="0"/>
                <a:ea typeface="SimSun" panose="02010600030101010101" pitchFamily="2" charset="-122"/>
                <a:cs typeface="Arial" panose="020B0604020202020204" pitchFamily="34" charset="0"/>
              </a:rPr>
              <a:t>May 21, 2021</a:t>
            </a:r>
            <a:endParaRPr lang="en-US" dirty="0"/>
          </a:p>
        </p:txBody>
      </p:sp>
    </p:spTree>
    <p:extLst>
      <p:ext uri="{BB962C8B-B14F-4D97-AF65-F5344CB8AC3E}">
        <p14:creationId xmlns:p14="http://schemas.microsoft.com/office/powerpoint/2010/main" val="4486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0762-3FB6-4CF7-BDBB-4EF9E91CEBA7}"/>
              </a:ext>
            </a:extLst>
          </p:cNvPr>
          <p:cNvSpPr>
            <a:spLocks noGrp="1"/>
          </p:cNvSpPr>
          <p:nvPr>
            <p:ph type="title"/>
          </p:nvPr>
        </p:nvSpPr>
        <p:spPr/>
        <p:txBody>
          <a:bodyPr/>
          <a:lstStyle/>
          <a:p>
            <a:r>
              <a:rPr lang="en-US" dirty="0"/>
              <a:t>Final Property List and Map</a:t>
            </a:r>
          </a:p>
        </p:txBody>
      </p:sp>
      <p:sp>
        <p:nvSpPr>
          <p:cNvPr id="3" name="Content Placeholder 2">
            <a:extLst>
              <a:ext uri="{FF2B5EF4-FFF2-40B4-BE49-F238E27FC236}">
                <a16:creationId xmlns:a16="http://schemas.microsoft.com/office/drawing/2014/main" id="{2214F84F-8171-4929-A10E-45B001F4C107}"/>
              </a:ext>
            </a:extLst>
          </p:cNvPr>
          <p:cNvSpPr>
            <a:spLocks noGrp="1"/>
          </p:cNvSpPr>
          <p:nvPr>
            <p:ph idx="1"/>
          </p:nvPr>
        </p:nvSpPr>
        <p:spPr>
          <a:xfrm>
            <a:off x="838200" y="1825625"/>
            <a:ext cx="5054600" cy="4351338"/>
          </a:xfrm>
        </p:spPr>
        <p:txBody>
          <a:bodyPr>
            <a:normAutofit fontScale="92500"/>
          </a:bodyPr>
          <a:lstStyle/>
          <a:p>
            <a:pPr marL="514350" indent="-514350">
              <a:buFont typeface="+mj-lt"/>
              <a:buAutoNum type="arabicPeriod"/>
            </a:pPr>
            <a:r>
              <a:rPr lang="en-US" dirty="0"/>
              <a:t>9 Allison Cir, Haverhill</a:t>
            </a:r>
          </a:p>
          <a:p>
            <a:pPr marL="514350" indent="-514350">
              <a:buFont typeface="+mj-lt"/>
              <a:buAutoNum type="arabicPeriod"/>
            </a:pPr>
            <a:r>
              <a:rPr lang="en-US" dirty="0"/>
              <a:t>18 Rock O Dundee Rd, Andover</a:t>
            </a:r>
          </a:p>
          <a:p>
            <a:pPr marL="514350" indent="-514350">
              <a:buFont typeface="+mj-lt"/>
              <a:buAutoNum type="arabicPeriod"/>
            </a:pPr>
            <a:r>
              <a:rPr lang="en-US" dirty="0"/>
              <a:t>276 High Rd, Newbury</a:t>
            </a:r>
          </a:p>
          <a:p>
            <a:pPr marL="514350" indent="-514350">
              <a:buFont typeface="+mj-lt"/>
              <a:buAutoNum type="arabicPeriod"/>
            </a:pPr>
            <a:r>
              <a:rPr lang="en-US" dirty="0"/>
              <a:t>350 Cobblestone Cir, N. Andover</a:t>
            </a:r>
          </a:p>
          <a:p>
            <a:pPr marL="514350" indent="-514350">
              <a:buFont typeface="+mj-lt"/>
              <a:buAutoNum type="arabicPeriod"/>
            </a:pPr>
            <a:r>
              <a:rPr lang="en-US" dirty="0"/>
              <a:t>437 Biscayne Ave, Saugus</a:t>
            </a:r>
          </a:p>
          <a:p>
            <a:pPr marL="514350" indent="-514350">
              <a:buFont typeface="+mj-lt"/>
              <a:buAutoNum type="arabicPeriod"/>
            </a:pPr>
            <a:r>
              <a:rPr lang="en-US" dirty="0"/>
              <a:t>52 Robin Rd, Beverly</a:t>
            </a:r>
          </a:p>
          <a:p>
            <a:pPr marL="514350" indent="-514350">
              <a:buFont typeface="+mj-lt"/>
              <a:buAutoNum type="arabicPeriod"/>
            </a:pPr>
            <a:r>
              <a:rPr lang="en-US" dirty="0"/>
              <a:t>619 Emerton St #19, Salem</a:t>
            </a:r>
          </a:p>
          <a:p>
            <a:pPr marL="514350" indent="-514350">
              <a:buFont typeface="+mj-lt"/>
              <a:buAutoNum type="arabicPeriod"/>
            </a:pPr>
            <a:r>
              <a:rPr lang="en-US" dirty="0"/>
              <a:t>7119 Shawsheen Rd, Andover</a:t>
            </a:r>
          </a:p>
        </p:txBody>
      </p:sp>
      <p:pic>
        <p:nvPicPr>
          <p:cNvPr id="4" name="Picture 3">
            <a:extLst>
              <a:ext uri="{FF2B5EF4-FFF2-40B4-BE49-F238E27FC236}">
                <a16:creationId xmlns:a16="http://schemas.microsoft.com/office/drawing/2014/main" id="{8C3494DA-3190-49EF-A7BC-138BCA3D7E74}"/>
              </a:ext>
            </a:extLst>
          </p:cNvPr>
          <p:cNvPicPr/>
          <p:nvPr/>
        </p:nvPicPr>
        <p:blipFill>
          <a:blip r:embed="rId2"/>
          <a:stretch>
            <a:fillRect/>
          </a:stretch>
        </p:blipFill>
        <p:spPr>
          <a:xfrm>
            <a:off x="6202997" y="1571308"/>
            <a:ext cx="5484865" cy="4605655"/>
          </a:xfrm>
          <a:prstGeom prst="rect">
            <a:avLst/>
          </a:prstGeom>
        </p:spPr>
      </p:pic>
    </p:spTree>
    <p:extLst>
      <p:ext uri="{BB962C8B-B14F-4D97-AF65-F5344CB8AC3E}">
        <p14:creationId xmlns:p14="http://schemas.microsoft.com/office/powerpoint/2010/main" val="129565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D295-3C92-4003-A7B4-83E7F1FF7431}"/>
              </a:ext>
            </a:extLst>
          </p:cNvPr>
          <p:cNvSpPr>
            <a:spLocks noGrp="1"/>
          </p:cNvSpPr>
          <p:nvPr>
            <p:ph type="title"/>
          </p:nvPr>
        </p:nvSpPr>
        <p:spPr/>
        <p:txBody>
          <a:bodyPr/>
          <a:lstStyle/>
          <a:p>
            <a:r>
              <a:rPr lang="en-US" dirty="0"/>
              <a:t>Explore Individual Properties</a:t>
            </a:r>
          </a:p>
        </p:txBody>
      </p:sp>
      <p:sp>
        <p:nvSpPr>
          <p:cNvPr id="5" name="Content Placeholder 4">
            <a:extLst>
              <a:ext uri="{FF2B5EF4-FFF2-40B4-BE49-F238E27FC236}">
                <a16:creationId xmlns:a16="http://schemas.microsoft.com/office/drawing/2014/main" id="{CD551F36-8E08-41DD-8519-95D3A682136A}"/>
              </a:ext>
            </a:extLst>
          </p:cNvPr>
          <p:cNvSpPr>
            <a:spLocks noGrp="1"/>
          </p:cNvSpPr>
          <p:nvPr>
            <p:ph idx="1"/>
          </p:nvPr>
        </p:nvSpPr>
        <p:spPr/>
        <p:txBody>
          <a:bodyPr/>
          <a:lstStyle/>
          <a:p>
            <a:r>
              <a:rPr lang="en-US" dirty="0"/>
              <a:t>Jupyter Notebook is coded to allow each house to be viewed individually.  This is an example of the results for 8 Rock O Dundee Rd:</a:t>
            </a:r>
          </a:p>
        </p:txBody>
      </p:sp>
      <p:pic>
        <p:nvPicPr>
          <p:cNvPr id="6" name="Picture 5">
            <a:extLst>
              <a:ext uri="{FF2B5EF4-FFF2-40B4-BE49-F238E27FC236}">
                <a16:creationId xmlns:a16="http://schemas.microsoft.com/office/drawing/2014/main" id="{628EA4BC-3785-4F76-A911-297CB95F2320}"/>
              </a:ext>
            </a:extLst>
          </p:cNvPr>
          <p:cNvPicPr/>
          <p:nvPr/>
        </p:nvPicPr>
        <p:blipFill>
          <a:blip r:embed="rId2"/>
          <a:stretch>
            <a:fillRect/>
          </a:stretch>
        </p:blipFill>
        <p:spPr>
          <a:xfrm>
            <a:off x="694081" y="3041649"/>
            <a:ext cx="10803838" cy="3451226"/>
          </a:xfrm>
          <a:prstGeom prst="rect">
            <a:avLst/>
          </a:prstGeom>
          <a:ln>
            <a:solidFill>
              <a:schemeClr val="tx1"/>
            </a:solidFill>
          </a:ln>
        </p:spPr>
      </p:pic>
    </p:spTree>
    <p:extLst>
      <p:ext uri="{BB962C8B-B14F-4D97-AF65-F5344CB8AC3E}">
        <p14:creationId xmlns:p14="http://schemas.microsoft.com/office/powerpoint/2010/main" val="57524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D295-3C92-4003-A7B4-83E7F1FF7431}"/>
              </a:ext>
            </a:extLst>
          </p:cNvPr>
          <p:cNvSpPr>
            <a:spLocks noGrp="1"/>
          </p:cNvSpPr>
          <p:nvPr>
            <p:ph type="title"/>
          </p:nvPr>
        </p:nvSpPr>
        <p:spPr/>
        <p:txBody>
          <a:bodyPr/>
          <a:lstStyle/>
          <a:p>
            <a:r>
              <a:rPr lang="en-US" dirty="0"/>
              <a:t>Explore Individual Properties</a:t>
            </a:r>
          </a:p>
        </p:txBody>
      </p:sp>
      <p:sp>
        <p:nvSpPr>
          <p:cNvPr id="6" name="Content Placeholder 5">
            <a:extLst>
              <a:ext uri="{FF2B5EF4-FFF2-40B4-BE49-F238E27FC236}">
                <a16:creationId xmlns:a16="http://schemas.microsoft.com/office/drawing/2014/main" id="{40903F13-9FF5-4AD7-8BF1-C6E130D6C393}"/>
              </a:ext>
            </a:extLst>
          </p:cNvPr>
          <p:cNvSpPr>
            <a:spLocks noGrp="1"/>
          </p:cNvSpPr>
          <p:nvPr>
            <p:ph idx="1"/>
          </p:nvPr>
        </p:nvSpPr>
        <p:spPr>
          <a:xfrm>
            <a:off x="838200" y="1825625"/>
            <a:ext cx="4267200" cy="4351338"/>
          </a:xfrm>
        </p:spPr>
        <p:txBody>
          <a:bodyPr/>
          <a:lstStyle/>
          <a:p>
            <a:r>
              <a:rPr lang="en-US" dirty="0"/>
              <a:t>Neighborhood of:</a:t>
            </a:r>
          </a:p>
          <a:p>
            <a:pPr lvl="1"/>
            <a:r>
              <a:rPr lang="en-US" dirty="0"/>
              <a:t> 8 Rock O Dundee Rd</a:t>
            </a:r>
          </a:p>
        </p:txBody>
      </p:sp>
      <p:pic>
        <p:nvPicPr>
          <p:cNvPr id="7" name="Content Placeholder 3">
            <a:extLst>
              <a:ext uri="{FF2B5EF4-FFF2-40B4-BE49-F238E27FC236}">
                <a16:creationId xmlns:a16="http://schemas.microsoft.com/office/drawing/2014/main" id="{CCB82F73-10A3-428B-8DCF-155C0466D787}"/>
              </a:ext>
            </a:extLst>
          </p:cNvPr>
          <p:cNvPicPr>
            <a:picLocks/>
          </p:cNvPicPr>
          <p:nvPr/>
        </p:nvPicPr>
        <p:blipFill>
          <a:blip r:embed="rId2"/>
          <a:stretch>
            <a:fillRect/>
          </a:stretch>
        </p:blipFill>
        <p:spPr>
          <a:xfrm>
            <a:off x="4533901" y="1360487"/>
            <a:ext cx="7544570" cy="5317517"/>
          </a:xfrm>
          <a:prstGeom prst="rect">
            <a:avLst/>
          </a:prstGeom>
        </p:spPr>
      </p:pic>
    </p:spTree>
    <p:extLst>
      <p:ext uri="{BB962C8B-B14F-4D97-AF65-F5344CB8AC3E}">
        <p14:creationId xmlns:p14="http://schemas.microsoft.com/office/powerpoint/2010/main" val="138632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182E-E7BF-47B5-96B1-A737E5F88A6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E4A8C62-49CA-4C1F-8C41-D8B1D9D575E6}"/>
              </a:ext>
            </a:extLst>
          </p:cNvPr>
          <p:cNvSpPr>
            <a:spLocks noGrp="1"/>
          </p:cNvSpPr>
          <p:nvPr>
            <p:ph idx="1"/>
          </p:nvPr>
        </p:nvSpPr>
        <p:spPr/>
        <p:txBody>
          <a:bodyPr/>
          <a:lstStyle/>
          <a:p>
            <a:r>
              <a:rPr lang="en-US" dirty="0"/>
              <a:t>Difficulties encountered:</a:t>
            </a:r>
          </a:p>
          <a:p>
            <a:pPr lvl="1"/>
            <a:r>
              <a:rPr lang="en-US" dirty="0"/>
              <a:t>Redfin API not officially supported</a:t>
            </a:r>
          </a:p>
          <a:p>
            <a:pPr lvl="1"/>
            <a:r>
              <a:rPr lang="en-US" dirty="0"/>
              <a:t>Foursquare API:</a:t>
            </a:r>
          </a:p>
          <a:p>
            <a:pPr lvl="2"/>
            <a:r>
              <a:rPr lang="en-US" dirty="0"/>
              <a:t>Has some venues miscategorized</a:t>
            </a:r>
          </a:p>
          <a:p>
            <a:pPr lvl="2"/>
            <a:r>
              <a:rPr lang="en-US" dirty="0"/>
              <a:t>Query limit on free unverified version is only 950 per day</a:t>
            </a:r>
          </a:p>
          <a:p>
            <a:r>
              <a:rPr lang="en-US" dirty="0"/>
              <a:t>Suggestions:</a:t>
            </a:r>
          </a:p>
          <a:p>
            <a:pPr lvl="1"/>
            <a:r>
              <a:rPr lang="en-US" dirty="0"/>
              <a:t>Final deliverable to view neighborhood maps is within Jupyter Notebook which does not make it easily accessible.  Suggest putting it in a more user friendly dashboard such as on Tableau Public.</a:t>
            </a:r>
          </a:p>
          <a:p>
            <a:pPr lvl="1"/>
            <a:endParaRPr lang="en-US" dirty="0"/>
          </a:p>
        </p:txBody>
      </p:sp>
    </p:spTree>
    <p:extLst>
      <p:ext uri="{BB962C8B-B14F-4D97-AF65-F5344CB8AC3E}">
        <p14:creationId xmlns:p14="http://schemas.microsoft.com/office/powerpoint/2010/main" val="237877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BEC2-F27F-40E9-9246-147151FFAB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8486A89-A3AB-4A23-B5FF-19C1F3040D00}"/>
              </a:ext>
            </a:extLst>
          </p:cNvPr>
          <p:cNvSpPr>
            <a:spLocks noGrp="1"/>
          </p:cNvSpPr>
          <p:nvPr>
            <p:ph idx="1"/>
          </p:nvPr>
        </p:nvSpPr>
        <p:spPr/>
        <p:txBody>
          <a:bodyPr/>
          <a:lstStyle/>
          <a:p>
            <a:r>
              <a:rPr lang="en-US" dirty="0"/>
              <a:t>This project was able to achieve its goal of cutting down on the arduous search process and reducing the number of houses to explore in this example from 39 down to only 8.</a:t>
            </a:r>
          </a:p>
          <a:p>
            <a:r>
              <a:rPr lang="en-US" dirty="0"/>
              <a:t>Of that 8 houses that need to be explored further, the neighborhoods are all mapped out with the required amenities for easy comparison.</a:t>
            </a:r>
          </a:p>
          <a:p>
            <a:r>
              <a:rPr lang="en-US" dirty="0"/>
              <a:t>This will significantly reduce the burden for our clients in their search for suitable homes.</a:t>
            </a:r>
          </a:p>
        </p:txBody>
      </p:sp>
    </p:spTree>
    <p:extLst>
      <p:ext uri="{BB962C8B-B14F-4D97-AF65-F5344CB8AC3E}">
        <p14:creationId xmlns:p14="http://schemas.microsoft.com/office/powerpoint/2010/main" val="391822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03E-B798-4B0C-B05F-82865042E0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2CA3C9-EB4E-431E-B77E-A150F48DDFF3}"/>
              </a:ext>
            </a:extLst>
          </p:cNvPr>
          <p:cNvSpPr>
            <a:spLocks noGrp="1"/>
          </p:cNvSpPr>
          <p:nvPr>
            <p:ph idx="1"/>
          </p:nvPr>
        </p:nvSpPr>
        <p:spPr/>
        <p:txBody>
          <a:bodyPr/>
          <a:lstStyle/>
          <a:p>
            <a:r>
              <a:rPr lang="en-US" dirty="0"/>
              <a:t>In the search for a new home it is easy to filter homes by things such as price, sq footage, or bedrooms using popular website such as Zillow, Realtor, or Redfin.</a:t>
            </a:r>
          </a:p>
          <a:p>
            <a:r>
              <a:rPr lang="en-US" dirty="0"/>
              <a:t>However, that is only half the story.  The neighborhood and the amenities around the house are also important.</a:t>
            </a:r>
          </a:p>
          <a:p>
            <a:r>
              <a:rPr lang="en-US" dirty="0"/>
              <a:t>This project combines Redfin data with Foursquare data to satisfy house attributes as well as neighborhood amenity requirements.</a:t>
            </a:r>
          </a:p>
        </p:txBody>
      </p:sp>
    </p:spTree>
    <p:extLst>
      <p:ext uri="{BB962C8B-B14F-4D97-AF65-F5344CB8AC3E}">
        <p14:creationId xmlns:p14="http://schemas.microsoft.com/office/powerpoint/2010/main" val="380863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4DD7-896A-4698-AF46-8C871343837C}"/>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FBE9F5C-45C9-43F7-AAAB-53F7ADEDFA8F}"/>
              </a:ext>
            </a:extLst>
          </p:cNvPr>
          <p:cNvSpPr>
            <a:spLocks noGrp="1"/>
          </p:cNvSpPr>
          <p:nvPr>
            <p:ph idx="1"/>
          </p:nvPr>
        </p:nvSpPr>
        <p:spPr/>
        <p:txBody>
          <a:bodyPr/>
          <a:lstStyle/>
          <a:p>
            <a:r>
              <a:rPr lang="en-US" dirty="0"/>
              <a:t>Clients approached our real estate office to help with their property search.  They need a larger house for a growing family but like the amenities in their neighborhood.</a:t>
            </a:r>
          </a:p>
          <a:p>
            <a:r>
              <a:rPr lang="en-US" dirty="0"/>
              <a:t>They were spending a lot of time researching each neighborhood they found a suitable house for sale.</a:t>
            </a:r>
          </a:p>
          <a:p>
            <a:r>
              <a:rPr lang="en-US" dirty="0"/>
              <a:t>Developing this code to help them as well as future clients with similar needs.</a:t>
            </a:r>
          </a:p>
          <a:p>
            <a:r>
              <a:rPr lang="en-US" dirty="0"/>
              <a:t>Can be used as a marketing differentiator.</a:t>
            </a:r>
          </a:p>
        </p:txBody>
      </p:sp>
    </p:spTree>
    <p:extLst>
      <p:ext uri="{BB962C8B-B14F-4D97-AF65-F5344CB8AC3E}">
        <p14:creationId xmlns:p14="http://schemas.microsoft.com/office/powerpoint/2010/main" val="54723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03E-B798-4B0C-B05F-82865042E0AE}"/>
              </a:ext>
            </a:extLst>
          </p:cNvPr>
          <p:cNvSpPr>
            <a:spLocks noGrp="1"/>
          </p:cNvSpPr>
          <p:nvPr>
            <p:ph type="title"/>
          </p:nvPr>
        </p:nvSpPr>
        <p:spPr/>
        <p:txBody>
          <a:bodyPr/>
          <a:lstStyle/>
          <a:p>
            <a:r>
              <a:rPr lang="en-US" dirty="0"/>
              <a:t>Requirements</a:t>
            </a:r>
          </a:p>
        </p:txBody>
      </p:sp>
      <p:sp>
        <p:nvSpPr>
          <p:cNvPr id="8" name="Text Placeholder 7">
            <a:extLst>
              <a:ext uri="{FF2B5EF4-FFF2-40B4-BE49-F238E27FC236}">
                <a16:creationId xmlns:a16="http://schemas.microsoft.com/office/drawing/2014/main" id="{E3CC2064-D4DD-4A05-989F-7B18831083BC}"/>
              </a:ext>
            </a:extLst>
          </p:cNvPr>
          <p:cNvSpPr>
            <a:spLocks noGrp="1"/>
          </p:cNvSpPr>
          <p:nvPr>
            <p:ph type="body" idx="1"/>
          </p:nvPr>
        </p:nvSpPr>
        <p:spPr>
          <a:xfrm>
            <a:off x="836612" y="1389063"/>
            <a:ext cx="5157787" cy="823912"/>
          </a:xfrm>
        </p:spPr>
        <p:txBody>
          <a:bodyPr/>
          <a:lstStyle/>
          <a:p>
            <a:r>
              <a:rPr lang="en-US" dirty="0"/>
              <a:t>House Requirements</a:t>
            </a:r>
          </a:p>
        </p:txBody>
      </p:sp>
      <p:sp>
        <p:nvSpPr>
          <p:cNvPr id="6" name="Content Placeholder 5">
            <a:extLst>
              <a:ext uri="{FF2B5EF4-FFF2-40B4-BE49-F238E27FC236}">
                <a16:creationId xmlns:a16="http://schemas.microsoft.com/office/drawing/2014/main" id="{0E2B860C-5CE7-43FB-B18E-796B032D3183}"/>
              </a:ext>
            </a:extLst>
          </p:cNvPr>
          <p:cNvSpPr>
            <a:spLocks noGrp="1"/>
          </p:cNvSpPr>
          <p:nvPr>
            <p:ph sz="half" idx="2"/>
          </p:nvPr>
        </p:nvSpPr>
        <p:spPr>
          <a:xfrm>
            <a:off x="836612" y="2212975"/>
            <a:ext cx="5157787" cy="3684588"/>
          </a:xfrm>
        </p:spPr>
        <p:txBody>
          <a:bodyPr/>
          <a:lstStyle/>
          <a:p>
            <a:r>
              <a:rPr lang="en-US" dirty="0"/>
              <a:t>Max Price: $800,000</a:t>
            </a:r>
          </a:p>
          <a:p>
            <a:r>
              <a:rPr lang="en-US" dirty="0"/>
              <a:t>Min Price: $649,000</a:t>
            </a:r>
          </a:p>
          <a:p>
            <a:r>
              <a:rPr lang="en-US" dirty="0"/>
              <a:t>Max sqft: 3,500</a:t>
            </a:r>
          </a:p>
          <a:p>
            <a:r>
              <a:rPr lang="en-US" dirty="0"/>
              <a:t>Min sqft: 2,000</a:t>
            </a:r>
          </a:p>
          <a:p>
            <a:r>
              <a:rPr lang="en-US" dirty="0"/>
              <a:t>Min Beds: 3</a:t>
            </a:r>
          </a:p>
          <a:p>
            <a:r>
              <a:rPr lang="en-US" dirty="0"/>
              <a:t>County: Essex, Massachusetts</a:t>
            </a:r>
          </a:p>
          <a:p>
            <a:r>
              <a:rPr lang="en-US" dirty="0"/>
              <a:t>Single Family Home</a:t>
            </a:r>
          </a:p>
        </p:txBody>
      </p:sp>
      <p:sp>
        <p:nvSpPr>
          <p:cNvPr id="9" name="Text Placeholder 8">
            <a:extLst>
              <a:ext uri="{FF2B5EF4-FFF2-40B4-BE49-F238E27FC236}">
                <a16:creationId xmlns:a16="http://schemas.microsoft.com/office/drawing/2014/main" id="{200C2D9D-24CE-4D84-96F7-D7A325B433AD}"/>
              </a:ext>
            </a:extLst>
          </p:cNvPr>
          <p:cNvSpPr>
            <a:spLocks noGrp="1"/>
          </p:cNvSpPr>
          <p:nvPr>
            <p:ph type="body" sz="quarter" idx="3"/>
          </p:nvPr>
        </p:nvSpPr>
        <p:spPr>
          <a:xfrm>
            <a:off x="6169024" y="1389063"/>
            <a:ext cx="5183188" cy="823912"/>
          </a:xfrm>
        </p:spPr>
        <p:txBody>
          <a:bodyPr/>
          <a:lstStyle/>
          <a:p>
            <a:r>
              <a:rPr lang="en-US" dirty="0"/>
              <a:t>Neighborhood Requirements</a:t>
            </a:r>
          </a:p>
        </p:txBody>
      </p:sp>
      <p:graphicFrame>
        <p:nvGraphicFramePr>
          <p:cNvPr id="7" name="Content Placeholder 3">
            <a:extLst>
              <a:ext uri="{FF2B5EF4-FFF2-40B4-BE49-F238E27FC236}">
                <a16:creationId xmlns:a16="http://schemas.microsoft.com/office/drawing/2014/main" id="{D681C3AD-DED3-4B69-A09C-4582DFC433A8}"/>
              </a:ext>
            </a:extLst>
          </p:cNvPr>
          <p:cNvGraphicFramePr>
            <a:graphicFrameLocks/>
          </p:cNvGraphicFramePr>
          <p:nvPr>
            <p:extLst>
              <p:ext uri="{D42A27DB-BD31-4B8C-83A1-F6EECF244321}">
                <p14:modId xmlns:p14="http://schemas.microsoft.com/office/powerpoint/2010/main" val="3039187692"/>
              </p:ext>
            </p:extLst>
          </p:nvPr>
        </p:nvGraphicFramePr>
        <p:xfrm>
          <a:off x="6283324" y="2451101"/>
          <a:ext cx="5282480" cy="2661443"/>
        </p:xfrm>
        <a:graphic>
          <a:graphicData uri="http://schemas.openxmlformats.org/drawingml/2006/table">
            <a:tbl>
              <a:tblPr firstRow="1" bandRow="1">
                <a:tableStyleId>{5C22544A-7EE6-4342-B048-85BDC9FD1C3A}</a:tableStyleId>
              </a:tblPr>
              <a:tblGrid>
                <a:gridCol w="1320620">
                  <a:extLst>
                    <a:ext uri="{9D8B030D-6E8A-4147-A177-3AD203B41FA5}">
                      <a16:colId xmlns:a16="http://schemas.microsoft.com/office/drawing/2014/main" val="470514342"/>
                    </a:ext>
                  </a:extLst>
                </a:gridCol>
                <a:gridCol w="1320620">
                  <a:extLst>
                    <a:ext uri="{9D8B030D-6E8A-4147-A177-3AD203B41FA5}">
                      <a16:colId xmlns:a16="http://schemas.microsoft.com/office/drawing/2014/main" val="2071682672"/>
                    </a:ext>
                  </a:extLst>
                </a:gridCol>
                <a:gridCol w="1320620">
                  <a:extLst>
                    <a:ext uri="{9D8B030D-6E8A-4147-A177-3AD203B41FA5}">
                      <a16:colId xmlns:a16="http://schemas.microsoft.com/office/drawing/2014/main" val="740115879"/>
                    </a:ext>
                  </a:extLst>
                </a:gridCol>
                <a:gridCol w="1320620">
                  <a:extLst>
                    <a:ext uri="{9D8B030D-6E8A-4147-A177-3AD203B41FA5}">
                      <a16:colId xmlns:a16="http://schemas.microsoft.com/office/drawing/2014/main" val="2260119097"/>
                    </a:ext>
                  </a:extLst>
                </a:gridCol>
              </a:tblGrid>
              <a:tr h="359655">
                <a:tc>
                  <a:txBody>
                    <a:bodyPr/>
                    <a:lstStyle/>
                    <a:p>
                      <a:pPr marL="0" marR="0" algn="ctr">
                        <a:lnSpc>
                          <a:spcPct val="107000"/>
                        </a:lnSpc>
                        <a:spcBef>
                          <a:spcPts val="0"/>
                        </a:spcBef>
                        <a:spcAft>
                          <a:spcPts val="0"/>
                        </a:spcAft>
                      </a:pPr>
                      <a:r>
                        <a:rPr lang="en-US" sz="1700" dirty="0">
                          <a:effectLst/>
                        </a:rPr>
                        <a:t>Amenity</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Distance</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Amenity</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Distance</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extLst>
                  <a:ext uri="{0D108BD9-81ED-4DB2-BD59-A6C34878D82A}">
                    <a16:rowId xmlns:a16="http://schemas.microsoft.com/office/drawing/2014/main" val="2475443900"/>
                  </a:ext>
                </a:extLst>
              </a:tr>
              <a:tr h="575447">
                <a:tc>
                  <a:txBody>
                    <a:bodyPr/>
                    <a:lstStyle/>
                    <a:p>
                      <a:pPr marL="0" marR="0">
                        <a:lnSpc>
                          <a:spcPct val="107000"/>
                        </a:lnSpc>
                        <a:spcBef>
                          <a:spcPts val="0"/>
                        </a:spcBef>
                        <a:spcAft>
                          <a:spcPts val="0"/>
                        </a:spcAft>
                      </a:pPr>
                      <a:r>
                        <a:rPr lang="en-US" sz="1700" dirty="0">
                          <a:effectLst/>
                        </a:rPr>
                        <a:t>Park</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dirty="0">
                          <a:effectLst/>
                        </a:rPr>
                        <a:t>0.5 miles</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nSpc>
                          <a:spcPct val="107000"/>
                        </a:lnSpc>
                        <a:spcBef>
                          <a:spcPts val="0"/>
                        </a:spcBef>
                        <a:spcAft>
                          <a:spcPts val="0"/>
                        </a:spcAft>
                      </a:pPr>
                      <a:r>
                        <a:rPr lang="en-US" sz="1700">
                          <a:effectLst/>
                        </a:rPr>
                        <a:t>Train Station</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2 miles</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extLst>
                  <a:ext uri="{0D108BD9-81ED-4DB2-BD59-A6C34878D82A}">
                    <a16:rowId xmlns:a16="http://schemas.microsoft.com/office/drawing/2014/main" val="1001233465"/>
                  </a:ext>
                </a:extLst>
              </a:tr>
              <a:tr h="575447">
                <a:tc>
                  <a:txBody>
                    <a:bodyPr/>
                    <a:lstStyle/>
                    <a:p>
                      <a:pPr marL="0" marR="0">
                        <a:lnSpc>
                          <a:spcPct val="107000"/>
                        </a:lnSpc>
                        <a:spcBef>
                          <a:spcPts val="0"/>
                        </a:spcBef>
                        <a:spcAft>
                          <a:spcPts val="0"/>
                        </a:spcAft>
                      </a:pPr>
                      <a:r>
                        <a:rPr lang="en-US" sz="1700">
                          <a:effectLst/>
                        </a:rPr>
                        <a:t>Grocery Store</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dirty="0">
                          <a:effectLst/>
                        </a:rPr>
                        <a:t>2 miles</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nSpc>
                          <a:spcPct val="107000"/>
                        </a:lnSpc>
                        <a:spcBef>
                          <a:spcPts val="0"/>
                        </a:spcBef>
                        <a:spcAft>
                          <a:spcPts val="0"/>
                        </a:spcAft>
                      </a:pPr>
                      <a:r>
                        <a:rPr lang="en-US" sz="1700">
                          <a:effectLst/>
                        </a:rPr>
                        <a:t>Golf Course</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4 miles</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extLst>
                  <a:ext uri="{0D108BD9-81ED-4DB2-BD59-A6C34878D82A}">
                    <a16:rowId xmlns:a16="http://schemas.microsoft.com/office/drawing/2014/main" val="4261472712"/>
                  </a:ext>
                </a:extLst>
              </a:tr>
              <a:tr h="575447">
                <a:tc>
                  <a:txBody>
                    <a:bodyPr/>
                    <a:lstStyle/>
                    <a:p>
                      <a:pPr marL="0" marR="0">
                        <a:lnSpc>
                          <a:spcPct val="107000"/>
                        </a:lnSpc>
                        <a:spcBef>
                          <a:spcPts val="0"/>
                        </a:spcBef>
                        <a:spcAft>
                          <a:spcPts val="0"/>
                        </a:spcAft>
                      </a:pPr>
                      <a:r>
                        <a:rPr lang="en-US" sz="1700">
                          <a:effectLst/>
                        </a:rPr>
                        <a:t>Fire Station</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2 miles</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nSpc>
                          <a:spcPct val="107000"/>
                        </a:lnSpc>
                        <a:spcBef>
                          <a:spcPts val="0"/>
                        </a:spcBef>
                        <a:spcAft>
                          <a:spcPts val="0"/>
                        </a:spcAft>
                      </a:pPr>
                      <a:r>
                        <a:rPr lang="en-US" sz="1700">
                          <a:effectLst/>
                        </a:rPr>
                        <a:t>Emergency Room</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a:effectLst/>
                        </a:rPr>
                        <a:t>5 miles</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extLst>
                  <a:ext uri="{0D108BD9-81ED-4DB2-BD59-A6C34878D82A}">
                    <a16:rowId xmlns:a16="http://schemas.microsoft.com/office/drawing/2014/main" val="1483471694"/>
                  </a:ext>
                </a:extLst>
              </a:tr>
              <a:tr h="575447">
                <a:tc>
                  <a:txBody>
                    <a:bodyPr/>
                    <a:lstStyle/>
                    <a:p>
                      <a:pPr marL="0" marR="0">
                        <a:lnSpc>
                          <a:spcPct val="107000"/>
                        </a:lnSpc>
                        <a:spcBef>
                          <a:spcPts val="0"/>
                        </a:spcBef>
                        <a:spcAft>
                          <a:spcPts val="0"/>
                        </a:spcAft>
                      </a:pPr>
                      <a:r>
                        <a:rPr lang="en-US" sz="1700">
                          <a:effectLst/>
                        </a:rPr>
                        <a:t>Police Station</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gn="ctr">
                        <a:lnSpc>
                          <a:spcPct val="107000"/>
                        </a:lnSpc>
                        <a:spcBef>
                          <a:spcPts val="0"/>
                        </a:spcBef>
                        <a:spcAft>
                          <a:spcPts val="0"/>
                        </a:spcAft>
                      </a:pPr>
                      <a:r>
                        <a:rPr lang="en-US" sz="1700" dirty="0">
                          <a:effectLst/>
                        </a:rPr>
                        <a:t>2 miles</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nSpc>
                          <a:spcPct val="107000"/>
                        </a:lnSpc>
                        <a:spcBef>
                          <a:spcPts val="0"/>
                        </a:spcBef>
                        <a:spcAft>
                          <a:spcPts val="0"/>
                        </a:spcAft>
                      </a:pPr>
                      <a:r>
                        <a:rPr lang="en-US" sz="2100">
                          <a:effectLst/>
                        </a:rPr>
                        <a:t> </a:t>
                      </a:r>
                      <a:endParaRPr lang="en-US" sz="210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tc>
                  <a:txBody>
                    <a:bodyPr/>
                    <a:lstStyle/>
                    <a:p>
                      <a:pPr marL="0" marR="0">
                        <a:lnSpc>
                          <a:spcPct val="107000"/>
                        </a:lnSpc>
                        <a:spcBef>
                          <a:spcPts val="0"/>
                        </a:spcBef>
                        <a:spcAft>
                          <a:spcPts val="0"/>
                        </a:spcAft>
                      </a:pPr>
                      <a:r>
                        <a:rPr lang="en-US" sz="2100" dirty="0">
                          <a:effectLst/>
                        </a:rPr>
                        <a:t> </a:t>
                      </a:r>
                      <a:endParaRPr lang="en-US" sz="2100" dirty="0">
                        <a:effectLst/>
                        <a:latin typeface="Calibri" panose="020F0502020204030204" pitchFamily="34" charset="0"/>
                        <a:ea typeface="SimSun" panose="02010600030101010101" pitchFamily="2" charset="-122"/>
                        <a:cs typeface="Arial" panose="020B0604020202020204" pitchFamily="34" charset="0"/>
                      </a:endParaRPr>
                    </a:p>
                  </a:txBody>
                  <a:tcPr marL="129476" marR="129476" marT="0" marB="0" anchor="ctr"/>
                </a:tc>
                <a:extLst>
                  <a:ext uri="{0D108BD9-81ED-4DB2-BD59-A6C34878D82A}">
                    <a16:rowId xmlns:a16="http://schemas.microsoft.com/office/drawing/2014/main" val="3187642458"/>
                  </a:ext>
                </a:extLst>
              </a:tr>
            </a:tbl>
          </a:graphicData>
        </a:graphic>
      </p:graphicFrame>
    </p:spTree>
    <p:extLst>
      <p:ext uri="{BB962C8B-B14F-4D97-AF65-F5344CB8AC3E}">
        <p14:creationId xmlns:p14="http://schemas.microsoft.com/office/powerpoint/2010/main" val="100700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03E-B798-4B0C-B05F-82865042E0A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72CA3C9-EB4E-431E-B77E-A150F48DDFF3}"/>
              </a:ext>
            </a:extLst>
          </p:cNvPr>
          <p:cNvSpPr>
            <a:spLocks noGrp="1"/>
          </p:cNvSpPr>
          <p:nvPr>
            <p:ph idx="1"/>
          </p:nvPr>
        </p:nvSpPr>
        <p:spPr/>
        <p:txBody>
          <a:bodyPr>
            <a:normAutofit lnSpcReduction="10000"/>
          </a:bodyPr>
          <a:lstStyle/>
          <a:p>
            <a:r>
              <a:rPr lang="en-US" dirty="0"/>
              <a:t>Redfin API</a:t>
            </a:r>
          </a:p>
          <a:p>
            <a:pPr lvl="1"/>
            <a:r>
              <a:rPr lang="en-US" dirty="0"/>
              <a:t>Allows up to 350 houses to be returned in a CSV file based on requested criteria.</a:t>
            </a:r>
          </a:p>
          <a:p>
            <a:endParaRPr lang="en-US" dirty="0"/>
          </a:p>
          <a:p>
            <a:r>
              <a:rPr lang="en-US" dirty="0"/>
              <a:t>Foursquare API</a:t>
            </a:r>
          </a:p>
          <a:p>
            <a:pPr lvl="1"/>
            <a:r>
              <a:rPr lang="en-US" dirty="0"/>
              <a:t>Many request options available, we will leverage the venue search function</a:t>
            </a:r>
          </a:p>
          <a:p>
            <a:pPr lvl="1"/>
            <a:r>
              <a:rPr lang="en-US" dirty="0"/>
              <a:t>Allows venues based on a specific category to be returned for a specific geolocation.</a:t>
            </a:r>
          </a:p>
          <a:p>
            <a:endParaRPr lang="en-US" dirty="0"/>
          </a:p>
          <a:p>
            <a:r>
              <a:rPr lang="en-US" dirty="0"/>
              <a:t>Data will be processed using python code from within a Jupyter Notebook</a:t>
            </a:r>
          </a:p>
        </p:txBody>
      </p:sp>
    </p:spTree>
    <p:extLst>
      <p:ext uri="{BB962C8B-B14F-4D97-AF65-F5344CB8AC3E}">
        <p14:creationId xmlns:p14="http://schemas.microsoft.com/office/powerpoint/2010/main" val="33423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03E-B798-4B0C-B05F-82865042E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72CA3C9-EB4E-431E-B77E-A150F48DDFF3}"/>
              </a:ext>
            </a:extLst>
          </p:cNvPr>
          <p:cNvSpPr>
            <a:spLocks noGrp="1"/>
          </p:cNvSpPr>
          <p:nvPr>
            <p:ph idx="1"/>
          </p:nvPr>
        </p:nvSpPr>
        <p:spPr>
          <a:xfrm>
            <a:off x="838200" y="1825625"/>
            <a:ext cx="4838700" cy="4351338"/>
          </a:xfrm>
        </p:spPr>
        <p:txBody>
          <a:bodyPr/>
          <a:lstStyle/>
          <a:p>
            <a:r>
              <a:rPr lang="en-US" dirty="0"/>
              <a:t>Define current residence and geolocation</a:t>
            </a:r>
          </a:p>
          <a:p>
            <a:pPr lvl="1"/>
            <a:r>
              <a:rPr lang="en-US" dirty="0"/>
              <a:t>201 Andover ST, N. Andover</a:t>
            </a:r>
          </a:p>
          <a:p>
            <a:pPr lvl="1"/>
            <a:endParaRPr lang="en-US" dirty="0"/>
          </a:p>
          <a:p>
            <a:r>
              <a:rPr lang="en-US" dirty="0"/>
              <a:t>Retrieve Redfin data from API</a:t>
            </a:r>
          </a:p>
          <a:p>
            <a:pPr lvl="1"/>
            <a:r>
              <a:rPr lang="en-US" dirty="0"/>
              <a:t>Returned 39 properties</a:t>
            </a:r>
          </a:p>
          <a:p>
            <a:pPr lvl="2"/>
            <a:r>
              <a:rPr lang="en-US" dirty="0"/>
              <a:t>Red = Current Residence</a:t>
            </a:r>
          </a:p>
          <a:p>
            <a:pPr lvl="2"/>
            <a:r>
              <a:rPr lang="en-US" dirty="0"/>
              <a:t>Blue = For Sale Home</a:t>
            </a:r>
          </a:p>
        </p:txBody>
      </p:sp>
      <p:pic>
        <p:nvPicPr>
          <p:cNvPr id="6" name="Picture 5">
            <a:extLst>
              <a:ext uri="{FF2B5EF4-FFF2-40B4-BE49-F238E27FC236}">
                <a16:creationId xmlns:a16="http://schemas.microsoft.com/office/drawing/2014/main" id="{88B3BBEF-D085-4AE6-AED0-B44F68627BDF}"/>
              </a:ext>
            </a:extLst>
          </p:cNvPr>
          <p:cNvPicPr/>
          <p:nvPr/>
        </p:nvPicPr>
        <p:blipFill>
          <a:blip r:embed="rId2"/>
          <a:stretch>
            <a:fillRect/>
          </a:stretch>
        </p:blipFill>
        <p:spPr>
          <a:xfrm>
            <a:off x="5808318" y="1027906"/>
            <a:ext cx="5701057" cy="5149057"/>
          </a:xfrm>
          <a:prstGeom prst="rect">
            <a:avLst/>
          </a:prstGeom>
        </p:spPr>
      </p:pic>
    </p:spTree>
    <p:extLst>
      <p:ext uri="{BB962C8B-B14F-4D97-AF65-F5344CB8AC3E}">
        <p14:creationId xmlns:p14="http://schemas.microsoft.com/office/powerpoint/2010/main" val="113514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3764-A779-4EF5-A686-20E0DAAC4C9F}"/>
              </a:ext>
            </a:extLst>
          </p:cNvPr>
          <p:cNvSpPr>
            <a:spLocks noGrp="1"/>
          </p:cNvSpPr>
          <p:nvPr>
            <p:ph type="title"/>
          </p:nvPr>
        </p:nvSpPr>
        <p:spPr/>
        <p:txBody>
          <a:bodyPr/>
          <a:lstStyle/>
          <a:p>
            <a:r>
              <a:rPr lang="en-US" dirty="0"/>
              <a:t>Sample of Returned Amenities</a:t>
            </a:r>
          </a:p>
        </p:txBody>
      </p:sp>
      <p:sp>
        <p:nvSpPr>
          <p:cNvPr id="6" name="Content Placeholder 5">
            <a:extLst>
              <a:ext uri="{FF2B5EF4-FFF2-40B4-BE49-F238E27FC236}">
                <a16:creationId xmlns:a16="http://schemas.microsoft.com/office/drawing/2014/main" id="{0875F3D7-22B9-4B85-A623-38451B5A14C7}"/>
              </a:ext>
            </a:extLst>
          </p:cNvPr>
          <p:cNvSpPr>
            <a:spLocks noGrp="1"/>
          </p:cNvSpPr>
          <p:nvPr>
            <p:ph idx="1"/>
          </p:nvPr>
        </p:nvSpPr>
        <p:spPr>
          <a:xfrm>
            <a:off x="838200" y="1825625"/>
            <a:ext cx="10515600" cy="1196975"/>
          </a:xfrm>
        </p:spPr>
        <p:txBody>
          <a:bodyPr/>
          <a:lstStyle/>
          <a:p>
            <a:r>
              <a:rPr lang="en-US" dirty="0"/>
              <a:t>This house at 107 Jericho Rd only met 4 of the 7 required amenities.</a:t>
            </a:r>
          </a:p>
          <a:p>
            <a:r>
              <a:rPr lang="en-US" dirty="0"/>
              <a:t>It is not a suitable property per the requirements.</a:t>
            </a:r>
          </a:p>
        </p:txBody>
      </p:sp>
      <p:pic>
        <p:nvPicPr>
          <p:cNvPr id="7" name="Content Placeholder 3">
            <a:extLst>
              <a:ext uri="{FF2B5EF4-FFF2-40B4-BE49-F238E27FC236}">
                <a16:creationId xmlns:a16="http://schemas.microsoft.com/office/drawing/2014/main" id="{2121720D-F551-477F-BF7C-3D3A29B024F3}"/>
              </a:ext>
            </a:extLst>
          </p:cNvPr>
          <p:cNvPicPr>
            <a:picLocks/>
          </p:cNvPicPr>
          <p:nvPr/>
        </p:nvPicPr>
        <p:blipFill rotWithShape="1">
          <a:blip r:embed="rId2"/>
          <a:srcRect b="27509"/>
          <a:stretch/>
        </p:blipFill>
        <p:spPr>
          <a:xfrm>
            <a:off x="367975" y="3309142"/>
            <a:ext cx="11456049" cy="2697163"/>
          </a:xfrm>
          <a:prstGeom prst="rect">
            <a:avLst/>
          </a:prstGeom>
        </p:spPr>
      </p:pic>
    </p:spTree>
    <p:extLst>
      <p:ext uri="{BB962C8B-B14F-4D97-AF65-F5344CB8AC3E}">
        <p14:creationId xmlns:p14="http://schemas.microsoft.com/office/powerpoint/2010/main" val="386519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2791-201E-4D4B-BF4B-C9CFC926DF92}"/>
              </a:ext>
            </a:extLst>
          </p:cNvPr>
          <p:cNvSpPr>
            <a:spLocks noGrp="1"/>
          </p:cNvSpPr>
          <p:nvPr>
            <p:ph type="title"/>
          </p:nvPr>
        </p:nvSpPr>
        <p:spPr/>
        <p:txBody>
          <a:bodyPr/>
          <a:lstStyle/>
          <a:p>
            <a:r>
              <a:rPr lang="en-US" dirty="0"/>
              <a:t>Comparison to Current Residence</a:t>
            </a:r>
          </a:p>
        </p:txBody>
      </p:sp>
      <p:sp>
        <p:nvSpPr>
          <p:cNvPr id="3" name="Content Placeholder 2">
            <a:extLst>
              <a:ext uri="{FF2B5EF4-FFF2-40B4-BE49-F238E27FC236}">
                <a16:creationId xmlns:a16="http://schemas.microsoft.com/office/drawing/2014/main" id="{968AD754-5BAD-4556-A647-75EA14A2FCC4}"/>
              </a:ext>
            </a:extLst>
          </p:cNvPr>
          <p:cNvSpPr>
            <a:spLocks noGrp="1"/>
          </p:cNvSpPr>
          <p:nvPr>
            <p:ph idx="1"/>
          </p:nvPr>
        </p:nvSpPr>
        <p:spPr/>
        <p:txBody>
          <a:bodyPr/>
          <a:lstStyle/>
          <a:p>
            <a:r>
              <a:rPr lang="en-US" dirty="0"/>
              <a:t>Current residence meets all amenity requirements.</a:t>
            </a:r>
          </a:p>
          <a:p>
            <a:r>
              <a:rPr lang="en-US" dirty="0"/>
              <a:t>However, as stated previously, the house is too small </a:t>
            </a:r>
          </a:p>
        </p:txBody>
      </p:sp>
      <p:pic>
        <p:nvPicPr>
          <p:cNvPr id="4" name="Picture 3">
            <a:extLst>
              <a:ext uri="{FF2B5EF4-FFF2-40B4-BE49-F238E27FC236}">
                <a16:creationId xmlns:a16="http://schemas.microsoft.com/office/drawing/2014/main" id="{B02E96D3-8B4F-4D83-83DB-9E2C01B868F8}"/>
              </a:ext>
            </a:extLst>
          </p:cNvPr>
          <p:cNvPicPr/>
          <p:nvPr/>
        </p:nvPicPr>
        <p:blipFill>
          <a:blip r:embed="rId2"/>
          <a:stretch>
            <a:fillRect/>
          </a:stretch>
        </p:blipFill>
        <p:spPr>
          <a:xfrm>
            <a:off x="305092" y="3578542"/>
            <a:ext cx="11581815" cy="2733358"/>
          </a:xfrm>
          <a:prstGeom prst="rect">
            <a:avLst/>
          </a:prstGeom>
        </p:spPr>
      </p:pic>
    </p:spTree>
    <p:extLst>
      <p:ext uri="{BB962C8B-B14F-4D97-AF65-F5344CB8AC3E}">
        <p14:creationId xmlns:p14="http://schemas.microsoft.com/office/powerpoint/2010/main" val="66165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A30E-5C41-4244-B553-DF9DED3B3362}"/>
              </a:ext>
            </a:extLst>
          </p:cNvPr>
          <p:cNvSpPr>
            <a:spLocks noGrp="1"/>
          </p:cNvSpPr>
          <p:nvPr>
            <p:ph type="title"/>
          </p:nvPr>
        </p:nvSpPr>
        <p:spPr/>
        <p:txBody>
          <a:bodyPr/>
          <a:lstStyle/>
          <a:p>
            <a:r>
              <a:rPr lang="en-US" dirty="0"/>
              <a:t>Combine Redfin and Filtered Foursquare Data</a:t>
            </a:r>
          </a:p>
        </p:txBody>
      </p:sp>
      <p:sp>
        <p:nvSpPr>
          <p:cNvPr id="3" name="Content Placeholder 2">
            <a:extLst>
              <a:ext uri="{FF2B5EF4-FFF2-40B4-BE49-F238E27FC236}">
                <a16:creationId xmlns:a16="http://schemas.microsoft.com/office/drawing/2014/main" id="{937D956F-DB9C-4EE9-9C7E-0794A7DC5260}"/>
              </a:ext>
            </a:extLst>
          </p:cNvPr>
          <p:cNvSpPr>
            <a:spLocks noGrp="1"/>
          </p:cNvSpPr>
          <p:nvPr>
            <p:ph idx="1"/>
          </p:nvPr>
        </p:nvSpPr>
        <p:spPr/>
        <p:txBody>
          <a:bodyPr/>
          <a:lstStyle/>
          <a:p>
            <a:r>
              <a:rPr lang="en-US" dirty="0"/>
              <a:t>These are the 8 properties out of the original 39 which meet all client criteria. </a:t>
            </a:r>
          </a:p>
        </p:txBody>
      </p:sp>
      <p:pic>
        <p:nvPicPr>
          <p:cNvPr id="4" name="Picture 3">
            <a:extLst>
              <a:ext uri="{FF2B5EF4-FFF2-40B4-BE49-F238E27FC236}">
                <a16:creationId xmlns:a16="http://schemas.microsoft.com/office/drawing/2014/main" id="{25F184A3-123E-41B1-9340-A90AAE21C76C}"/>
              </a:ext>
            </a:extLst>
          </p:cNvPr>
          <p:cNvPicPr/>
          <p:nvPr/>
        </p:nvPicPr>
        <p:blipFill>
          <a:blip r:embed="rId2"/>
          <a:stretch>
            <a:fillRect/>
          </a:stretch>
        </p:blipFill>
        <p:spPr>
          <a:xfrm>
            <a:off x="743239" y="3113087"/>
            <a:ext cx="10705522" cy="3379788"/>
          </a:xfrm>
          <a:prstGeom prst="rect">
            <a:avLst/>
          </a:prstGeom>
        </p:spPr>
      </p:pic>
    </p:spTree>
    <p:extLst>
      <p:ext uri="{BB962C8B-B14F-4D97-AF65-F5344CB8AC3E}">
        <p14:creationId xmlns:p14="http://schemas.microsoft.com/office/powerpoint/2010/main" val="1060655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634</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Housing Search in Massachusetts Supplemented by Foursquare Venue Data</vt:lpstr>
      <vt:lpstr>Introduction</vt:lpstr>
      <vt:lpstr>Purpose</vt:lpstr>
      <vt:lpstr>Requirements</vt:lpstr>
      <vt:lpstr>Data</vt:lpstr>
      <vt:lpstr>Methodology</vt:lpstr>
      <vt:lpstr>Sample of Returned Amenities</vt:lpstr>
      <vt:lpstr>Comparison to Current Residence</vt:lpstr>
      <vt:lpstr>Combine Redfin and Filtered Foursquare Data</vt:lpstr>
      <vt:lpstr>Final Property List and Map</vt:lpstr>
      <vt:lpstr>Explore Individual Properties</vt:lpstr>
      <vt:lpstr>Explore Individual Properties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 1to3</dc:creator>
  <cp:lastModifiedBy>abc 1to3</cp:lastModifiedBy>
  <cp:revision>8</cp:revision>
  <dcterms:created xsi:type="dcterms:W3CDTF">2021-05-21T16:21:24Z</dcterms:created>
  <dcterms:modified xsi:type="dcterms:W3CDTF">2021-05-21T20:37:10Z</dcterms:modified>
</cp:coreProperties>
</file>