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A1978-A596-F141-97E6-8C4865C5F65E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0F0E6-475D-F64B-B268-B4A95DCB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0F0E6-475D-F64B-B268-B4A95DCBB0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DCAD-2FF9-9B40-90C5-6D68A256000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lbow Connector 11"/>
          <p:cNvCxnSpPr>
            <a:stCxn id="5" idx="3"/>
            <a:endCxn id="4" idx="1"/>
          </p:cNvCxnSpPr>
          <p:nvPr/>
        </p:nvCxnSpPr>
        <p:spPr>
          <a:xfrm flipV="1">
            <a:off x="4522531" y="2278242"/>
            <a:ext cx="530298" cy="24297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4" idx="1"/>
          </p:cNvCxnSpPr>
          <p:nvPr/>
        </p:nvCxnSpPr>
        <p:spPr>
          <a:xfrm flipV="1">
            <a:off x="4522531" y="2278242"/>
            <a:ext cx="530298" cy="79844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5" idx="1"/>
          </p:cNvCxnSpPr>
          <p:nvPr/>
        </p:nvCxnSpPr>
        <p:spPr>
          <a:xfrm>
            <a:off x="2023959" y="1477394"/>
            <a:ext cx="532042" cy="323056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9" idx="1"/>
          </p:cNvCxnSpPr>
          <p:nvPr/>
        </p:nvCxnSpPr>
        <p:spPr>
          <a:xfrm>
            <a:off x="7019359" y="2278242"/>
            <a:ext cx="648641" cy="248117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8" idx="1"/>
          </p:cNvCxnSpPr>
          <p:nvPr/>
        </p:nvCxnSpPr>
        <p:spPr>
          <a:xfrm>
            <a:off x="7019359" y="2278242"/>
            <a:ext cx="648641" cy="6891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1"/>
            <a:endCxn id="8" idx="3"/>
          </p:cNvCxnSpPr>
          <p:nvPr/>
        </p:nvCxnSpPr>
        <p:spPr>
          <a:xfrm rot="10800000" flipV="1">
            <a:off x="9634530" y="2843313"/>
            <a:ext cx="547716" cy="12404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57429" y="1252126"/>
            <a:ext cx="1966531" cy="1795825"/>
            <a:chOff x="404810" y="4111380"/>
            <a:chExt cx="1966531" cy="1795825"/>
          </a:xfrm>
        </p:grpSpPr>
        <p:sp>
          <p:nvSpPr>
            <p:cNvPr id="7" name="Folded Corner 6"/>
            <p:cNvSpPr/>
            <p:nvPr/>
          </p:nvSpPr>
          <p:spPr>
            <a:xfrm>
              <a:off x="404810" y="4111380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Field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4811" y="4614543"/>
              <a:ext cx="1966530" cy="12926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</a:t>
              </a:r>
              <a:r>
                <a:rPr lang="en-US" sz="1300" dirty="0"/>
                <a:t> objects hold the data of the hydrodynamic fields, stored as 4-dimensional (</a:t>
              </a:r>
              <a:r>
                <a:rPr lang="en-US" sz="1300" dirty="0" err="1"/>
                <a:t>lon</a:t>
              </a:r>
              <a:r>
                <a:rPr lang="en-US" sz="1300" dirty="0"/>
                <a:t>, </a:t>
              </a:r>
              <a:r>
                <a:rPr lang="en-US" sz="1300" dirty="0" err="1"/>
                <a:t>lat</a:t>
              </a:r>
              <a:r>
                <a:rPr lang="en-US" sz="1300" dirty="0"/>
                <a:t>, depth, time) </a:t>
              </a:r>
              <a:r>
                <a:rPr lang="en-US" sz="1300" dirty="0" err="1"/>
                <a:t>dask</a:t>
              </a:r>
              <a:r>
                <a:rPr lang="en-US" sz="1300" dirty="0"/>
                <a:t> or </a:t>
              </a:r>
              <a:r>
                <a:rPr lang="en-US" sz="1300" dirty="0" err="1"/>
                <a:t>numpy</a:t>
              </a:r>
              <a:r>
                <a:rPr lang="en-US" sz="1300" dirty="0"/>
                <a:t> arrays</a:t>
              </a:r>
              <a:r>
                <a:rPr lang="en-US" sz="1300" dirty="0">
                  <a:ea typeface="Courier New" charset="0"/>
                  <a:cs typeface="Courier New" charset="0"/>
                </a:rPr>
                <a:t>.</a:t>
              </a:r>
              <a:endParaRPr lang="en-US" sz="13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56001" y="4482693"/>
            <a:ext cx="1966530" cy="1607061"/>
            <a:chOff x="2740257" y="4979778"/>
            <a:chExt cx="1966530" cy="1607061"/>
          </a:xfrm>
        </p:grpSpPr>
        <p:sp>
          <p:nvSpPr>
            <p:cNvPr id="5" name="Folded Corner 4"/>
            <p:cNvSpPr/>
            <p:nvPr/>
          </p:nvSpPr>
          <p:spPr>
            <a:xfrm>
              <a:off x="2740257" y="4979778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/>
                <a:t>FieldSet</a:t>
              </a:r>
              <a:endParaRPr lang="en-US" sz="2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40257" y="5494232"/>
              <a:ext cx="1966530" cy="10926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FieldSet</a:t>
              </a:r>
              <a:r>
                <a:rPr lang="en-US" sz="1300" dirty="0"/>
                <a:t> objects are collections of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Fields</a:t>
              </a:r>
              <a:r>
                <a:rPr lang="en-US" sz="1300" dirty="0">
                  <a:ea typeface="Courier New" charset="0"/>
                  <a:cs typeface="Courier New" charset="0"/>
                </a:rPr>
                <a:t> or 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FieldLists</a:t>
              </a:r>
              <a:r>
                <a:rPr lang="en-US" sz="1300" dirty="0"/>
                <a:t>. At least a U and V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</a:t>
              </a:r>
              <a:r>
                <a:rPr lang="en-US" sz="1300" dirty="0"/>
                <a:t> are required for Parcels to work</a:t>
              </a:r>
              <a:r>
                <a:rPr lang="en-US" sz="1300" dirty="0">
                  <a:ea typeface="Courier New" charset="0"/>
                  <a:cs typeface="Courier New" charset="0"/>
                </a:rPr>
                <a:t>.</a:t>
              </a:r>
              <a:endParaRPr lang="en-US" sz="13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56000" y="2851418"/>
            <a:ext cx="1966531" cy="1396632"/>
            <a:chOff x="2731349" y="3047962"/>
            <a:chExt cx="1966531" cy="1396632"/>
          </a:xfrm>
        </p:grpSpPr>
        <p:sp>
          <p:nvSpPr>
            <p:cNvPr id="6" name="Folded Corner 5"/>
            <p:cNvSpPr/>
            <p:nvPr/>
          </p:nvSpPr>
          <p:spPr>
            <a:xfrm>
              <a:off x="2731350" y="3047962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Particle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31349" y="3552042"/>
              <a:ext cx="1966530" cy="8925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Particle</a:t>
              </a:r>
              <a:r>
                <a:rPr lang="en-US" sz="1300" dirty="0"/>
                <a:t> objects contain the position and other variables of each particle in the 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</a:t>
              </a:r>
              <a:r>
                <a:rPr lang="en-US" sz="1100" dirty="0">
                  <a:ea typeface="Courier New" charset="0"/>
                  <a:cs typeface="Courier New" charset="0"/>
                </a:rPr>
                <a:t>.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52829" y="2052974"/>
            <a:ext cx="1966530" cy="2595096"/>
            <a:chOff x="5268928" y="2042366"/>
            <a:chExt cx="1966530" cy="2595096"/>
          </a:xfrm>
        </p:grpSpPr>
        <p:sp>
          <p:nvSpPr>
            <p:cNvPr id="4" name="Folded Corner 3"/>
            <p:cNvSpPr/>
            <p:nvPr/>
          </p:nvSpPr>
          <p:spPr>
            <a:xfrm>
              <a:off x="5268928" y="2042366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/>
                <a:t>ParticleSet</a:t>
              </a:r>
              <a:endParaRPr lang="en-US" sz="2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68928" y="2544581"/>
              <a:ext cx="1966530" cy="2092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</a:t>
              </a:r>
              <a:r>
                <a:rPr lang="en-US" sz="1300" dirty="0"/>
                <a:t> objects are the main objects in Parcels. They contain a 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FieldSet</a:t>
              </a:r>
              <a:r>
                <a:rPr lang="en-US" sz="1300" dirty="0"/>
                <a:t> and a list of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Particles</a:t>
              </a:r>
              <a:r>
                <a:rPr lang="en-US" sz="1300" dirty="0"/>
                <a:t>. </a:t>
              </a:r>
            </a:p>
            <a:p>
              <a:r>
                <a:rPr lang="en-US" sz="1300" dirty="0"/>
                <a:t>The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.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from_list</a:t>
              </a:r>
              <a:r>
                <a:rPr lang="en-US" sz="1300" dirty="0">
                  <a:ea typeface="Courier New" charset="0"/>
                  <a:cs typeface="Courier New" charset="0"/>
                </a:rPr>
                <a:t>,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.execute</a:t>
              </a:r>
              <a:r>
                <a:rPr lang="en-US" sz="1300" dirty="0">
                  <a:ea typeface="Courier New" charset="0"/>
                  <a:cs typeface="Courier New" charset="0"/>
                </a:rPr>
                <a:t> </a:t>
              </a:r>
              <a:r>
                <a:rPr lang="en-US" sz="1300" dirty="0"/>
                <a:t>and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.show</a:t>
              </a:r>
              <a:r>
                <a:rPr lang="en-US" sz="1300" dirty="0">
                  <a:ea typeface="Courier New" charset="0"/>
                  <a:cs typeface="Courier New" charset="0"/>
                </a:rPr>
                <a:t> </a:t>
              </a:r>
              <a:r>
                <a:rPr lang="en-US" sz="1300" dirty="0"/>
                <a:t>are the most important methods defined on </a:t>
              </a:r>
              <a:r>
                <a:rPr lang="en-US" sz="1100" dirty="0" err="1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ParticleSets</a:t>
              </a:r>
              <a:r>
                <a:rPr lang="en-US" sz="1300" dirty="0"/>
                <a:t>.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0182246" y="2618046"/>
            <a:ext cx="1966530" cy="2788344"/>
            <a:chOff x="9981297" y="3444451"/>
            <a:chExt cx="1966530" cy="2788344"/>
          </a:xfrm>
        </p:grpSpPr>
        <p:sp>
          <p:nvSpPr>
            <p:cNvPr id="10" name="Folded Corner 9"/>
            <p:cNvSpPr/>
            <p:nvPr/>
          </p:nvSpPr>
          <p:spPr>
            <a:xfrm>
              <a:off x="9981297" y="3444451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Kernel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81297" y="3939860"/>
              <a:ext cx="1966530" cy="22929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Kernels</a:t>
              </a:r>
              <a:r>
                <a:rPr lang="en-US" sz="1300" dirty="0"/>
                <a:t> are little snippets of code that get run when a 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</a:t>
              </a:r>
              <a:r>
                <a:rPr lang="en-US" sz="1300" dirty="0"/>
                <a:t> is executed. Parcels comes with some build-in kernels like 4</a:t>
              </a:r>
              <a:r>
                <a:rPr lang="en-US" sz="1300" baseline="30000" dirty="0"/>
                <a:t>th</a:t>
              </a:r>
              <a:r>
                <a:rPr lang="en-US" sz="1300" dirty="0"/>
                <a:t> order </a:t>
              </a:r>
              <a:r>
                <a:rPr lang="en-US" sz="1300" dirty="0" err="1"/>
                <a:t>Runge-Kutta</a:t>
              </a:r>
              <a:r>
                <a:rPr lang="en-US" sz="1300" dirty="0"/>
                <a:t> advection, but it is very easy to create custom kernels. Multiple kernels can be concatenated with the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r>
                <a:rPr lang="en-US" sz="1300" dirty="0"/>
                <a:t> operator.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668000" y="4534147"/>
            <a:ext cx="1966530" cy="1560161"/>
            <a:chOff x="7806507" y="4899946"/>
            <a:chExt cx="1966530" cy="1560161"/>
          </a:xfrm>
        </p:grpSpPr>
        <p:sp>
          <p:nvSpPr>
            <p:cNvPr id="9" name="Folded Corner 8"/>
            <p:cNvSpPr/>
            <p:nvPr/>
          </p:nvSpPr>
          <p:spPr>
            <a:xfrm>
              <a:off x="7806507" y="4899946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.show()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06507" y="5398278"/>
              <a:ext cx="1966530" cy="10618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ParticleSet.show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is the method used to plot particle positions, optionally </a:t>
              </a:r>
              <a:r>
                <a:rPr lang="en-US" sz="1300" dirty="0" err="1">
                  <a:ea typeface="Courier New" charset="0"/>
                  <a:cs typeface="Courier New" charset="0"/>
                </a:rPr>
                <a:t>overlayed</a:t>
              </a:r>
              <a:r>
                <a:rPr lang="en-US" sz="1300" dirty="0">
                  <a:ea typeface="Courier New" charset="0"/>
                  <a:cs typeface="Courier New" charset="0"/>
                </a:rPr>
                <a:t> on a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</a:t>
              </a:r>
              <a:r>
                <a:rPr lang="en-US" sz="1300" dirty="0">
                  <a:ea typeface="Courier New" charset="0"/>
                  <a:cs typeface="Courier New" charset="0"/>
                </a:rPr>
                <a:t>.</a:t>
              </a:r>
              <a:endParaRPr lang="en-US" sz="13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668000" y="2742093"/>
            <a:ext cx="1966530" cy="1566740"/>
            <a:chOff x="7806507" y="2548319"/>
            <a:chExt cx="1966530" cy="1566740"/>
          </a:xfrm>
        </p:grpSpPr>
        <p:sp>
          <p:nvSpPr>
            <p:cNvPr id="8" name="Folded Corner 7"/>
            <p:cNvSpPr/>
            <p:nvPr/>
          </p:nvSpPr>
          <p:spPr>
            <a:xfrm>
              <a:off x="7806507" y="2548319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.execute()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06507" y="3053230"/>
              <a:ext cx="1966530" cy="10618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ParticleSet.execute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is the method used to actually compute the evolution of particles by executing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Kernel</a:t>
              </a:r>
              <a:r>
                <a:rPr lang="en-US" sz="1300" dirty="0">
                  <a:ea typeface="Courier New" charset="0"/>
                  <a:cs typeface="Courier New" charset="0"/>
                </a:rPr>
                <a:t> objects. </a:t>
              </a:r>
              <a:endParaRPr lang="en-US" sz="13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9820646" y="5656953"/>
            <a:ext cx="22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>
                <a:latin typeface="+mj-lt"/>
              </a:rPr>
              <a:t>oceanparcels.org</a:t>
            </a:r>
            <a:endParaRPr lang="en-US" sz="2400" b="1" dirty="0">
              <a:latin typeface="+mj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3587" y="3311681"/>
            <a:ext cx="1974214" cy="1566740"/>
            <a:chOff x="7798823" y="2548319"/>
            <a:chExt cx="1974214" cy="1566740"/>
          </a:xfrm>
        </p:grpSpPr>
        <p:sp>
          <p:nvSpPr>
            <p:cNvPr id="97" name="Folded Corner 96"/>
            <p:cNvSpPr/>
            <p:nvPr/>
          </p:nvSpPr>
          <p:spPr>
            <a:xfrm>
              <a:off x="7798823" y="2548319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</a:t>
              </a:r>
              <a:r>
                <a:rPr lang="en-US" sz="2200" dirty="0" err="1">
                  <a:solidFill>
                    <a:schemeClr val="tx1"/>
                  </a:solidFill>
                </a:rPr>
                <a:t>from_netcdf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806507" y="3053230"/>
              <a:ext cx="1966530" cy="10618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FieldSet.from_netcdf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is the method used to read hydrodynamic fields in </a:t>
              </a:r>
              <a:r>
                <a:rPr lang="en-US" sz="1300" dirty="0" err="1">
                  <a:ea typeface="Courier New" charset="0"/>
                  <a:cs typeface="Courier New" charset="0"/>
                </a:rPr>
                <a:t>NetCDF</a:t>
              </a:r>
              <a:r>
                <a:rPr lang="en-US" sz="1300" dirty="0">
                  <a:ea typeface="Courier New" charset="0"/>
                  <a:cs typeface="Courier New" charset="0"/>
                </a:rPr>
                <a:t> data using info of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Fields</a:t>
              </a:r>
              <a:r>
                <a:rPr lang="en-US" sz="1300" dirty="0">
                  <a:ea typeface="Courier New" charset="0"/>
                  <a:cs typeface="Courier New" charset="0"/>
                </a:rPr>
                <a:t> in dictionaries.</a:t>
              </a:r>
              <a:endParaRPr lang="en-US" sz="13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556001" y="1261740"/>
            <a:ext cx="1966530" cy="1366685"/>
            <a:chOff x="7806507" y="2548319"/>
            <a:chExt cx="1966530" cy="1366685"/>
          </a:xfrm>
        </p:grpSpPr>
        <p:sp>
          <p:nvSpPr>
            <p:cNvPr id="103" name="Folded Corner 102"/>
            <p:cNvSpPr/>
            <p:nvPr/>
          </p:nvSpPr>
          <p:spPr>
            <a:xfrm>
              <a:off x="7806507" y="2548319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</a:t>
              </a:r>
              <a:r>
                <a:rPr lang="en-US" sz="2200" dirty="0" err="1">
                  <a:solidFill>
                    <a:schemeClr val="tx1"/>
                  </a:solidFill>
                </a:rPr>
                <a:t>from_list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806507" y="3053230"/>
              <a:ext cx="1966530" cy="8617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ParticleSet.from_list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is one of the methods used to define the starting positions of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Particles</a:t>
              </a:r>
              <a:r>
                <a:rPr lang="en-US" sz="1100" dirty="0">
                  <a:ea typeface="Courier New" charset="0"/>
                  <a:cs typeface="Courier New" charset="0"/>
                </a:rPr>
                <a:t>.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7040076" y="900727"/>
            <a:ext cx="5071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latin typeface="+mj-lt"/>
              </a:rPr>
              <a:t>Parcels design overview</a:t>
            </a:r>
            <a:endParaRPr lang="en-US" i="1" dirty="0">
              <a:latin typeface="+mj-lt"/>
            </a:endParaRPr>
          </a:p>
        </p:txBody>
      </p:sp>
      <p:cxnSp>
        <p:nvCxnSpPr>
          <p:cNvPr id="108" name="Elbow Connector 107"/>
          <p:cNvCxnSpPr>
            <a:stCxn id="103" idx="3"/>
            <a:endCxn id="4" idx="1"/>
          </p:cNvCxnSpPr>
          <p:nvPr/>
        </p:nvCxnSpPr>
        <p:spPr>
          <a:xfrm>
            <a:off x="4522531" y="1487008"/>
            <a:ext cx="530298" cy="79123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43895" y="1694426"/>
            <a:ext cx="376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Classes in blue; methods in green</a:t>
            </a:r>
          </a:p>
          <a:p>
            <a:pPr algn="r"/>
            <a:r>
              <a:rPr lang="en-US" i="1" dirty="0">
                <a:latin typeface="+mj-lt"/>
              </a:rPr>
              <a:t>Not all methods and classes are shown</a:t>
            </a:r>
          </a:p>
        </p:txBody>
      </p:sp>
      <p:cxnSp>
        <p:nvCxnSpPr>
          <p:cNvPr id="23" name="Elbow Connector 22"/>
          <p:cNvCxnSpPr>
            <a:stCxn id="97" idx="3"/>
            <a:endCxn id="5" idx="1"/>
          </p:cNvCxnSpPr>
          <p:nvPr/>
        </p:nvCxnSpPr>
        <p:spPr>
          <a:xfrm>
            <a:off x="2020117" y="3536949"/>
            <a:ext cx="535884" cy="117101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E65DDA-0530-9F4B-A640-6CF81B05767F}"/>
              </a:ext>
            </a:extLst>
          </p:cNvPr>
          <p:cNvGrpSpPr/>
          <p:nvPr/>
        </p:nvGrpSpPr>
        <p:grpSpPr>
          <a:xfrm>
            <a:off x="80920" y="5104415"/>
            <a:ext cx="1974214" cy="1166631"/>
            <a:chOff x="7798823" y="2548319"/>
            <a:chExt cx="1974214" cy="1166631"/>
          </a:xfrm>
        </p:grpSpPr>
        <p:sp>
          <p:nvSpPr>
            <p:cNvPr id="41" name="Folded Corner 40">
              <a:extLst>
                <a:ext uri="{FF2B5EF4-FFF2-40B4-BE49-F238E27FC236}">
                  <a16:creationId xmlns:a16="http://schemas.microsoft.com/office/drawing/2014/main" id="{F6F79834-7580-0F43-8DA7-6F8D7DA767CF}"/>
                </a:ext>
              </a:extLst>
            </p:cNvPr>
            <p:cNvSpPr/>
            <p:nvPr/>
          </p:nvSpPr>
          <p:spPr>
            <a:xfrm>
              <a:off x="7798823" y="2548319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</a:t>
              </a:r>
              <a:r>
                <a:rPr lang="en-US" sz="2200" dirty="0" err="1">
                  <a:solidFill>
                    <a:schemeClr val="tx1"/>
                  </a:solidFill>
                </a:rPr>
                <a:t>from_xarray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6B2E8F-9C5A-EA46-9EF4-BB4DD64A40CF}"/>
                </a:ext>
              </a:extLst>
            </p:cNvPr>
            <p:cNvSpPr txBox="1"/>
            <p:nvPr/>
          </p:nvSpPr>
          <p:spPr>
            <a:xfrm>
              <a:off x="7806507" y="3053230"/>
              <a:ext cx="1966530" cy="6617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FieldSet.from_xarray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can directly parse </a:t>
              </a:r>
              <a:r>
                <a:rPr lang="en-US" sz="1100" dirty="0" err="1">
                  <a:latin typeface="Courier New" panose="02070309020205020404" pitchFamily="49" charset="0"/>
                  <a:ea typeface="Courier New" charset="0"/>
                  <a:cs typeface="Courier New" panose="02070309020205020404" pitchFamily="49" charset="0"/>
                </a:rPr>
                <a:t>xarray</a:t>
              </a:r>
              <a:r>
                <a:rPr lang="en-US" sz="1300" dirty="0">
                  <a:ea typeface="Courier New" charset="0"/>
                  <a:cs typeface="Courier New" charset="0"/>
                </a:rPr>
                <a:t> objects into Parcels.</a:t>
              </a:r>
              <a:endParaRPr lang="en-US" sz="1300" dirty="0"/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BC715C4-D119-1F49-8BB5-7310B88A2859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2055134" y="4707961"/>
            <a:ext cx="500867" cy="123222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290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Parcels design overview</dc:title>
  <dc:creator>van Sebille, Erik</dc:creator>
  <cp:lastModifiedBy>Sebille, E. van (Erik)</cp:lastModifiedBy>
  <cp:revision>71</cp:revision>
  <dcterms:created xsi:type="dcterms:W3CDTF">2017-01-03T15:41:33Z</dcterms:created>
  <dcterms:modified xsi:type="dcterms:W3CDTF">2020-02-10T07:10:18Z</dcterms:modified>
</cp:coreProperties>
</file>