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8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Noto Sans Symbols" panose="020B0604020202020204" charset="0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B3DE8-D317-44CD-BE95-264490E9AFD3}">
  <a:tblStyle styleId="{1B4B3DE8-D317-44CD-BE95-264490E9AF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Lakhanpal" userId="853fc9d06624440f" providerId="LiveId" clId="{FBD941C3-67F2-492B-A62A-19ABE183C68F}"/>
    <pc:docChg chg="custSel delSld modSld">
      <pc:chgData name="Saurabh Lakhanpal" userId="853fc9d06624440f" providerId="LiveId" clId="{FBD941C3-67F2-492B-A62A-19ABE183C68F}" dt="2024-10-23T23:56:38.206" v="37" actId="478"/>
      <pc:docMkLst>
        <pc:docMk/>
      </pc:docMkLst>
      <pc:sldChg chg="delSp mod">
        <pc:chgData name="Saurabh Lakhanpal" userId="853fc9d06624440f" providerId="LiveId" clId="{FBD941C3-67F2-492B-A62A-19ABE183C68F}" dt="2024-10-23T23:41:49.145" v="2" actId="478"/>
        <pc:sldMkLst>
          <pc:docMk/>
          <pc:sldMk cId="0" sldId="257"/>
        </pc:sldMkLst>
        <pc:picChg chg="del">
          <ac:chgData name="Saurabh Lakhanpal" userId="853fc9d06624440f" providerId="LiveId" clId="{FBD941C3-67F2-492B-A62A-19ABE183C68F}" dt="2024-10-23T23:41:49.145" v="2" actId="478"/>
          <ac:picMkLst>
            <pc:docMk/>
            <pc:sldMk cId="0" sldId="257"/>
            <ac:picMk id="2" creationId="{F83742AC-7667-1A9F-B416-E034C05DA59D}"/>
          </ac:picMkLst>
        </pc:picChg>
      </pc:sldChg>
      <pc:sldChg chg="delSp mod">
        <pc:chgData name="Saurabh Lakhanpal" userId="853fc9d06624440f" providerId="LiveId" clId="{FBD941C3-67F2-492B-A62A-19ABE183C68F}" dt="2024-10-23T23:41:50.789" v="3" actId="478"/>
        <pc:sldMkLst>
          <pc:docMk/>
          <pc:sldMk cId="0" sldId="258"/>
        </pc:sldMkLst>
        <pc:picChg chg="del">
          <ac:chgData name="Saurabh Lakhanpal" userId="853fc9d06624440f" providerId="LiveId" clId="{FBD941C3-67F2-492B-A62A-19ABE183C68F}" dt="2024-10-23T23:41:50.789" v="3" actId="478"/>
          <ac:picMkLst>
            <pc:docMk/>
            <pc:sldMk cId="0" sldId="258"/>
            <ac:picMk id="2" creationId="{D14015BB-1ADB-DF79-7F3F-612AF2EFEAC4}"/>
          </ac:picMkLst>
        </pc:picChg>
      </pc:sldChg>
      <pc:sldChg chg="delSp mod">
        <pc:chgData name="Saurabh Lakhanpal" userId="853fc9d06624440f" providerId="LiveId" clId="{FBD941C3-67F2-492B-A62A-19ABE183C68F}" dt="2024-10-23T23:41:52.587" v="4" actId="478"/>
        <pc:sldMkLst>
          <pc:docMk/>
          <pc:sldMk cId="0" sldId="259"/>
        </pc:sldMkLst>
        <pc:picChg chg="del">
          <ac:chgData name="Saurabh Lakhanpal" userId="853fc9d06624440f" providerId="LiveId" clId="{FBD941C3-67F2-492B-A62A-19ABE183C68F}" dt="2024-10-23T23:41:52.587" v="4" actId="478"/>
          <ac:picMkLst>
            <pc:docMk/>
            <pc:sldMk cId="0" sldId="259"/>
            <ac:picMk id="2" creationId="{16E72B16-1452-19A8-5073-62188539258D}"/>
          </ac:picMkLst>
        </pc:picChg>
      </pc:sldChg>
      <pc:sldChg chg="delSp mod">
        <pc:chgData name="Saurabh Lakhanpal" userId="853fc9d06624440f" providerId="LiveId" clId="{FBD941C3-67F2-492B-A62A-19ABE183C68F}" dt="2024-10-23T23:41:54.282" v="5" actId="478"/>
        <pc:sldMkLst>
          <pc:docMk/>
          <pc:sldMk cId="0" sldId="260"/>
        </pc:sldMkLst>
        <pc:picChg chg="del">
          <ac:chgData name="Saurabh Lakhanpal" userId="853fc9d06624440f" providerId="LiveId" clId="{FBD941C3-67F2-492B-A62A-19ABE183C68F}" dt="2024-10-23T23:41:54.282" v="5" actId="478"/>
          <ac:picMkLst>
            <pc:docMk/>
            <pc:sldMk cId="0" sldId="260"/>
            <ac:picMk id="2" creationId="{94B70FCE-4252-6759-793C-1B55AB4B5F18}"/>
          </ac:picMkLst>
        </pc:picChg>
      </pc:sldChg>
      <pc:sldChg chg="delSp mod">
        <pc:chgData name="Saurabh Lakhanpal" userId="853fc9d06624440f" providerId="LiveId" clId="{FBD941C3-67F2-492B-A62A-19ABE183C68F}" dt="2024-10-23T23:41:56.306" v="6" actId="478"/>
        <pc:sldMkLst>
          <pc:docMk/>
          <pc:sldMk cId="0" sldId="261"/>
        </pc:sldMkLst>
        <pc:picChg chg="del">
          <ac:chgData name="Saurabh Lakhanpal" userId="853fc9d06624440f" providerId="LiveId" clId="{FBD941C3-67F2-492B-A62A-19ABE183C68F}" dt="2024-10-23T23:41:56.306" v="6" actId="478"/>
          <ac:picMkLst>
            <pc:docMk/>
            <pc:sldMk cId="0" sldId="261"/>
            <ac:picMk id="2" creationId="{2D4DB315-289E-3567-3B87-B98D7F0A8242}"/>
          </ac:picMkLst>
        </pc:picChg>
      </pc:sldChg>
      <pc:sldChg chg="delSp modSp mod">
        <pc:chgData name="Saurabh Lakhanpal" userId="853fc9d06624440f" providerId="LiveId" clId="{FBD941C3-67F2-492B-A62A-19ABE183C68F}" dt="2024-10-23T23:41:59.406" v="8" actId="478"/>
        <pc:sldMkLst>
          <pc:docMk/>
          <pc:sldMk cId="0" sldId="262"/>
        </pc:sldMkLst>
        <pc:picChg chg="del mod">
          <ac:chgData name="Saurabh Lakhanpal" userId="853fc9d06624440f" providerId="LiveId" clId="{FBD941C3-67F2-492B-A62A-19ABE183C68F}" dt="2024-10-23T23:41:59.406" v="8" actId="478"/>
          <ac:picMkLst>
            <pc:docMk/>
            <pc:sldMk cId="0" sldId="262"/>
            <ac:picMk id="2" creationId="{A5F38784-E563-BAFB-F271-2D4F9D0617B1}"/>
          </ac:picMkLst>
        </pc:picChg>
      </pc:sldChg>
      <pc:sldChg chg="delSp mod">
        <pc:chgData name="Saurabh Lakhanpal" userId="853fc9d06624440f" providerId="LiveId" clId="{FBD941C3-67F2-492B-A62A-19ABE183C68F}" dt="2024-10-23T23:42:06.299" v="9" actId="478"/>
        <pc:sldMkLst>
          <pc:docMk/>
          <pc:sldMk cId="0" sldId="263"/>
        </pc:sldMkLst>
        <pc:picChg chg="del">
          <ac:chgData name="Saurabh Lakhanpal" userId="853fc9d06624440f" providerId="LiveId" clId="{FBD941C3-67F2-492B-A62A-19ABE183C68F}" dt="2024-10-23T23:42:06.299" v="9" actId="478"/>
          <ac:picMkLst>
            <pc:docMk/>
            <pc:sldMk cId="0" sldId="263"/>
            <ac:picMk id="2" creationId="{3FC7F940-DA03-5EA4-4E12-948C0E0AF96C}"/>
          </ac:picMkLst>
        </pc:picChg>
      </pc:sldChg>
      <pc:sldChg chg="delSp mod">
        <pc:chgData name="Saurabh Lakhanpal" userId="853fc9d06624440f" providerId="LiveId" clId="{FBD941C3-67F2-492B-A62A-19ABE183C68F}" dt="2024-10-23T23:42:11.425" v="10" actId="478"/>
        <pc:sldMkLst>
          <pc:docMk/>
          <pc:sldMk cId="0" sldId="264"/>
        </pc:sldMkLst>
        <pc:picChg chg="del">
          <ac:chgData name="Saurabh Lakhanpal" userId="853fc9d06624440f" providerId="LiveId" clId="{FBD941C3-67F2-492B-A62A-19ABE183C68F}" dt="2024-10-23T23:42:11.425" v="10" actId="478"/>
          <ac:picMkLst>
            <pc:docMk/>
            <pc:sldMk cId="0" sldId="264"/>
            <ac:picMk id="2" creationId="{E8C4C09F-34D9-BA48-BD1C-CE7ADA93A038}"/>
          </ac:picMkLst>
        </pc:picChg>
      </pc:sldChg>
      <pc:sldChg chg="delSp mod">
        <pc:chgData name="Saurabh Lakhanpal" userId="853fc9d06624440f" providerId="LiveId" clId="{FBD941C3-67F2-492B-A62A-19ABE183C68F}" dt="2024-10-23T23:42:18.535" v="11" actId="478"/>
        <pc:sldMkLst>
          <pc:docMk/>
          <pc:sldMk cId="0" sldId="265"/>
        </pc:sldMkLst>
        <pc:picChg chg="del">
          <ac:chgData name="Saurabh Lakhanpal" userId="853fc9d06624440f" providerId="LiveId" clId="{FBD941C3-67F2-492B-A62A-19ABE183C68F}" dt="2024-10-23T23:42:18.535" v="11" actId="478"/>
          <ac:picMkLst>
            <pc:docMk/>
            <pc:sldMk cId="0" sldId="265"/>
            <ac:picMk id="2" creationId="{9FBF9054-9918-E6CF-5AA2-5F6DAFA5C227}"/>
          </ac:picMkLst>
        </pc:picChg>
      </pc:sldChg>
      <pc:sldChg chg="delSp mod">
        <pc:chgData name="Saurabh Lakhanpal" userId="853fc9d06624440f" providerId="LiveId" clId="{FBD941C3-67F2-492B-A62A-19ABE183C68F}" dt="2024-10-23T23:42:20.729" v="12" actId="478"/>
        <pc:sldMkLst>
          <pc:docMk/>
          <pc:sldMk cId="0" sldId="266"/>
        </pc:sldMkLst>
        <pc:picChg chg="del">
          <ac:chgData name="Saurabh Lakhanpal" userId="853fc9d06624440f" providerId="LiveId" clId="{FBD941C3-67F2-492B-A62A-19ABE183C68F}" dt="2024-10-23T23:42:20.729" v="12" actId="478"/>
          <ac:picMkLst>
            <pc:docMk/>
            <pc:sldMk cId="0" sldId="266"/>
            <ac:picMk id="2" creationId="{DA62EAA6-5C1C-F493-E48D-10378F761831}"/>
          </ac:picMkLst>
        </pc:picChg>
      </pc:sldChg>
      <pc:sldChg chg="delSp mod">
        <pc:chgData name="Saurabh Lakhanpal" userId="853fc9d06624440f" providerId="LiveId" clId="{FBD941C3-67F2-492B-A62A-19ABE183C68F}" dt="2024-10-23T23:42:23.228" v="13" actId="478"/>
        <pc:sldMkLst>
          <pc:docMk/>
          <pc:sldMk cId="0" sldId="267"/>
        </pc:sldMkLst>
        <pc:picChg chg="del">
          <ac:chgData name="Saurabh Lakhanpal" userId="853fc9d06624440f" providerId="LiveId" clId="{FBD941C3-67F2-492B-A62A-19ABE183C68F}" dt="2024-10-23T23:42:23.228" v="13" actId="478"/>
          <ac:picMkLst>
            <pc:docMk/>
            <pc:sldMk cId="0" sldId="267"/>
            <ac:picMk id="2" creationId="{F6982F3F-C620-8FD5-F82B-1BAB78066EEE}"/>
          </ac:picMkLst>
        </pc:picChg>
      </pc:sldChg>
      <pc:sldChg chg="delSp mod">
        <pc:chgData name="Saurabh Lakhanpal" userId="853fc9d06624440f" providerId="LiveId" clId="{FBD941C3-67F2-492B-A62A-19ABE183C68F}" dt="2024-10-23T23:42:24.913" v="14" actId="478"/>
        <pc:sldMkLst>
          <pc:docMk/>
          <pc:sldMk cId="0" sldId="268"/>
        </pc:sldMkLst>
        <pc:picChg chg="del">
          <ac:chgData name="Saurabh Lakhanpal" userId="853fc9d06624440f" providerId="LiveId" clId="{FBD941C3-67F2-492B-A62A-19ABE183C68F}" dt="2024-10-23T23:42:24.913" v="14" actId="478"/>
          <ac:picMkLst>
            <pc:docMk/>
            <pc:sldMk cId="0" sldId="268"/>
            <ac:picMk id="2" creationId="{5AC43C2C-3A0D-8661-3CB2-129E8AC776B0}"/>
          </ac:picMkLst>
        </pc:picChg>
      </pc:sldChg>
      <pc:sldChg chg="delSp mod">
        <pc:chgData name="Saurabh Lakhanpal" userId="853fc9d06624440f" providerId="LiveId" clId="{FBD941C3-67F2-492B-A62A-19ABE183C68F}" dt="2024-10-23T23:42:26.664" v="15" actId="478"/>
        <pc:sldMkLst>
          <pc:docMk/>
          <pc:sldMk cId="0" sldId="269"/>
        </pc:sldMkLst>
        <pc:picChg chg="del">
          <ac:chgData name="Saurabh Lakhanpal" userId="853fc9d06624440f" providerId="LiveId" clId="{FBD941C3-67F2-492B-A62A-19ABE183C68F}" dt="2024-10-23T23:42:26.664" v="15" actId="478"/>
          <ac:picMkLst>
            <pc:docMk/>
            <pc:sldMk cId="0" sldId="269"/>
            <ac:picMk id="2" creationId="{B8CB0AD5-F997-23B9-89B4-330E6F7AEF92}"/>
          </ac:picMkLst>
        </pc:picChg>
      </pc:sldChg>
      <pc:sldChg chg="delSp mod">
        <pc:chgData name="Saurabh Lakhanpal" userId="853fc9d06624440f" providerId="LiveId" clId="{FBD941C3-67F2-492B-A62A-19ABE183C68F}" dt="2024-10-23T23:42:28.516" v="16" actId="478"/>
        <pc:sldMkLst>
          <pc:docMk/>
          <pc:sldMk cId="0" sldId="270"/>
        </pc:sldMkLst>
        <pc:picChg chg="del">
          <ac:chgData name="Saurabh Lakhanpal" userId="853fc9d06624440f" providerId="LiveId" clId="{FBD941C3-67F2-492B-A62A-19ABE183C68F}" dt="2024-10-23T23:42:28.516" v="16" actId="478"/>
          <ac:picMkLst>
            <pc:docMk/>
            <pc:sldMk cId="0" sldId="270"/>
            <ac:picMk id="2" creationId="{A02538AC-B4E3-AC77-1E68-41DBE345DE61}"/>
          </ac:picMkLst>
        </pc:picChg>
      </pc:sldChg>
      <pc:sldChg chg="delSp mod">
        <pc:chgData name="Saurabh Lakhanpal" userId="853fc9d06624440f" providerId="LiveId" clId="{FBD941C3-67F2-492B-A62A-19ABE183C68F}" dt="2024-10-23T23:42:31.894" v="18" actId="478"/>
        <pc:sldMkLst>
          <pc:docMk/>
          <pc:sldMk cId="0" sldId="271"/>
        </pc:sldMkLst>
        <pc:picChg chg="del">
          <ac:chgData name="Saurabh Lakhanpal" userId="853fc9d06624440f" providerId="LiveId" clId="{FBD941C3-67F2-492B-A62A-19ABE183C68F}" dt="2024-10-23T23:42:31.894" v="18" actId="478"/>
          <ac:picMkLst>
            <pc:docMk/>
            <pc:sldMk cId="0" sldId="271"/>
            <ac:picMk id="2" creationId="{FB04F0E4-D1F0-E838-1B94-2299A7071035}"/>
          </ac:picMkLst>
        </pc:picChg>
      </pc:sldChg>
      <pc:sldChg chg="delSp mod">
        <pc:chgData name="Saurabh Lakhanpal" userId="853fc9d06624440f" providerId="LiveId" clId="{FBD941C3-67F2-492B-A62A-19ABE183C68F}" dt="2024-10-23T23:42:30.190" v="17" actId="478"/>
        <pc:sldMkLst>
          <pc:docMk/>
          <pc:sldMk cId="0" sldId="272"/>
        </pc:sldMkLst>
        <pc:picChg chg="del">
          <ac:chgData name="Saurabh Lakhanpal" userId="853fc9d06624440f" providerId="LiveId" clId="{FBD941C3-67F2-492B-A62A-19ABE183C68F}" dt="2024-10-23T23:42:30.190" v="17" actId="478"/>
          <ac:picMkLst>
            <pc:docMk/>
            <pc:sldMk cId="0" sldId="272"/>
            <ac:picMk id="2" creationId="{53DA3369-18CC-B9BD-D2D2-A0A5EA839D8A}"/>
          </ac:picMkLst>
        </pc:picChg>
      </pc:sldChg>
      <pc:sldChg chg="delSp mod">
        <pc:chgData name="Saurabh Lakhanpal" userId="853fc9d06624440f" providerId="LiveId" clId="{FBD941C3-67F2-492B-A62A-19ABE183C68F}" dt="2024-10-23T23:55:55.621" v="26" actId="478"/>
        <pc:sldMkLst>
          <pc:docMk/>
          <pc:sldMk cId="0" sldId="273"/>
        </pc:sldMkLst>
        <pc:picChg chg="del">
          <ac:chgData name="Saurabh Lakhanpal" userId="853fc9d06624440f" providerId="LiveId" clId="{FBD941C3-67F2-492B-A62A-19ABE183C68F}" dt="2024-10-23T23:55:55.621" v="26" actId="478"/>
          <ac:picMkLst>
            <pc:docMk/>
            <pc:sldMk cId="0" sldId="273"/>
            <ac:picMk id="2" creationId="{C9C6C31C-071E-9BA7-61F9-0793FECF0B15}"/>
          </ac:picMkLst>
        </pc:picChg>
      </pc:sldChg>
      <pc:sldChg chg="delSp mod">
        <pc:chgData name="Saurabh Lakhanpal" userId="853fc9d06624440f" providerId="LiveId" clId="{FBD941C3-67F2-492B-A62A-19ABE183C68F}" dt="2024-10-23T23:56:00.784" v="27" actId="478"/>
        <pc:sldMkLst>
          <pc:docMk/>
          <pc:sldMk cId="0" sldId="274"/>
        </pc:sldMkLst>
        <pc:picChg chg="del">
          <ac:chgData name="Saurabh Lakhanpal" userId="853fc9d06624440f" providerId="LiveId" clId="{FBD941C3-67F2-492B-A62A-19ABE183C68F}" dt="2024-10-23T23:56:00.784" v="27" actId="478"/>
          <ac:picMkLst>
            <pc:docMk/>
            <pc:sldMk cId="0" sldId="274"/>
            <ac:picMk id="2" creationId="{586FF013-94BE-AE54-C49D-F5908B9B8126}"/>
          </ac:picMkLst>
        </pc:picChg>
      </pc:sldChg>
      <pc:sldChg chg="delSp mod">
        <pc:chgData name="Saurabh Lakhanpal" userId="853fc9d06624440f" providerId="LiveId" clId="{FBD941C3-67F2-492B-A62A-19ABE183C68F}" dt="2024-10-23T23:56:03.912" v="28" actId="478"/>
        <pc:sldMkLst>
          <pc:docMk/>
          <pc:sldMk cId="0" sldId="275"/>
        </pc:sldMkLst>
        <pc:picChg chg="del">
          <ac:chgData name="Saurabh Lakhanpal" userId="853fc9d06624440f" providerId="LiveId" clId="{FBD941C3-67F2-492B-A62A-19ABE183C68F}" dt="2024-10-23T23:56:03.912" v="28" actId="478"/>
          <ac:picMkLst>
            <pc:docMk/>
            <pc:sldMk cId="0" sldId="275"/>
            <ac:picMk id="2" creationId="{F08069A7-AA43-3D77-E2AA-E4AA73702E1F}"/>
          </ac:picMkLst>
        </pc:picChg>
      </pc:sldChg>
      <pc:sldChg chg="delSp mod">
        <pc:chgData name="Saurabh Lakhanpal" userId="853fc9d06624440f" providerId="LiveId" clId="{FBD941C3-67F2-492B-A62A-19ABE183C68F}" dt="2024-10-23T23:56:08.638" v="29" actId="478"/>
        <pc:sldMkLst>
          <pc:docMk/>
          <pc:sldMk cId="0" sldId="276"/>
        </pc:sldMkLst>
        <pc:picChg chg="del">
          <ac:chgData name="Saurabh Lakhanpal" userId="853fc9d06624440f" providerId="LiveId" clId="{FBD941C3-67F2-492B-A62A-19ABE183C68F}" dt="2024-10-23T23:56:08.638" v="29" actId="478"/>
          <ac:picMkLst>
            <pc:docMk/>
            <pc:sldMk cId="0" sldId="276"/>
            <ac:picMk id="2" creationId="{2D1297FE-2E3A-B4B7-1448-9CD70B8C590F}"/>
          </ac:picMkLst>
        </pc:picChg>
      </pc:sldChg>
      <pc:sldChg chg="delSp mod">
        <pc:chgData name="Saurabh Lakhanpal" userId="853fc9d06624440f" providerId="LiveId" clId="{FBD941C3-67F2-492B-A62A-19ABE183C68F}" dt="2024-10-23T23:56:11.997" v="30" actId="478"/>
        <pc:sldMkLst>
          <pc:docMk/>
          <pc:sldMk cId="0" sldId="277"/>
        </pc:sldMkLst>
        <pc:picChg chg="del">
          <ac:chgData name="Saurabh Lakhanpal" userId="853fc9d06624440f" providerId="LiveId" clId="{FBD941C3-67F2-492B-A62A-19ABE183C68F}" dt="2024-10-23T23:56:11.997" v="30" actId="478"/>
          <ac:picMkLst>
            <pc:docMk/>
            <pc:sldMk cId="0" sldId="277"/>
            <ac:picMk id="2" creationId="{8E36A20F-9705-4BE9-294B-314A96C262D2}"/>
          </ac:picMkLst>
        </pc:picChg>
      </pc:sldChg>
      <pc:sldChg chg="delSp mod">
        <pc:chgData name="Saurabh Lakhanpal" userId="853fc9d06624440f" providerId="LiveId" clId="{FBD941C3-67F2-492B-A62A-19ABE183C68F}" dt="2024-10-23T23:56:17.029" v="31" actId="478"/>
        <pc:sldMkLst>
          <pc:docMk/>
          <pc:sldMk cId="0" sldId="278"/>
        </pc:sldMkLst>
        <pc:picChg chg="del">
          <ac:chgData name="Saurabh Lakhanpal" userId="853fc9d06624440f" providerId="LiveId" clId="{FBD941C3-67F2-492B-A62A-19ABE183C68F}" dt="2024-10-23T23:56:17.029" v="31" actId="478"/>
          <ac:picMkLst>
            <pc:docMk/>
            <pc:sldMk cId="0" sldId="278"/>
            <ac:picMk id="2" creationId="{DCA20E72-F1CF-74CB-3A0C-C736F40C22FB}"/>
          </ac:picMkLst>
        </pc:picChg>
      </pc:sldChg>
      <pc:sldChg chg="delSp mod">
        <pc:chgData name="Saurabh Lakhanpal" userId="853fc9d06624440f" providerId="LiveId" clId="{FBD941C3-67F2-492B-A62A-19ABE183C68F}" dt="2024-10-23T23:56:21.361" v="32" actId="478"/>
        <pc:sldMkLst>
          <pc:docMk/>
          <pc:sldMk cId="0" sldId="279"/>
        </pc:sldMkLst>
        <pc:picChg chg="del">
          <ac:chgData name="Saurabh Lakhanpal" userId="853fc9d06624440f" providerId="LiveId" clId="{FBD941C3-67F2-492B-A62A-19ABE183C68F}" dt="2024-10-23T23:56:21.361" v="32" actId="478"/>
          <ac:picMkLst>
            <pc:docMk/>
            <pc:sldMk cId="0" sldId="279"/>
            <ac:picMk id="2" creationId="{656C360F-2060-2870-E603-19E3AD29758C}"/>
          </ac:picMkLst>
        </pc:picChg>
      </pc:sldChg>
      <pc:sldChg chg="delSp mod">
        <pc:chgData name="Saurabh Lakhanpal" userId="853fc9d06624440f" providerId="LiveId" clId="{FBD941C3-67F2-492B-A62A-19ABE183C68F}" dt="2024-10-23T23:56:24.009" v="33" actId="478"/>
        <pc:sldMkLst>
          <pc:docMk/>
          <pc:sldMk cId="0" sldId="280"/>
        </pc:sldMkLst>
        <pc:picChg chg="del">
          <ac:chgData name="Saurabh Lakhanpal" userId="853fc9d06624440f" providerId="LiveId" clId="{FBD941C3-67F2-492B-A62A-19ABE183C68F}" dt="2024-10-23T23:56:24.009" v="33" actId="478"/>
          <ac:picMkLst>
            <pc:docMk/>
            <pc:sldMk cId="0" sldId="280"/>
            <ac:picMk id="2" creationId="{36F4FA05-BE99-D8C6-CD9D-BA18087A99FA}"/>
          </ac:picMkLst>
        </pc:picChg>
      </pc:sldChg>
      <pc:sldChg chg="delSp mod">
        <pc:chgData name="Saurabh Lakhanpal" userId="853fc9d06624440f" providerId="LiveId" clId="{FBD941C3-67F2-492B-A62A-19ABE183C68F}" dt="2024-10-23T23:56:26.135" v="34" actId="478"/>
        <pc:sldMkLst>
          <pc:docMk/>
          <pc:sldMk cId="0" sldId="281"/>
        </pc:sldMkLst>
        <pc:picChg chg="del">
          <ac:chgData name="Saurabh Lakhanpal" userId="853fc9d06624440f" providerId="LiveId" clId="{FBD941C3-67F2-492B-A62A-19ABE183C68F}" dt="2024-10-23T23:56:26.135" v="34" actId="478"/>
          <ac:picMkLst>
            <pc:docMk/>
            <pc:sldMk cId="0" sldId="281"/>
            <ac:picMk id="2" creationId="{677F1EF5-F393-7607-4E41-7540969A5F44}"/>
          </ac:picMkLst>
        </pc:picChg>
      </pc:sldChg>
      <pc:sldChg chg="delSp mod">
        <pc:chgData name="Saurabh Lakhanpal" userId="853fc9d06624440f" providerId="LiveId" clId="{FBD941C3-67F2-492B-A62A-19ABE183C68F}" dt="2024-10-23T23:56:29.415" v="35" actId="478"/>
        <pc:sldMkLst>
          <pc:docMk/>
          <pc:sldMk cId="0" sldId="282"/>
        </pc:sldMkLst>
        <pc:picChg chg="del">
          <ac:chgData name="Saurabh Lakhanpal" userId="853fc9d06624440f" providerId="LiveId" clId="{FBD941C3-67F2-492B-A62A-19ABE183C68F}" dt="2024-10-23T23:56:29.415" v="35" actId="478"/>
          <ac:picMkLst>
            <pc:docMk/>
            <pc:sldMk cId="0" sldId="282"/>
            <ac:picMk id="2" creationId="{F49C9EAC-F5BA-9DC1-E7C6-7A48E26B8E40}"/>
          </ac:picMkLst>
        </pc:picChg>
      </pc:sldChg>
      <pc:sldChg chg="delSp mod">
        <pc:chgData name="Saurabh Lakhanpal" userId="853fc9d06624440f" providerId="LiveId" clId="{FBD941C3-67F2-492B-A62A-19ABE183C68F}" dt="2024-10-23T23:56:31.536" v="36" actId="478"/>
        <pc:sldMkLst>
          <pc:docMk/>
          <pc:sldMk cId="0" sldId="283"/>
        </pc:sldMkLst>
        <pc:picChg chg="del">
          <ac:chgData name="Saurabh Lakhanpal" userId="853fc9d06624440f" providerId="LiveId" clId="{FBD941C3-67F2-492B-A62A-19ABE183C68F}" dt="2024-10-23T23:56:31.536" v="36" actId="478"/>
          <ac:picMkLst>
            <pc:docMk/>
            <pc:sldMk cId="0" sldId="283"/>
            <ac:picMk id="2" creationId="{18E8204B-E401-F492-9FCA-61F667BF262B}"/>
          </ac:picMkLst>
        </pc:picChg>
      </pc:sldChg>
      <pc:sldChg chg="delSp mod">
        <pc:chgData name="Saurabh Lakhanpal" userId="853fc9d06624440f" providerId="LiveId" clId="{FBD941C3-67F2-492B-A62A-19ABE183C68F}" dt="2024-10-23T23:52:57.404" v="25" actId="478"/>
        <pc:sldMkLst>
          <pc:docMk/>
          <pc:sldMk cId="0" sldId="284"/>
        </pc:sldMkLst>
        <pc:picChg chg="del">
          <ac:chgData name="Saurabh Lakhanpal" userId="853fc9d06624440f" providerId="LiveId" clId="{FBD941C3-67F2-492B-A62A-19ABE183C68F}" dt="2024-10-23T23:52:57.404" v="25" actId="478"/>
          <ac:picMkLst>
            <pc:docMk/>
            <pc:sldMk cId="0" sldId="284"/>
            <ac:picMk id="2" creationId="{0F18E82D-527F-D06E-DEC2-1230166F563A}"/>
          </ac:picMkLst>
        </pc:picChg>
      </pc:sldChg>
      <pc:sldChg chg="delSp mod">
        <pc:chgData name="Saurabh Lakhanpal" userId="853fc9d06624440f" providerId="LiveId" clId="{FBD941C3-67F2-492B-A62A-19ABE183C68F}" dt="2024-10-23T23:52:54.726" v="24" actId="478"/>
        <pc:sldMkLst>
          <pc:docMk/>
          <pc:sldMk cId="0" sldId="285"/>
        </pc:sldMkLst>
        <pc:picChg chg="del">
          <ac:chgData name="Saurabh Lakhanpal" userId="853fc9d06624440f" providerId="LiveId" clId="{FBD941C3-67F2-492B-A62A-19ABE183C68F}" dt="2024-10-23T23:52:54.726" v="24" actId="478"/>
          <ac:picMkLst>
            <pc:docMk/>
            <pc:sldMk cId="0" sldId="285"/>
            <ac:picMk id="2" creationId="{2941F19A-39D5-4809-C1F5-9F83A2F995EE}"/>
          </ac:picMkLst>
        </pc:picChg>
      </pc:sldChg>
      <pc:sldChg chg="delSp mod">
        <pc:chgData name="Saurabh Lakhanpal" userId="853fc9d06624440f" providerId="LiveId" clId="{FBD941C3-67F2-492B-A62A-19ABE183C68F}" dt="2024-10-23T23:52:53.013" v="23" actId="478"/>
        <pc:sldMkLst>
          <pc:docMk/>
          <pc:sldMk cId="0" sldId="286"/>
        </pc:sldMkLst>
        <pc:picChg chg="del">
          <ac:chgData name="Saurabh Lakhanpal" userId="853fc9d06624440f" providerId="LiveId" clId="{FBD941C3-67F2-492B-A62A-19ABE183C68F}" dt="2024-10-23T23:52:53.013" v="23" actId="478"/>
          <ac:picMkLst>
            <pc:docMk/>
            <pc:sldMk cId="0" sldId="286"/>
            <ac:picMk id="2" creationId="{E4A9BDF9-DE3B-4D98-6198-4B7EB82B7DDD}"/>
          </ac:picMkLst>
        </pc:picChg>
      </pc:sldChg>
      <pc:sldChg chg="delSp mod">
        <pc:chgData name="Saurabh Lakhanpal" userId="853fc9d06624440f" providerId="LiveId" clId="{FBD941C3-67F2-492B-A62A-19ABE183C68F}" dt="2024-10-23T23:52:49.229" v="22" actId="478"/>
        <pc:sldMkLst>
          <pc:docMk/>
          <pc:sldMk cId="0" sldId="287"/>
        </pc:sldMkLst>
        <pc:picChg chg="del">
          <ac:chgData name="Saurabh Lakhanpal" userId="853fc9d06624440f" providerId="LiveId" clId="{FBD941C3-67F2-492B-A62A-19ABE183C68F}" dt="2024-10-23T23:52:49.229" v="22" actId="478"/>
          <ac:picMkLst>
            <pc:docMk/>
            <pc:sldMk cId="0" sldId="287"/>
            <ac:picMk id="2" creationId="{39F9D42B-04B4-593B-C819-0E00DC058F9C}"/>
          </ac:picMkLst>
        </pc:picChg>
      </pc:sldChg>
      <pc:sldChg chg="delSp mod">
        <pc:chgData name="Saurabh Lakhanpal" userId="853fc9d06624440f" providerId="LiveId" clId="{FBD941C3-67F2-492B-A62A-19ABE183C68F}" dt="2024-10-23T23:52:47.509" v="21" actId="478"/>
        <pc:sldMkLst>
          <pc:docMk/>
          <pc:sldMk cId="0" sldId="288"/>
        </pc:sldMkLst>
        <pc:picChg chg="del">
          <ac:chgData name="Saurabh Lakhanpal" userId="853fc9d06624440f" providerId="LiveId" clId="{FBD941C3-67F2-492B-A62A-19ABE183C68F}" dt="2024-10-23T23:52:47.509" v="21" actId="478"/>
          <ac:picMkLst>
            <pc:docMk/>
            <pc:sldMk cId="0" sldId="288"/>
            <ac:picMk id="2" creationId="{1B89AC65-3B37-C842-EB9E-F17653540261}"/>
          </ac:picMkLst>
        </pc:picChg>
      </pc:sldChg>
      <pc:sldChg chg="delSp mod">
        <pc:chgData name="Saurabh Lakhanpal" userId="853fc9d06624440f" providerId="LiveId" clId="{FBD941C3-67F2-492B-A62A-19ABE183C68F}" dt="2024-10-23T23:52:45.813" v="20" actId="478"/>
        <pc:sldMkLst>
          <pc:docMk/>
          <pc:sldMk cId="0" sldId="289"/>
        </pc:sldMkLst>
        <pc:picChg chg="del">
          <ac:chgData name="Saurabh Lakhanpal" userId="853fc9d06624440f" providerId="LiveId" clId="{FBD941C3-67F2-492B-A62A-19ABE183C68F}" dt="2024-10-23T23:52:45.813" v="20" actId="478"/>
          <ac:picMkLst>
            <pc:docMk/>
            <pc:sldMk cId="0" sldId="289"/>
            <ac:picMk id="2" creationId="{C5CC91E5-956D-1ED0-5FB0-83037D111D9B}"/>
          </ac:picMkLst>
        </pc:picChg>
      </pc:sldChg>
      <pc:sldChg chg="delSp mod">
        <pc:chgData name="Saurabh Lakhanpal" userId="853fc9d06624440f" providerId="LiveId" clId="{FBD941C3-67F2-492B-A62A-19ABE183C68F}" dt="2024-10-23T23:52:44.051" v="19" actId="478"/>
        <pc:sldMkLst>
          <pc:docMk/>
          <pc:sldMk cId="0" sldId="290"/>
        </pc:sldMkLst>
        <pc:picChg chg="del">
          <ac:chgData name="Saurabh Lakhanpal" userId="853fc9d06624440f" providerId="LiveId" clId="{FBD941C3-67F2-492B-A62A-19ABE183C68F}" dt="2024-10-23T23:52:44.051" v="19" actId="478"/>
          <ac:picMkLst>
            <pc:docMk/>
            <pc:sldMk cId="0" sldId="290"/>
            <ac:picMk id="2" creationId="{0DE257A2-8B12-E0CA-AA86-D31D1129A18D}"/>
          </ac:picMkLst>
        </pc:picChg>
      </pc:sldChg>
      <pc:sldChg chg="delSp mod">
        <pc:chgData name="Saurabh Lakhanpal" userId="853fc9d06624440f" providerId="LiveId" clId="{FBD941C3-67F2-492B-A62A-19ABE183C68F}" dt="2024-10-23T23:56:38.206" v="37" actId="478"/>
        <pc:sldMkLst>
          <pc:docMk/>
          <pc:sldMk cId="0" sldId="291"/>
        </pc:sldMkLst>
        <pc:picChg chg="del">
          <ac:chgData name="Saurabh Lakhanpal" userId="853fc9d06624440f" providerId="LiveId" clId="{FBD941C3-67F2-492B-A62A-19ABE183C68F}" dt="2024-10-23T23:56:38.206" v="37" actId="478"/>
          <ac:picMkLst>
            <pc:docMk/>
            <pc:sldMk cId="0" sldId="291"/>
            <ac:picMk id="2" creationId="{B55A45D3-7203-EA92-F1F1-4E2C84E93C2D}"/>
          </ac:picMkLst>
        </pc:picChg>
      </pc:sldChg>
      <pc:sldChg chg="del">
        <pc:chgData name="Saurabh Lakhanpal" userId="853fc9d06624440f" providerId="LiveId" clId="{FBD941C3-67F2-492B-A62A-19ABE183C68F}" dt="2024-10-23T23:41:43.215" v="0" actId="47"/>
        <pc:sldMkLst>
          <pc:docMk/>
          <pc:sldMk cId="0" sldId="292"/>
        </pc:sldMkLst>
      </pc:sldChg>
      <pc:sldChg chg="delSp mod">
        <pc:chgData name="Saurabh Lakhanpal" userId="853fc9d06624440f" providerId="LiveId" clId="{FBD941C3-67F2-492B-A62A-19ABE183C68F}" dt="2024-10-23T23:41:46.817" v="1" actId="478"/>
        <pc:sldMkLst>
          <pc:docMk/>
          <pc:sldMk cId="1547484257" sldId="293"/>
        </pc:sldMkLst>
        <pc:picChg chg="del">
          <ac:chgData name="Saurabh Lakhanpal" userId="853fc9d06624440f" providerId="LiveId" clId="{FBD941C3-67F2-492B-A62A-19ABE183C68F}" dt="2024-10-23T23:41:46.817" v="1" actId="478"/>
          <ac:picMkLst>
            <pc:docMk/>
            <pc:sldMk cId="1547484257" sldId="293"/>
            <ac:picMk id="5" creationId="{3BDA54FB-8976-4777-995B-9C3D1EF01E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1315c5ba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31315c5ba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1315c5ba4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31315c5ba4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1315c5ba4_2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31315c5ba4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315c5ba4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31315c5ba4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1315c5ba4_2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31315c5ba4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1315c5ba4_2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31315c5ba4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315c5ba4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31315c5ba4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1315c5ba4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31315c5ba4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1315c5ba4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1315c5ba4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1315c5ba4_2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31315c5ba4_2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1315c5ba4_2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31315c5ba4_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1315c5ba4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31315c5ba4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1315c5ba4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31315c5ba4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1315c5ba4_2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31315c5ba4_2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1315c5ba4_2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1315c5ba4_2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1315c5ba4_2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31315c5ba4_2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315c5ba4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31315c5ba4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315c5ba4_2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31315c5ba4_2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1315c5ba4_2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231315c5ba4_2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1315c5ba4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31315c5ba4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1315c5ba4_2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231315c5ba4_2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1315c5ba4_2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231315c5ba4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1315c5ba4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31315c5ba4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1315c5ba4_2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231315c5ba4_2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1315c5ba4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31315c5ba4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1315c5ba4_2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1315c5ba4_2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1315c5ba4_2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31315c5ba4_2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1315c5ba4_2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231315c5ba4_2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1315c5ba4_2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31315c5ba4_2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1315c5ba4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31315c5ba4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1315c5ba4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31315c5ba4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1315c5ba4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31315c5ba4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1315c5ba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31315c5ba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1315c5ba4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31315c5ba4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1315c5ba4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31315c5ba4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7282-EEA0-0298-53F2-2E0D859E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91BD-5DCC-7D35-8526-7EF1AB03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481C-562B-2CD8-6489-A0B611A1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86B2-ADAB-C0C8-1EDF-EC95919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B70F-3E95-199B-27A1-DB1F715E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182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AB2A-94C8-32B8-62EC-87A8D5A0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6D68C-5FF5-1E2F-8595-D5765608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5EB-5B75-112F-395E-C2B1D602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8726-EFEC-8EF8-2E28-04E4E4A1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196C-18DE-D931-3C2E-05D241AA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1334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F124-816B-683E-F0D3-BDF21AD81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3654B-878A-428E-816D-0F79428D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29DE-87A9-2F58-4CC6-E6DB4BC5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450B-76EC-1955-F78B-A3852F9F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A85A-3B8B-1797-4FC1-1BB0CDC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4743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B74D-F976-D12C-B01E-0B0463C7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D3AE-6DCD-FBA4-99F7-F52AFE4EB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37D3-90A2-6CDB-282D-F82856E4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ABFF-DC8F-26A6-325B-514AF915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8CB2-593F-EDB4-4D5D-8E0EA3F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fld id="{00000000-1234-1234-1234-123412341234}" type="slidenum">
              <a:rPr lang="en" smtClean="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82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48CB-48AC-661F-E22B-F3E24719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3A88-BDA1-4856-AB7A-B3B44151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3EC0-130C-9ACC-2AF2-877739ED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E00F-9DEE-48BF-6010-8A5A688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22A6-6B61-465D-C29E-3028FC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297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34B2-CC88-7A33-52B7-8955D8C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5014-DB04-3A8D-04FA-00E981EF5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CC5AE-DB05-D395-F8A9-84340B03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08D2-83B1-D22E-7E12-988F41D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0052-BFD6-642E-0A64-66DDB6A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D468-5EC5-C097-E54F-A3BF1FF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8940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D1E7-1597-70EB-8C28-91747F1C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998A-4B88-7EC4-E30A-BCFC2779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480DC-FA3A-180A-C0D6-F33F04D80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556D1-BC78-9E47-C9C5-7A67D9254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2D672-4670-CCDE-345B-761054A3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8A25C-B1AC-58BE-0030-AEEFC11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659DD-1688-13C2-FD4F-8E430E1C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DCFC2-C9BF-73B6-8FAA-3515EE6D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236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356F-DC7A-711D-75CB-79E61137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71E7D-98F4-BBEA-D66B-AA5489D9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59FB0-8FF1-FECE-3C68-D7FB54E1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56A51-54C4-31AC-1CCB-D4567ADB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7810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10E86-BC75-1024-F112-6FB0B1FA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C3577-1792-BC32-40A1-0EB882CC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D12B-2F80-9169-85D4-D60EA73A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7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4BF-4532-A404-BC63-D7C03C70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05E7-8DCE-AFE7-5E9C-FB404F4A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BB11-8A82-3DF5-896A-744627C0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7E0B-6E41-7F5B-6559-66F53A7F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9A2E-589F-AA06-36A4-793582AD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3F5D9-F1C1-7939-58FC-0BA73ED0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8613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E8D4-C9CD-546F-5027-CF17587A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DF0F-AE25-54C9-4D3F-0A20C0134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74CA-F64C-80D8-7108-9FF8C7C9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61D3-E473-CE88-2468-E0E914CD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7FFA-68AE-DEA9-85D8-163D1EAD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59C9-C497-3CB9-5A23-4F9EF10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24469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D1F30-3EAB-A7FD-C309-9BE70DE2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F6DD-7D89-BCD5-42FA-687EFBD2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90F0-9978-4F9B-129F-DFCF7870E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21E0-1359-4365-A116-CE4A81DE099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73DE-1031-8DDA-FB60-54B5C1082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D7AC-8952-0A96-207D-7D6ACF0C2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5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6CF-DB01-4ED5-8AB3-203B1277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601"/>
            <a:ext cx="3603048" cy="4178299"/>
          </a:xfrm>
        </p:spPr>
        <p:txBody>
          <a:bodyPr>
            <a:normAutofit/>
          </a:bodyPr>
          <a:lstStyle/>
          <a:p>
            <a:r>
              <a:rPr lang="en-CA" sz="27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92FC-2454-4EBD-8165-5FED00B4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249" y="493359"/>
            <a:ext cx="4093150" cy="417829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What is Statistics?</a:t>
            </a:r>
          </a:p>
          <a:p>
            <a:r>
              <a:rPr lang="en-US" sz="1500" dirty="0"/>
              <a:t>Introduction</a:t>
            </a:r>
          </a:p>
          <a:p>
            <a:r>
              <a:rPr lang="en-US" sz="1500" dirty="0"/>
              <a:t>Branches of Statistics</a:t>
            </a:r>
          </a:p>
          <a:p>
            <a:r>
              <a:rPr lang="en-US" sz="1500" dirty="0"/>
              <a:t>Data &amp; Data Types</a:t>
            </a:r>
          </a:p>
          <a:p>
            <a:r>
              <a:rPr lang="en-US" sz="1500" dirty="0"/>
              <a:t>Measures of Central Tendency</a:t>
            </a:r>
          </a:p>
          <a:p>
            <a:r>
              <a:rPr lang="en-US" sz="1500" dirty="0"/>
              <a:t>Measures of Variance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99A4-07E0-A983-F4CA-75390B5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48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459739" y="346900"/>
            <a:ext cx="5123479" cy="44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ea typeface="Arial"/>
                <a:cs typeface="Arial"/>
                <a:sym typeface="Arial"/>
              </a:rPr>
              <a:t>Measures of Central Tendency</a:t>
            </a:r>
            <a:endParaRPr sz="2800" dirty="0"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4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— 11</a:t>
            </a:r>
            <a:endParaRPr dirty="0"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67" y="825888"/>
            <a:ext cx="8136865" cy="424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95409" y="251464"/>
            <a:ext cx="71337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ea typeface="Arial"/>
                <a:cs typeface="Arial"/>
                <a:sym typeface="Arial"/>
              </a:rPr>
              <a:t>Arithmetic Mean</a:t>
            </a:r>
            <a:endParaRPr sz="3300" dirty="0"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13" y="772750"/>
            <a:ext cx="7097168" cy="417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459740" y="344996"/>
            <a:ext cx="3940138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Arithmetic Mean</a:t>
            </a:r>
            <a:endParaRPr b="1" dirty="0">
              <a:latin typeface="+mn-lt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406135" y="493244"/>
            <a:ext cx="116586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13" y="874285"/>
            <a:ext cx="6986364" cy="419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Median</a:t>
            </a:r>
            <a:endParaRPr b="1" dirty="0">
              <a:latin typeface="+mn-lt"/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63" y="747985"/>
            <a:ext cx="8101863" cy="419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Finding the Median</a:t>
            </a:r>
            <a:endParaRPr b="1" dirty="0">
              <a:latin typeface="+mn-lt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21919" y="1027176"/>
            <a:ext cx="2165985" cy="17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The location of the median: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521919" y="2201684"/>
            <a:ext cx="6989445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spAutoFit/>
          </a:bodyPr>
          <a:lstStyle/>
          <a:p>
            <a:pPr marL="297180" lvl="0" indent="-284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Noto Sans Symbols"/>
              <a:buChar char="▪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If the number of values is odd, the median is the middle number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97180" lvl="0" indent="-2844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Font typeface="Noto Sans Symbols"/>
              <a:buChar char="▪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If the number of values is even, the median is the average of the two middle numbers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11480" y="2939796"/>
            <a:ext cx="8077200" cy="601504"/>
          </a:xfrm>
          <a:prstGeom prst="rect">
            <a:avLst/>
          </a:prstGeom>
          <a:solidFill>
            <a:srgbClr val="E0EBF1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114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Note that is not the </a:t>
            </a:r>
            <a:r>
              <a:rPr lang="en" sz="1400" b="1" i="1" dirty="0"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of the median, only the </a:t>
            </a:r>
            <a:r>
              <a:rPr lang="en" sz="1400" b="1" i="1" dirty="0">
                <a:latin typeface="Arial"/>
                <a:ea typeface="Arial"/>
                <a:cs typeface="Arial"/>
                <a:sym typeface="Arial"/>
              </a:rPr>
              <a:t>position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of the median in the ranked data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" y="1285312"/>
            <a:ext cx="8458199" cy="101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200" y="3637175"/>
            <a:ext cx="1416075" cy="10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Mode</a:t>
            </a:r>
            <a:endParaRPr b="1" dirty="0">
              <a:latin typeface="+mn-lt"/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12" y="843421"/>
            <a:ext cx="7373776" cy="419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0"/>
          <p:cNvGrpSpPr/>
          <p:nvPr/>
        </p:nvGrpSpPr>
        <p:grpSpPr>
          <a:xfrm>
            <a:off x="2590800" y="1314450"/>
            <a:ext cx="6400800" cy="3429000"/>
            <a:chOff x="2590800" y="1752600"/>
            <a:chExt cx="6400800" cy="4572000"/>
          </a:xfrm>
        </p:grpSpPr>
        <p:sp>
          <p:nvSpPr>
            <p:cNvPr id="233" name="Google Shape;233;p30"/>
            <p:cNvSpPr/>
            <p:nvPr/>
          </p:nvSpPr>
          <p:spPr>
            <a:xfrm>
              <a:off x="2590800" y="1752600"/>
              <a:ext cx="6400800" cy="4572000"/>
            </a:xfrm>
            <a:custGeom>
              <a:avLst/>
              <a:gdLst/>
              <a:ahLst/>
              <a:cxnLst/>
              <a:rect l="l" t="t" r="r" b="b"/>
              <a:pathLst>
                <a:path w="6400800" h="4572000" extrusionOk="0">
                  <a:moveTo>
                    <a:pt x="64008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6400800" y="45720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6640829" y="5532882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 extrusionOk="0">
                  <a:moveTo>
                    <a:pt x="533400" y="76200"/>
                  </a:moveTo>
                  <a:lnTo>
                    <a:pt x="585787" y="61986"/>
                  </a:lnTo>
                  <a:lnTo>
                    <a:pt x="638175" y="48220"/>
                  </a:lnTo>
                  <a:lnTo>
                    <a:pt x="690562" y="35346"/>
                  </a:lnTo>
                  <a:lnTo>
                    <a:pt x="742950" y="23812"/>
                  </a:lnTo>
                  <a:lnTo>
                    <a:pt x="795337" y="14064"/>
                  </a:lnTo>
                  <a:lnTo>
                    <a:pt x="847725" y="6548"/>
                  </a:lnTo>
                  <a:lnTo>
                    <a:pt x="900112" y="1711"/>
                  </a:lnTo>
                  <a:lnTo>
                    <a:pt x="952500" y="0"/>
                  </a:lnTo>
                  <a:lnTo>
                    <a:pt x="999066" y="2613"/>
                  </a:lnTo>
                  <a:lnTo>
                    <a:pt x="1045633" y="9616"/>
                  </a:lnTo>
                  <a:lnTo>
                    <a:pt x="1092199" y="19755"/>
                  </a:lnTo>
                  <a:lnTo>
                    <a:pt x="1138766" y="31776"/>
                  </a:lnTo>
                  <a:lnTo>
                    <a:pt x="1185333" y="44423"/>
                  </a:lnTo>
                  <a:lnTo>
                    <a:pt x="1231899" y="56444"/>
                  </a:lnTo>
                  <a:lnTo>
                    <a:pt x="1278466" y="66583"/>
                  </a:lnTo>
                  <a:lnTo>
                    <a:pt x="1325033" y="73586"/>
                  </a:lnTo>
                  <a:lnTo>
                    <a:pt x="1371600" y="76200"/>
                  </a:lnTo>
                  <a:lnTo>
                    <a:pt x="1418166" y="73586"/>
                  </a:lnTo>
                  <a:lnTo>
                    <a:pt x="1464733" y="66583"/>
                  </a:lnTo>
                  <a:lnTo>
                    <a:pt x="1511299" y="56444"/>
                  </a:lnTo>
                  <a:lnTo>
                    <a:pt x="1557866" y="44423"/>
                  </a:lnTo>
                  <a:lnTo>
                    <a:pt x="1604433" y="31776"/>
                  </a:lnTo>
                  <a:lnTo>
                    <a:pt x="1650999" y="19755"/>
                  </a:lnTo>
                  <a:lnTo>
                    <a:pt x="1697566" y="9616"/>
                  </a:lnTo>
                  <a:lnTo>
                    <a:pt x="1744133" y="2613"/>
                  </a:lnTo>
                  <a:lnTo>
                    <a:pt x="1790700" y="0"/>
                  </a:lnTo>
                  <a:lnTo>
                    <a:pt x="1843087" y="1711"/>
                  </a:lnTo>
                  <a:lnTo>
                    <a:pt x="1895475" y="6548"/>
                  </a:lnTo>
                  <a:lnTo>
                    <a:pt x="1947862" y="14064"/>
                  </a:lnTo>
                  <a:lnTo>
                    <a:pt x="2000250" y="23812"/>
                  </a:lnTo>
                  <a:lnTo>
                    <a:pt x="2052637" y="35346"/>
                  </a:lnTo>
                  <a:lnTo>
                    <a:pt x="2105025" y="48220"/>
                  </a:lnTo>
                  <a:lnTo>
                    <a:pt x="2157412" y="61986"/>
                  </a:lnTo>
                  <a:lnTo>
                    <a:pt x="2209800" y="76200"/>
                  </a:lnTo>
                </a:path>
                <a:path w="2209800" h="533400" extrusionOk="0">
                  <a:moveTo>
                    <a:pt x="457200" y="152400"/>
                  </a:moveTo>
                  <a:lnTo>
                    <a:pt x="509587" y="138186"/>
                  </a:lnTo>
                  <a:lnTo>
                    <a:pt x="561975" y="124420"/>
                  </a:lnTo>
                  <a:lnTo>
                    <a:pt x="614362" y="111546"/>
                  </a:lnTo>
                  <a:lnTo>
                    <a:pt x="666750" y="100012"/>
                  </a:lnTo>
                  <a:lnTo>
                    <a:pt x="719137" y="90264"/>
                  </a:lnTo>
                  <a:lnTo>
                    <a:pt x="771525" y="82748"/>
                  </a:lnTo>
                  <a:lnTo>
                    <a:pt x="823912" y="77911"/>
                  </a:lnTo>
                  <a:lnTo>
                    <a:pt x="876300" y="76200"/>
                  </a:lnTo>
                  <a:lnTo>
                    <a:pt x="922866" y="78813"/>
                  </a:lnTo>
                  <a:lnTo>
                    <a:pt x="969433" y="85816"/>
                  </a:lnTo>
                  <a:lnTo>
                    <a:pt x="1015999" y="95955"/>
                  </a:lnTo>
                  <a:lnTo>
                    <a:pt x="1062566" y="107976"/>
                  </a:lnTo>
                  <a:lnTo>
                    <a:pt x="1109133" y="120623"/>
                  </a:lnTo>
                  <a:lnTo>
                    <a:pt x="1155699" y="132644"/>
                  </a:lnTo>
                  <a:lnTo>
                    <a:pt x="1202266" y="142783"/>
                  </a:lnTo>
                  <a:lnTo>
                    <a:pt x="1248833" y="149786"/>
                  </a:lnTo>
                  <a:lnTo>
                    <a:pt x="1295400" y="152400"/>
                  </a:lnTo>
                  <a:lnTo>
                    <a:pt x="1341966" y="149786"/>
                  </a:lnTo>
                  <a:lnTo>
                    <a:pt x="1388533" y="142783"/>
                  </a:lnTo>
                  <a:lnTo>
                    <a:pt x="1435099" y="132644"/>
                  </a:lnTo>
                  <a:lnTo>
                    <a:pt x="1481666" y="120623"/>
                  </a:lnTo>
                  <a:lnTo>
                    <a:pt x="1528233" y="107976"/>
                  </a:lnTo>
                  <a:lnTo>
                    <a:pt x="1574799" y="95955"/>
                  </a:lnTo>
                  <a:lnTo>
                    <a:pt x="1621366" y="85816"/>
                  </a:lnTo>
                  <a:lnTo>
                    <a:pt x="1667933" y="78813"/>
                  </a:lnTo>
                  <a:lnTo>
                    <a:pt x="1714500" y="76200"/>
                  </a:lnTo>
                  <a:lnTo>
                    <a:pt x="1766887" y="77911"/>
                  </a:lnTo>
                  <a:lnTo>
                    <a:pt x="1819275" y="82748"/>
                  </a:lnTo>
                  <a:lnTo>
                    <a:pt x="1871662" y="90264"/>
                  </a:lnTo>
                  <a:lnTo>
                    <a:pt x="1924050" y="100012"/>
                  </a:lnTo>
                  <a:lnTo>
                    <a:pt x="1976437" y="111546"/>
                  </a:lnTo>
                  <a:lnTo>
                    <a:pt x="2028825" y="124420"/>
                  </a:lnTo>
                  <a:lnTo>
                    <a:pt x="2081212" y="138186"/>
                  </a:lnTo>
                  <a:lnTo>
                    <a:pt x="2133600" y="152400"/>
                  </a:lnTo>
                </a:path>
                <a:path w="2209800" h="533400" extrusionOk="0">
                  <a:moveTo>
                    <a:pt x="381000" y="228600"/>
                  </a:moveTo>
                  <a:lnTo>
                    <a:pt x="433387" y="214386"/>
                  </a:lnTo>
                  <a:lnTo>
                    <a:pt x="485775" y="200620"/>
                  </a:lnTo>
                  <a:lnTo>
                    <a:pt x="538162" y="187746"/>
                  </a:lnTo>
                  <a:lnTo>
                    <a:pt x="590550" y="176212"/>
                  </a:lnTo>
                  <a:lnTo>
                    <a:pt x="642937" y="166464"/>
                  </a:lnTo>
                  <a:lnTo>
                    <a:pt x="695325" y="158948"/>
                  </a:lnTo>
                  <a:lnTo>
                    <a:pt x="747712" y="154111"/>
                  </a:lnTo>
                  <a:lnTo>
                    <a:pt x="800100" y="152400"/>
                  </a:lnTo>
                  <a:lnTo>
                    <a:pt x="846666" y="155013"/>
                  </a:lnTo>
                  <a:lnTo>
                    <a:pt x="893233" y="162016"/>
                  </a:lnTo>
                  <a:lnTo>
                    <a:pt x="939799" y="172155"/>
                  </a:lnTo>
                  <a:lnTo>
                    <a:pt x="986366" y="184176"/>
                  </a:lnTo>
                  <a:lnTo>
                    <a:pt x="1032933" y="196823"/>
                  </a:lnTo>
                  <a:lnTo>
                    <a:pt x="1079499" y="208844"/>
                  </a:lnTo>
                  <a:lnTo>
                    <a:pt x="1126066" y="218983"/>
                  </a:lnTo>
                  <a:lnTo>
                    <a:pt x="1172633" y="225986"/>
                  </a:lnTo>
                  <a:lnTo>
                    <a:pt x="1219200" y="228600"/>
                  </a:lnTo>
                  <a:lnTo>
                    <a:pt x="1265766" y="225986"/>
                  </a:lnTo>
                  <a:lnTo>
                    <a:pt x="1312333" y="218983"/>
                  </a:lnTo>
                  <a:lnTo>
                    <a:pt x="1358899" y="208844"/>
                  </a:lnTo>
                  <a:lnTo>
                    <a:pt x="1405466" y="196823"/>
                  </a:lnTo>
                  <a:lnTo>
                    <a:pt x="1452033" y="184176"/>
                  </a:lnTo>
                  <a:lnTo>
                    <a:pt x="1498599" y="172155"/>
                  </a:lnTo>
                  <a:lnTo>
                    <a:pt x="1545166" y="162016"/>
                  </a:lnTo>
                  <a:lnTo>
                    <a:pt x="1591733" y="155013"/>
                  </a:lnTo>
                  <a:lnTo>
                    <a:pt x="1638300" y="152400"/>
                  </a:lnTo>
                  <a:lnTo>
                    <a:pt x="1690687" y="154111"/>
                  </a:lnTo>
                  <a:lnTo>
                    <a:pt x="1743075" y="158948"/>
                  </a:lnTo>
                  <a:lnTo>
                    <a:pt x="1795462" y="166464"/>
                  </a:lnTo>
                  <a:lnTo>
                    <a:pt x="1847850" y="176212"/>
                  </a:lnTo>
                  <a:lnTo>
                    <a:pt x="1900237" y="187746"/>
                  </a:lnTo>
                  <a:lnTo>
                    <a:pt x="1952625" y="200620"/>
                  </a:lnTo>
                  <a:lnTo>
                    <a:pt x="2005012" y="214386"/>
                  </a:lnTo>
                  <a:lnTo>
                    <a:pt x="2057400" y="228600"/>
                  </a:lnTo>
                </a:path>
                <a:path w="2209800" h="533400" extrusionOk="0">
                  <a:moveTo>
                    <a:pt x="152400" y="381000"/>
                  </a:moveTo>
                  <a:lnTo>
                    <a:pt x="204787" y="366786"/>
                  </a:lnTo>
                  <a:lnTo>
                    <a:pt x="257175" y="353020"/>
                  </a:lnTo>
                  <a:lnTo>
                    <a:pt x="309562" y="340146"/>
                  </a:lnTo>
                  <a:lnTo>
                    <a:pt x="361950" y="328612"/>
                  </a:lnTo>
                  <a:lnTo>
                    <a:pt x="414337" y="318864"/>
                  </a:lnTo>
                  <a:lnTo>
                    <a:pt x="466725" y="311348"/>
                  </a:lnTo>
                  <a:lnTo>
                    <a:pt x="519112" y="306511"/>
                  </a:lnTo>
                  <a:lnTo>
                    <a:pt x="571500" y="304800"/>
                  </a:lnTo>
                  <a:lnTo>
                    <a:pt x="618066" y="307413"/>
                  </a:lnTo>
                  <a:lnTo>
                    <a:pt x="664633" y="314416"/>
                  </a:lnTo>
                  <a:lnTo>
                    <a:pt x="711199" y="324555"/>
                  </a:lnTo>
                  <a:lnTo>
                    <a:pt x="757766" y="336576"/>
                  </a:lnTo>
                  <a:lnTo>
                    <a:pt x="804333" y="349223"/>
                  </a:lnTo>
                  <a:lnTo>
                    <a:pt x="850899" y="361244"/>
                  </a:lnTo>
                  <a:lnTo>
                    <a:pt x="897466" y="371383"/>
                  </a:lnTo>
                  <a:lnTo>
                    <a:pt x="944033" y="378386"/>
                  </a:lnTo>
                  <a:lnTo>
                    <a:pt x="990600" y="381000"/>
                  </a:lnTo>
                  <a:lnTo>
                    <a:pt x="1037166" y="378386"/>
                  </a:lnTo>
                  <a:lnTo>
                    <a:pt x="1083733" y="371383"/>
                  </a:lnTo>
                  <a:lnTo>
                    <a:pt x="1130299" y="361244"/>
                  </a:lnTo>
                  <a:lnTo>
                    <a:pt x="1176866" y="349223"/>
                  </a:lnTo>
                  <a:lnTo>
                    <a:pt x="1223433" y="336576"/>
                  </a:lnTo>
                  <a:lnTo>
                    <a:pt x="1269999" y="324555"/>
                  </a:lnTo>
                  <a:lnTo>
                    <a:pt x="1316566" y="314416"/>
                  </a:lnTo>
                  <a:lnTo>
                    <a:pt x="1363133" y="307413"/>
                  </a:lnTo>
                  <a:lnTo>
                    <a:pt x="1409700" y="304800"/>
                  </a:lnTo>
                  <a:lnTo>
                    <a:pt x="1462087" y="306511"/>
                  </a:lnTo>
                  <a:lnTo>
                    <a:pt x="1514475" y="311348"/>
                  </a:lnTo>
                  <a:lnTo>
                    <a:pt x="1566862" y="318864"/>
                  </a:lnTo>
                  <a:lnTo>
                    <a:pt x="1619250" y="328612"/>
                  </a:lnTo>
                  <a:lnTo>
                    <a:pt x="1671637" y="340146"/>
                  </a:lnTo>
                  <a:lnTo>
                    <a:pt x="1724025" y="353020"/>
                  </a:lnTo>
                  <a:lnTo>
                    <a:pt x="1776412" y="366786"/>
                  </a:lnTo>
                  <a:lnTo>
                    <a:pt x="1828800" y="381000"/>
                  </a:lnTo>
                </a:path>
                <a:path w="2209800" h="533400" extrusionOk="0">
                  <a:moveTo>
                    <a:pt x="76200" y="457200"/>
                  </a:moveTo>
                  <a:lnTo>
                    <a:pt x="128587" y="442986"/>
                  </a:lnTo>
                  <a:lnTo>
                    <a:pt x="180975" y="429220"/>
                  </a:lnTo>
                  <a:lnTo>
                    <a:pt x="233362" y="416346"/>
                  </a:lnTo>
                  <a:lnTo>
                    <a:pt x="285750" y="404812"/>
                  </a:lnTo>
                  <a:lnTo>
                    <a:pt x="338137" y="395064"/>
                  </a:lnTo>
                  <a:lnTo>
                    <a:pt x="390525" y="387548"/>
                  </a:lnTo>
                  <a:lnTo>
                    <a:pt x="442912" y="382711"/>
                  </a:lnTo>
                  <a:lnTo>
                    <a:pt x="495300" y="381000"/>
                  </a:lnTo>
                  <a:lnTo>
                    <a:pt x="541866" y="383613"/>
                  </a:lnTo>
                  <a:lnTo>
                    <a:pt x="588433" y="390616"/>
                  </a:lnTo>
                  <a:lnTo>
                    <a:pt x="634999" y="400755"/>
                  </a:lnTo>
                  <a:lnTo>
                    <a:pt x="681566" y="412776"/>
                  </a:lnTo>
                  <a:lnTo>
                    <a:pt x="728133" y="425423"/>
                  </a:lnTo>
                  <a:lnTo>
                    <a:pt x="774699" y="437444"/>
                  </a:lnTo>
                  <a:lnTo>
                    <a:pt x="821266" y="447583"/>
                  </a:lnTo>
                  <a:lnTo>
                    <a:pt x="867833" y="454586"/>
                  </a:lnTo>
                  <a:lnTo>
                    <a:pt x="914400" y="457200"/>
                  </a:lnTo>
                  <a:lnTo>
                    <a:pt x="960966" y="454586"/>
                  </a:lnTo>
                  <a:lnTo>
                    <a:pt x="1007533" y="447583"/>
                  </a:lnTo>
                  <a:lnTo>
                    <a:pt x="1054099" y="437444"/>
                  </a:lnTo>
                  <a:lnTo>
                    <a:pt x="1100666" y="425423"/>
                  </a:lnTo>
                  <a:lnTo>
                    <a:pt x="1147233" y="412776"/>
                  </a:lnTo>
                  <a:lnTo>
                    <a:pt x="1193799" y="400755"/>
                  </a:lnTo>
                  <a:lnTo>
                    <a:pt x="1240366" y="390616"/>
                  </a:lnTo>
                  <a:lnTo>
                    <a:pt x="1286933" y="383613"/>
                  </a:lnTo>
                  <a:lnTo>
                    <a:pt x="1333500" y="381000"/>
                  </a:lnTo>
                  <a:lnTo>
                    <a:pt x="1385887" y="382711"/>
                  </a:lnTo>
                  <a:lnTo>
                    <a:pt x="1438275" y="387548"/>
                  </a:lnTo>
                  <a:lnTo>
                    <a:pt x="1490662" y="395064"/>
                  </a:lnTo>
                  <a:lnTo>
                    <a:pt x="1543050" y="404812"/>
                  </a:lnTo>
                  <a:lnTo>
                    <a:pt x="1595437" y="416346"/>
                  </a:lnTo>
                  <a:lnTo>
                    <a:pt x="1647825" y="429220"/>
                  </a:lnTo>
                  <a:lnTo>
                    <a:pt x="1700212" y="442986"/>
                  </a:lnTo>
                  <a:lnTo>
                    <a:pt x="1752600" y="457200"/>
                  </a:lnTo>
                </a:path>
                <a:path w="2209800" h="533400" extrusionOk="0">
                  <a:moveTo>
                    <a:pt x="0" y="533400"/>
                  </a:moveTo>
                  <a:lnTo>
                    <a:pt x="52387" y="519186"/>
                  </a:lnTo>
                  <a:lnTo>
                    <a:pt x="104775" y="505420"/>
                  </a:lnTo>
                  <a:lnTo>
                    <a:pt x="157162" y="492546"/>
                  </a:lnTo>
                  <a:lnTo>
                    <a:pt x="209550" y="481012"/>
                  </a:lnTo>
                  <a:lnTo>
                    <a:pt x="261937" y="471264"/>
                  </a:lnTo>
                  <a:lnTo>
                    <a:pt x="314325" y="463748"/>
                  </a:lnTo>
                  <a:lnTo>
                    <a:pt x="366712" y="458911"/>
                  </a:lnTo>
                  <a:lnTo>
                    <a:pt x="419100" y="457200"/>
                  </a:lnTo>
                  <a:lnTo>
                    <a:pt x="465666" y="459813"/>
                  </a:lnTo>
                  <a:lnTo>
                    <a:pt x="512233" y="466816"/>
                  </a:lnTo>
                  <a:lnTo>
                    <a:pt x="558799" y="476955"/>
                  </a:lnTo>
                  <a:lnTo>
                    <a:pt x="605366" y="488976"/>
                  </a:lnTo>
                  <a:lnTo>
                    <a:pt x="651933" y="501623"/>
                  </a:lnTo>
                  <a:lnTo>
                    <a:pt x="698499" y="513644"/>
                  </a:lnTo>
                  <a:lnTo>
                    <a:pt x="745066" y="523783"/>
                  </a:lnTo>
                  <a:lnTo>
                    <a:pt x="791633" y="530786"/>
                  </a:lnTo>
                  <a:lnTo>
                    <a:pt x="838200" y="533400"/>
                  </a:lnTo>
                  <a:lnTo>
                    <a:pt x="884766" y="530786"/>
                  </a:lnTo>
                  <a:lnTo>
                    <a:pt x="931333" y="523783"/>
                  </a:lnTo>
                  <a:lnTo>
                    <a:pt x="977899" y="513644"/>
                  </a:lnTo>
                  <a:lnTo>
                    <a:pt x="1024466" y="501623"/>
                  </a:lnTo>
                  <a:lnTo>
                    <a:pt x="1071033" y="488976"/>
                  </a:lnTo>
                  <a:lnTo>
                    <a:pt x="1117599" y="476955"/>
                  </a:lnTo>
                  <a:lnTo>
                    <a:pt x="1164166" y="466816"/>
                  </a:lnTo>
                  <a:lnTo>
                    <a:pt x="1210733" y="459813"/>
                  </a:lnTo>
                  <a:lnTo>
                    <a:pt x="1257300" y="457200"/>
                  </a:lnTo>
                  <a:lnTo>
                    <a:pt x="1309687" y="458911"/>
                  </a:lnTo>
                  <a:lnTo>
                    <a:pt x="1362075" y="463748"/>
                  </a:lnTo>
                  <a:lnTo>
                    <a:pt x="1414462" y="471264"/>
                  </a:lnTo>
                  <a:lnTo>
                    <a:pt x="1466850" y="481012"/>
                  </a:lnTo>
                  <a:lnTo>
                    <a:pt x="1519237" y="492546"/>
                  </a:lnTo>
                  <a:lnTo>
                    <a:pt x="1571625" y="505420"/>
                  </a:lnTo>
                  <a:lnTo>
                    <a:pt x="1624012" y="519186"/>
                  </a:lnTo>
                  <a:lnTo>
                    <a:pt x="1676400" y="533400"/>
                  </a:lnTo>
                </a:path>
              </a:pathLst>
            </a:custGeom>
            <a:noFill/>
            <a:ln w="19075" cap="flat" cmpd="sng">
              <a:solidFill>
                <a:srgbClr val="FFA3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5" name="Google Shape;235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71800" y="1943100"/>
              <a:ext cx="5932932" cy="4140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30"/>
          <p:cNvSpPr txBox="1"/>
          <p:nvPr/>
        </p:nvSpPr>
        <p:spPr>
          <a:xfrm>
            <a:off x="471017" y="992695"/>
            <a:ext cx="3322954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ea typeface="Arial"/>
                <a:cs typeface="Arial"/>
                <a:sym typeface="Arial"/>
              </a:rPr>
              <a:t>Five houses on a hill by the beach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Review Example</a:t>
            </a:r>
            <a:endParaRPr b="1" dirty="0">
              <a:latin typeface="+mn-lt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16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87120" y="1827047"/>
            <a:ext cx="137922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9FE9"/>
                </a:solidFill>
                <a:ea typeface="Arial"/>
                <a:cs typeface="Arial"/>
                <a:sym typeface="Arial"/>
              </a:rPr>
              <a:t>House Prices: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801420" y="2193226"/>
            <a:ext cx="1043940" cy="124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97180" marR="5080" lvl="0" indent="-2851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$2,000,000 500,000</a:t>
            </a:r>
            <a:endParaRPr sz="1600" dirty="0">
              <a:ea typeface="Arial"/>
              <a:cs typeface="Arial"/>
              <a:sym typeface="Arial"/>
            </a:endParaRPr>
          </a:p>
          <a:p>
            <a:pPr marL="297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300,000</a:t>
            </a:r>
            <a:endParaRPr sz="1600" dirty="0">
              <a:ea typeface="Arial"/>
              <a:cs typeface="Arial"/>
              <a:sym typeface="Arial"/>
            </a:endParaRPr>
          </a:p>
          <a:p>
            <a:pPr marL="297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100,000</a:t>
            </a:r>
            <a:endParaRPr sz="1600" dirty="0">
              <a:ea typeface="Arial"/>
              <a:cs typeface="Arial"/>
              <a:sym typeface="Arial"/>
            </a:endParaRPr>
          </a:p>
          <a:p>
            <a:pPr marL="297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100,000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590800" y="1314450"/>
            <a:ext cx="6400800" cy="3429000"/>
          </a:xfrm>
          <a:prstGeom prst="rect">
            <a:avLst/>
          </a:prstGeom>
          <a:noFill/>
          <a:ln w="12700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24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$2,000 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87388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$500 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9593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$300 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060450" lvl="0" indent="0" algn="l" rtl="0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$100 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marR="624840" lvl="0" indent="0" algn="ctr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$100 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6790914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Review Example: Summary Statistics</a:t>
            </a:r>
            <a:endParaRPr b="1" dirty="0">
              <a:latin typeface="+mn-lt"/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17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3002275" y="2095675"/>
            <a:ext cx="5391300" cy="1872600"/>
          </a:xfrm>
          <a:prstGeom prst="rect">
            <a:avLst/>
          </a:prstGeom>
          <a:solidFill>
            <a:srgbClr val="F1F1F1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a typeface="Arial"/>
                <a:cs typeface="Arial"/>
                <a:sym typeface="Arial"/>
              </a:rPr>
              <a:t>Mean</a:t>
            </a:r>
            <a:r>
              <a:rPr lang="en" sz="1400" b="1" dirty="0">
                <a:ea typeface="Arial"/>
                <a:cs typeface="Arial"/>
                <a:sym typeface="Arial"/>
              </a:rPr>
              <a:t>:	</a:t>
            </a:r>
            <a:r>
              <a:rPr lang="en" sz="1400" dirty="0">
                <a:ea typeface="Arial"/>
                <a:cs typeface="Arial"/>
                <a:sym typeface="Arial"/>
              </a:rPr>
              <a:t>($3,000,000/5) = </a:t>
            </a:r>
            <a:r>
              <a:rPr lang="en" sz="1600" b="1" dirty="0">
                <a:ea typeface="Arial"/>
                <a:cs typeface="Arial"/>
                <a:sym typeface="Arial"/>
              </a:rPr>
              <a:t>$600,000</a:t>
            </a:r>
            <a:endParaRPr sz="1600" dirty="0"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950" dirty="0">
              <a:ea typeface="Arial"/>
              <a:cs typeface="Arial"/>
              <a:sym typeface="Arial"/>
            </a:endParaRPr>
          </a:p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a typeface="Arial"/>
                <a:cs typeface="Arial"/>
                <a:sym typeface="Arial"/>
              </a:rPr>
              <a:t>Median: </a:t>
            </a:r>
            <a:r>
              <a:rPr lang="en" sz="1400" dirty="0">
                <a:ea typeface="Arial"/>
                <a:cs typeface="Arial"/>
                <a:sym typeface="Arial"/>
              </a:rPr>
              <a:t>middle value of ranked data </a:t>
            </a:r>
            <a:r>
              <a:rPr lang="en" sz="2000" dirty="0">
                <a:ea typeface="Arial"/>
                <a:cs typeface="Arial"/>
                <a:sym typeface="Arial"/>
              </a:rPr>
              <a:t>= </a:t>
            </a:r>
            <a:r>
              <a:rPr lang="en" sz="1600" b="1" dirty="0">
                <a:ea typeface="Arial"/>
                <a:cs typeface="Arial"/>
                <a:sym typeface="Arial"/>
              </a:rPr>
              <a:t>$300,000</a:t>
            </a:r>
            <a:endParaRPr sz="1600" dirty="0"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950" dirty="0">
              <a:ea typeface="Arial"/>
              <a:cs typeface="Arial"/>
              <a:sym typeface="Arial"/>
            </a:endParaRPr>
          </a:p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a typeface="Arial"/>
                <a:cs typeface="Arial"/>
                <a:sym typeface="Arial"/>
              </a:rPr>
              <a:t>Mode:	</a:t>
            </a:r>
            <a:r>
              <a:rPr lang="en" sz="2000" dirty="0">
                <a:ea typeface="Arial"/>
                <a:cs typeface="Arial"/>
                <a:sym typeface="Arial"/>
              </a:rPr>
              <a:t>most frequent value = </a:t>
            </a:r>
            <a:r>
              <a:rPr lang="en" sz="1600" b="1" dirty="0">
                <a:ea typeface="Arial"/>
                <a:cs typeface="Arial"/>
                <a:sym typeface="Arial"/>
              </a:rPr>
              <a:t>$100,000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750425" y="2024425"/>
            <a:ext cx="2121600" cy="2015100"/>
          </a:xfrm>
          <a:prstGeom prst="rect">
            <a:avLst/>
          </a:prstGeom>
          <a:solidFill>
            <a:srgbClr val="F1F1F1"/>
          </a:solidFill>
          <a:ln w="127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0" marR="46481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House Prices:</a:t>
            </a:r>
            <a:endParaRPr sz="1600" dirty="0"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800" dirty="0">
              <a:ea typeface="Arial"/>
              <a:cs typeface="Arial"/>
              <a:sym typeface="Arial"/>
            </a:endParaRPr>
          </a:p>
          <a:p>
            <a:pPr marL="0" marR="52641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$2,000,000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marR="598805" lvl="0" indent="0" algn="r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500,000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marR="59880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300,000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marR="59880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100,000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marR="59880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ea typeface="Arial"/>
                <a:cs typeface="Arial"/>
                <a:sym typeface="Arial"/>
              </a:rPr>
              <a:t>  100,000</a:t>
            </a:r>
            <a:endParaRPr sz="1400" dirty="0">
              <a:ea typeface="Arial"/>
              <a:cs typeface="Arial"/>
              <a:sym typeface="Arial"/>
            </a:endParaRPr>
          </a:p>
          <a:p>
            <a:pPr marL="89535" lvl="0" indent="0" algn="l" rtl="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Sum </a:t>
            </a:r>
            <a:r>
              <a:rPr lang="en" sz="1600" b="1" dirty="0">
                <a:ea typeface="Arial"/>
                <a:cs typeface="Arial"/>
                <a:sym typeface="Arial"/>
              </a:rPr>
              <a:t>$3,000,000</a:t>
            </a:r>
            <a:endParaRPr sz="1600"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886967" y="1581150"/>
            <a:ext cx="7543800" cy="1981200"/>
          </a:xfrm>
          <a:prstGeom prst="rect">
            <a:avLst/>
          </a:prstGeom>
          <a:solidFill>
            <a:srgbClr val="F1F1F1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433069" lvl="0" indent="-3416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generally used, unless extreme values (outliers) exist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33069" lvl="0" indent="-341629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" sz="1600" b="1">
                <a:latin typeface="Arial"/>
                <a:ea typeface="Arial"/>
                <a:cs typeface="Arial"/>
                <a:sym typeface="Arial"/>
              </a:rPr>
              <a:t>median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often used, since the median is not sensitive to extreme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330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values.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29894" marR="89535" lvl="0" indent="-33718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Example: Median home prices may be reported for a region – less sensitive to outliers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157282" y="354913"/>
            <a:ext cx="7371827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Which measure of location is the “best”?</a:t>
            </a:r>
            <a:endParaRPr b="1" dirty="0">
              <a:latin typeface="+mn-lt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  <a:ea typeface="Quattrocento Sans"/>
                <a:cs typeface="Quattrocento Sans"/>
                <a:sym typeface="Quattrocento Sans"/>
              </a:rPr>
              <a:t>Quartiles</a:t>
            </a:r>
            <a:endParaRPr b="1" dirty="0">
              <a:latin typeface="+mn-lt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19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558797" y="1022413"/>
            <a:ext cx="5467350" cy="50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Quartiles split the ranked data into 4 segments with an equal number of values per segment</a:t>
            </a:r>
            <a:endParaRPr sz="1600" dirty="0"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33"/>
          <p:cNvGraphicFramePr/>
          <p:nvPr/>
        </p:nvGraphicFramePr>
        <p:xfrm>
          <a:off x="1593899" y="1763495"/>
          <a:ext cx="5638800" cy="342900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66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240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B8EC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240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F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240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9FF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240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4" name="Google Shape;264;p33"/>
          <p:cNvSpPr/>
          <p:nvPr/>
        </p:nvSpPr>
        <p:spPr>
          <a:xfrm>
            <a:off x="2514600" y="2168270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76200" y="228600"/>
                </a:moveTo>
                <a:lnTo>
                  <a:pt x="76200" y="0"/>
                </a:lnTo>
                <a:lnTo>
                  <a:pt x="0" y="0"/>
                </a:lnTo>
                <a:lnTo>
                  <a:pt x="76200" y="0"/>
                </a:lnTo>
                <a:lnTo>
                  <a:pt x="152400" y="0"/>
                </a:lnTo>
                <a:lnTo>
                  <a:pt x="76200" y="0"/>
                </a:lnTo>
                <a:lnTo>
                  <a:pt x="76200" y="2286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685800" y="3009526"/>
            <a:ext cx="8001000" cy="1116000"/>
          </a:xfrm>
          <a:prstGeom prst="rect">
            <a:avLst/>
          </a:prstGeom>
          <a:solidFill>
            <a:srgbClr val="F1F1F1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900" rIns="0" bIns="0" anchor="t" anchorCtr="0">
            <a:spAutoFit/>
          </a:bodyPr>
          <a:lstStyle/>
          <a:p>
            <a:pPr marL="427990" marR="400685" lvl="0" indent="-34163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The first quartile, Q1, is the value for which 25% of the observations are smaller and 75% are larger</a:t>
            </a:r>
            <a:endParaRPr sz="1600" dirty="0">
              <a:ea typeface="Arial"/>
              <a:cs typeface="Arial"/>
              <a:sym typeface="Arial"/>
            </a:endParaRPr>
          </a:p>
          <a:p>
            <a:pPr marL="427990" lvl="0" indent="-34163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Q2 is the same as the median (50% are smaller, 50% are larger)</a:t>
            </a:r>
            <a:endParaRPr sz="1600" dirty="0">
              <a:ea typeface="Arial"/>
              <a:cs typeface="Arial"/>
              <a:sym typeface="Arial"/>
            </a:endParaRPr>
          </a:p>
          <a:p>
            <a:pPr marL="427990" lvl="0" indent="-341630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Only 25% of the observations are greater than the third quartile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3657600" y="2168270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76200" y="228600"/>
                </a:moveTo>
                <a:lnTo>
                  <a:pt x="76200" y="0"/>
                </a:lnTo>
                <a:lnTo>
                  <a:pt x="0" y="0"/>
                </a:lnTo>
                <a:lnTo>
                  <a:pt x="76200" y="0"/>
                </a:lnTo>
                <a:lnTo>
                  <a:pt x="152400" y="0"/>
                </a:lnTo>
                <a:lnTo>
                  <a:pt x="76200" y="0"/>
                </a:lnTo>
                <a:lnTo>
                  <a:pt x="76200" y="2286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5257800" y="2168270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228600" extrusionOk="0">
                <a:moveTo>
                  <a:pt x="76200" y="228600"/>
                </a:moveTo>
                <a:lnTo>
                  <a:pt x="76200" y="0"/>
                </a:lnTo>
                <a:lnTo>
                  <a:pt x="0" y="0"/>
                </a:lnTo>
                <a:lnTo>
                  <a:pt x="76200" y="0"/>
                </a:lnTo>
                <a:lnTo>
                  <a:pt x="152400" y="0"/>
                </a:lnTo>
                <a:lnTo>
                  <a:pt x="76200" y="0"/>
                </a:lnTo>
                <a:lnTo>
                  <a:pt x="76200" y="2286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2360422" y="2434019"/>
            <a:ext cx="33147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3503803" y="2434019"/>
            <a:ext cx="33147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5180203" y="2434019"/>
            <a:ext cx="33210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What is Statistics?</a:t>
            </a:r>
            <a:endParaRPr b="1" dirty="0">
              <a:latin typeface="+mn-lt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685800" y="953278"/>
            <a:ext cx="7772400" cy="2825591"/>
          </a:xfrm>
          <a:custGeom>
            <a:avLst/>
            <a:gdLst/>
            <a:ahLst/>
            <a:cxnLst/>
            <a:rect l="l" t="t" r="r" b="b"/>
            <a:pathLst>
              <a:path w="7772400" h="3767454" extrusionOk="0">
                <a:moveTo>
                  <a:pt x="7772400" y="0"/>
                </a:moveTo>
                <a:lnTo>
                  <a:pt x="0" y="0"/>
                </a:lnTo>
                <a:lnTo>
                  <a:pt x="0" y="3767328"/>
                </a:lnTo>
                <a:lnTo>
                  <a:pt x="7772400" y="3767328"/>
                </a:lnTo>
                <a:lnTo>
                  <a:pt x="77724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766063" y="867427"/>
            <a:ext cx="6943725" cy="6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Statistics</a:t>
            </a:r>
            <a:endParaRPr sz="1600" dirty="0">
              <a:ea typeface="Arial"/>
              <a:cs typeface="Arial"/>
              <a:sym typeface="Arial"/>
            </a:endParaRPr>
          </a:p>
          <a:p>
            <a:pPr marL="354330" lvl="0" indent="0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" sz="1800" dirty="0">
                <a:ea typeface="Arial"/>
                <a:cs typeface="Arial"/>
                <a:sym typeface="Arial"/>
              </a:rPr>
              <a:t>science of collecting, organizing, analyzing, and interpreting Data</a:t>
            </a:r>
            <a:endParaRPr sz="1800" dirty="0"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16"/>
          <p:cNvGraphicFramePr/>
          <p:nvPr>
            <p:extLst>
              <p:ext uri="{D42A27DB-BD31-4B8C-83A1-F6EECF244321}">
                <p14:modId xmlns:p14="http://schemas.microsoft.com/office/powerpoint/2010/main" val="2700707421"/>
              </p:ext>
            </p:extLst>
          </p:nvPr>
        </p:nvGraphicFramePr>
        <p:xfrm>
          <a:off x="1519319" y="1807002"/>
          <a:ext cx="3124200" cy="1714025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558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Collecting …</a:t>
                      </a:r>
                      <a:endParaRPr sz="11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Organizing …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Displaying …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marL="520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Interpreting …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marL="571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Analyzing …</a:t>
                      </a:r>
                      <a:endParaRPr sz="11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100" marB="0">
                    <a:lnL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5638800" y="1867662"/>
            <a:ext cx="1981200" cy="1300356"/>
          </a:xfrm>
          <a:prstGeom prst="rect">
            <a:avLst/>
          </a:prstGeom>
          <a:solidFill>
            <a:srgbClr val="DCE6F1"/>
          </a:solidFill>
          <a:ln w="9525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050" dirty="0">
              <a:ea typeface="Times New Roman"/>
              <a:cs typeface="Times New Roman"/>
              <a:sym typeface="Times New Roman"/>
            </a:endParaRPr>
          </a:p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ea typeface="Arial"/>
                <a:cs typeface="Arial"/>
                <a:sym typeface="Arial"/>
              </a:rPr>
              <a:t>Data</a:t>
            </a:r>
            <a:endParaRPr sz="2000" dirty="0"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85269" y="4216731"/>
            <a:ext cx="6916500" cy="536700"/>
          </a:xfrm>
          <a:prstGeom prst="rect">
            <a:avLst/>
          </a:prstGeom>
          <a:solidFill>
            <a:srgbClr val="009FE9"/>
          </a:solidFill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431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The objective of this module is to provide a brief introduction to</a:t>
            </a:r>
            <a:endParaRPr sz="1600" dirty="0">
              <a:ea typeface="Arial"/>
              <a:cs typeface="Arial"/>
              <a:sym typeface="Arial"/>
            </a:endParaRPr>
          </a:p>
          <a:p>
            <a:pPr marL="45085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00" b="1" i="1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Statistics and its application in business scenarios.</a:t>
            </a:r>
            <a:endParaRPr sz="1600"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Quartile Formulas</a:t>
            </a:r>
            <a:endParaRPr b="1" dirty="0">
              <a:latin typeface="+mn-lt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20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34"/>
          <p:cNvGrpSpPr/>
          <p:nvPr/>
        </p:nvGrpSpPr>
        <p:grpSpPr>
          <a:xfrm>
            <a:off x="533400" y="1029817"/>
            <a:ext cx="8229600" cy="2884226"/>
            <a:chOff x="533400" y="1373124"/>
            <a:chExt cx="8229600" cy="2917190"/>
          </a:xfrm>
        </p:grpSpPr>
        <p:sp>
          <p:nvSpPr>
            <p:cNvPr id="278" name="Google Shape;278;p34"/>
            <p:cNvSpPr/>
            <p:nvPr/>
          </p:nvSpPr>
          <p:spPr>
            <a:xfrm>
              <a:off x="533400" y="1373124"/>
              <a:ext cx="8229600" cy="2917190"/>
            </a:xfrm>
            <a:custGeom>
              <a:avLst/>
              <a:gdLst/>
              <a:ahLst/>
              <a:cxnLst/>
              <a:rect l="l" t="t" r="r" b="b"/>
              <a:pathLst>
                <a:path w="8229600" h="2917190" extrusionOk="0">
                  <a:moveTo>
                    <a:pt x="8229600" y="0"/>
                  </a:moveTo>
                  <a:lnTo>
                    <a:pt x="0" y="0"/>
                  </a:lnTo>
                  <a:lnTo>
                    <a:pt x="0" y="2916936"/>
                  </a:lnTo>
                  <a:lnTo>
                    <a:pt x="8229600" y="291693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33400" y="1373124"/>
              <a:ext cx="8229600" cy="2917190"/>
            </a:xfrm>
            <a:custGeom>
              <a:avLst/>
              <a:gdLst/>
              <a:ahLst/>
              <a:cxnLst/>
              <a:rect l="l" t="t" r="r" b="b"/>
              <a:pathLst>
                <a:path w="8229600" h="2917190" extrusionOk="0">
                  <a:moveTo>
                    <a:pt x="0" y="2916936"/>
                  </a:moveTo>
                  <a:lnTo>
                    <a:pt x="8229600" y="291693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916936"/>
                  </a:lnTo>
                  <a:close/>
                </a:path>
              </a:pathLst>
            </a:custGeom>
            <a:noFill/>
            <a:ln w="9525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4"/>
          <p:cNvSpPr txBox="1"/>
          <p:nvPr/>
        </p:nvSpPr>
        <p:spPr>
          <a:xfrm>
            <a:off x="984808" y="1049845"/>
            <a:ext cx="732663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3815" marR="5080" lvl="0" indent="-43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ea typeface="Arial"/>
                <a:cs typeface="Arial"/>
                <a:sym typeface="Arial"/>
              </a:rPr>
              <a:t>Find a quartile by determining the value in the appropriate position in the ranked data, where</a:t>
            </a:r>
            <a:endParaRPr sz="1800" dirty="0"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984808" y="2172461"/>
            <a:ext cx="603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984808" y="2583941"/>
            <a:ext cx="603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984799" y="2946475"/>
            <a:ext cx="5105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ea typeface="Arial"/>
                <a:cs typeface="Arial"/>
                <a:sym typeface="Arial"/>
              </a:rPr>
              <a:t>where	</a:t>
            </a:r>
            <a:r>
              <a:rPr lang="en" sz="1800" b="1" dirty="0">
                <a:ea typeface="Arial"/>
                <a:cs typeface="Arial"/>
                <a:sym typeface="Arial"/>
              </a:rPr>
              <a:t>n	</a:t>
            </a:r>
            <a:r>
              <a:rPr lang="en" sz="1800" dirty="0">
                <a:ea typeface="Arial"/>
                <a:cs typeface="Arial"/>
                <a:sym typeface="Arial"/>
              </a:rPr>
              <a:t>is the number of observed values</a:t>
            </a:r>
            <a:endParaRPr sz="1800" dirty="0"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957908" y="1824787"/>
            <a:ext cx="72282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5605" lvl="0" indent="-395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▪"/>
            </a:pPr>
            <a:r>
              <a:rPr lang="en" sz="1800" b="1" dirty="0">
                <a:ea typeface="Arial"/>
                <a:cs typeface="Arial"/>
                <a:sym typeface="Arial"/>
              </a:rPr>
              <a:t>First quartile position:		Q1 = (n+1)/4</a:t>
            </a:r>
            <a:endParaRPr sz="1800" dirty="0"/>
          </a:p>
          <a:p>
            <a:pPr marL="395605" lvl="0" indent="-395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▪"/>
            </a:pPr>
            <a:r>
              <a:rPr lang="en" sz="1800" b="1" dirty="0">
                <a:ea typeface="Arial"/>
                <a:cs typeface="Arial"/>
                <a:sym typeface="Arial"/>
              </a:rPr>
              <a:t>Second quartile position:	Q2 = (n+1)/2 </a:t>
            </a:r>
            <a:r>
              <a:rPr lang="en" sz="1800" dirty="0">
                <a:ea typeface="Arial"/>
                <a:cs typeface="Arial"/>
                <a:sym typeface="Arial"/>
              </a:rPr>
              <a:t>(the median position)</a:t>
            </a:r>
            <a:endParaRPr sz="1800" dirty="0"/>
          </a:p>
          <a:p>
            <a:pPr marL="395605" lvl="0" indent="-395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▪"/>
            </a:pPr>
            <a:r>
              <a:rPr lang="en" sz="1800" b="1" dirty="0">
                <a:ea typeface="Arial"/>
                <a:cs typeface="Arial"/>
                <a:sym typeface="Arial"/>
              </a:rPr>
              <a:t>Third quartile position:		Q3 = 3(n+1)/4</a:t>
            </a:r>
            <a:endParaRPr sz="1800" b="1" dirty="0"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/>
        </p:nvSpPr>
        <p:spPr>
          <a:xfrm>
            <a:off x="695045" y="1940476"/>
            <a:ext cx="1109980" cy="65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(n = 9)</a:t>
            </a:r>
            <a:endParaRPr sz="1600" dirty="0"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Q1 is in the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1714906" y="2166898"/>
            <a:ext cx="2124710" cy="359694"/>
          </a:xfrm>
          <a:prstGeom prst="rect">
            <a:avLst/>
          </a:prstGeom>
          <a:solidFill>
            <a:srgbClr val="E0F5FF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2375" rIns="0" bIns="0" anchor="ctr" anchorCtr="0">
            <a:spAutoFit/>
          </a:bodyPr>
          <a:lstStyle/>
          <a:p>
            <a:pPr marL="1403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(9+1)/4 = 2.5 position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3985856" y="2230717"/>
            <a:ext cx="166497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of the ranked data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84961" y="2489549"/>
            <a:ext cx="531114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so use the value half way between the 2nd and 3rd values,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3360801" y="2890742"/>
            <a:ext cx="240665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so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3732276" y="2876931"/>
            <a:ext cx="1280160" cy="274320"/>
          </a:xfrm>
          <a:prstGeom prst="rect">
            <a:avLst/>
          </a:prstGeom>
          <a:solidFill>
            <a:srgbClr val="E0F5FF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8445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Q1 = 12.5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Quartiles</a:t>
            </a:r>
            <a:endParaRPr b="1" dirty="0">
              <a:latin typeface="+mn-lt"/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21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67868" y="1423034"/>
            <a:ext cx="8310880" cy="285956"/>
          </a:xfrm>
          <a:prstGeom prst="rect">
            <a:avLst/>
          </a:prstGeom>
          <a:solidFill>
            <a:srgbClr val="E0F5FF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908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Sample Data in Ordered Array:         </a:t>
            </a:r>
            <a:r>
              <a:rPr lang="en" sz="1600" dirty="0">
                <a:ea typeface="Arial"/>
                <a:cs typeface="Arial"/>
                <a:sym typeface="Arial"/>
              </a:rPr>
              <a:t>11          12      13        16      16        17        18       21        22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625246" y="840047"/>
            <a:ext cx="2152015" cy="59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9FE9"/>
                </a:solidFill>
                <a:ea typeface="Arial"/>
                <a:cs typeface="Arial"/>
                <a:sym typeface="Arial"/>
              </a:rPr>
              <a:t>Example:</a:t>
            </a:r>
            <a:endParaRPr sz="1800" dirty="0">
              <a:ea typeface="Arial"/>
              <a:cs typeface="Arial"/>
              <a:sym typeface="Arial"/>
            </a:endParaRPr>
          </a:p>
          <a:p>
            <a:pPr marL="297180" lvl="0" indent="-28448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1F396C"/>
              </a:buClr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Find the first quartile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4177275" y="1724013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609600" extrusionOk="0">
                <a:moveTo>
                  <a:pt x="114300" y="609600"/>
                </a:moveTo>
                <a:lnTo>
                  <a:pt x="114300" y="0"/>
                </a:lnTo>
                <a:lnTo>
                  <a:pt x="0" y="0"/>
                </a:lnTo>
                <a:lnTo>
                  <a:pt x="114300" y="0"/>
                </a:lnTo>
                <a:lnTo>
                  <a:pt x="228600" y="0"/>
                </a:lnTo>
                <a:lnTo>
                  <a:pt x="114300" y="0"/>
                </a:lnTo>
                <a:lnTo>
                  <a:pt x="114300" y="6096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1243575" y="3761632"/>
            <a:ext cx="6096000" cy="594000"/>
          </a:xfrm>
          <a:prstGeom prst="rect">
            <a:avLst/>
          </a:prstGeom>
          <a:solidFill>
            <a:srgbClr val="E0F5FF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153035" marR="11233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ea typeface="Arial"/>
                <a:cs typeface="Arial"/>
                <a:sym typeface="Arial"/>
              </a:rPr>
              <a:t>Q1 and Q3 are measures of noncentral location Q2 = median, a measure of central tendency</a:t>
            </a:r>
            <a:endParaRPr sz="1800"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838200" y="1248149"/>
            <a:ext cx="7010400" cy="2990100"/>
          </a:xfrm>
          <a:prstGeom prst="rect">
            <a:avLst/>
          </a:prstGeom>
          <a:solidFill>
            <a:srgbClr val="E0F5FF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5130" lvl="0" indent="-3187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Q1 is in the (9+1)/4 = 2.5 position of the ranked data,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981325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so	</a:t>
            </a: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Q1 = 12.5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550" dirty="0">
              <a:latin typeface="Arial"/>
              <a:ea typeface="Arial"/>
              <a:cs typeface="Arial"/>
              <a:sym typeface="Arial"/>
            </a:endParaRPr>
          </a:p>
          <a:p>
            <a:pPr marL="42799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Q2 is in the (9+1)/2 = 5th position of the ranked data,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981325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so	</a:t>
            </a: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Q2 = median = 16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550" dirty="0">
              <a:latin typeface="Arial"/>
              <a:ea typeface="Arial"/>
              <a:cs typeface="Arial"/>
              <a:sym typeface="Arial"/>
            </a:endParaRPr>
          </a:p>
          <a:p>
            <a:pPr marL="42799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Q3 is in the 3(9+1)/4 = 7.5 position of the ranked data,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981325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so	</a:t>
            </a: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Q3 = 19.5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459740" y="344996"/>
            <a:ext cx="1670648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Quartiles</a:t>
            </a:r>
            <a:endParaRPr b="1" dirty="0">
              <a:latin typeface="+mn-lt"/>
            </a:endParaRPr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22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2130388" y="344996"/>
            <a:ext cx="1299845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Geometric Mean</a:t>
            </a:r>
            <a:endParaRPr b="1" dirty="0">
              <a:latin typeface="+mn-lt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23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65" y="957431"/>
            <a:ext cx="7284721" cy="388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459740" y="226689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Example</a:t>
            </a:r>
            <a:endParaRPr b="1" dirty="0">
              <a:latin typeface="+mn-lt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24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38" y="747985"/>
            <a:ext cx="8401125" cy="419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title"/>
          </p:nvPr>
        </p:nvSpPr>
        <p:spPr>
          <a:xfrm>
            <a:off x="459739" y="344996"/>
            <a:ext cx="1614891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Example</a:t>
            </a:r>
            <a:endParaRPr b="1" dirty="0">
              <a:latin typeface="+mn-lt"/>
            </a:endParaRPr>
          </a:p>
        </p:txBody>
      </p:sp>
      <p:sp>
        <p:nvSpPr>
          <p:cNvPr id="331" name="Google Shape;331;p39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25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1990538" y="344996"/>
            <a:ext cx="116586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533400" y="971550"/>
            <a:ext cx="8077200" cy="321873"/>
          </a:xfrm>
          <a:prstGeom prst="rect">
            <a:avLst/>
          </a:prstGeom>
          <a:solidFill>
            <a:srgbClr val="E0F5FF"/>
          </a:solidFill>
          <a:ln>
            <a:noFill/>
          </a:ln>
        </p:spPr>
        <p:txBody>
          <a:bodyPr spcFirstLastPara="1" wrap="square" lIns="0" tIns="105400" rIns="0" bIns="0" anchor="t" anchorCtr="0">
            <a:sp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Use the 1-year returns to compute the arithmetic mean and the geometric mean:</a:t>
            </a:r>
            <a:endParaRPr sz="1400" dirty="0"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75" y="1419000"/>
            <a:ext cx="746366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Measures of Variation</a:t>
            </a:r>
            <a:endParaRPr b="1" dirty="0">
              <a:latin typeface="+mn-lt"/>
            </a:endParaRPr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26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2492" y="2672333"/>
            <a:ext cx="2597261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 txBox="1"/>
          <p:nvPr/>
        </p:nvSpPr>
        <p:spPr>
          <a:xfrm>
            <a:off x="5649467" y="4165091"/>
            <a:ext cx="1828800" cy="445235"/>
          </a:xfrm>
          <a:prstGeom prst="rect">
            <a:avLst/>
          </a:prstGeom>
          <a:solidFill>
            <a:srgbClr val="E0F5FF"/>
          </a:solidFill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332105" marR="323850" lvl="0" indent="132080" algn="l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Arial"/>
                <a:cs typeface="Arial"/>
                <a:sym typeface="Arial"/>
              </a:rPr>
              <a:t>Same center, different variation</a:t>
            </a:r>
            <a:endParaRPr sz="1200" dirty="0"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686561" y="1429024"/>
            <a:ext cx="7087363" cy="408146"/>
            <a:chOff x="686561" y="1905365"/>
            <a:chExt cx="7087363" cy="544195"/>
          </a:xfrm>
        </p:grpSpPr>
        <p:sp>
          <p:nvSpPr>
            <p:cNvPr id="341" name="Google Shape;341;p40"/>
            <p:cNvSpPr/>
            <p:nvPr/>
          </p:nvSpPr>
          <p:spPr>
            <a:xfrm>
              <a:off x="6173723" y="213396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120000" h="315594" extrusionOk="0">
                  <a:moveTo>
                    <a:pt x="0" y="0"/>
                  </a:moveTo>
                  <a:lnTo>
                    <a:pt x="0" y="315102"/>
                  </a:lnTo>
                </a:path>
              </a:pathLst>
            </a:custGeom>
            <a:noFill/>
            <a:ln w="20600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86561" y="2143505"/>
              <a:ext cx="7086600" cy="1905"/>
            </a:xfrm>
            <a:custGeom>
              <a:avLst/>
              <a:gdLst/>
              <a:ahLst/>
              <a:cxnLst/>
              <a:rect l="l" t="t" r="r" b="b"/>
              <a:pathLst>
                <a:path w="7086600" h="1905" extrusionOk="0">
                  <a:moveTo>
                    <a:pt x="0" y="0"/>
                  </a:moveTo>
                  <a:lnTo>
                    <a:pt x="7086600" y="1524"/>
                  </a:lnTo>
                </a:path>
              </a:pathLst>
            </a:custGeom>
            <a:noFill/>
            <a:ln w="19075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2668524" y="213396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w="120000" h="313689" extrusionOk="0">
                  <a:moveTo>
                    <a:pt x="0" y="0"/>
                  </a:moveTo>
                  <a:lnTo>
                    <a:pt x="0" y="313578"/>
                  </a:lnTo>
                </a:path>
              </a:pathLst>
            </a:custGeom>
            <a:noFill/>
            <a:ln w="20600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4497323" y="1905365"/>
              <a:ext cx="0" cy="542290"/>
            </a:xfrm>
            <a:custGeom>
              <a:avLst/>
              <a:gdLst/>
              <a:ahLst/>
              <a:cxnLst/>
              <a:rect l="l" t="t" r="r" b="b"/>
              <a:pathLst>
                <a:path w="120000" h="542289" extrusionOk="0">
                  <a:moveTo>
                    <a:pt x="0" y="0"/>
                  </a:moveTo>
                  <a:lnTo>
                    <a:pt x="0" y="542178"/>
                  </a:lnTo>
                </a:path>
              </a:pathLst>
            </a:custGeom>
            <a:noFill/>
            <a:ln w="20600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7773924" y="213396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120000" h="315594" extrusionOk="0">
                  <a:moveTo>
                    <a:pt x="0" y="0"/>
                  </a:moveTo>
                  <a:lnTo>
                    <a:pt x="0" y="315102"/>
                  </a:lnTo>
                </a:path>
              </a:pathLst>
            </a:custGeom>
            <a:noFill/>
            <a:ln w="20600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40"/>
          <p:cNvSpPr txBox="1"/>
          <p:nvPr/>
        </p:nvSpPr>
        <p:spPr>
          <a:xfrm>
            <a:off x="3581400" y="1177289"/>
            <a:ext cx="1828800" cy="285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8725" rIns="0" bIns="0" anchor="t" anchorCtr="0">
            <a:spAutoFit/>
          </a:bodyPr>
          <a:lstStyle/>
          <a:p>
            <a:pPr marL="520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Variation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3733800" y="1836515"/>
            <a:ext cx="1371600" cy="285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8725" rIns="0" bIns="0" anchor="t" anchorCtr="0">
            <a:spAutoFit/>
          </a:bodyPr>
          <a:lstStyle/>
          <a:p>
            <a:pPr marL="292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Variance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5410200" y="1836528"/>
            <a:ext cx="1524000" cy="53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3505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Standard</a:t>
            </a:r>
            <a:endParaRPr sz="1600" dirty="0">
              <a:ea typeface="Arial"/>
              <a:cs typeface="Arial"/>
              <a:sym typeface="Arial"/>
            </a:endParaRPr>
          </a:p>
          <a:p>
            <a:pPr marL="33782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Deviation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7240525" y="1836529"/>
            <a:ext cx="1675200" cy="53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Coefficient of</a:t>
            </a:r>
            <a:endParaRPr sz="1600" dirty="0">
              <a:ea typeface="Arial"/>
              <a:cs typeface="Arial"/>
              <a:sym typeface="Arial"/>
            </a:endParaRPr>
          </a:p>
          <a:p>
            <a:pPr marL="127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Variation</a:t>
            </a:r>
            <a:endParaRPr sz="1600" dirty="0"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40"/>
          <p:cNvGrpSpPr/>
          <p:nvPr/>
        </p:nvGrpSpPr>
        <p:grpSpPr>
          <a:xfrm>
            <a:off x="228600" y="1607629"/>
            <a:ext cx="1216660" cy="479489"/>
            <a:chOff x="228600" y="2143505"/>
            <a:chExt cx="1216660" cy="639318"/>
          </a:xfrm>
        </p:grpSpPr>
        <p:sp>
          <p:nvSpPr>
            <p:cNvPr id="351" name="Google Shape;351;p40"/>
            <p:cNvSpPr/>
            <p:nvPr/>
          </p:nvSpPr>
          <p:spPr>
            <a:xfrm>
              <a:off x="686562" y="2143505"/>
              <a:ext cx="1905" cy="381000"/>
            </a:xfrm>
            <a:custGeom>
              <a:avLst/>
              <a:gdLst/>
              <a:ahLst/>
              <a:cxnLst/>
              <a:rect l="l" t="t" r="r" b="b"/>
              <a:pathLst>
                <a:path w="1904" h="381000" extrusionOk="0">
                  <a:moveTo>
                    <a:pt x="0" y="0"/>
                  </a:moveTo>
                  <a:lnTo>
                    <a:pt x="1523" y="381000"/>
                  </a:lnTo>
                </a:path>
              </a:pathLst>
            </a:custGeom>
            <a:noFill/>
            <a:ln w="190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228600" y="2447543"/>
              <a:ext cx="1216660" cy="335280"/>
            </a:xfrm>
            <a:custGeom>
              <a:avLst/>
              <a:gdLst/>
              <a:ahLst/>
              <a:cxnLst/>
              <a:rect l="l" t="t" r="r" b="b"/>
              <a:pathLst>
                <a:path w="1216660" h="335280" extrusionOk="0">
                  <a:moveTo>
                    <a:pt x="1216152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1216152" y="335279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40"/>
          <p:cNvSpPr txBox="1"/>
          <p:nvPr/>
        </p:nvSpPr>
        <p:spPr>
          <a:xfrm>
            <a:off x="524357" y="1856517"/>
            <a:ext cx="6223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Range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679450" y="1836530"/>
            <a:ext cx="1749900" cy="61528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8725" rIns="0" bIns="0" anchor="t" anchorCtr="0">
            <a:spAutoFit/>
          </a:bodyPr>
          <a:lstStyle/>
          <a:p>
            <a:pPr marL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Interquartile</a:t>
            </a:r>
            <a:endParaRPr sz="1600" dirty="0"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Range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644144" y="3053524"/>
            <a:ext cx="3920490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3695" marR="508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96C"/>
              </a:buClr>
              <a:buSzPts val="950"/>
              <a:buFont typeface="Noto Sans Symbols"/>
              <a:buChar char="■"/>
            </a:pPr>
            <a:r>
              <a:rPr lang="en" sz="1600" dirty="0">
                <a:ea typeface="Arial"/>
                <a:cs typeface="Arial"/>
                <a:sym typeface="Arial"/>
              </a:rPr>
              <a:t>Measures of variation give information on the </a:t>
            </a:r>
            <a:r>
              <a:rPr lang="en" sz="1600" b="1" dirty="0">
                <a:ea typeface="Arial"/>
                <a:cs typeface="Arial"/>
                <a:sym typeface="Arial"/>
              </a:rPr>
              <a:t>spread </a:t>
            </a:r>
            <a:r>
              <a:rPr lang="en" sz="1600" dirty="0">
                <a:ea typeface="Arial"/>
                <a:cs typeface="Arial"/>
                <a:sym typeface="Arial"/>
              </a:rPr>
              <a:t>or </a:t>
            </a:r>
            <a:r>
              <a:rPr lang="en" sz="1600" b="1" dirty="0">
                <a:ea typeface="Arial"/>
                <a:cs typeface="Arial"/>
                <a:sym typeface="Arial"/>
              </a:rPr>
              <a:t>variability </a:t>
            </a:r>
            <a:r>
              <a:rPr lang="en" sz="1600" dirty="0">
                <a:ea typeface="Arial"/>
                <a:cs typeface="Arial"/>
                <a:sym typeface="Arial"/>
              </a:rPr>
              <a:t>of the data values.</a:t>
            </a:r>
            <a:endParaRPr sz="1600"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Range</a:t>
            </a:r>
            <a:endParaRPr b="1" dirty="0">
              <a:latin typeface="+mn-lt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27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614" y="978945"/>
            <a:ext cx="6813594" cy="396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Disadvantages of the Range</a:t>
            </a:r>
            <a:endParaRPr b="1" dirty="0">
              <a:latin typeface="+mn-lt"/>
            </a:endParaRPr>
          </a:p>
        </p:txBody>
      </p:sp>
      <p:sp>
        <p:nvSpPr>
          <p:cNvPr id="369" name="Google Shape;369;p42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28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63" y="866322"/>
            <a:ext cx="7055671" cy="419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Interquartile Range</a:t>
            </a:r>
            <a:endParaRPr b="1" dirty="0">
              <a:latin typeface="+mn-lt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29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609600" y="1428750"/>
            <a:ext cx="8001000" cy="222885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555" lvl="0" indent="-2851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Noto Sans Symbols"/>
              <a:buChar char="▪"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Can eliminate some outlier problems by using the interquartile range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79730" marR="405130" lvl="0" indent="-287019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SzPts val="700"/>
              <a:buFont typeface="Noto Sans Symbols"/>
              <a:buChar char="▪"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Eliminate some high- and low-valued observations and calculate the range from the remaining values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300"/>
              <a:buFont typeface="Noto Sans Symbols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376555" lvl="0" indent="-28511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800"/>
              <a:buFont typeface="Noto Sans Symbols"/>
              <a:buChar char="▪"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Interquartile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range = 3rd quartile – 1st quartile	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= Q3 – Q1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Application of Statistics</a:t>
            </a:r>
            <a:endParaRPr b="1" dirty="0">
              <a:latin typeface="+mn-lt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02353" y="1286544"/>
            <a:ext cx="7939293" cy="226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5080" lvl="0" indent="-28701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–"/>
            </a:pPr>
            <a:r>
              <a:rPr lang="en" sz="1400" dirty="0">
                <a:ea typeface="Arial"/>
                <a:cs typeface="Arial"/>
                <a:sym typeface="Arial"/>
              </a:rPr>
              <a:t>Financial analysts use a variety of statistical information, including price-earnings ratios and dividend yields, to guide their investment recommendations.</a:t>
            </a:r>
            <a:endParaRPr sz="1400" dirty="0">
              <a:ea typeface="Arial"/>
              <a:cs typeface="Arial"/>
              <a:sym typeface="Arial"/>
            </a:endParaRPr>
          </a:p>
          <a:p>
            <a:pPr marL="299085" lvl="0" indent="-286385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Font typeface="Calibri"/>
              <a:buChar char="–"/>
            </a:pPr>
            <a:r>
              <a:rPr lang="en" sz="1400" dirty="0">
                <a:ea typeface="Arial"/>
                <a:cs typeface="Arial"/>
                <a:sym typeface="Arial"/>
              </a:rPr>
              <a:t>A variety of statistical quality control charts are used to monitor the output of a production process.</a:t>
            </a:r>
            <a:endParaRPr sz="1400" dirty="0">
              <a:ea typeface="Arial"/>
              <a:cs typeface="Arial"/>
              <a:sym typeface="Arial"/>
            </a:endParaRPr>
          </a:p>
          <a:p>
            <a:pPr marL="299085" marR="512444" lvl="0" indent="-28701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–"/>
            </a:pPr>
            <a:r>
              <a:rPr lang="en" sz="1400" dirty="0">
                <a:ea typeface="Arial"/>
                <a:cs typeface="Arial"/>
                <a:sym typeface="Arial"/>
              </a:rPr>
              <a:t>Economists use statistical information in making forecasts about the future of the economy or some aspect of it.</a:t>
            </a:r>
            <a:endParaRPr sz="1400" dirty="0">
              <a:ea typeface="Arial"/>
              <a:cs typeface="Arial"/>
              <a:sym typeface="Arial"/>
            </a:endParaRPr>
          </a:p>
          <a:p>
            <a:pPr marL="299085" lvl="0" indent="-286385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Font typeface="Calibri"/>
              <a:buChar char="–"/>
            </a:pPr>
            <a:r>
              <a:rPr lang="en" sz="1400" dirty="0">
                <a:ea typeface="Arial"/>
                <a:cs typeface="Arial"/>
                <a:sym typeface="Arial"/>
              </a:rPr>
              <a:t>Banks use lot of statistics to understand the customers they have and take right decisions.</a:t>
            </a:r>
            <a:endParaRPr sz="1400" dirty="0">
              <a:ea typeface="Arial"/>
              <a:cs typeface="Arial"/>
              <a:sym typeface="Arial"/>
            </a:endParaRPr>
          </a:p>
          <a:p>
            <a:pPr marL="299085" marR="37465" lvl="0" indent="-287019" algn="just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Font typeface="Calibri"/>
              <a:buChar char="–"/>
            </a:pPr>
            <a:r>
              <a:rPr lang="en" sz="1400" dirty="0">
                <a:ea typeface="Arial"/>
                <a:cs typeface="Arial"/>
                <a:sym typeface="Arial"/>
              </a:rPr>
              <a:t>Public accounting firms use statistical sampling procedures when conducting audits for their clients.</a:t>
            </a:r>
            <a:endParaRPr sz="1400"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459740" y="344996"/>
            <a:ext cx="67635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7E7E7E"/>
                </a:solidFill>
                <a:ea typeface="Arial"/>
                <a:cs typeface="Arial"/>
                <a:sym typeface="Arial"/>
              </a:rPr>
              <a:t>Variance</a:t>
            </a:r>
            <a:endParaRPr sz="3300" dirty="0"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30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46" y="866282"/>
            <a:ext cx="7523108" cy="417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/>
        </p:nvSpPr>
        <p:spPr>
          <a:xfrm>
            <a:off x="459740" y="344996"/>
            <a:ext cx="4015441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7E7E7E"/>
                </a:solidFill>
                <a:ea typeface="Arial"/>
                <a:cs typeface="Arial"/>
                <a:sym typeface="Arial"/>
              </a:rPr>
              <a:t>Standard Deviation</a:t>
            </a:r>
            <a:endParaRPr sz="3300" dirty="0"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10" y="866282"/>
            <a:ext cx="7755779" cy="424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459739" y="322135"/>
            <a:ext cx="8458349" cy="95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Calculation Example: </a:t>
            </a:r>
            <a:br>
              <a:rPr lang="en" b="1" dirty="0">
                <a:latin typeface="+mn-lt"/>
              </a:rPr>
            </a:br>
            <a:r>
              <a:rPr lang="en" sz="2800" b="1" dirty="0">
                <a:latin typeface="+mn-lt"/>
              </a:rPr>
              <a:t>Sample Standard Deviation</a:t>
            </a:r>
            <a:endParaRPr b="1" dirty="0">
              <a:latin typeface="+mn-lt"/>
            </a:endParaRPr>
          </a:p>
        </p:txBody>
      </p:sp>
      <p:sp>
        <p:nvSpPr>
          <p:cNvPr id="396" name="Google Shape;396;p46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32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1" y="1351253"/>
            <a:ext cx="7991423" cy="371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Measuring variation</a:t>
            </a:r>
            <a:endParaRPr b="1" dirty="0">
              <a:latin typeface="+mn-lt"/>
            </a:endParaRPr>
          </a:p>
        </p:txBody>
      </p:sp>
      <p:sp>
        <p:nvSpPr>
          <p:cNvPr id="406" name="Google Shape;406;p47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33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2944" y="1973961"/>
            <a:ext cx="6133063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7"/>
          <p:cNvSpPr txBox="1"/>
          <p:nvPr/>
        </p:nvSpPr>
        <p:spPr>
          <a:xfrm>
            <a:off x="569682" y="1534197"/>
            <a:ext cx="3270798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a typeface="Arial"/>
                <a:cs typeface="Arial"/>
                <a:sym typeface="Arial"/>
              </a:rPr>
              <a:t>            Small standard deviation</a:t>
            </a:r>
            <a:endParaRPr sz="1800" dirty="0"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665"/>
              </a:spcBef>
              <a:spcAft>
                <a:spcPts val="0"/>
              </a:spcAft>
              <a:buNone/>
            </a:pPr>
            <a:r>
              <a:rPr lang="en" sz="1800" b="1" dirty="0">
                <a:ea typeface="Arial"/>
                <a:cs typeface="Arial"/>
                <a:sym typeface="Arial"/>
              </a:rPr>
              <a:t>Large standard deviation</a:t>
            </a:r>
            <a:endParaRPr sz="1800" dirty="0"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3044571" y="1881473"/>
            <a:ext cx="2366010" cy="1490663"/>
          </a:xfrm>
          <a:custGeom>
            <a:avLst/>
            <a:gdLst/>
            <a:ahLst/>
            <a:cxnLst/>
            <a:rect l="l" t="t" r="r" b="b"/>
            <a:pathLst>
              <a:path w="2366010" h="1987550" extrusionOk="0">
                <a:moveTo>
                  <a:pt x="1679829" y="1987169"/>
                </a:moveTo>
                <a:lnTo>
                  <a:pt x="1662607" y="1958340"/>
                </a:lnTo>
                <a:lnTo>
                  <a:pt x="1636141" y="1914017"/>
                </a:lnTo>
                <a:lnTo>
                  <a:pt x="1619034" y="1940814"/>
                </a:lnTo>
                <a:lnTo>
                  <a:pt x="6858" y="910463"/>
                </a:lnTo>
                <a:lnTo>
                  <a:pt x="0" y="921131"/>
                </a:lnTo>
                <a:lnTo>
                  <a:pt x="1612214" y="1951494"/>
                </a:lnTo>
                <a:lnTo>
                  <a:pt x="1595120" y="1978279"/>
                </a:lnTo>
                <a:lnTo>
                  <a:pt x="1679829" y="1987169"/>
                </a:lnTo>
                <a:close/>
              </a:path>
              <a:path w="2366010" h="1987550" extrusionOk="0">
                <a:moveTo>
                  <a:pt x="2365629" y="615569"/>
                </a:moveTo>
                <a:lnTo>
                  <a:pt x="2351532" y="601472"/>
                </a:lnTo>
                <a:lnTo>
                  <a:pt x="2305431" y="555371"/>
                </a:lnTo>
                <a:lnTo>
                  <a:pt x="2295398" y="585393"/>
                </a:lnTo>
                <a:lnTo>
                  <a:pt x="538861" y="0"/>
                </a:lnTo>
                <a:lnTo>
                  <a:pt x="534797" y="11938"/>
                </a:lnTo>
                <a:lnTo>
                  <a:pt x="2291372" y="597471"/>
                </a:lnTo>
                <a:lnTo>
                  <a:pt x="2281301" y="627634"/>
                </a:lnTo>
                <a:lnTo>
                  <a:pt x="2365629" y="6155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Comparing Standard Deviations</a:t>
            </a:r>
            <a:endParaRPr b="1" dirty="0">
              <a:latin typeface="+mn-lt"/>
            </a:endParaRPr>
          </a:p>
        </p:txBody>
      </p:sp>
      <p:sp>
        <p:nvSpPr>
          <p:cNvPr id="439" name="Google Shape;439;p48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34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6594347" y="1293875"/>
            <a:ext cx="1374775" cy="408146"/>
          </a:xfrm>
          <a:custGeom>
            <a:avLst/>
            <a:gdLst/>
            <a:ahLst/>
            <a:cxnLst/>
            <a:rect l="l" t="t" r="r" b="b"/>
            <a:pathLst>
              <a:path w="1374775" h="544194" extrusionOk="0">
                <a:moveTo>
                  <a:pt x="1374648" y="0"/>
                </a:moveTo>
                <a:lnTo>
                  <a:pt x="0" y="0"/>
                </a:lnTo>
                <a:lnTo>
                  <a:pt x="0" y="544067"/>
                </a:lnTo>
                <a:lnTo>
                  <a:pt x="1374648" y="544067"/>
                </a:lnTo>
                <a:lnTo>
                  <a:pt x="1374648" y="0"/>
                </a:lnTo>
                <a:close/>
              </a:path>
            </a:pathLst>
          </a:custGeom>
          <a:solidFill>
            <a:srgbClr val="E0F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6594347" y="1240625"/>
            <a:ext cx="1374900" cy="286800"/>
          </a:xfrm>
          <a:prstGeom prst="rect">
            <a:avLst/>
          </a:prstGeom>
          <a:solidFill>
            <a:srgbClr val="E0F5FF"/>
          </a:solidFill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0650" lvl="0" indent="0" algn="l" rtl="0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Mean = 15.5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6594347" y="1498221"/>
            <a:ext cx="1374775" cy="203835"/>
          </a:xfrm>
          <a:prstGeom prst="rect">
            <a:avLst/>
          </a:prstGeom>
          <a:solidFill>
            <a:srgbClr val="E0F5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9870" lvl="0" indent="0" algn="l" rtl="0">
              <a:lnSpc>
                <a:spcPct val="10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3.338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870966" y="1488757"/>
            <a:ext cx="5183505" cy="1429"/>
          </a:xfrm>
          <a:custGeom>
            <a:avLst/>
            <a:gdLst/>
            <a:ahLst/>
            <a:cxnLst/>
            <a:rect l="l" t="t" r="r" b="b"/>
            <a:pathLst>
              <a:path w="5183505" h="1905" extrusionOk="0">
                <a:moveTo>
                  <a:pt x="0" y="0"/>
                </a:moveTo>
                <a:lnTo>
                  <a:pt x="5183124" y="1524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8"/>
          <p:cNvSpPr txBox="1"/>
          <p:nvPr/>
        </p:nvSpPr>
        <p:spPr>
          <a:xfrm>
            <a:off x="749299" y="1499006"/>
            <a:ext cx="5204205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11     12	 13    14	  15    16	  17    18	19   20     21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55" y="125730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6255" y="125730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655" y="125730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3655" y="1085850"/>
            <a:ext cx="1714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0855" y="125730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4255" y="125730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2055" y="1257300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8"/>
          <p:cNvSpPr txBox="1"/>
          <p:nvPr/>
        </p:nvSpPr>
        <p:spPr>
          <a:xfrm>
            <a:off x="994790" y="2291715"/>
            <a:ext cx="1292860" cy="25146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90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Data B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1328927" y="858393"/>
            <a:ext cx="1292860" cy="251460"/>
          </a:xfrm>
          <a:prstGeom prst="rect">
            <a:avLst/>
          </a:prstGeom>
          <a:solidFill>
            <a:srgbClr val="E0F5FF"/>
          </a:solidFill>
          <a:ln>
            <a:noFill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90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8"/>
          <p:cNvSpPr/>
          <p:nvPr/>
        </p:nvSpPr>
        <p:spPr>
          <a:xfrm>
            <a:off x="2810256" y="2114549"/>
            <a:ext cx="228600" cy="514350"/>
          </a:xfrm>
          <a:custGeom>
            <a:avLst/>
            <a:gdLst/>
            <a:ahLst/>
            <a:cxnLst/>
            <a:rect l="l" t="t" r="r" b="b"/>
            <a:pathLst>
              <a:path w="228600" h="685800" extrusionOk="0">
                <a:moveTo>
                  <a:pt x="228600" y="571500"/>
                </a:moveTo>
                <a:lnTo>
                  <a:pt x="219608" y="527024"/>
                </a:lnTo>
                <a:lnTo>
                  <a:pt x="195110" y="490689"/>
                </a:lnTo>
                <a:lnTo>
                  <a:pt x="158775" y="466191"/>
                </a:lnTo>
                <a:lnTo>
                  <a:pt x="114300" y="457200"/>
                </a:lnTo>
                <a:lnTo>
                  <a:pt x="69811" y="466191"/>
                </a:lnTo>
                <a:lnTo>
                  <a:pt x="33477" y="490689"/>
                </a:lnTo>
                <a:lnTo>
                  <a:pt x="8978" y="527024"/>
                </a:lnTo>
                <a:lnTo>
                  <a:pt x="0" y="571500"/>
                </a:lnTo>
                <a:lnTo>
                  <a:pt x="8978" y="615988"/>
                </a:lnTo>
                <a:lnTo>
                  <a:pt x="33477" y="652322"/>
                </a:lnTo>
                <a:lnTo>
                  <a:pt x="69811" y="676821"/>
                </a:lnTo>
                <a:lnTo>
                  <a:pt x="114300" y="685800"/>
                </a:lnTo>
                <a:lnTo>
                  <a:pt x="158775" y="676821"/>
                </a:lnTo>
                <a:lnTo>
                  <a:pt x="195110" y="652322"/>
                </a:lnTo>
                <a:lnTo>
                  <a:pt x="219608" y="615988"/>
                </a:lnTo>
                <a:lnTo>
                  <a:pt x="228600" y="571500"/>
                </a:lnTo>
                <a:close/>
              </a:path>
              <a:path w="228600" h="685800" extrusionOk="0">
                <a:moveTo>
                  <a:pt x="228600" y="342900"/>
                </a:moveTo>
                <a:lnTo>
                  <a:pt x="219608" y="298424"/>
                </a:lnTo>
                <a:lnTo>
                  <a:pt x="195110" y="262089"/>
                </a:lnTo>
                <a:lnTo>
                  <a:pt x="158775" y="237591"/>
                </a:lnTo>
                <a:lnTo>
                  <a:pt x="114300" y="228600"/>
                </a:lnTo>
                <a:lnTo>
                  <a:pt x="69811" y="237591"/>
                </a:lnTo>
                <a:lnTo>
                  <a:pt x="33477" y="262089"/>
                </a:lnTo>
                <a:lnTo>
                  <a:pt x="8978" y="298424"/>
                </a:lnTo>
                <a:lnTo>
                  <a:pt x="0" y="342900"/>
                </a:lnTo>
                <a:lnTo>
                  <a:pt x="8978" y="387388"/>
                </a:lnTo>
                <a:lnTo>
                  <a:pt x="33477" y="423722"/>
                </a:lnTo>
                <a:lnTo>
                  <a:pt x="69811" y="448221"/>
                </a:lnTo>
                <a:lnTo>
                  <a:pt x="114300" y="457200"/>
                </a:lnTo>
                <a:lnTo>
                  <a:pt x="158775" y="448221"/>
                </a:lnTo>
                <a:lnTo>
                  <a:pt x="195110" y="423722"/>
                </a:lnTo>
                <a:lnTo>
                  <a:pt x="219608" y="387388"/>
                </a:lnTo>
                <a:lnTo>
                  <a:pt x="228600" y="342900"/>
                </a:lnTo>
                <a:close/>
              </a:path>
              <a:path w="228600" h="685800" extrusionOk="0">
                <a:moveTo>
                  <a:pt x="228600" y="114300"/>
                </a:moveTo>
                <a:lnTo>
                  <a:pt x="219608" y="69824"/>
                </a:lnTo>
                <a:lnTo>
                  <a:pt x="195110" y="33489"/>
                </a:lnTo>
                <a:lnTo>
                  <a:pt x="158775" y="8991"/>
                </a:lnTo>
                <a:lnTo>
                  <a:pt x="114300" y="0"/>
                </a:lnTo>
                <a:lnTo>
                  <a:pt x="69811" y="8991"/>
                </a:lnTo>
                <a:lnTo>
                  <a:pt x="33477" y="33489"/>
                </a:lnTo>
                <a:lnTo>
                  <a:pt x="8978" y="69824"/>
                </a:lnTo>
                <a:lnTo>
                  <a:pt x="0" y="114300"/>
                </a:lnTo>
                <a:lnTo>
                  <a:pt x="8978" y="158788"/>
                </a:lnTo>
                <a:lnTo>
                  <a:pt x="33477" y="195122"/>
                </a:lnTo>
                <a:lnTo>
                  <a:pt x="69811" y="219621"/>
                </a:lnTo>
                <a:lnTo>
                  <a:pt x="114300" y="228600"/>
                </a:lnTo>
                <a:lnTo>
                  <a:pt x="158775" y="219621"/>
                </a:lnTo>
                <a:lnTo>
                  <a:pt x="195110" y="195122"/>
                </a:lnTo>
                <a:lnTo>
                  <a:pt x="219608" y="158788"/>
                </a:lnTo>
                <a:lnTo>
                  <a:pt x="228600" y="11430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3343655" y="2114549"/>
            <a:ext cx="228600" cy="514350"/>
          </a:xfrm>
          <a:custGeom>
            <a:avLst/>
            <a:gdLst/>
            <a:ahLst/>
            <a:cxnLst/>
            <a:rect l="l" t="t" r="r" b="b"/>
            <a:pathLst>
              <a:path w="228600" h="685800" extrusionOk="0">
                <a:moveTo>
                  <a:pt x="228600" y="571500"/>
                </a:moveTo>
                <a:lnTo>
                  <a:pt x="219608" y="527024"/>
                </a:lnTo>
                <a:lnTo>
                  <a:pt x="195110" y="490689"/>
                </a:lnTo>
                <a:lnTo>
                  <a:pt x="158775" y="466191"/>
                </a:lnTo>
                <a:lnTo>
                  <a:pt x="114300" y="457200"/>
                </a:lnTo>
                <a:lnTo>
                  <a:pt x="69811" y="466191"/>
                </a:lnTo>
                <a:lnTo>
                  <a:pt x="33477" y="490689"/>
                </a:lnTo>
                <a:lnTo>
                  <a:pt x="8978" y="527024"/>
                </a:lnTo>
                <a:lnTo>
                  <a:pt x="0" y="571500"/>
                </a:lnTo>
                <a:lnTo>
                  <a:pt x="8978" y="615988"/>
                </a:lnTo>
                <a:lnTo>
                  <a:pt x="33477" y="652322"/>
                </a:lnTo>
                <a:lnTo>
                  <a:pt x="69811" y="676821"/>
                </a:lnTo>
                <a:lnTo>
                  <a:pt x="114300" y="685800"/>
                </a:lnTo>
                <a:lnTo>
                  <a:pt x="158775" y="676821"/>
                </a:lnTo>
                <a:lnTo>
                  <a:pt x="195110" y="652322"/>
                </a:lnTo>
                <a:lnTo>
                  <a:pt x="219608" y="615988"/>
                </a:lnTo>
                <a:lnTo>
                  <a:pt x="228600" y="571500"/>
                </a:lnTo>
                <a:close/>
              </a:path>
              <a:path w="228600" h="685800" extrusionOk="0">
                <a:moveTo>
                  <a:pt x="228600" y="342900"/>
                </a:moveTo>
                <a:lnTo>
                  <a:pt x="219608" y="298424"/>
                </a:lnTo>
                <a:lnTo>
                  <a:pt x="195110" y="262089"/>
                </a:lnTo>
                <a:lnTo>
                  <a:pt x="158775" y="237591"/>
                </a:lnTo>
                <a:lnTo>
                  <a:pt x="114300" y="228600"/>
                </a:lnTo>
                <a:lnTo>
                  <a:pt x="69811" y="237591"/>
                </a:lnTo>
                <a:lnTo>
                  <a:pt x="33477" y="262089"/>
                </a:lnTo>
                <a:lnTo>
                  <a:pt x="8978" y="298424"/>
                </a:lnTo>
                <a:lnTo>
                  <a:pt x="0" y="342900"/>
                </a:lnTo>
                <a:lnTo>
                  <a:pt x="8978" y="387388"/>
                </a:lnTo>
                <a:lnTo>
                  <a:pt x="33477" y="423722"/>
                </a:lnTo>
                <a:lnTo>
                  <a:pt x="69811" y="448221"/>
                </a:lnTo>
                <a:lnTo>
                  <a:pt x="114300" y="457200"/>
                </a:lnTo>
                <a:lnTo>
                  <a:pt x="158775" y="448221"/>
                </a:lnTo>
                <a:lnTo>
                  <a:pt x="195110" y="423722"/>
                </a:lnTo>
                <a:lnTo>
                  <a:pt x="219608" y="387388"/>
                </a:lnTo>
                <a:lnTo>
                  <a:pt x="228600" y="342900"/>
                </a:lnTo>
                <a:close/>
              </a:path>
              <a:path w="228600" h="685800" extrusionOk="0">
                <a:moveTo>
                  <a:pt x="228600" y="114300"/>
                </a:moveTo>
                <a:lnTo>
                  <a:pt x="219608" y="69824"/>
                </a:lnTo>
                <a:lnTo>
                  <a:pt x="195110" y="33489"/>
                </a:lnTo>
                <a:lnTo>
                  <a:pt x="158775" y="8991"/>
                </a:lnTo>
                <a:lnTo>
                  <a:pt x="114300" y="0"/>
                </a:lnTo>
                <a:lnTo>
                  <a:pt x="69811" y="8991"/>
                </a:lnTo>
                <a:lnTo>
                  <a:pt x="33477" y="33489"/>
                </a:lnTo>
                <a:lnTo>
                  <a:pt x="8978" y="69824"/>
                </a:lnTo>
                <a:lnTo>
                  <a:pt x="0" y="114300"/>
                </a:lnTo>
                <a:lnTo>
                  <a:pt x="8978" y="158788"/>
                </a:lnTo>
                <a:lnTo>
                  <a:pt x="33477" y="195122"/>
                </a:lnTo>
                <a:lnTo>
                  <a:pt x="69811" y="219621"/>
                </a:lnTo>
                <a:lnTo>
                  <a:pt x="114300" y="228600"/>
                </a:lnTo>
                <a:lnTo>
                  <a:pt x="158775" y="219621"/>
                </a:lnTo>
                <a:lnTo>
                  <a:pt x="195110" y="195122"/>
                </a:lnTo>
                <a:lnTo>
                  <a:pt x="219608" y="158788"/>
                </a:lnTo>
                <a:lnTo>
                  <a:pt x="228600" y="11430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Google Shape;42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3055" y="245745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0855" y="2457450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6594350" y="2073400"/>
            <a:ext cx="1374900" cy="6105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0" marR="3111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Mean = 15.5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marR="7366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S = 0.926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6594350" y="2924920"/>
            <a:ext cx="1374900" cy="678600"/>
          </a:xfrm>
          <a:prstGeom prst="rect">
            <a:avLst/>
          </a:prstGeom>
          <a:solidFill>
            <a:srgbClr val="009FE9"/>
          </a:solidFill>
          <a:ln>
            <a:noFill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0" marR="11112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Mean = 15.5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marR="168910" lvl="0" indent="0" algn="r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4.567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8"/>
          <p:cNvSpPr/>
          <p:nvPr/>
        </p:nvSpPr>
        <p:spPr>
          <a:xfrm>
            <a:off x="1353311" y="3074669"/>
            <a:ext cx="1290955" cy="252889"/>
          </a:xfrm>
          <a:custGeom>
            <a:avLst/>
            <a:gdLst/>
            <a:ahLst/>
            <a:cxnLst/>
            <a:rect l="l" t="t" r="r" b="b"/>
            <a:pathLst>
              <a:path w="1290955" h="337185" extrusionOk="0">
                <a:moveTo>
                  <a:pt x="1290827" y="0"/>
                </a:moveTo>
                <a:lnTo>
                  <a:pt x="0" y="0"/>
                </a:lnTo>
                <a:lnTo>
                  <a:pt x="0" y="336804"/>
                </a:lnTo>
                <a:lnTo>
                  <a:pt x="1290827" y="336804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F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730250" y="2662047"/>
          <a:ext cx="5312400" cy="1305419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2425">
                <a:tc>
                  <a:txBody>
                    <a:bodyPr/>
                    <a:lstStyle/>
                    <a:p>
                      <a:pPr marL="25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2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635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5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4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5">
                <a:tc>
                  <a:txBody>
                    <a:bodyPr/>
                    <a:lstStyle/>
                    <a:p>
                      <a:pPr marL="25400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2700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63500" lvl="0" indent="0" algn="r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4" name="Google Shape;434;p48"/>
          <p:cNvSpPr/>
          <p:nvPr/>
        </p:nvSpPr>
        <p:spPr>
          <a:xfrm>
            <a:off x="752856" y="3200400"/>
            <a:ext cx="228600" cy="514350"/>
          </a:xfrm>
          <a:custGeom>
            <a:avLst/>
            <a:gdLst/>
            <a:ahLst/>
            <a:cxnLst/>
            <a:rect l="l" t="t" r="r" b="b"/>
            <a:pathLst>
              <a:path w="228600" h="685800" extrusionOk="0">
                <a:moveTo>
                  <a:pt x="228600" y="571500"/>
                </a:moveTo>
                <a:lnTo>
                  <a:pt x="219608" y="527024"/>
                </a:lnTo>
                <a:lnTo>
                  <a:pt x="195122" y="490689"/>
                </a:lnTo>
                <a:lnTo>
                  <a:pt x="158788" y="466191"/>
                </a:lnTo>
                <a:lnTo>
                  <a:pt x="114300" y="457200"/>
                </a:lnTo>
                <a:lnTo>
                  <a:pt x="69799" y="466191"/>
                </a:lnTo>
                <a:lnTo>
                  <a:pt x="33464" y="490689"/>
                </a:lnTo>
                <a:lnTo>
                  <a:pt x="8978" y="527024"/>
                </a:lnTo>
                <a:lnTo>
                  <a:pt x="0" y="571500"/>
                </a:lnTo>
                <a:lnTo>
                  <a:pt x="8978" y="615988"/>
                </a:lnTo>
                <a:lnTo>
                  <a:pt x="33464" y="652322"/>
                </a:lnTo>
                <a:lnTo>
                  <a:pt x="69799" y="676821"/>
                </a:lnTo>
                <a:lnTo>
                  <a:pt x="114300" y="685800"/>
                </a:lnTo>
                <a:lnTo>
                  <a:pt x="158788" y="676821"/>
                </a:lnTo>
                <a:lnTo>
                  <a:pt x="195122" y="652322"/>
                </a:lnTo>
                <a:lnTo>
                  <a:pt x="219608" y="615988"/>
                </a:lnTo>
                <a:lnTo>
                  <a:pt x="228600" y="571500"/>
                </a:lnTo>
                <a:close/>
              </a:path>
              <a:path w="228600" h="685800" extrusionOk="0">
                <a:moveTo>
                  <a:pt x="228600" y="342900"/>
                </a:moveTo>
                <a:lnTo>
                  <a:pt x="219608" y="298424"/>
                </a:lnTo>
                <a:lnTo>
                  <a:pt x="195122" y="262089"/>
                </a:lnTo>
                <a:lnTo>
                  <a:pt x="158788" y="237591"/>
                </a:lnTo>
                <a:lnTo>
                  <a:pt x="114300" y="228600"/>
                </a:lnTo>
                <a:lnTo>
                  <a:pt x="69799" y="237591"/>
                </a:lnTo>
                <a:lnTo>
                  <a:pt x="33464" y="262089"/>
                </a:lnTo>
                <a:lnTo>
                  <a:pt x="8978" y="298424"/>
                </a:lnTo>
                <a:lnTo>
                  <a:pt x="0" y="342900"/>
                </a:lnTo>
                <a:lnTo>
                  <a:pt x="8978" y="387388"/>
                </a:lnTo>
                <a:lnTo>
                  <a:pt x="33464" y="423722"/>
                </a:lnTo>
                <a:lnTo>
                  <a:pt x="69799" y="448221"/>
                </a:lnTo>
                <a:lnTo>
                  <a:pt x="114300" y="457200"/>
                </a:lnTo>
                <a:lnTo>
                  <a:pt x="158788" y="448221"/>
                </a:lnTo>
                <a:lnTo>
                  <a:pt x="195122" y="423722"/>
                </a:lnTo>
                <a:lnTo>
                  <a:pt x="219608" y="387388"/>
                </a:lnTo>
                <a:lnTo>
                  <a:pt x="228600" y="342900"/>
                </a:lnTo>
                <a:close/>
              </a:path>
              <a:path w="228600" h="685800" extrusionOk="0">
                <a:moveTo>
                  <a:pt x="228600" y="114300"/>
                </a:moveTo>
                <a:lnTo>
                  <a:pt x="219608" y="69824"/>
                </a:lnTo>
                <a:lnTo>
                  <a:pt x="195122" y="33489"/>
                </a:lnTo>
                <a:lnTo>
                  <a:pt x="158788" y="8991"/>
                </a:lnTo>
                <a:lnTo>
                  <a:pt x="114300" y="0"/>
                </a:lnTo>
                <a:lnTo>
                  <a:pt x="69799" y="8991"/>
                </a:lnTo>
                <a:lnTo>
                  <a:pt x="33464" y="33489"/>
                </a:lnTo>
                <a:lnTo>
                  <a:pt x="8978" y="69824"/>
                </a:lnTo>
                <a:lnTo>
                  <a:pt x="0" y="114300"/>
                </a:lnTo>
                <a:lnTo>
                  <a:pt x="8978" y="158788"/>
                </a:lnTo>
                <a:lnTo>
                  <a:pt x="33464" y="195122"/>
                </a:lnTo>
                <a:lnTo>
                  <a:pt x="69799" y="219621"/>
                </a:lnTo>
                <a:lnTo>
                  <a:pt x="114300" y="228600"/>
                </a:lnTo>
                <a:lnTo>
                  <a:pt x="158788" y="219621"/>
                </a:lnTo>
                <a:lnTo>
                  <a:pt x="195122" y="195122"/>
                </a:lnTo>
                <a:lnTo>
                  <a:pt x="219608" y="158788"/>
                </a:lnTo>
                <a:lnTo>
                  <a:pt x="228600" y="11430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8"/>
          <p:cNvSpPr/>
          <p:nvPr/>
        </p:nvSpPr>
        <p:spPr>
          <a:xfrm>
            <a:off x="5324856" y="3200400"/>
            <a:ext cx="228600" cy="514350"/>
          </a:xfrm>
          <a:custGeom>
            <a:avLst/>
            <a:gdLst/>
            <a:ahLst/>
            <a:cxnLst/>
            <a:rect l="l" t="t" r="r" b="b"/>
            <a:pathLst>
              <a:path w="228600" h="685800" extrusionOk="0">
                <a:moveTo>
                  <a:pt x="228600" y="571500"/>
                </a:moveTo>
                <a:lnTo>
                  <a:pt x="219608" y="527024"/>
                </a:lnTo>
                <a:lnTo>
                  <a:pt x="195110" y="490689"/>
                </a:lnTo>
                <a:lnTo>
                  <a:pt x="158775" y="466191"/>
                </a:lnTo>
                <a:lnTo>
                  <a:pt x="114300" y="457200"/>
                </a:lnTo>
                <a:lnTo>
                  <a:pt x="69811" y="466191"/>
                </a:lnTo>
                <a:lnTo>
                  <a:pt x="33477" y="490689"/>
                </a:lnTo>
                <a:lnTo>
                  <a:pt x="8978" y="527024"/>
                </a:lnTo>
                <a:lnTo>
                  <a:pt x="0" y="571500"/>
                </a:lnTo>
                <a:lnTo>
                  <a:pt x="8978" y="615988"/>
                </a:lnTo>
                <a:lnTo>
                  <a:pt x="33477" y="652322"/>
                </a:lnTo>
                <a:lnTo>
                  <a:pt x="69811" y="676821"/>
                </a:lnTo>
                <a:lnTo>
                  <a:pt x="114300" y="685800"/>
                </a:lnTo>
                <a:lnTo>
                  <a:pt x="158775" y="676821"/>
                </a:lnTo>
                <a:lnTo>
                  <a:pt x="195110" y="652322"/>
                </a:lnTo>
                <a:lnTo>
                  <a:pt x="219608" y="615988"/>
                </a:lnTo>
                <a:lnTo>
                  <a:pt x="228600" y="571500"/>
                </a:lnTo>
                <a:close/>
              </a:path>
              <a:path w="228600" h="685800" extrusionOk="0">
                <a:moveTo>
                  <a:pt x="228600" y="342900"/>
                </a:moveTo>
                <a:lnTo>
                  <a:pt x="219608" y="298424"/>
                </a:lnTo>
                <a:lnTo>
                  <a:pt x="195110" y="262089"/>
                </a:lnTo>
                <a:lnTo>
                  <a:pt x="158775" y="237591"/>
                </a:lnTo>
                <a:lnTo>
                  <a:pt x="114300" y="228600"/>
                </a:lnTo>
                <a:lnTo>
                  <a:pt x="69811" y="237591"/>
                </a:lnTo>
                <a:lnTo>
                  <a:pt x="33477" y="262089"/>
                </a:lnTo>
                <a:lnTo>
                  <a:pt x="8978" y="298424"/>
                </a:lnTo>
                <a:lnTo>
                  <a:pt x="0" y="342900"/>
                </a:lnTo>
                <a:lnTo>
                  <a:pt x="8978" y="387388"/>
                </a:lnTo>
                <a:lnTo>
                  <a:pt x="33477" y="423722"/>
                </a:lnTo>
                <a:lnTo>
                  <a:pt x="69811" y="448221"/>
                </a:lnTo>
                <a:lnTo>
                  <a:pt x="114300" y="457200"/>
                </a:lnTo>
                <a:lnTo>
                  <a:pt x="158775" y="448221"/>
                </a:lnTo>
                <a:lnTo>
                  <a:pt x="195110" y="423722"/>
                </a:lnTo>
                <a:lnTo>
                  <a:pt x="219608" y="387388"/>
                </a:lnTo>
                <a:lnTo>
                  <a:pt x="228600" y="342900"/>
                </a:lnTo>
                <a:close/>
              </a:path>
              <a:path w="228600" h="685800" extrusionOk="0">
                <a:moveTo>
                  <a:pt x="228600" y="114300"/>
                </a:moveTo>
                <a:lnTo>
                  <a:pt x="219608" y="69824"/>
                </a:lnTo>
                <a:lnTo>
                  <a:pt x="195110" y="33489"/>
                </a:lnTo>
                <a:lnTo>
                  <a:pt x="158775" y="8991"/>
                </a:lnTo>
                <a:lnTo>
                  <a:pt x="114300" y="0"/>
                </a:lnTo>
                <a:lnTo>
                  <a:pt x="69811" y="8991"/>
                </a:lnTo>
                <a:lnTo>
                  <a:pt x="33477" y="33489"/>
                </a:lnTo>
                <a:lnTo>
                  <a:pt x="8978" y="69824"/>
                </a:lnTo>
                <a:lnTo>
                  <a:pt x="0" y="114300"/>
                </a:lnTo>
                <a:lnTo>
                  <a:pt x="8978" y="158788"/>
                </a:lnTo>
                <a:lnTo>
                  <a:pt x="33477" y="195122"/>
                </a:lnTo>
                <a:lnTo>
                  <a:pt x="69811" y="219621"/>
                </a:lnTo>
                <a:lnTo>
                  <a:pt x="114300" y="228600"/>
                </a:lnTo>
                <a:lnTo>
                  <a:pt x="158775" y="219621"/>
                </a:lnTo>
                <a:lnTo>
                  <a:pt x="195110" y="195122"/>
                </a:lnTo>
                <a:lnTo>
                  <a:pt x="219608" y="158788"/>
                </a:lnTo>
                <a:lnTo>
                  <a:pt x="228600" y="11430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6255" y="354330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655" y="3543300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8"/>
          <p:cNvSpPr txBox="1"/>
          <p:nvPr/>
        </p:nvSpPr>
        <p:spPr>
          <a:xfrm>
            <a:off x="1310639" y="4168521"/>
            <a:ext cx="7007859" cy="84963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933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Advantages of Variance and Standard Deviation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17500" lvl="0" indent="-224154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Each value in the data set is used in the calculation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17500" lvl="0" indent="-224154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Values far from the mean are given extra weight because deviations from the mean are squared)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Coefficient of Variation</a:t>
            </a:r>
            <a:endParaRPr b="1" dirty="0">
              <a:latin typeface="+mn-lt"/>
            </a:endParaRPr>
          </a:p>
        </p:txBody>
      </p:sp>
      <p:sp>
        <p:nvSpPr>
          <p:cNvPr id="445" name="Google Shape;445;p49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35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75" y="892888"/>
            <a:ext cx="6696445" cy="41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Shape of a Distribution</a:t>
            </a:r>
            <a:endParaRPr b="1" dirty="0">
              <a:latin typeface="+mn-lt"/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36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50"/>
          <p:cNvGrpSpPr/>
          <p:nvPr/>
        </p:nvGrpSpPr>
        <p:grpSpPr>
          <a:xfrm>
            <a:off x="6121908" y="2172842"/>
            <a:ext cx="2895600" cy="1828800"/>
            <a:chOff x="6121908" y="2897123"/>
            <a:chExt cx="2895600" cy="2438400"/>
          </a:xfrm>
        </p:grpSpPr>
        <p:sp>
          <p:nvSpPr>
            <p:cNvPr id="453" name="Google Shape;453;p50"/>
            <p:cNvSpPr/>
            <p:nvPr/>
          </p:nvSpPr>
          <p:spPr>
            <a:xfrm>
              <a:off x="6121908" y="2897123"/>
              <a:ext cx="2895600" cy="2438400"/>
            </a:xfrm>
            <a:custGeom>
              <a:avLst/>
              <a:gdLst/>
              <a:ahLst/>
              <a:cxnLst/>
              <a:rect l="l" t="t" r="r" b="b"/>
              <a:pathLst>
                <a:path w="2895600" h="2438400" extrusionOk="0">
                  <a:moveTo>
                    <a:pt x="2895599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895599" y="2438400"/>
                  </a:lnTo>
                  <a:lnTo>
                    <a:pt x="2895599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6770370" y="3960113"/>
              <a:ext cx="1802764" cy="1069975"/>
            </a:xfrm>
            <a:custGeom>
              <a:avLst/>
              <a:gdLst/>
              <a:ahLst/>
              <a:cxnLst/>
              <a:rect l="l" t="t" r="r" b="b"/>
              <a:pathLst>
                <a:path w="1802765" h="1069975" extrusionOk="0">
                  <a:moveTo>
                    <a:pt x="1802764" y="1069721"/>
                  </a:moveTo>
                  <a:lnTo>
                    <a:pt x="1658493" y="1058672"/>
                  </a:lnTo>
                  <a:lnTo>
                    <a:pt x="1590294" y="1045972"/>
                  </a:lnTo>
                  <a:lnTo>
                    <a:pt x="1517269" y="1028573"/>
                  </a:lnTo>
                  <a:lnTo>
                    <a:pt x="1445895" y="1004697"/>
                  </a:lnTo>
                  <a:lnTo>
                    <a:pt x="1376045" y="971423"/>
                  </a:lnTo>
                  <a:lnTo>
                    <a:pt x="1304671" y="925322"/>
                  </a:lnTo>
                  <a:lnTo>
                    <a:pt x="1160272" y="803148"/>
                  </a:lnTo>
                  <a:lnTo>
                    <a:pt x="1019048" y="628523"/>
                  </a:lnTo>
                  <a:lnTo>
                    <a:pt x="877824" y="417449"/>
                  </a:lnTo>
                  <a:lnTo>
                    <a:pt x="806450" y="312674"/>
                  </a:lnTo>
                  <a:lnTo>
                    <a:pt x="733551" y="211074"/>
                  </a:lnTo>
                  <a:lnTo>
                    <a:pt x="665226" y="123825"/>
                  </a:lnTo>
                  <a:lnTo>
                    <a:pt x="592327" y="57150"/>
                  </a:lnTo>
                  <a:lnTo>
                    <a:pt x="520953" y="15875"/>
                  </a:lnTo>
                  <a:lnTo>
                    <a:pt x="451103" y="0"/>
                  </a:lnTo>
                </a:path>
                <a:path w="1802765" h="1069975" extrusionOk="0">
                  <a:moveTo>
                    <a:pt x="0" y="1069721"/>
                  </a:moveTo>
                  <a:lnTo>
                    <a:pt x="44450" y="1058672"/>
                  </a:lnTo>
                  <a:lnTo>
                    <a:pt x="93725" y="1028573"/>
                  </a:lnTo>
                  <a:lnTo>
                    <a:pt x="141350" y="971423"/>
                  </a:lnTo>
                  <a:lnTo>
                    <a:pt x="165226" y="925322"/>
                  </a:lnTo>
                  <a:lnTo>
                    <a:pt x="212851" y="803148"/>
                  </a:lnTo>
                  <a:lnTo>
                    <a:pt x="262000" y="628523"/>
                  </a:lnTo>
                  <a:lnTo>
                    <a:pt x="306577" y="417449"/>
                  </a:lnTo>
                  <a:lnTo>
                    <a:pt x="330326" y="312674"/>
                  </a:lnTo>
                  <a:lnTo>
                    <a:pt x="354202" y="211074"/>
                  </a:lnTo>
                  <a:lnTo>
                    <a:pt x="379602" y="123825"/>
                  </a:lnTo>
                  <a:lnTo>
                    <a:pt x="403351" y="57150"/>
                  </a:lnTo>
                  <a:lnTo>
                    <a:pt x="427227" y="15875"/>
                  </a:lnTo>
                  <a:lnTo>
                    <a:pt x="450976" y="0"/>
                  </a:lnTo>
                </a:path>
              </a:pathLst>
            </a:custGeom>
            <a:noFill/>
            <a:ln w="255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50"/>
          <p:cNvGrpSpPr/>
          <p:nvPr/>
        </p:nvGrpSpPr>
        <p:grpSpPr>
          <a:xfrm>
            <a:off x="178307" y="2172842"/>
            <a:ext cx="2895600" cy="1828800"/>
            <a:chOff x="178307" y="2897123"/>
            <a:chExt cx="2895600" cy="2438400"/>
          </a:xfrm>
        </p:grpSpPr>
        <p:sp>
          <p:nvSpPr>
            <p:cNvPr id="456" name="Google Shape;456;p50"/>
            <p:cNvSpPr/>
            <p:nvPr/>
          </p:nvSpPr>
          <p:spPr>
            <a:xfrm>
              <a:off x="178307" y="2897123"/>
              <a:ext cx="2895600" cy="2438400"/>
            </a:xfrm>
            <a:custGeom>
              <a:avLst/>
              <a:gdLst/>
              <a:ahLst/>
              <a:cxnLst/>
              <a:rect l="l" t="t" r="r" b="b"/>
              <a:pathLst>
                <a:path w="2895600" h="24384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895600" y="2438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764285" y="3984497"/>
              <a:ext cx="1803400" cy="1069975"/>
            </a:xfrm>
            <a:custGeom>
              <a:avLst/>
              <a:gdLst/>
              <a:ahLst/>
              <a:cxnLst/>
              <a:rect l="l" t="t" r="r" b="b"/>
              <a:pathLst>
                <a:path w="1803400" h="1069975" extrusionOk="0">
                  <a:moveTo>
                    <a:pt x="1802891" y="1069847"/>
                  </a:moveTo>
                  <a:lnTo>
                    <a:pt x="1755394" y="1058671"/>
                  </a:lnTo>
                  <a:lnTo>
                    <a:pt x="1709420" y="1028572"/>
                  </a:lnTo>
                  <a:lnTo>
                    <a:pt x="1661921" y="971422"/>
                  </a:lnTo>
                  <a:lnTo>
                    <a:pt x="1638172" y="925321"/>
                  </a:lnTo>
                  <a:lnTo>
                    <a:pt x="1590675" y="803147"/>
                  </a:lnTo>
                  <a:lnTo>
                    <a:pt x="1541652" y="628522"/>
                  </a:lnTo>
                  <a:lnTo>
                    <a:pt x="1497330" y="417449"/>
                  </a:lnTo>
                  <a:lnTo>
                    <a:pt x="1473581" y="312674"/>
                  </a:lnTo>
                  <a:lnTo>
                    <a:pt x="1449832" y="211074"/>
                  </a:lnTo>
                  <a:lnTo>
                    <a:pt x="1424558" y="123825"/>
                  </a:lnTo>
                  <a:lnTo>
                    <a:pt x="1400809" y="57150"/>
                  </a:lnTo>
                  <a:lnTo>
                    <a:pt x="1377061" y="15875"/>
                  </a:lnTo>
                  <a:lnTo>
                    <a:pt x="1353312" y="0"/>
                  </a:lnTo>
                </a:path>
                <a:path w="1803400" h="1069975" extrusionOk="0">
                  <a:moveTo>
                    <a:pt x="0" y="1069847"/>
                  </a:moveTo>
                  <a:lnTo>
                    <a:pt x="142951" y="1058671"/>
                  </a:lnTo>
                  <a:lnTo>
                    <a:pt x="212839" y="1045971"/>
                  </a:lnTo>
                  <a:lnTo>
                    <a:pt x="284314" y="1028572"/>
                  </a:lnTo>
                  <a:lnTo>
                    <a:pt x="357377" y="1004696"/>
                  </a:lnTo>
                  <a:lnTo>
                    <a:pt x="427253" y="971422"/>
                  </a:lnTo>
                  <a:lnTo>
                    <a:pt x="498729" y="925321"/>
                  </a:lnTo>
                  <a:lnTo>
                    <a:pt x="640080" y="803147"/>
                  </a:lnTo>
                  <a:lnTo>
                    <a:pt x="784605" y="628522"/>
                  </a:lnTo>
                  <a:lnTo>
                    <a:pt x="925957" y="417449"/>
                  </a:lnTo>
                  <a:lnTo>
                    <a:pt x="997457" y="312674"/>
                  </a:lnTo>
                  <a:lnTo>
                    <a:pt x="1070483" y="211074"/>
                  </a:lnTo>
                  <a:lnTo>
                    <a:pt x="1138808" y="123825"/>
                  </a:lnTo>
                  <a:lnTo>
                    <a:pt x="1211833" y="57150"/>
                  </a:lnTo>
                  <a:lnTo>
                    <a:pt x="1283334" y="15875"/>
                  </a:lnTo>
                  <a:lnTo>
                    <a:pt x="1353184" y="0"/>
                  </a:lnTo>
                </a:path>
              </a:pathLst>
            </a:custGeom>
            <a:noFill/>
            <a:ln w="255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50"/>
          <p:cNvGrpSpPr/>
          <p:nvPr/>
        </p:nvGrpSpPr>
        <p:grpSpPr>
          <a:xfrm>
            <a:off x="3150107" y="2172842"/>
            <a:ext cx="2895600" cy="1828800"/>
            <a:chOff x="3150107" y="2897123"/>
            <a:chExt cx="2895600" cy="2438400"/>
          </a:xfrm>
        </p:grpSpPr>
        <p:sp>
          <p:nvSpPr>
            <p:cNvPr id="459" name="Google Shape;459;p50"/>
            <p:cNvSpPr/>
            <p:nvPr/>
          </p:nvSpPr>
          <p:spPr>
            <a:xfrm>
              <a:off x="3150107" y="2897123"/>
              <a:ext cx="2895600" cy="2438400"/>
            </a:xfrm>
            <a:custGeom>
              <a:avLst/>
              <a:gdLst/>
              <a:ahLst/>
              <a:cxnLst/>
              <a:rect l="l" t="t" r="r" b="b"/>
              <a:pathLst>
                <a:path w="2895600" h="2438400" extrusionOk="0">
                  <a:moveTo>
                    <a:pt x="2895599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895599" y="2438400"/>
                  </a:lnTo>
                  <a:lnTo>
                    <a:pt x="2895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3684269" y="3984497"/>
              <a:ext cx="1804670" cy="1069975"/>
            </a:xfrm>
            <a:custGeom>
              <a:avLst/>
              <a:gdLst/>
              <a:ahLst/>
              <a:cxnLst/>
              <a:rect l="l" t="t" r="r" b="b"/>
              <a:pathLst>
                <a:path w="1804670" h="1069975" extrusionOk="0">
                  <a:moveTo>
                    <a:pt x="1804289" y="1069847"/>
                  </a:moveTo>
                  <a:lnTo>
                    <a:pt x="1707514" y="1058671"/>
                  </a:lnTo>
                  <a:lnTo>
                    <a:pt x="1659889" y="1045971"/>
                  </a:lnTo>
                  <a:lnTo>
                    <a:pt x="1613789" y="1028572"/>
                  </a:lnTo>
                  <a:lnTo>
                    <a:pt x="1566164" y="1004696"/>
                  </a:lnTo>
                  <a:lnTo>
                    <a:pt x="1518539" y="971422"/>
                  </a:lnTo>
                  <a:lnTo>
                    <a:pt x="1469263" y="925321"/>
                  </a:lnTo>
                  <a:lnTo>
                    <a:pt x="1377188" y="803147"/>
                  </a:lnTo>
                  <a:lnTo>
                    <a:pt x="1280287" y="628522"/>
                  </a:lnTo>
                  <a:lnTo>
                    <a:pt x="1183385" y="417449"/>
                  </a:lnTo>
                  <a:lnTo>
                    <a:pt x="1138935" y="312674"/>
                  </a:lnTo>
                  <a:lnTo>
                    <a:pt x="1091310" y="211074"/>
                  </a:lnTo>
                  <a:lnTo>
                    <a:pt x="1042034" y="123825"/>
                  </a:lnTo>
                  <a:lnTo>
                    <a:pt x="994409" y="57150"/>
                  </a:lnTo>
                  <a:lnTo>
                    <a:pt x="946784" y="15875"/>
                  </a:lnTo>
                  <a:lnTo>
                    <a:pt x="900683" y="0"/>
                  </a:lnTo>
                </a:path>
                <a:path w="1804670" h="1069975" extrusionOk="0">
                  <a:moveTo>
                    <a:pt x="0" y="1069847"/>
                  </a:moveTo>
                  <a:lnTo>
                    <a:pt x="93599" y="1058671"/>
                  </a:lnTo>
                  <a:lnTo>
                    <a:pt x="141096" y="1045971"/>
                  </a:lnTo>
                  <a:lnTo>
                    <a:pt x="190245" y="1028572"/>
                  </a:lnTo>
                  <a:lnTo>
                    <a:pt x="237870" y="1004696"/>
                  </a:lnTo>
                  <a:lnTo>
                    <a:pt x="282193" y="971422"/>
                  </a:lnTo>
                  <a:lnTo>
                    <a:pt x="331342" y="925321"/>
                  </a:lnTo>
                  <a:lnTo>
                    <a:pt x="426465" y="803147"/>
                  </a:lnTo>
                  <a:lnTo>
                    <a:pt x="520064" y="628522"/>
                  </a:lnTo>
                  <a:lnTo>
                    <a:pt x="616838" y="417449"/>
                  </a:lnTo>
                  <a:lnTo>
                    <a:pt x="664337" y="312674"/>
                  </a:lnTo>
                  <a:lnTo>
                    <a:pt x="711962" y="211074"/>
                  </a:lnTo>
                  <a:lnTo>
                    <a:pt x="757935" y="123825"/>
                  </a:lnTo>
                  <a:lnTo>
                    <a:pt x="805433" y="57150"/>
                  </a:lnTo>
                  <a:lnTo>
                    <a:pt x="853058" y="15875"/>
                  </a:lnTo>
                  <a:lnTo>
                    <a:pt x="900683" y="0"/>
                  </a:lnTo>
                </a:path>
              </a:pathLst>
            </a:custGeom>
            <a:noFill/>
            <a:ln w="255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50"/>
          <p:cNvSpPr txBox="1"/>
          <p:nvPr/>
        </p:nvSpPr>
        <p:spPr>
          <a:xfrm>
            <a:off x="525272" y="895940"/>
            <a:ext cx="3388360" cy="10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248284" lvl="0" indent="-235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Describes how data are distributed</a:t>
            </a:r>
            <a:endParaRPr sz="1600" dirty="0">
              <a:ea typeface="Arial"/>
              <a:cs typeface="Arial"/>
              <a:sym typeface="Arial"/>
            </a:endParaRPr>
          </a:p>
          <a:p>
            <a:pPr marL="248284" lvl="0" indent="-235584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Measures of shape</a:t>
            </a:r>
            <a:endParaRPr sz="1600" dirty="0">
              <a:ea typeface="Arial"/>
              <a:cs typeface="Arial"/>
              <a:sym typeface="Arial"/>
            </a:endParaRPr>
          </a:p>
          <a:p>
            <a:pPr marL="248284" lvl="0" indent="-23558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600" dirty="0">
                <a:ea typeface="Arial"/>
                <a:cs typeface="Arial"/>
                <a:sym typeface="Arial"/>
              </a:rPr>
              <a:t>Symmetric or skewed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0"/>
          <p:cNvSpPr txBox="1"/>
          <p:nvPr/>
        </p:nvSpPr>
        <p:spPr>
          <a:xfrm>
            <a:off x="3769233" y="2649760"/>
            <a:ext cx="165735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Mean = Median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873048" y="2649760"/>
            <a:ext cx="165735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Mean &lt; Median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6645402" y="2649760"/>
            <a:ext cx="165798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Median &lt; Mean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50"/>
          <p:cNvGrpSpPr/>
          <p:nvPr/>
        </p:nvGrpSpPr>
        <p:grpSpPr>
          <a:xfrm>
            <a:off x="6655308" y="3030664"/>
            <a:ext cx="1899285" cy="800957"/>
            <a:chOff x="6655308" y="4040886"/>
            <a:chExt cx="1899285" cy="1067943"/>
          </a:xfrm>
        </p:grpSpPr>
        <p:sp>
          <p:nvSpPr>
            <p:cNvPr id="466" name="Google Shape;466;p50"/>
            <p:cNvSpPr/>
            <p:nvPr/>
          </p:nvSpPr>
          <p:spPr>
            <a:xfrm>
              <a:off x="7418070" y="4040886"/>
              <a:ext cx="1905" cy="1066800"/>
            </a:xfrm>
            <a:custGeom>
              <a:avLst/>
              <a:gdLst/>
              <a:ahLst/>
              <a:cxnLst/>
              <a:rect l="l" t="t" r="r" b="b"/>
              <a:pathLst>
                <a:path w="1904" h="1066800" extrusionOk="0">
                  <a:moveTo>
                    <a:pt x="0" y="0"/>
                  </a:moveTo>
                  <a:lnTo>
                    <a:pt x="1524" y="1066800"/>
                  </a:lnTo>
                </a:path>
              </a:pathLst>
            </a:custGeom>
            <a:noFill/>
            <a:ln w="255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7646670" y="4421886"/>
              <a:ext cx="1905" cy="685800"/>
            </a:xfrm>
            <a:custGeom>
              <a:avLst/>
              <a:gdLst/>
              <a:ahLst/>
              <a:cxnLst/>
              <a:rect l="l" t="t" r="r" b="b"/>
              <a:pathLst>
                <a:path w="1904" h="685800" extrusionOk="0">
                  <a:moveTo>
                    <a:pt x="0" y="0"/>
                  </a:moveTo>
                  <a:lnTo>
                    <a:pt x="1524" y="685800"/>
                  </a:lnTo>
                </a:path>
              </a:pathLst>
            </a:custGeom>
            <a:noFill/>
            <a:ln w="25550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6655308" y="5106924"/>
              <a:ext cx="1899285" cy="1905"/>
            </a:xfrm>
            <a:custGeom>
              <a:avLst/>
              <a:gdLst/>
              <a:ahLst/>
              <a:cxnLst/>
              <a:rect l="l" t="t" r="r" b="b"/>
              <a:pathLst>
                <a:path w="1899284" h="1904" extrusionOk="0">
                  <a:moveTo>
                    <a:pt x="0" y="0"/>
                  </a:moveTo>
                  <a:lnTo>
                    <a:pt x="1898903" y="1524"/>
                  </a:lnTo>
                </a:path>
              </a:pathLst>
            </a:cu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50"/>
          <p:cNvGrpSpPr/>
          <p:nvPr/>
        </p:nvGrpSpPr>
        <p:grpSpPr>
          <a:xfrm>
            <a:off x="711707" y="3202114"/>
            <a:ext cx="1905000" cy="629507"/>
            <a:chOff x="711707" y="4269486"/>
            <a:chExt cx="1905000" cy="839343"/>
          </a:xfrm>
        </p:grpSpPr>
        <p:sp>
          <p:nvSpPr>
            <p:cNvPr id="470" name="Google Shape;470;p50"/>
            <p:cNvSpPr/>
            <p:nvPr/>
          </p:nvSpPr>
          <p:spPr>
            <a:xfrm>
              <a:off x="1779270" y="4269486"/>
              <a:ext cx="1905" cy="838200"/>
            </a:xfrm>
            <a:custGeom>
              <a:avLst/>
              <a:gdLst/>
              <a:ahLst/>
              <a:cxnLst/>
              <a:rect l="l" t="t" r="r" b="b"/>
              <a:pathLst>
                <a:path w="1905" h="838200" extrusionOk="0">
                  <a:moveTo>
                    <a:pt x="0" y="0"/>
                  </a:moveTo>
                  <a:lnTo>
                    <a:pt x="1524" y="838200"/>
                  </a:lnTo>
                </a:path>
              </a:pathLst>
            </a:custGeom>
            <a:noFill/>
            <a:ln w="255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1549145" y="4684014"/>
              <a:ext cx="5080" cy="424180"/>
            </a:xfrm>
            <a:custGeom>
              <a:avLst/>
              <a:gdLst/>
              <a:ahLst/>
              <a:cxnLst/>
              <a:rect l="l" t="t" r="r" b="b"/>
              <a:pathLst>
                <a:path w="5080" h="424179" extrusionOk="0">
                  <a:moveTo>
                    <a:pt x="4571" y="0"/>
                  </a:moveTo>
                  <a:lnTo>
                    <a:pt x="0" y="423672"/>
                  </a:lnTo>
                </a:path>
              </a:pathLst>
            </a:custGeom>
            <a:noFill/>
            <a:ln w="25550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711707" y="5106924"/>
              <a:ext cx="1905000" cy="1905"/>
            </a:xfrm>
            <a:custGeom>
              <a:avLst/>
              <a:gdLst/>
              <a:ahLst/>
              <a:cxnLst/>
              <a:rect l="l" t="t" r="r" b="b"/>
              <a:pathLst>
                <a:path w="1905000" h="1904" extrusionOk="0">
                  <a:moveTo>
                    <a:pt x="0" y="0"/>
                  </a:moveTo>
                  <a:lnTo>
                    <a:pt x="1905000" y="1524"/>
                  </a:lnTo>
                </a:path>
              </a:pathLst>
            </a:cu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50"/>
          <p:cNvGrpSpPr/>
          <p:nvPr/>
        </p:nvGrpSpPr>
        <p:grpSpPr>
          <a:xfrm>
            <a:off x="3607308" y="2973514"/>
            <a:ext cx="1981200" cy="858107"/>
            <a:chOff x="3607308" y="3964686"/>
            <a:chExt cx="1981200" cy="1144143"/>
          </a:xfrm>
        </p:grpSpPr>
        <p:sp>
          <p:nvSpPr>
            <p:cNvPr id="474" name="Google Shape;474;p50"/>
            <p:cNvSpPr/>
            <p:nvPr/>
          </p:nvSpPr>
          <p:spPr>
            <a:xfrm>
              <a:off x="4598670" y="3964686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4" h="1143000" extrusionOk="0">
                  <a:moveTo>
                    <a:pt x="0" y="0"/>
                  </a:moveTo>
                  <a:lnTo>
                    <a:pt x="1524" y="1143000"/>
                  </a:lnTo>
                </a:path>
              </a:pathLst>
            </a:custGeom>
            <a:noFill/>
            <a:ln w="255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4598670" y="4115562"/>
              <a:ext cx="1905" cy="762000"/>
            </a:xfrm>
            <a:custGeom>
              <a:avLst/>
              <a:gdLst/>
              <a:ahLst/>
              <a:cxnLst/>
              <a:rect l="l" t="t" r="r" b="b"/>
              <a:pathLst>
                <a:path w="1904" h="762000" extrusionOk="0">
                  <a:moveTo>
                    <a:pt x="0" y="0"/>
                  </a:moveTo>
                  <a:lnTo>
                    <a:pt x="1524" y="762000"/>
                  </a:lnTo>
                </a:path>
              </a:pathLst>
            </a:custGeom>
            <a:noFill/>
            <a:ln w="25550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3607308" y="5106924"/>
              <a:ext cx="1981200" cy="1905"/>
            </a:xfrm>
            <a:custGeom>
              <a:avLst/>
              <a:gdLst/>
              <a:ahLst/>
              <a:cxnLst/>
              <a:rect l="l" t="t" r="r" b="b"/>
              <a:pathLst>
                <a:path w="1981200" h="1904" extrusionOk="0">
                  <a:moveTo>
                    <a:pt x="0" y="0"/>
                  </a:moveTo>
                  <a:lnTo>
                    <a:pt x="1981200" y="1524"/>
                  </a:lnTo>
                </a:path>
              </a:pathLst>
            </a:cu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50"/>
          <p:cNvSpPr txBox="1"/>
          <p:nvPr/>
        </p:nvSpPr>
        <p:spPr>
          <a:xfrm>
            <a:off x="6634988" y="2243803"/>
            <a:ext cx="1710689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latin typeface="Arial"/>
                <a:ea typeface="Arial"/>
                <a:cs typeface="Arial"/>
                <a:sym typeface="Arial"/>
              </a:rPr>
              <a:t>Right-Skewed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946200" y="2252910"/>
            <a:ext cx="1525270" cy="24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latin typeface="Arial"/>
                <a:ea typeface="Arial"/>
                <a:cs typeface="Arial"/>
                <a:sym typeface="Arial"/>
              </a:rPr>
              <a:t>Left-Skewed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4013708" y="2252910"/>
            <a:ext cx="1325880" cy="24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latin typeface="Arial"/>
                <a:ea typeface="Arial"/>
                <a:cs typeface="Arial"/>
                <a:sym typeface="Arial"/>
              </a:rPr>
              <a:t>Symmetric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Two Branches of Statistics:</a:t>
            </a:r>
            <a:endParaRPr b="1" dirty="0">
              <a:latin typeface="+mn-lt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81000" y="906399"/>
            <a:ext cx="8534400" cy="3633788"/>
          </a:xfrm>
          <a:custGeom>
            <a:avLst/>
            <a:gdLst/>
            <a:ahLst/>
            <a:cxnLst/>
            <a:rect l="l" t="t" r="r" b="b"/>
            <a:pathLst>
              <a:path w="8534400" h="4845050" extrusionOk="0">
                <a:moveTo>
                  <a:pt x="8534400" y="0"/>
                </a:moveTo>
                <a:lnTo>
                  <a:pt x="0" y="0"/>
                </a:lnTo>
                <a:lnTo>
                  <a:pt x="0" y="4844796"/>
                </a:lnTo>
                <a:lnTo>
                  <a:pt x="8534400" y="4844796"/>
                </a:lnTo>
                <a:lnTo>
                  <a:pt x="85344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880668" y="2607907"/>
            <a:ext cx="1043305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E7E7E"/>
                </a:solidFill>
                <a:ea typeface="Arial"/>
                <a:cs typeface="Arial"/>
                <a:sym typeface="Arial"/>
              </a:rPr>
              <a:t>Statistics</a:t>
            </a:r>
            <a:endParaRPr sz="2000" dirty="0"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801623" y="3043808"/>
            <a:ext cx="7656830" cy="1013936"/>
          </a:xfrm>
          <a:prstGeom prst="rect">
            <a:avLst/>
          </a:prstGeom>
          <a:solidFill>
            <a:srgbClr val="C5D2ED"/>
          </a:solidFill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 dirty="0"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009FE9"/>
                </a:solidFill>
                <a:ea typeface="Arial"/>
                <a:cs typeface="Arial"/>
                <a:sym typeface="Arial"/>
              </a:rPr>
              <a:t>Descriptive Statistics</a:t>
            </a:r>
            <a:endParaRPr sz="1800" dirty="0"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Describes a given set of data you have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01623" y="1215008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lose/>
              </a:path>
            </a:pathLst>
          </a:custGeom>
          <a:noFill/>
          <a:ln w="952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290317" y="1093829"/>
            <a:ext cx="4070350" cy="102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3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009FE9"/>
                </a:solidFill>
                <a:ea typeface="Arial"/>
                <a:cs typeface="Arial"/>
                <a:sym typeface="Arial"/>
              </a:rPr>
              <a:t>Inferential Statistics</a:t>
            </a:r>
            <a:endParaRPr sz="1800" dirty="0"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31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Given the data you have about these people, does this say anything about other people?</a:t>
            </a:r>
            <a:endParaRPr sz="1600"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l="-1" r="1221"/>
          <a:stretch/>
        </p:blipFill>
        <p:spPr>
          <a:xfrm>
            <a:off x="1020150" y="0"/>
            <a:ext cx="6962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Scales of Measurement</a:t>
            </a:r>
            <a:endParaRPr b="1" dirty="0">
              <a:latin typeface="+mn-lt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95170" y="3904159"/>
            <a:ext cx="7353300" cy="991928"/>
          </a:xfrm>
          <a:prstGeom prst="rect">
            <a:avLst/>
          </a:prstGeom>
          <a:solidFill>
            <a:srgbClr val="F1F1F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1664970" marR="1493520" lvl="0" indent="-113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ea typeface="Arial"/>
              <a:cs typeface="Arial"/>
              <a:sym typeface="Arial"/>
            </a:endParaRPr>
          </a:p>
          <a:p>
            <a:pPr marL="1664970" marR="1493520" lvl="0" indent="-113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The scale indicates the data summarization and statistical analyses that are most appropriate.</a:t>
            </a:r>
          </a:p>
          <a:p>
            <a:pPr marL="1664970" marR="1493520" lvl="0" indent="-113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995170" y="2705966"/>
            <a:ext cx="7353300" cy="1058603"/>
          </a:xfrm>
          <a:prstGeom prst="rect">
            <a:avLst/>
          </a:prstGeom>
          <a:solidFill>
            <a:srgbClr val="F1F1F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dirty="0">
              <a:ea typeface="Times New Roman"/>
              <a:cs typeface="Times New Roman"/>
              <a:sym typeface="Times New Roman"/>
            </a:endParaRPr>
          </a:p>
          <a:p>
            <a:pPr marL="5206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The scale determines the amount of information</a:t>
            </a:r>
            <a:endParaRPr sz="1600" dirty="0">
              <a:ea typeface="Arial"/>
              <a:cs typeface="Arial"/>
              <a:sym typeface="Arial"/>
            </a:endParaRPr>
          </a:p>
          <a:p>
            <a:pPr marL="5651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contained in the data.</a:t>
            </a:r>
          </a:p>
          <a:p>
            <a:pPr marL="5651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49" y="870076"/>
            <a:ext cx="6730141" cy="16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Scales of Measurement</a:t>
            </a:r>
            <a:endParaRPr b="1" dirty="0">
              <a:latin typeface="+mn-l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21"/>
          <p:cNvGraphicFramePr/>
          <p:nvPr>
            <p:extLst>
              <p:ext uri="{D42A27DB-BD31-4B8C-83A1-F6EECF244321}">
                <p14:modId xmlns:p14="http://schemas.microsoft.com/office/powerpoint/2010/main" val="221051308"/>
              </p:ext>
            </p:extLst>
          </p:nvPr>
        </p:nvGraphicFramePr>
        <p:xfrm>
          <a:off x="527050" y="909638"/>
          <a:ext cx="8155300" cy="3714725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825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825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825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Nominal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127000" lvl="0" indent="-203200" algn="l" rtl="0">
                        <a:lnSpc>
                          <a:spcPct val="101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Data are labels or names used to identify an attribute of the element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-2032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 nonnumeric label or numeric code may be used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285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9400" marR="139700" lvl="0" indent="-203200" algn="l" rtl="0">
                        <a:lnSpc>
                          <a:spcPct val="101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Department  you work in PE, MIG, Graphics, Finance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254000" lvl="0" indent="-203200" algn="l" rtl="0">
                        <a:lnSpc>
                          <a:spcPct val="101699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Also be numeric codes like Zip Code you live in 1201, 1004 etc.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285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Ordinal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Same as properties of nominal data but the order or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rank of the data is meaningful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-2032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A nonnumeric label or numeric code may be used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25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94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9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Grades of students in a college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exam – A, B, C, F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-20955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9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Floor number you live on 1, 2 3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25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Interval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152400" lvl="0" indent="-203200" algn="just" rtl="0">
                        <a:lnSpc>
                          <a:spcPct val="10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The data with the properties of ordinal data, and the interval between observations is expressed in terms of a fixed unit of measure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00" marR="0" lvl="0" indent="-241300" algn="just" rtl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Interval data is always numeric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240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94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9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Scores group of people got in SAT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Exam like 1205, 1090, 950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-20955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9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Savings account balance $100,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$3500, $250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725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Ratio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The data with all the properties of interval data and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the ratio of two values is meaningful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279400" marR="190500" lvl="0" indent="-203200" algn="l" rtl="0">
                        <a:lnSpc>
                          <a:spcPct val="101699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400"/>
                        <a:buFont typeface="Noto Sans Symbols"/>
                        <a:buChar char="▪"/>
                      </a:pPr>
                      <a:r>
                        <a:rPr lang="en" sz="9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Variables such as distance, height, weight, and time use the ratio scale</a:t>
                      </a:r>
                      <a:endParaRPr sz="9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725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9400" marR="114300" lvl="0" indent="-209550" algn="l" rtl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396C"/>
                        </a:buClr>
                        <a:buSzPts val="900"/>
                        <a:buFont typeface="Noto Sans Symbols"/>
                        <a:buChar char="▪"/>
                      </a:pPr>
                      <a:r>
                        <a:rPr lang="en" sz="9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Melissa’s scored 1200 in her SAT Exam while Kevin’s scored only 600. Melissa has 2-times the score of Kevin</a:t>
                      </a:r>
                      <a:endParaRPr sz="9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2850" marB="0">
                    <a:lnL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Types of Data</a:t>
            </a:r>
            <a:endParaRPr b="1" dirty="0">
              <a:latin typeface="+mn-l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— </a:t>
            </a: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568196" y="1511045"/>
            <a:ext cx="1978800" cy="40920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48704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ea typeface="Arial"/>
                <a:cs typeface="Arial"/>
                <a:sym typeface="Arial"/>
              </a:rPr>
              <a:t>Qualitative /</a:t>
            </a:r>
            <a:endParaRPr sz="1200" dirty="0">
              <a:ea typeface="Arial"/>
              <a:cs typeface="Arial"/>
              <a:sym typeface="Arial"/>
            </a:endParaRPr>
          </a:p>
          <a:p>
            <a:pPr marL="5041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ea typeface="Arial"/>
                <a:cs typeface="Arial"/>
                <a:sym typeface="Arial"/>
              </a:rPr>
              <a:t>Categorical</a:t>
            </a:r>
            <a:endParaRPr sz="1200" dirty="0"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707379" y="1511045"/>
            <a:ext cx="1996500" cy="40920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31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ea typeface="Arial"/>
                <a:cs typeface="Arial"/>
                <a:sym typeface="Arial"/>
              </a:rPr>
              <a:t>Quantitative/</a:t>
            </a:r>
            <a:endParaRPr sz="1200" dirty="0">
              <a:ea typeface="Arial"/>
              <a:cs typeface="Arial"/>
              <a:sym typeface="Arial"/>
            </a:endParaRPr>
          </a:p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ea typeface="Arial"/>
                <a:cs typeface="Arial"/>
                <a:sym typeface="Arial"/>
              </a:rPr>
              <a:t>Numerical</a:t>
            </a:r>
            <a:endParaRPr sz="1200" dirty="0"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382267" y="2239137"/>
            <a:ext cx="2333700" cy="287899"/>
          </a:xfrm>
          <a:prstGeom prst="rect">
            <a:avLst/>
          </a:prstGeom>
          <a:solidFill>
            <a:srgbClr val="6FC9F3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816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ea typeface="Arial"/>
                <a:cs typeface="Arial"/>
                <a:sym typeface="Arial"/>
              </a:rPr>
              <a:t>Nominal / Ordinal</a:t>
            </a:r>
            <a:endParaRPr sz="1600" dirty="0"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2"/>
          <p:cNvGrpSpPr/>
          <p:nvPr/>
        </p:nvGrpSpPr>
        <p:grpSpPr>
          <a:xfrm>
            <a:off x="3832859" y="885825"/>
            <a:ext cx="1485900" cy="371475"/>
            <a:chOff x="3832859" y="1181100"/>
            <a:chExt cx="1485900" cy="495300"/>
          </a:xfrm>
        </p:grpSpPr>
        <p:sp>
          <p:nvSpPr>
            <p:cNvPr id="128" name="Google Shape;128;p22"/>
            <p:cNvSpPr/>
            <p:nvPr/>
          </p:nvSpPr>
          <p:spPr>
            <a:xfrm>
              <a:off x="3832859" y="1181100"/>
              <a:ext cx="1485900" cy="495300"/>
            </a:xfrm>
            <a:custGeom>
              <a:avLst/>
              <a:gdLst/>
              <a:ahLst/>
              <a:cxnLst/>
              <a:rect l="l" t="t" r="r" b="b"/>
              <a:pathLst>
                <a:path w="1485900" h="495300" extrusionOk="0">
                  <a:moveTo>
                    <a:pt x="742950" y="0"/>
                  </a:moveTo>
                  <a:lnTo>
                    <a:pt x="675323" y="1012"/>
                  </a:lnTo>
                  <a:lnTo>
                    <a:pt x="609399" y="3989"/>
                  </a:lnTo>
                  <a:lnTo>
                    <a:pt x="545438" y="8845"/>
                  </a:lnTo>
                  <a:lnTo>
                    <a:pt x="483703" y="15492"/>
                  </a:lnTo>
                  <a:lnTo>
                    <a:pt x="424457" y="23843"/>
                  </a:lnTo>
                  <a:lnTo>
                    <a:pt x="367961" y="33810"/>
                  </a:lnTo>
                  <a:lnTo>
                    <a:pt x="314478" y="45305"/>
                  </a:lnTo>
                  <a:lnTo>
                    <a:pt x="264269" y="58242"/>
                  </a:lnTo>
                  <a:lnTo>
                    <a:pt x="217598" y="72532"/>
                  </a:lnTo>
                  <a:lnTo>
                    <a:pt x="174726" y="88089"/>
                  </a:lnTo>
                  <a:lnTo>
                    <a:pt x="135916" y="104826"/>
                  </a:lnTo>
                  <a:lnTo>
                    <a:pt x="101430" y="122653"/>
                  </a:lnTo>
                  <a:lnTo>
                    <a:pt x="46478" y="161234"/>
                  </a:lnTo>
                  <a:lnTo>
                    <a:pt x="11969" y="203133"/>
                  </a:lnTo>
                  <a:lnTo>
                    <a:pt x="0" y="247650"/>
                  </a:lnTo>
                  <a:lnTo>
                    <a:pt x="3036" y="270192"/>
                  </a:lnTo>
                  <a:lnTo>
                    <a:pt x="26537" y="313487"/>
                  </a:lnTo>
                  <a:lnTo>
                    <a:pt x="71530" y="353814"/>
                  </a:lnTo>
                  <a:lnTo>
                    <a:pt x="135916" y="390473"/>
                  </a:lnTo>
                  <a:lnTo>
                    <a:pt x="174726" y="407210"/>
                  </a:lnTo>
                  <a:lnTo>
                    <a:pt x="217598" y="422767"/>
                  </a:lnTo>
                  <a:lnTo>
                    <a:pt x="264269" y="437057"/>
                  </a:lnTo>
                  <a:lnTo>
                    <a:pt x="314478" y="449994"/>
                  </a:lnTo>
                  <a:lnTo>
                    <a:pt x="367961" y="461489"/>
                  </a:lnTo>
                  <a:lnTo>
                    <a:pt x="424457" y="471456"/>
                  </a:lnTo>
                  <a:lnTo>
                    <a:pt x="483703" y="479807"/>
                  </a:lnTo>
                  <a:lnTo>
                    <a:pt x="545438" y="486454"/>
                  </a:lnTo>
                  <a:lnTo>
                    <a:pt x="609399" y="491310"/>
                  </a:lnTo>
                  <a:lnTo>
                    <a:pt x="675323" y="494287"/>
                  </a:lnTo>
                  <a:lnTo>
                    <a:pt x="742950" y="495300"/>
                  </a:lnTo>
                  <a:lnTo>
                    <a:pt x="810576" y="494287"/>
                  </a:lnTo>
                  <a:lnTo>
                    <a:pt x="876500" y="491310"/>
                  </a:lnTo>
                  <a:lnTo>
                    <a:pt x="940461" y="486454"/>
                  </a:lnTo>
                  <a:lnTo>
                    <a:pt x="1002196" y="479807"/>
                  </a:lnTo>
                  <a:lnTo>
                    <a:pt x="1061442" y="471456"/>
                  </a:lnTo>
                  <a:lnTo>
                    <a:pt x="1117938" y="461489"/>
                  </a:lnTo>
                  <a:lnTo>
                    <a:pt x="1171421" y="449994"/>
                  </a:lnTo>
                  <a:lnTo>
                    <a:pt x="1221630" y="437057"/>
                  </a:lnTo>
                  <a:lnTo>
                    <a:pt x="1268301" y="422767"/>
                  </a:lnTo>
                  <a:lnTo>
                    <a:pt x="1311173" y="407210"/>
                  </a:lnTo>
                  <a:lnTo>
                    <a:pt x="1349983" y="390473"/>
                  </a:lnTo>
                  <a:lnTo>
                    <a:pt x="1384469" y="372646"/>
                  </a:lnTo>
                  <a:lnTo>
                    <a:pt x="1439421" y="334065"/>
                  </a:lnTo>
                  <a:lnTo>
                    <a:pt x="1473930" y="292166"/>
                  </a:lnTo>
                  <a:lnTo>
                    <a:pt x="1485900" y="247650"/>
                  </a:lnTo>
                  <a:lnTo>
                    <a:pt x="1482863" y="225107"/>
                  </a:lnTo>
                  <a:lnTo>
                    <a:pt x="1459362" y="181812"/>
                  </a:lnTo>
                  <a:lnTo>
                    <a:pt x="1414369" y="141485"/>
                  </a:lnTo>
                  <a:lnTo>
                    <a:pt x="1349983" y="104826"/>
                  </a:lnTo>
                  <a:lnTo>
                    <a:pt x="1311173" y="88089"/>
                  </a:lnTo>
                  <a:lnTo>
                    <a:pt x="1268301" y="72532"/>
                  </a:lnTo>
                  <a:lnTo>
                    <a:pt x="1221630" y="58242"/>
                  </a:lnTo>
                  <a:lnTo>
                    <a:pt x="1171421" y="45305"/>
                  </a:lnTo>
                  <a:lnTo>
                    <a:pt x="1117938" y="33810"/>
                  </a:lnTo>
                  <a:lnTo>
                    <a:pt x="1061442" y="23843"/>
                  </a:lnTo>
                  <a:lnTo>
                    <a:pt x="1002196" y="15492"/>
                  </a:lnTo>
                  <a:lnTo>
                    <a:pt x="940461" y="8845"/>
                  </a:lnTo>
                  <a:lnTo>
                    <a:pt x="876500" y="3989"/>
                  </a:lnTo>
                  <a:lnTo>
                    <a:pt x="810576" y="1012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9FE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832859" y="1181100"/>
              <a:ext cx="1485900" cy="495300"/>
            </a:xfrm>
            <a:custGeom>
              <a:avLst/>
              <a:gdLst/>
              <a:ahLst/>
              <a:cxnLst/>
              <a:rect l="l" t="t" r="r" b="b"/>
              <a:pathLst>
                <a:path w="1485900" h="495300" extrusionOk="0">
                  <a:moveTo>
                    <a:pt x="0" y="247650"/>
                  </a:moveTo>
                  <a:lnTo>
                    <a:pt x="11969" y="203133"/>
                  </a:lnTo>
                  <a:lnTo>
                    <a:pt x="46478" y="161234"/>
                  </a:lnTo>
                  <a:lnTo>
                    <a:pt x="101430" y="122653"/>
                  </a:lnTo>
                  <a:lnTo>
                    <a:pt x="135916" y="104826"/>
                  </a:lnTo>
                  <a:lnTo>
                    <a:pt x="174726" y="88089"/>
                  </a:lnTo>
                  <a:lnTo>
                    <a:pt x="217598" y="72532"/>
                  </a:lnTo>
                  <a:lnTo>
                    <a:pt x="264269" y="58242"/>
                  </a:lnTo>
                  <a:lnTo>
                    <a:pt x="314478" y="45305"/>
                  </a:lnTo>
                  <a:lnTo>
                    <a:pt x="367961" y="33810"/>
                  </a:lnTo>
                  <a:lnTo>
                    <a:pt x="424457" y="23843"/>
                  </a:lnTo>
                  <a:lnTo>
                    <a:pt x="483703" y="15492"/>
                  </a:lnTo>
                  <a:lnTo>
                    <a:pt x="545438" y="8845"/>
                  </a:lnTo>
                  <a:lnTo>
                    <a:pt x="609399" y="3989"/>
                  </a:lnTo>
                  <a:lnTo>
                    <a:pt x="675323" y="1012"/>
                  </a:lnTo>
                  <a:lnTo>
                    <a:pt x="742950" y="0"/>
                  </a:lnTo>
                  <a:lnTo>
                    <a:pt x="810576" y="1012"/>
                  </a:lnTo>
                  <a:lnTo>
                    <a:pt x="876500" y="3989"/>
                  </a:lnTo>
                  <a:lnTo>
                    <a:pt x="940461" y="8845"/>
                  </a:lnTo>
                  <a:lnTo>
                    <a:pt x="1002196" y="15492"/>
                  </a:lnTo>
                  <a:lnTo>
                    <a:pt x="1061442" y="23843"/>
                  </a:lnTo>
                  <a:lnTo>
                    <a:pt x="1117938" y="33810"/>
                  </a:lnTo>
                  <a:lnTo>
                    <a:pt x="1171421" y="45305"/>
                  </a:lnTo>
                  <a:lnTo>
                    <a:pt x="1221630" y="58242"/>
                  </a:lnTo>
                  <a:lnTo>
                    <a:pt x="1268301" y="72532"/>
                  </a:lnTo>
                  <a:lnTo>
                    <a:pt x="1311173" y="88089"/>
                  </a:lnTo>
                  <a:lnTo>
                    <a:pt x="1349983" y="104826"/>
                  </a:lnTo>
                  <a:lnTo>
                    <a:pt x="1384469" y="122653"/>
                  </a:lnTo>
                  <a:lnTo>
                    <a:pt x="1439421" y="161234"/>
                  </a:lnTo>
                  <a:lnTo>
                    <a:pt x="1473930" y="203133"/>
                  </a:lnTo>
                  <a:lnTo>
                    <a:pt x="1485900" y="247650"/>
                  </a:lnTo>
                  <a:lnTo>
                    <a:pt x="1482863" y="270192"/>
                  </a:lnTo>
                  <a:lnTo>
                    <a:pt x="1459362" y="313487"/>
                  </a:lnTo>
                  <a:lnTo>
                    <a:pt x="1414369" y="353814"/>
                  </a:lnTo>
                  <a:lnTo>
                    <a:pt x="1349983" y="390473"/>
                  </a:lnTo>
                  <a:lnTo>
                    <a:pt x="1311173" y="407210"/>
                  </a:lnTo>
                  <a:lnTo>
                    <a:pt x="1268301" y="422767"/>
                  </a:lnTo>
                  <a:lnTo>
                    <a:pt x="1221630" y="437057"/>
                  </a:lnTo>
                  <a:lnTo>
                    <a:pt x="1171421" y="449994"/>
                  </a:lnTo>
                  <a:lnTo>
                    <a:pt x="1117938" y="461489"/>
                  </a:lnTo>
                  <a:lnTo>
                    <a:pt x="1061442" y="471456"/>
                  </a:lnTo>
                  <a:lnTo>
                    <a:pt x="1002196" y="479807"/>
                  </a:lnTo>
                  <a:lnTo>
                    <a:pt x="940461" y="486454"/>
                  </a:lnTo>
                  <a:lnTo>
                    <a:pt x="876500" y="491310"/>
                  </a:lnTo>
                  <a:lnTo>
                    <a:pt x="810576" y="494287"/>
                  </a:lnTo>
                  <a:lnTo>
                    <a:pt x="742950" y="495300"/>
                  </a:lnTo>
                  <a:lnTo>
                    <a:pt x="675323" y="494287"/>
                  </a:lnTo>
                  <a:lnTo>
                    <a:pt x="609399" y="491310"/>
                  </a:lnTo>
                  <a:lnTo>
                    <a:pt x="545438" y="486454"/>
                  </a:lnTo>
                  <a:lnTo>
                    <a:pt x="483703" y="479807"/>
                  </a:lnTo>
                  <a:lnTo>
                    <a:pt x="424457" y="471456"/>
                  </a:lnTo>
                  <a:lnTo>
                    <a:pt x="367961" y="461489"/>
                  </a:lnTo>
                  <a:lnTo>
                    <a:pt x="314478" y="449994"/>
                  </a:lnTo>
                  <a:lnTo>
                    <a:pt x="264269" y="437057"/>
                  </a:lnTo>
                  <a:lnTo>
                    <a:pt x="217598" y="422767"/>
                  </a:lnTo>
                  <a:lnTo>
                    <a:pt x="174726" y="407210"/>
                  </a:lnTo>
                  <a:lnTo>
                    <a:pt x="135916" y="390473"/>
                  </a:lnTo>
                  <a:lnTo>
                    <a:pt x="101430" y="372646"/>
                  </a:lnTo>
                  <a:lnTo>
                    <a:pt x="46478" y="334065"/>
                  </a:lnTo>
                  <a:lnTo>
                    <a:pt x="11969" y="292166"/>
                  </a:lnTo>
                  <a:lnTo>
                    <a:pt x="0" y="247650"/>
                  </a:lnTo>
                  <a:close/>
                </a:path>
              </a:pathLst>
            </a:custGeom>
            <a:noFill/>
            <a:ln w="126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2"/>
          <p:cNvSpPr txBox="1"/>
          <p:nvPr/>
        </p:nvSpPr>
        <p:spPr>
          <a:xfrm>
            <a:off x="4347205" y="924002"/>
            <a:ext cx="46482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Data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2519172" y="1067371"/>
            <a:ext cx="4225290" cy="444341"/>
          </a:xfrm>
          <a:custGeom>
            <a:avLst/>
            <a:gdLst/>
            <a:ahLst/>
            <a:cxnLst/>
            <a:rect l="l" t="t" r="r" b="b"/>
            <a:pathLst>
              <a:path w="4225290" h="592455" extrusionOk="0">
                <a:moveTo>
                  <a:pt x="1314450" y="0"/>
                </a:moveTo>
                <a:lnTo>
                  <a:pt x="31750" y="0"/>
                </a:lnTo>
                <a:lnTo>
                  <a:pt x="31750" y="515874"/>
                </a:lnTo>
                <a:lnTo>
                  <a:pt x="0" y="515874"/>
                </a:lnTo>
                <a:lnTo>
                  <a:pt x="38100" y="592074"/>
                </a:lnTo>
                <a:lnTo>
                  <a:pt x="69850" y="528574"/>
                </a:lnTo>
                <a:lnTo>
                  <a:pt x="76200" y="515874"/>
                </a:lnTo>
                <a:lnTo>
                  <a:pt x="44450" y="515874"/>
                </a:lnTo>
                <a:lnTo>
                  <a:pt x="44450" y="12700"/>
                </a:lnTo>
                <a:lnTo>
                  <a:pt x="1314450" y="12700"/>
                </a:lnTo>
                <a:lnTo>
                  <a:pt x="1314450" y="6350"/>
                </a:lnTo>
                <a:lnTo>
                  <a:pt x="1314450" y="0"/>
                </a:lnTo>
                <a:close/>
              </a:path>
              <a:path w="4225290" h="592455" extrusionOk="0">
                <a:moveTo>
                  <a:pt x="4225163" y="515874"/>
                </a:moveTo>
                <a:lnTo>
                  <a:pt x="4193413" y="515874"/>
                </a:lnTo>
                <a:lnTo>
                  <a:pt x="4193413" y="12700"/>
                </a:lnTo>
                <a:lnTo>
                  <a:pt x="4193413" y="6350"/>
                </a:lnTo>
                <a:lnTo>
                  <a:pt x="4193413" y="0"/>
                </a:lnTo>
                <a:lnTo>
                  <a:pt x="2799588" y="0"/>
                </a:lnTo>
                <a:lnTo>
                  <a:pt x="2799588" y="12700"/>
                </a:lnTo>
                <a:lnTo>
                  <a:pt x="4180713" y="12700"/>
                </a:lnTo>
                <a:lnTo>
                  <a:pt x="4180713" y="515874"/>
                </a:lnTo>
                <a:lnTo>
                  <a:pt x="4148963" y="515874"/>
                </a:lnTo>
                <a:lnTo>
                  <a:pt x="4187063" y="592074"/>
                </a:lnTo>
                <a:lnTo>
                  <a:pt x="4218813" y="528574"/>
                </a:lnTo>
                <a:lnTo>
                  <a:pt x="4225163" y="515874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538215" y="2239137"/>
            <a:ext cx="2333700" cy="453329"/>
          </a:xfrm>
          <a:prstGeom prst="rect">
            <a:avLst/>
          </a:prstGeom>
          <a:solidFill>
            <a:srgbClr val="6FC9F3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2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Numerical</a:t>
            </a:r>
            <a:endParaRPr sz="1400" dirty="0">
              <a:ea typeface="Arial"/>
              <a:cs typeface="Arial"/>
              <a:sym typeface="Arial"/>
            </a:endParaRPr>
          </a:p>
          <a:p>
            <a:pPr marL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(Interval/Ratio)</a:t>
            </a:r>
            <a:endParaRPr sz="1400" dirty="0"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410200" y="3120390"/>
            <a:ext cx="1079500" cy="252889"/>
            <a:chOff x="5410200" y="4160520"/>
            <a:chExt cx="1079500" cy="337185"/>
          </a:xfrm>
        </p:grpSpPr>
        <p:sp>
          <p:nvSpPr>
            <p:cNvPr id="134" name="Google Shape;134;p22"/>
            <p:cNvSpPr/>
            <p:nvPr/>
          </p:nvSpPr>
          <p:spPr>
            <a:xfrm>
              <a:off x="5410200" y="4160520"/>
              <a:ext cx="1079500" cy="337185"/>
            </a:xfrm>
            <a:custGeom>
              <a:avLst/>
              <a:gdLst/>
              <a:ahLst/>
              <a:cxnLst/>
              <a:rect l="l" t="t" r="r" b="b"/>
              <a:pathLst>
                <a:path w="1079500" h="337185" extrusionOk="0">
                  <a:moveTo>
                    <a:pt x="1078991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078991" y="336803"/>
                  </a:lnTo>
                  <a:lnTo>
                    <a:pt x="107899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410200" y="4160520"/>
              <a:ext cx="1079500" cy="337185"/>
            </a:xfrm>
            <a:custGeom>
              <a:avLst/>
              <a:gdLst/>
              <a:ahLst/>
              <a:cxnLst/>
              <a:rect l="l" t="t" r="r" b="b"/>
              <a:pathLst>
                <a:path w="1079500" h="337185" extrusionOk="0">
                  <a:moveTo>
                    <a:pt x="0" y="336803"/>
                  </a:moveTo>
                  <a:lnTo>
                    <a:pt x="1078991" y="336803"/>
                  </a:lnTo>
                  <a:lnTo>
                    <a:pt x="1078991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noFill/>
            <a:ln w="126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2"/>
          <p:cNvSpPr txBox="1"/>
          <p:nvPr/>
        </p:nvSpPr>
        <p:spPr>
          <a:xfrm>
            <a:off x="5565140" y="3142202"/>
            <a:ext cx="770400" cy="22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Discrete</a:t>
            </a:r>
            <a:endParaRPr sz="1400" dirty="0"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6821423" y="3120390"/>
            <a:ext cx="1216660" cy="252889"/>
            <a:chOff x="6821423" y="4160520"/>
            <a:chExt cx="1216660" cy="337185"/>
          </a:xfrm>
        </p:grpSpPr>
        <p:sp>
          <p:nvSpPr>
            <p:cNvPr id="138" name="Google Shape;138;p22"/>
            <p:cNvSpPr/>
            <p:nvPr/>
          </p:nvSpPr>
          <p:spPr>
            <a:xfrm>
              <a:off x="6821423" y="4160520"/>
              <a:ext cx="1216660" cy="337185"/>
            </a:xfrm>
            <a:custGeom>
              <a:avLst/>
              <a:gdLst/>
              <a:ahLst/>
              <a:cxnLst/>
              <a:rect l="l" t="t" r="r" b="b"/>
              <a:pathLst>
                <a:path w="1216659" h="337185" extrusionOk="0">
                  <a:moveTo>
                    <a:pt x="1216152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216152" y="336803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821423" y="4160520"/>
              <a:ext cx="1216660" cy="337185"/>
            </a:xfrm>
            <a:custGeom>
              <a:avLst/>
              <a:gdLst/>
              <a:ahLst/>
              <a:cxnLst/>
              <a:rect l="l" t="t" r="r" b="b"/>
              <a:pathLst>
                <a:path w="1216659" h="337185" extrusionOk="0">
                  <a:moveTo>
                    <a:pt x="0" y="336803"/>
                  </a:moveTo>
                  <a:lnTo>
                    <a:pt x="1216152" y="336803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noFill/>
            <a:ln w="126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2"/>
          <p:cNvSpPr txBox="1"/>
          <p:nvPr/>
        </p:nvSpPr>
        <p:spPr>
          <a:xfrm>
            <a:off x="6904101" y="3142202"/>
            <a:ext cx="1051500" cy="22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Continuous</a:t>
            </a:r>
            <a:endParaRPr sz="1400" dirty="0"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669151" y="1949958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386080" extrusionOk="0">
                <a:moveTo>
                  <a:pt x="0" y="308736"/>
                </a:moveTo>
                <a:lnTo>
                  <a:pt x="36449" y="385698"/>
                </a:lnTo>
                <a:lnTo>
                  <a:pt x="69791" y="322325"/>
                </a:lnTo>
                <a:lnTo>
                  <a:pt x="31369" y="322325"/>
                </a:lnTo>
                <a:lnTo>
                  <a:pt x="31384" y="309418"/>
                </a:lnTo>
                <a:lnTo>
                  <a:pt x="0" y="308736"/>
                </a:lnTo>
                <a:close/>
              </a:path>
              <a:path w="76200" h="386080" extrusionOk="0">
                <a:moveTo>
                  <a:pt x="31384" y="309418"/>
                </a:moveTo>
                <a:lnTo>
                  <a:pt x="31369" y="322325"/>
                </a:lnTo>
                <a:lnTo>
                  <a:pt x="44069" y="322325"/>
                </a:lnTo>
                <a:lnTo>
                  <a:pt x="44083" y="309693"/>
                </a:lnTo>
                <a:lnTo>
                  <a:pt x="31384" y="309418"/>
                </a:lnTo>
                <a:close/>
              </a:path>
              <a:path w="76200" h="386080" extrusionOk="0">
                <a:moveTo>
                  <a:pt x="44083" y="309693"/>
                </a:moveTo>
                <a:lnTo>
                  <a:pt x="44069" y="322325"/>
                </a:lnTo>
                <a:lnTo>
                  <a:pt x="69791" y="322325"/>
                </a:lnTo>
                <a:lnTo>
                  <a:pt x="76073" y="310388"/>
                </a:lnTo>
                <a:lnTo>
                  <a:pt x="44083" y="309693"/>
                </a:lnTo>
                <a:close/>
              </a:path>
              <a:path w="76200" h="386080" extrusionOk="0">
                <a:moveTo>
                  <a:pt x="44450" y="0"/>
                </a:moveTo>
                <a:lnTo>
                  <a:pt x="31750" y="0"/>
                </a:lnTo>
                <a:lnTo>
                  <a:pt x="31384" y="309418"/>
                </a:lnTo>
                <a:lnTo>
                  <a:pt x="44083" y="309693"/>
                </a:lnTo>
                <a:lnTo>
                  <a:pt x="4445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5949696" y="2640139"/>
            <a:ext cx="1480185" cy="511016"/>
          </a:xfrm>
          <a:custGeom>
            <a:avLst/>
            <a:gdLst/>
            <a:ahLst/>
            <a:cxnLst/>
            <a:rect l="l" t="t" r="r" b="b"/>
            <a:pathLst>
              <a:path w="1480184" h="681354" extrusionOk="0">
                <a:moveTo>
                  <a:pt x="1479804" y="642874"/>
                </a:moveTo>
                <a:lnTo>
                  <a:pt x="1467104" y="636524"/>
                </a:lnTo>
                <a:lnTo>
                  <a:pt x="1403604" y="604774"/>
                </a:lnTo>
                <a:lnTo>
                  <a:pt x="1403604" y="636524"/>
                </a:lnTo>
                <a:lnTo>
                  <a:pt x="1124204" y="636524"/>
                </a:lnTo>
                <a:lnTo>
                  <a:pt x="1124204" y="12700"/>
                </a:lnTo>
                <a:lnTo>
                  <a:pt x="1124204" y="6350"/>
                </a:lnTo>
                <a:lnTo>
                  <a:pt x="1124204" y="0"/>
                </a:lnTo>
                <a:lnTo>
                  <a:pt x="757301" y="0"/>
                </a:lnTo>
                <a:lnTo>
                  <a:pt x="755904" y="0"/>
                </a:lnTo>
                <a:lnTo>
                  <a:pt x="372491" y="0"/>
                </a:lnTo>
                <a:lnTo>
                  <a:pt x="372491" y="636524"/>
                </a:lnTo>
                <a:lnTo>
                  <a:pt x="76200" y="636524"/>
                </a:lnTo>
                <a:lnTo>
                  <a:pt x="76200" y="604774"/>
                </a:lnTo>
                <a:lnTo>
                  <a:pt x="0" y="642874"/>
                </a:lnTo>
                <a:lnTo>
                  <a:pt x="76200" y="680974"/>
                </a:lnTo>
                <a:lnTo>
                  <a:pt x="76200" y="649224"/>
                </a:lnTo>
                <a:lnTo>
                  <a:pt x="385191" y="649224"/>
                </a:lnTo>
                <a:lnTo>
                  <a:pt x="385191" y="642874"/>
                </a:lnTo>
                <a:lnTo>
                  <a:pt x="385191" y="636524"/>
                </a:lnTo>
                <a:lnTo>
                  <a:pt x="385191" y="12700"/>
                </a:lnTo>
                <a:lnTo>
                  <a:pt x="755904" y="12700"/>
                </a:lnTo>
                <a:lnTo>
                  <a:pt x="757301" y="12700"/>
                </a:lnTo>
                <a:lnTo>
                  <a:pt x="1111504" y="12700"/>
                </a:lnTo>
                <a:lnTo>
                  <a:pt x="1111504" y="649224"/>
                </a:lnTo>
                <a:lnTo>
                  <a:pt x="1403604" y="649224"/>
                </a:lnTo>
                <a:lnTo>
                  <a:pt x="1403604" y="680974"/>
                </a:lnTo>
                <a:lnTo>
                  <a:pt x="1467104" y="649224"/>
                </a:lnTo>
                <a:lnTo>
                  <a:pt x="1479804" y="642874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520823" y="1949958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386080" extrusionOk="0">
                <a:moveTo>
                  <a:pt x="0" y="308736"/>
                </a:moveTo>
                <a:lnTo>
                  <a:pt x="36449" y="385698"/>
                </a:lnTo>
                <a:lnTo>
                  <a:pt x="69791" y="322325"/>
                </a:lnTo>
                <a:lnTo>
                  <a:pt x="31368" y="322325"/>
                </a:lnTo>
                <a:lnTo>
                  <a:pt x="31384" y="309418"/>
                </a:lnTo>
                <a:lnTo>
                  <a:pt x="0" y="308736"/>
                </a:lnTo>
                <a:close/>
              </a:path>
              <a:path w="76200" h="386080" extrusionOk="0">
                <a:moveTo>
                  <a:pt x="31384" y="309418"/>
                </a:moveTo>
                <a:lnTo>
                  <a:pt x="31368" y="322325"/>
                </a:lnTo>
                <a:lnTo>
                  <a:pt x="44068" y="322325"/>
                </a:lnTo>
                <a:lnTo>
                  <a:pt x="44083" y="309693"/>
                </a:lnTo>
                <a:lnTo>
                  <a:pt x="31384" y="309418"/>
                </a:lnTo>
                <a:close/>
              </a:path>
              <a:path w="76200" h="386080" extrusionOk="0">
                <a:moveTo>
                  <a:pt x="44083" y="309693"/>
                </a:moveTo>
                <a:lnTo>
                  <a:pt x="44068" y="322325"/>
                </a:lnTo>
                <a:lnTo>
                  <a:pt x="69791" y="322325"/>
                </a:lnTo>
                <a:lnTo>
                  <a:pt x="76072" y="310388"/>
                </a:lnTo>
                <a:lnTo>
                  <a:pt x="44083" y="309693"/>
                </a:lnTo>
                <a:close/>
              </a:path>
              <a:path w="76200" h="386080" extrusionOk="0">
                <a:moveTo>
                  <a:pt x="44450" y="0"/>
                </a:moveTo>
                <a:lnTo>
                  <a:pt x="31750" y="0"/>
                </a:lnTo>
                <a:lnTo>
                  <a:pt x="31384" y="309418"/>
                </a:lnTo>
                <a:lnTo>
                  <a:pt x="44083" y="309693"/>
                </a:lnTo>
                <a:lnTo>
                  <a:pt x="4445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3546347" y="3467957"/>
            <a:ext cx="1838325" cy="818674"/>
            <a:chOff x="3546347" y="4623943"/>
            <a:chExt cx="1838325" cy="1091565"/>
          </a:xfrm>
        </p:grpSpPr>
        <p:sp>
          <p:nvSpPr>
            <p:cNvPr id="145" name="Google Shape;145;p22"/>
            <p:cNvSpPr/>
            <p:nvPr/>
          </p:nvSpPr>
          <p:spPr>
            <a:xfrm>
              <a:off x="3546347" y="4623943"/>
              <a:ext cx="1838325" cy="1091565"/>
            </a:xfrm>
            <a:custGeom>
              <a:avLst/>
              <a:gdLst/>
              <a:ahLst/>
              <a:cxnLst/>
              <a:rect l="l" t="t" r="r" b="b"/>
              <a:pathLst>
                <a:path w="1838325" h="1091564" extrusionOk="0">
                  <a:moveTo>
                    <a:pt x="1194562" y="595756"/>
                  </a:moveTo>
                  <a:lnTo>
                    <a:pt x="82550" y="595756"/>
                  </a:lnTo>
                  <a:lnTo>
                    <a:pt x="50417" y="602243"/>
                  </a:lnTo>
                  <a:lnTo>
                    <a:pt x="24177" y="619934"/>
                  </a:lnTo>
                  <a:lnTo>
                    <a:pt x="6486" y="646174"/>
                  </a:lnTo>
                  <a:lnTo>
                    <a:pt x="0" y="678306"/>
                  </a:lnTo>
                  <a:lnTo>
                    <a:pt x="0" y="1008506"/>
                  </a:lnTo>
                  <a:lnTo>
                    <a:pt x="6486" y="1040639"/>
                  </a:lnTo>
                  <a:lnTo>
                    <a:pt x="24177" y="1066879"/>
                  </a:lnTo>
                  <a:lnTo>
                    <a:pt x="50417" y="1084570"/>
                  </a:lnTo>
                  <a:lnTo>
                    <a:pt x="82550" y="1091056"/>
                  </a:lnTo>
                  <a:lnTo>
                    <a:pt x="1194562" y="1091056"/>
                  </a:lnTo>
                  <a:lnTo>
                    <a:pt x="1226694" y="1084570"/>
                  </a:lnTo>
                  <a:lnTo>
                    <a:pt x="1252934" y="1066879"/>
                  </a:lnTo>
                  <a:lnTo>
                    <a:pt x="1270625" y="1040639"/>
                  </a:lnTo>
                  <a:lnTo>
                    <a:pt x="1277112" y="1008506"/>
                  </a:lnTo>
                  <a:lnTo>
                    <a:pt x="1277112" y="678306"/>
                  </a:lnTo>
                  <a:lnTo>
                    <a:pt x="1270625" y="646174"/>
                  </a:lnTo>
                  <a:lnTo>
                    <a:pt x="1252934" y="619934"/>
                  </a:lnTo>
                  <a:lnTo>
                    <a:pt x="1226694" y="602243"/>
                  </a:lnTo>
                  <a:lnTo>
                    <a:pt x="1194562" y="595756"/>
                  </a:lnTo>
                  <a:close/>
                </a:path>
                <a:path w="1838325" h="1091564" extrusionOk="0">
                  <a:moveTo>
                    <a:pt x="1838071" y="0"/>
                  </a:moveTo>
                  <a:lnTo>
                    <a:pt x="744981" y="595756"/>
                  </a:lnTo>
                  <a:lnTo>
                    <a:pt x="1064260" y="595756"/>
                  </a:lnTo>
                  <a:lnTo>
                    <a:pt x="183807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546347" y="4623943"/>
              <a:ext cx="1838325" cy="1091565"/>
            </a:xfrm>
            <a:custGeom>
              <a:avLst/>
              <a:gdLst/>
              <a:ahLst/>
              <a:cxnLst/>
              <a:rect l="l" t="t" r="r" b="b"/>
              <a:pathLst>
                <a:path w="1838325" h="1091564" extrusionOk="0">
                  <a:moveTo>
                    <a:pt x="0" y="678306"/>
                  </a:moveTo>
                  <a:lnTo>
                    <a:pt x="6486" y="646174"/>
                  </a:lnTo>
                  <a:lnTo>
                    <a:pt x="24177" y="619934"/>
                  </a:lnTo>
                  <a:lnTo>
                    <a:pt x="50417" y="602243"/>
                  </a:lnTo>
                  <a:lnTo>
                    <a:pt x="82550" y="595756"/>
                  </a:lnTo>
                  <a:lnTo>
                    <a:pt x="744981" y="595756"/>
                  </a:lnTo>
                  <a:lnTo>
                    <a:pt x="1838071" y="0"/>
                  </a:lnTo>
                  <a:lnTo>
                    <a:pt x="1064260" y="595756"/>
                  </a:lnTo>
                  <a:lnTo>
                    <a:pt x="1194562" y="595756"/>
                  </a:lnTo>
                  <a:lnTo>
                    <a:pt x="1226694" y="602243"/>
                  </a:lnTo>
                  <a:lnTo>
                    <a:pt x="1252934" y="619934"/>
                  </a:lnTo>
                  <a:lnTo>
                    <a:pt x="1270625" y="646174"/>
                  </a:lnTo>
                  <a:lnTo>
                    <a:pt x="1277112" y="678306"/>
                  </a:lnTo>
                  <a:lnTo>
                    <a:pt x="1277112" y="802131"/>
                  </a:lnTo>
                  <a:lnTo>
                    <a:pt x="1277112" y="1008506"/>
                  </a:lnTo>
                  <a:lnTo>
                    <a:pt x="1270625" y="1040639"/>
                  </a:lnTo>
                  <a:lnTo>
                    <a:pt x="1252934" y="1066879"/>
                  </a:lnTo>
                  <a:lnTo>
                    <a:pt x="1226694" y="1084570"/>
                  </a:lnTo>
                  <a:lnTo>
                    <a:pt x="1194562" y="1091056"/>
                  </a:lnTo>
                  <a:lnTo>
                    <a:pt x="1064260" y="1091056"/>
                  </a:lnTo>
                  <a:lnTo>
                    <a:pt x="744981" y="1091056"/>
                  </a:lnTo>
                  <a:lnTo>
                    <a:pt x="82550" y="1091056"/>
                  </a:lnTo>
                  <a:lnTo>
                    <a:pt x="50417" y="1084570"/>
                  </a:lnTo>
                  <a:lnTo>
                    <a:pt x="24177" y="1066879"/>
                  </a:lnTo>
                  <a:lnTo>
                    <a:pt x="6486" y="1040639"/>
                  </a:lnTo>
                  <a:lnTo>
                    <a:pt x="0" y="1008506"/>
                  </a:lnTo>
                  <a:lnTo>
                    <a:pt x="0" y="802131"/>
                  </a:lnTo>
                  <a:lnTo>
                    <a:pt x="0" y="678306"/>
                  </a:lnTo>
                  <a:close/>
                </a:path>
              </a:pathLst>
            </a:custGeom>
            <a:noFill/>
            <a:ln w="9525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/>
          <p:nvPr/>
        </p:nvSpPr>
        <p:spPr>
          <a:xfrm>
            <a:off x="3790315" y="3954170"/>
            <a:ext cx="789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Measuring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2286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many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>
            <a:off x="6742175" y="3466718"/>
            <a:ext cx="1275715" cy="946785"/>
            <a:chOff x="6742175" y="4622291"/>
            <a:chExt cx="1275715" cy="1262380"/>
          </a:xfrm>
        </p:grpSpPr>
        <p:sp>
          <p:nvSpPr>
            <p:cNvPr id="149" name="Google Shape;149;p22"/>
            <p:cNvSpPr/>
            <p:nvPr/>
          </p:nvSpPr>
          <p:spPr>
            <a:xfrm>
              <a:off x="6742175" y="4622291"/>
              <a:ext cx="1275715" cy="1262380"/>
            </a:xfrm>
            <a:custGeom>
              <a:avLst/>
              <a:gdLst/>
              <a:ahLst/>
              <a:cxnLst/>
              <a:rect l="l" t="t" r="r" b="b"/>
              <a:pathLst>
                <a:path w="1275715" h="1262379" extrusionOk="0">
                  <a:moveTo>
                    <a:pt x="1193038" y="766571"/>
                  </a:moveTo>
                  <a:lnTo>
                    <a:pt x="82550" y="766571"/>
                  </a:lnTo>
                  <a:lnTo>
                    <a:pt x="50417" y="773058"/>
                  </a:lnTo>
                  <a:lnTo>
                    <a:pt x="24177" y="790749"/>
                  </a:lnTo>
                  <a:lnTo>
                    <a:pt x="6486" y="816989"/>
                  </a:lnTo>
                  <a:lnTo>
                    <a:pt x="0" y="849121"/>
                  </a:lnTo>
                  <a:lnTo>
                    <a:pt x="0" y="1179321"/>
                  </a:lnTo>
                  <a:lnTo>
                    <a:pt x="6486" y="1211454"/>
                  </a:lnTo>
                  <a:lnTo>
                    <a:pt x="24177" y="1237694"/>
                  </a:lnTo>
                  <a:lnTo>
                    <a:pt x="50417" y="1255385"/>
                  </a:lnTo>
                  <a:lnTo>
                    <a:pt x="82550" y="1261871"/>
                  </a:lnTo>
                  <a:lnTo>
                    <a:pt x="1193038" y="1261871"/>
                  </a:lnTo>
                  <a:lnTo>
                    <a:pt x="1225170" y="1255385"/>
                  </a:lnTo>
                  <a:lnTo>
                    <a:pt x="1251410" y="1237694"/>
                  </a:lnTo>
                  <a:lnTo>
                    <a:pt x="1269101" y="1211454"/>
                  </a:lnTo>
                  <a:lnTo>
                    <a:pt x="1275588" y="1179321"/>
                  </a:lnTo>
                  <a:lnTo>
                    <a:pt x="1275588" y="849121"/>
                  </a:lnTo>
                  <a:lnTo>
                    <a:pt x="1269101" y="816989"/>
                  </a:lnTo>
                  <a:lnTo>
                    <a:pt x="1251410" y="790749"/>
                  </a:lnTo>
                  <a:lnTo>
                    <a:pt x="1225170" y="773058"/>
                  </a:lnTo>
                  <a:lnTo>
                    <a:pt x="1193038" y="766571"/>
                  </a:lnTo>
                  <a:close/>
                </a:path>
                <a:path w="1275715" h="1262379" extrusionOk="0">
                  <a:moveTo>
                    <a:pt x="731520" y="0"/>
                  </a:moveTo>
                  <a:lnTo>
                    <a:pt x="744093" y="766571"/>
                  </a:lnTo>
                  <a:lnTo>
                    <a:pt x="1062990" y="766571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6742175" y="4622291"/>
              <a:ext cx="1275715" cy="1262380"/>
            </a:xfrm>
            <a:custGeom>
              <a:avLst/>
              <a:gdLst/>
              <a:ahLst/>
              <a:cxnLst/>
              <a:rect l="l" t="t" r="r" b="b"/>
              <a:pathLst>
                <a:path w="1275715" h="1262379" extrusionOk="0">
                  <a:moveTo>
                    <a:pt x="0" y="849121"/>
                  </a:moveTo>
                  <a:lnTo>
                    <a:pt x="6486" y="816989"/>
                  </a:lnTo>
                  <a:lnTo>
                    <a:pt x="24177" y="790749"/>
                  </a:lnTo>
                  <a:lnTo>
                    <a:pt x="50417" y="773058"/>
                  </a:lnTo>
                  <a:lnTo>
                    <a:pt x="82550" y="766571"/>
                  </a:lnTo>
                  <a:lnTo>
                    <a:pt x="744093" y="766571"/>
                  </a:lnTo>
                  <a:lnTo>
                    <a:pt x="731520" y="0"/>
                  </a:lnTo>
                  <a:lnTo>
                    <a:pt x="1062990" y="766571"/>
                  </a:lnTo>
                  <a:lnTo>
                    <a:pt x="1193038" y="766571"/>
                  </a:lnTo>
                  <a:lnTo>
                    <a:pt x="1225170" y="773058"/>
                  </a:lnTo>
                  <a:lnTo>
                    <a:pt x="1251410" y="790749"/>
                  </a:lnTo>
                  <a:lnTo>
                    <a:pt x="1269101" y="816989"/>
                  </a:lnTo>
                  <a:lnTo>
                    <a:pt x="1275588" y="849121"/>
                  </a:lnTo>
                  <a:lnTo>
                    <a:pt x="1275588" y="972946"/>
                  </a:lnTo>
                  <a:lnTo>
                    <a:pt x="1275588" y="1179321"/>
                  </a:lnTo>
                  <a:lnTo>
                    <a:pt x="1269101" y="1211454"/>
                  </a:lnTo>
                  <a:lnTo>
                    <a:pt x="1251410" y="1237694"/>
                  </a:lnTo>
                  <a:lnTo>
                    <a:pt x="1225170" y="1255385"/>
                  </a:lnTo>
                  <a:lnTo>
                    <a:pt x="1193038" y="1261871"/>
                  </a:lnTo>
                  <a:lnTo>
                    <a:pt x="1062990" y="1261871"/>
                  </a:lnTo>
                  <a:lnTo>
                    <a:pt x="744093" y="1261871"/>
                  </a:lnTo>
                  <a:lnTo>
                    <a:pt x="82550" y="1261871"/>
                  </a:lnTo>
                  <a:lnTo>
                    <a:pt x="50417" y="1255385"/>
                  </a:lnTo>
                  <a:lnTo>
                    <a:pt x="24177" y="1237694"/>
                  </a:lnTo>
                  <a:lnTo>
                    <a:pt x="6486" y="1211454"/>
                  </a:lnTo>
                  <a:lnTo>
                    <a:pt x="0" y="1179321"/>
                  </a:lnTo>
                  <a:lnTo>
                    <a:pt x="0" y="972946"/>
                  </a:lnTo>
                  <a:lnTo>
                    <a:pt x="0" y="849121"/>
                  </a:lnTo>
                  <a:close/>
                </a:path>
              </a:pathLst>
            </a:custGeom>
            <a:noFill/>
            <a:ln w="9525" cap="flat" cmpd="sng">
              <a:solidFill>
                <a:srgbClr val="BEB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2"/>
          <p:cNvSpPr txBox="1"/>
          <p:nvPr/>
        </p:nvSpPr>
        <p:spPr>
          <a:xfrm>
            <a:off x="6986396" y="4080815"/>
            <a:ext cx="788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Measuring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71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much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59740" y="322135"/>
            <a:ext cx="5952000" cy="52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Summary Measures</a:t>
            </a:r>
            <a:endParaRPr b="1" dirty="0">
              <a:latin typeface="+mn-lt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sz="quarter" idx="12"/>
          </p:nvPr>
        </p:nvSpPr>
        <p:spPr>
          <a:xfrm>
            <a:off x="8766809" y="4943261"/>
            <a:ext cx="2973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/>
              <a:t>— </a:t>
            </a:r>
            <a:fld id="{00000000-1234-1234-1234-123412341234}" type="slidenum">
              <a:rPr lang="en" smtClean="0"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3"/>
          <p:cNvGrpSpPr/>
          <p:nvPr/>
        </p:nvGrpSpPr>
        <p:grpSpPr>
          <a:xfrm>
            <a:off x="1294638" y="1263014"/>
            <a:ext cx="6707505" cy="433567"/>
            <a:chOff x="1294638" y="1684019"/>
            <a:chExt cx="6707505" cy="578089"/>
          </a:xfrm>
        </p:grpSpPr>
        <p:sp>
          <p:nvSpPr>
            <p:cNvPr id="159" name="Google Shape;159;p23"/>
            <p:cNvSpPr/>
            <p:nvPr/>
          </p:nvSpPr>
          <p:spPr>
            <a:xfrm>
              <a:off x="1295400" y="1946513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120000" h="315594" extrusionOk="0">
                  <a:moveTo>
                    <a:pt x="0" y="0"/>
                  </a:moveTo>
                  <a:lnTo>
                    <a:pt x="0" y="315102"/>
                  </a:lnTo>
                </a:path>
              </a:pathLst>
            </a:custGeom>
            <a:noFill/>
            <a:ln w="20600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4343400" y="1684019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w="120000" h="283210" extrusionOk="0">
                  <a:moveTo>
                    <a:pt x="0" y="0"/>
                  </a:moveTo>
                  <a:lnTo>
                    <a:pt x="0" y="283098"/>
                  </a:lnTo>
                </a:path>
              </a:pathLst>
            </a:custGeom>
            <a:noFill/>
            <a:ln w="20600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294638" y="1956053"/>
              <a:ext cx="6707505" cy="1905"/>
            </a:xfrm>
            <a:custGeom>
              <a:avLst/>
              <a:gdLst/>
              <a:ahLst/>
              <a:cxnLst/>
              <a:rect l="l" t="t" r="r" b="b"/>
              <a:pathLst>
                <a:path w="6707505" h="1905" extrusionOk="0">
                  <a:moveTo>
                    <a:pt x="0" y="0"/>
                  </a:moveTo>
                  <a:lnTo>
                    <a:pt x="6707123" y="1524"/>
                  </a:lnTo>
                </a:path>
              </a:pathLst>
            </a:custGeom>
            <a:noFill/>
            <a:ln w="19075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3"/>
          <p:cNvSpPr txBox="1"/>
          <p:nvPr/>
        </p:nvSpPr>
        <p:spPr>
          <a:xfrm>
            <a:off x="608837" y="2209419"/>
            <a:ext cx="1800225" cy="228600"/>
          </a:xfrm>
          <a:prstGeom prst="rect">
            <a:avLst/>
          </a:prstGeom>
          <a:solidFill>
            <a:srgbClr val="C5D2ED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895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Arial"/>
                <a:cs typeface="Arial"/>
                <a:sym typeface="Arial"/>
              </a:rPr>
              <a:t>Arithmetic Mean</a:t>
            </a:r>
            <a:endParaRPr sz="1200" dirty="0"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08837" y="3010661"/>
            <a:ext cx="1800225" cy="228600"/>
          </a:xfrm>
          <a:prstGeom prst="rect">
            <a:avLst/>
          </a:prstGeom>
          <a:solidFill>
            <a:srgbClr val="C5D2ED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08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Arial"/>
                <a:cs typeface="Arial"/>
                <a:sym typeface="Arial"/>
              </a:rPr>
              <a:t>Mode</a:t>
            </a:r>
            <a:endParaRPr sz="1200" dirty="0"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590800" y="987552"/>
            <a:ext cx="3656329" cy="286612"/>
          </a:xfrm>
          <a:prstGeom prst="rect">
            <a:avLst/>
          </a:prstGeom>
          <a:solidFill>
            <a:srgbClr val="009FE9"/>
          </a:solidFill>
          <a:ln w="12600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279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Describing Data Numerically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8002523" y="1461028"/>
            <a:ext cx="0" cy="235267"/>
          </a:xfrm>
          <a:custGeom>
            <a:avLst/>
            <a:gdLst/>
            <a:ahLst/>
            <a:cxnLst/>
            <a:rect l="l" t="t" r="r" b="b"/>
            <a:pathLst>
              <a:path w="120000" h="313689" extrusionOk="0">
                <a:moveTo>
                  <a:pt x="0" y="0"/>
                </a:moveTo>
                <a:lnTo>
                  <a:pt x="0" y="313578"/>
                </a:lnTo>
              </a:path>
            </a:pathLst>
          </a:custGeom>
          <a:noFill/>
          <a:ln w="20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6" name="Google Shape;166;p23"/>
          <p:cNvGraphicFramePr/>
          <p:nvPr>
            <p:extLst>
              <p:ext uri="{D42A27DB-BD31-4B8C-83A1-F6EECF244321}">
                <p14:modId xmlns:p14="http://schemas.microsoft.com/office/powerpoint/2010/main" val="2411614084"/>
              </p:ext>
            </p:extLst>
          </p:nvPr>
        </p:nvGraphicFramePr>
        <p:xfrm>
          <a:off x="4795061" y="1973726"/>
          <a:ext cx="2315850" cy="2096700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22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11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00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Interquartile Range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00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Variance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00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Standard Deviation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00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Coefficient of Variation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525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7" name="Google Shape;167;p23"/>
          <p:cNvSpPr txBox="1"/>
          <p:nvPr/>
        </p:nvSpPr>
        <p:spPr>
          <a:xfrm>
            <a:off x="608837" y="3410711"/>
            <a:ext cx="1800225" cy="228600"/>
          </a:xfrm>
          <a:prstGeom prst="rect">
            <a:avLst/>
          </a:prstGeom>
          <a:solidFill>
            <a:srgbClr val="C5D2ED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08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Arial"/>
                <a:cs typeface="Arial"/>
                <a:sym typeface="Arial"/>
              </a:rPr>
              <a:t>Geometric Mean</a:t>
            </a:r>
            <a:endParaRPr sz="1200" dirty="0"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3"/>
          <p:cNvGraphicFramePr/>
          <p:nvPr>
            <p:extLst>
              <p:ext uri="{D42A27DB-BD31-4B8C-83A1-F6EECF244321}">
                <p14:modId xmlns:p14="http://schemas.microsoft.com/office/powerpoint/2010/main" val="3156519714"/>
              </p:ext>
            </p:extLst>
          </p:nvPr>
        </p:nvGraphicFramePr>
        <p:xfrm>
          <a:off x="7385862" y="1973726"/>
          <a:ext cx="1675775" cy="905250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22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241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Skewness</a:t>
                      </a:r>
                      <a:endParaRPr sz="11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00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304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Kurtosis</a:t>
                      </a:r>
                      <a:endParaRPr sz="11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525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9" name="Google Shape;169;p23"/>
          <p:cNvGrpSpPr/>
          <p:nvPr/>
        </p:nvGrpSpPr>
        <p:grpSpPr>
          <a:xfrm>
            <a:off x="376319" y="1981962"/>
            <a:ext cx="233280" cy="1601629"/>
            <a:chOff x="376319" y="2642616"/>
            <a:chExt cx="233280" cy="2135505"/>
          </a:xfrm>
        </p:grpSpPr>
        <p:sp>
          <p:nvSpPr>
            <p:cNvPr id="170" name="Google Shape;170;p23"/>
            <p:cNvSpPr/>
            <p:nvPr/>
          </p:nvSpPr>
          <p:spPr>
            <a:xfrm>
              <a:off x="380999" y="2642616"/>
              <a:ext cx="228600" cy="2133600"/>
            </a:xfrm>
            <a:custGeom>
              <a:avLst/>
              <a:gdLst/>
              <a:ahLst/>
              <a:cxnLst/>
              <a:rect l="l" t="t" r="r" b="b"/>
              <a:pathLst>
                <a:path w="228600" h="2133600" extrusionOk="0">
                  <a:moveTo>
                    <a:pt x="0" y="0"/>
                  </a:moveTo>
                  <a:lnTo>
                    <a:pt x="1524" y="2133600"/>
                  </a:lnTo>
                </a:path>
                <a:path w="228600" h="2133600" extrusionOk="0">
                  <a:moveTo>
                    <a:pt x="0" y="533400"/>
                  </a:moveTo>
                  <a:lnTo>
                    <a:pt x="228600" y="534924"/>
                  </a:lnTo>
                </a:path>
              </a:pathLst>
            </a:custGeom>
            <a:noFill/>
            <a:ln w="9525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6319" y="3710178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 h="120000" extrusionOk="0">
                  <a:moveTo>
                    <a:pt x="0" y="0"/>
                  </a:moveTo>
                  <a:lnTo>
                    <a:pt x="231756" y="0"/>
                  </a:lnTo>
                </a:path>
              </a:pathLst>
            </a:custGeom>
            <a:noFill/>
            <a:ln w="10875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80999" y="4242816"/>
              <a:ext cx="228600" cy="535305"/>
            </a:xfrm>
            <a:custGeom>
              <a:avLst/>
              <a:gdLst/>
              <a:ahLst/>
              <a:cxnLst/>
              <a:rect l="l" t="t" r="r" b="b"/>
              <a:pathLst>
                <a:path w="228600" h="535304" extrusionOk="0">
                  <a:moveTo>
                    <a:pt x="0" y="0"/>
                  </a:moveTo>
                  <a:lnTo>
                    <a:pt x="228600" y="1523"/>
                  </a:lnTo>
                </a:path>
                <a:path w="228600" h="535304" extrusionOk="0">
                  <a:moveTo>
                    <a:pt x="0" y="533399"/>
                  </a:moveTo>
                  <a:lnTo>
                    <a:pt x="228600" y="534923"/>
                  </a:lnTo>
                </a:path>
              </a:pathLst>
            </a:custGeom>
            <a:noFill/>
            <a:ln w="9525" cap="flat" cmpd="sng">
              <a:solidFill>
                <a:srgbClr val="A6A6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3"/>
          <p:cNvSpPr txBox="1"/>
          <p:nvPr/>
        </p:nvSpPr>
        <p:spPr>
          <a:xfrm>
            <a:off x="228600" y="1696212"/>
            <a:ext cx="2362200" cy="286612"/>
          </a:xfrm>
          <a:prstGeom prst="rect">
            <a:avLst/>
          </a:prstGeom>
          <a:solidFill>
            <a:srgbClr val="C5D2ED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3384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Central Tendency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648200" y="1696212"/>
            <a:ext cx="1828800" cy="286612"/>
          </a:xfrm>
          <a:prstGeom prst="rect">
            <a:avLst/>
          </a:prstGeom>
          <a:solidFill>
            <a:srgbClr val="BEBEBE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4857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Variation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7239000" y="1696212"/>
            <a:ext cx="1447800" cy="286612"/>
          </a:xfrm>
          <a:prstGeom prst="rect">
            <a:avLst/>
          </a:prstGeom>
          <a:solidFill>
            <a:srgbClr val="FFC8C8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4203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Shape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971800" y="1696212"/>
            <a:ext cx="1371600" cy="286612"/>
          </a:xfrm>
          <a:prstGeom prst="rect">
            <a:avLst/>
          </a:prstGeom>
          <a:solidFill>
            <a:srgbClr val="D9FFEA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Arial"/>
                <a:cs typeface="Arial"/>
                <a:sym typeface="Arial"/>
              </a:rPr>
              <a:t>Position</a:t>
            </a:r>
            <a:endParaRPr sz="1600" dirty="0"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658361" y="1467040"/>
            <a:ext cx="1905000" cy="230029"/>
          </a:xfrm>
          <a:custGeom>
            <a:avLst/>
            <a:gdLst/>
            <a:ahLst/>
            <a:cxnLst/>
            <a:rect l="l" t="t" r="r" b="b"/>
            <a:pathLst>
              <a:path w="1905000" h="306705" extrusionOk="0">
                <a:moveTo>
                  <a:pt x="0" y="0"/>
                </a:moveTo>
                <a:lnTo>
                  <a:pt x="1524" y="306324"/>
                </a:lnTo>
              </a:path>
              <a:path w="1905000" h="306705" extrusionOk="0">
                <a:moveTo>
                  <a:pt x="1903476" y="0"/>
                </a:moveTo>
                <a:lnTo>
                  <a:pt x="1905000" y="306324"/>
                </a:lnTo>
              </a:path>
            </a:pathLst>
          </a:custGeom>
          <a:noFill/>
          <a:ln w="19075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08837" y="2630042"/>
            <a:ext cx="1800225" cy="228600"/>
          </a:xfrm>
          <a:prstGeom prst="rect">
            <a:avLst/>
          </a:prstGeom>
          <a:solidFill>
            <a:srgbClr val="C5D2ED"/>
          </a:solidFill>
          <a:ln w="126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895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Arial"/>
                <a:cs typeface="Arial"/>
                <a:sym typeface="Arial"/>
              </a:rPr>
              <a:t>Median</a:t>
            </a:r>
            <a:endParaRPr sz="1200" dirty="0"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3"/>
          <p:cNvGraphicFramePr/>
          <p:nvPr>
            <p:extLst>
              <p:ext uri="{D42A27DB-BD31-4B8C-83A1-F6EECF244321}">
                <p14:modId xmlns:p14="http://schemas.microsoft.com/office/powerpoint/2010/main" val="2396989461"/>
              </p:ext>
            </p:extLst>
          </p:nvPr>
        </p:nvGraphicFramePr>
        <p:xfrm>
          <a:off x="3079038" y="1985157"/>
          <a:ext cx="1484625" cy="867225"/>
        </p:xfrm>
        <a:graphic>
          <a:graphicData uri="http://schemas.openxmlformats.org/drawingml/2006/table">
            <a:tbl>
              <a:tblPr firstRow="1" bandRow="1">
                <a:noFill/>
                <a:tableStyleId>{1B4B3DE8-D317-44CD-BE95-264490E9AFD3}</a:tableStyleId>
              </a:tblPr>
              <a:tblGrid>
                <a:gridCol w="22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Percentiles</a:t>
                      </a:r>
                      <a:endParaRPr sz="11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000" marB="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Quartiles</a:t>
                      </a:r>
                      <a:endParaRPr sz="11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525" marB="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1322</Words>
  <Application>Microsoft Office PowerPoint</Application>
  <PresentationFormat>On-screen Show (16:9)</PresentationFormat>
  <Paragraphs>327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Times New Roman</vt:lpstr>
      <vt:lpstr>Calibri Light</vt:lpstr>
      <vt:lpstr>Arial</vt:lpstr>
      <vt:lpstr>Noto Sans Symbols</vt:lpstr>
      <vt:lpstr>Calibri</vt:lpstr>
      <vt:lpstr>Office Theme</vt:lpstr>
      <vt:lpstr>Agenda</vt:lpstr>
      <vt:lpstr>What is Statistics?</vt:lpstr>
      <vt:lpstr>Application of Statistics</vt:lpstr>
      <vt:lpstr>Two Branches of Statistics:</vt:lpstr>
      <vt:lpstr>PowerPoint Presentation</vt:lpstr>
      <vt:lpstr>Scales of Measurement</vt:lpstr>
      <vt:lpstr>Scales of Measurement</vt:lpstr>
      <vt:lpstr>Types of Data</vt:lpstr>
      <vt:lpstr>Summary Measures</vt:lpstr>
      <vt:lpstr>PowerPoint Presentation</vt:lpstr>
      <vt:lpstr>PowerPoint Presentation</vt:lpstr>
      <vt:lpstr>Arithmetic Mean</vt:lpstr>
      <vt:lpstr>Median</vt:lpstr>
      <vt:lpstr>Finding the Median</vt:lpstr>
      <vt:lpstr>Mode</vt:lpstr>
      <vt:lpstr>Review Example</vt:lpstr>
      <vt:lpstr>Review Example: Summary Statistics</vt:lpstr>
      <vt:lpstr>Which measure of location is the “best”?</vt:lpstr>
      <vt:lpstr>Quartiles</vt:lpstr>
      <vt:lpstr>Quartile Formulas</vt:lpstr>
      <vt:lpstr>Quartiles</vt:lpstr>
      <vt:lpstr>Quartiles</vt:lpstr>
      <vt:lpstr>Geometric Mean</vt:lpstr>
      <vt:lpstr>Example</vt:lpstr>
      <vt:lpstr>Example</vt:lpstr>
      <vt:lpstr>Measures of Variation</vt:lpstr>
      <vt:lpstr>Range</vt:lpstr>
      <vt:lpstr>Disadvantages of the Range</vt:lpstr>
      <vt:lpstr>Interquartile Range</vt:lpstr>
      <vt:lpstr>PowerPoint Presentation</vt:lpstr>
      <vt:lpstr>PowerPoint Presentation</vt:lpstr>
      <vt:lpstr>Calculation Example:  Sample Standard Deviation</vt:lpstr>
      <vt:lpstr>Measuring variation</vt:lpstr>
      <vt:lpstr>Comparing Standard Deviations</vt:lpstr>
      <vt:lpstr>Coefficient of Variation</vt:lpstr>
      <vt:lpstr>Shape of a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Training</dc:title>
  <dc:creator>Harsh Punjabi</dc:creator>
  <cp:lastModifiedBy>Saurabh Lakhanpal</cp:lastModifiedBy>
  <cp:revision>5</cp:revision>
  <dcterms:modified xsi:type="dcterms:W3CDTF">2024-10-23T23:56:41Z</dcterms:modified>
</cp:coreProperties>
</file>