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65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8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120" d="100"/>
          <a:sy n="120" d="100"/>
        </p:scale>
        <p:origin x="654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변수와 자료형 그리고 연산자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EC303-51D9-4171-9697-2A9A27839AD6}"/>
              </a:ext>
            </a:extLst>
          </p:cNvPr>
          <p:cNvSpPr txBox="1"/>
          <p:nvPr/>
        </p:nvSpPr>
        <p:spPr>
          <a:xfrm>
            <a:off x="6748419" y="26402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ACEF7-77C6-40A0-963A-BC2F420E75FE}"/>
              </a:ext>
            </a:extLst>
          </p:cNvPr>
          <p:cNvSpPr txBox="1"/>
          <p:nvPr/>
        </p:nvSpPr>
        <p:spPr>
          <a:xfrm>
            <a:off x="991383" y="1060687"/>
            <a:ext cx="8741664" cy="174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객체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여러 자료를 중괄호</a:t>
            </a:r>
            <a:r>
              <a:rPr lang="en-US" altLang="ko-KR"/>
              <a:t>({</a:t>
            </a:r>
            <a:r>
              <a:rPr lang="ko-KR" altLang="en-US"/>
              <a:t> </a:t>
            </a:r>
            <a:r>
              <a:rPr lang="en-US" altLang="ko-KR"/>
              <a:t>})</a:t>
            </a:r>
            <a:r>
              <a:rPr lang="ko-KR" altLang="en-US"/>
              <a:t>로 묶은 것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키</a:t>
            </a:r>
            <a:r>
              <a:rPr lang="en-US" altLang="ko-KR"/>
              <a:t>(key)</a:t>
            </a:r>
            <a:r>
              <a:rPr lang="ko-KR" altLang="en-US"/>
              <a:t>와 값</a:t>
            </a:r>
            <a:r>
              <a:rPr lang="en-US" altLang="ko-KR"/>
              <a:t>(value)</a:t>
            </a:r>
            <a:r>
              <a:rPr lang="ko-KR" altLang="en-US"/>
              <a:t>을 한 쌍으로 여러 자료 저장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ED8012-6270-45DA-9742-8225E9D8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74" y="2948138"/>
            <a:ext cx="3379611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8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42DE8-4F32-41D7-A2E6-75627B62E4D7}"/>
              </a:ext>
            </a:extLst>
          </p:cNvPr>
          <p:cNvSpPr txBox="1"/>
          <p:nvPr/>
        </p:nvSpPr>
        <p:spPr>
          <a:xfrm>
            <a:off x="6748419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CD874-B0ED-4163-9929-E1D5AD51A27D}"/>
              </a:ext>
            </a:extLst>
          </p:cNvPr>
          <p:cNvSpPr txBox="1"/>
          <p:nvPr/>
        </p:nvSpPr>
        <p:spPr>
          <a:xfrm>
            <a:off x="991383" y="1052736"/>
            <a:ext cx="8741664" cy="216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자바스크립트 자료형의 특징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느슨한 자료형 체크</a:t>
            </a:r>
            <a:r>
              <a:rPr lang="en-US" altLang="ko-KR" dirty="0"/>
              <a:t>(weak datatype check)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자바스크립트는 미리 변수의 자료형을 지정하지 않음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변수를 지정하고 원하는 값을 할당만 하면 됨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E961-B544-4C40-8B3B-A8963C6825F9}"/>
              </a:ext>
            </a:extLst>
          </p:cNvPr>
          <p:cNvSpPr txBox="1"/>
          <p:nvPr/>
        </p:nvSpPr>
        <p:spPr>
          <a:xfrm>
            <a:off x="6738804" y="26402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44F38-B759-4086-AB3C-51F085E3D2AE}"/>
              </a:ext>
            </a:extLst>
          </p:cNvPr>
          <p:cNvSpPr txBox="1"/>
          <p:nvPr/>
        </p:nvSpPr>
        <p:spPr>
          <a:xfrm>
            <a:off x="981768" y="1060687"/>
            <a:ext cx="8741664" cy="91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산술 연산자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2F6318-3403-4C02-9773-4C80B163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0" y="1894056"/>
            <a:ext cx="6282533" cy="2941533"/>
          </a:xfrm>
          <a:prstGeom prst="rect">
            <a:avLst/>
          </a:prstGeom>
        </p:spPr>
      </p:pic>
      <p:sp>
        <p:nvSpPr>
          <p:cNvPr id="14" name="모서리가 둥근 직사각형 9">
            <a:extLst>
              <a:ext uri="{FF2B5EF4-FFF2-40B4-BE49-F238E27FC236}">
                <a16:creationId xmlns:a16="http://schemas.microsoft.com/office/drawing/2014/main" id="{C090C2F4-24ED-4994-A742-8A927986D786}"/>
              </a:ext>
            </a:extLst>
          </p:cNvPr>
          <p:cNvSpPr/>
          <p:nvPr/>
        </p:nvSpPr>
        <p:spPr>
          <a:xfrm>
            <a:off x="8077512" y="1311362"/>
            <a:ext cx="2987040" cy="3694176"/>
          </a:xfrm>
          <a:prstGeom prst="roundRect">
            <a:avLst>
              <a:gd name="adj" fmla="val 1010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A90CFA-A6F7-4BAD-98E7-9B5A7AB4AE68}"/>
              </a:ext>
            </a:extLst>
          </p:cNvPr>
          <p:cNvSpPr txBox="1"/>
          <p:nvPr/>
        </p:nvSpPr>
        <p:spPr>
          <a:xfrm>
            <a:off x="8400514" y="1603935"/>
            <a:ext cx="25115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/>
              <a:t>※</a:t>
            </a:r>
            <a:r>
              <a:rPr kumimoji="1" lang="ko-KR" altLang="en-US" sz="1600" b="1"/>
              <a:t> 연산자와 피연산자</a:t>
            </a:r>
            <a:endParaRPr kumimoji="1" lang="en-US" altLang="ko-KR" sz="1600" b="1"/>
          </a:p>
          <a:p>
            <a:endParaRPr kumimoji="1" lang="en-US" altLang="ko-KR" sz="1600" b="1"/>
          </a:p>
          <a:p>
            <a:r>
              <a:rPr kumimoji="1" lang="ko-KR" altLang="en-US" sz="1400"/>
              <a:t>아래와 같은 식이 있을 때</a:t>
            </a:r>
            <a:endParaRPr kumimoji="1" lang="en-US" altLang="ko-KR" sz="1400"/>
          </a:p>
          <a:p>
            <a:endParaRPr kumimoji="1" lang="en-US" altLang="ko-KR" sz="1600" b="1"/>
          </a:p>
          <a:p>
            <a:r>
              <a:rPr lang="en" altLang="ko-KR" sz="1400">
                <a:highlight>
                  <a:srgbClr val="C0C0C0"/>
                </a:highlight>
              </a:rPr>
              <a:t>currentYear - birthYear + 1</a:t>
            </a:r>
          </a:p>
          <a:p>
            <a:endParaRPr lang="en" altLang="ko-KR" sz="1400"/>
          </a:p>
          <a:p>
            <a:r>
              <a:rPr lang="en-US" altLang="ko-KR" sz="1400"/>
              <a:t>currentYear, birthYear, 1</a:t>
            </a:r>
            <a:r>
              <a:rPr lang="ko-KR" altLang="en-US" sz="1400"/>
              <a:t>은 연산 대상이 되기 때문에 </a:t>
            </a:r>
            <a:r>
              <a:rPr lang="en-US" altLang="ko-KR" sz="1400"/>
              <a:t>‘</a:t>
            </a:r>
            <a:r>
              <a:rPr lang="ko-KR" altLang="en-US" sz="1400"/>
              <a:t>피연산자’라고 부름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피연산자를 제외한 더하기</a:t>
            </a:r>
            <a:r>
              <a:rPr lang="en-US" altLang="ko-KR" sz="1400"/>
              <a:t>, </a:t>
            </a:r>
            <a:r>
              <a:rPr lang="ko-KR" altLang="en-US" sz="1400"/>
              <a:t>빼기 같은 것을 ‘연산자’라고 부름</a:t>
            </a:r>
            <a:r>
              <a:rPr lang="en" altLang="ko-KR" sz="1400"/>
              <a:t> </a:t>
            </a:r>
          </a:p>
          <a:p>
            <a:endParaRPr kumimoji="1"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428528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연산자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325D91-1E71-45A8-9D14-2B5994ECAC71}"/>
              </a:ext>
            </a:extLst>
          </p:cNvPr>
          <p:cNvSpPr/>
          <p:nvPr/>
        </p:nvSpPr>
        <p:spPr>
          <a:xfrm>
            <a:off x="654198" y="1060687"/>
            <a:ext cx="4843187" cy="47244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05D99-4BA7-477E-84CD-FD7AD9A0993B}"/>
              </a:ext>
            </a:extLst>
          </p:cNvPr>
          <p:cNvSpPr txBox="1"/>
          <p:nvPr/>
        </p:nvSpPr>
        <p:spPr>
          <a:xfrm>
            <a:off x="6758706" y="28102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C9355-A5EB-4CD5-A57A-6561C3325E3F}"/>
              </a:ext>
            </a:extLst>
          </p:cNvPr>
          <p:cNvSpPr txBox="1"/>
          <p:nvPr/>
        </p:nvSpPr>
        <p:spPr>
          <a:xfrm>
            <a:off x="1001670" y="1230636"/>
            <a:ext cx="4523232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할당 연산자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복합대입</a:t>
            </a:r>
            <a:r>
              <a:rPr lang="ko-KR" altLang="en-US" sz="2000" b="1" dirty="0"/>
              <a:t> 연산자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변수에 값을 할당하는 연산자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사칙 연산자와 조합해서 사용할 수 있음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CE25F1-E6FB-47B2-868B-E0550332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1" y="2810240"/>
            <a:ext cx="3998976" cy="175564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4AC6B-34AC-4C3D-BF22-7EA62C9E5F01}"/>
              </a:ext>
            </a:extLst>
          </p:cNvPr>
          <p:cNvSpPr/>
          <p:nvPr/>
        </p:nvSpPr>
        <p:spPr>
          <a:xfrm>
            <a:off x="5905816" y="1060687"/>
            <a:ext cx="4870704" cy="18714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4A6EA-31D9-462C-A38C-2280D8F19AD6}"/>
              </a:ext>
            </a:extLst>
          </p:cNvPr>
          <p:cNvSpPr txBox="1"/>
          <p:nvPr/>
        </p:nvSpPr>
        <p:spPr>
          <a:xfrm>
            <a:off x="6079552" y="1241607"/>
            <a:ext cx="4523232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연결 연산자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/>
              <a:t>문자열과 문자열을 연결</a:t>
            </a:r>
            <a:endParaRPr kumimoji="1"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/>
              <a:t>+</a:t>
            </a:r>
            <a:r>
              <a:rPr kumimoji="1" lang="ko-KR" altLang="en-US"/>
              <a:t> 기호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0F2D1-30D9-482A-BB76-27C7C975605D}"/>
              </a:ext>
            </a:extLst>
          </p:cNvPr>
          <p:cNvSpPr txBox="1"/>
          <p:nvPr/>
        </p:nvSpPr>
        <p:spPr>
          <a:xfrm>
            <a:off x="6758706" y="504377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FD7749-8BF4-4867-B875-3236C54DACA6}"/>
              </a:ext>
            </a:extLst>
          </p:cNvPr>
          <p:cNvSpPr/>
          <p:nvPr/>
        </p:nvSpPr>
        <p:spPr>
          <a:xfrm>
            <a:off x="5905816" y="3294217"/>
            <a:ext cx="4870704" cy="249086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E6525-532A-4D7B-87CB-E867FECB58E8}"/>
              </a:ext>
            </a:extLst>
          </p:cNvPr>
          <p:cNvSpPr txBox="1"/>
          <p:nvPr/>
        </p:nvSpPr>
        <p:spPr>
          <a:xfrm>
            <a:off x="6079552" y="3455995"/>
            <a:ext cx="4523232" cy="216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형변환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숫자형과 문자형을 더하면 숫자를 문자열로 인식함</a:t>
            </a:r>
            <a:r>
              <a:rPr lang="en-US" altLang="ko-KR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곱하기나 나누기</a:t>
            </a:r>
            <a:r>
              <a:rPr lang="en-US" altLang="ko-KR"/>
              <a:t>, </a:t>
            </a:r>
            <a:r>
              <a:rPr lang="ko-KR" altLang="en-US"/>
              <a:t>나머지 연산에서는 문자형 자료를 모두 숫자로 자동 인식함 </a:t>
            </a:r>
          </a:p>
        </p:txBody>
      </p:sp>
    </p:spTree>
    <p:extLst>
      <p:ext uri="{BB962C8B-B14F-4D97-AF65-F5344CB8AC3E}">
        <p14:creationId xmlns:p14="http://schemas.microsoft.com/office/powerpoint/2010/main" val="318710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응용 예제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6A528-33CC-411F-A38E-C33ED256A878}"/>
              </a:ext>
            </a:extLst>
          </p:cNvPr>
          <p:cNvSpPr txBox="1"/>
          <p:nvPr/>
        </p:nvSpPr>
        <p:spPr>
          <a:xfrm>
            <a:off x="6981514" y="285411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43834D-FF2D-4558-B644-A5FA40E4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700808"/>
            <a:ext cx="8263382" cy="3704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3D652-C930-45B6-A956-08D13FB3E9E4}"/>
              </a:ext>
            </a:extLst>
          </p:cNvPr>
          <p:cNvSpPr txBox="1"/>
          <p:nvPr/>
        </p:nvSpPr>
        <p:spPr>
          <a:xfrm>
            <a:off x="981768" y="1060687"/>
            <a:ext cx="8741664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할인 가격 계산 프로그램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39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2E38C-A3BE-4DD9-892D-DE1CD97311D8}"/>
              </a:ext>
            </a:extLst>
          </p:cNvPr>
          <p:cNvSpPr txBox="1"/>
          <p:nvPr/>
        </p:nvSpPr>
        <p:spPr>
          <a:xfrm>
            <a:off x="991383" y="1053846"/>
            <a:ext cx="79126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변수를 선언하는 규칙 세 가지</a:t>
            </a:r>
            <a:endParaRPr lang="en-US" altLang="ko-KR" sz="2000" b="1" dirty="0"/>
          </a:p>
          <a:p>
            <a:endParaRPr lang="en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이름은 </a:t>
            </a:r>
            <a:r>
              <a:rPr lang="ko-KR" altLang="en-US" dirty="0" err="1"/>
              <a:t>의미있게</a:t>
            </a:r>
            <a:r>
              <a:rPr lang="ko-KR" altLang="en-US" dirty="0"/>
              <a:t> 짓는다</a:t>
            </a:r>
            <a:endParaRPr lang="en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단어를 연결한 변수 이름을 낙타 모양으로 만들어 준다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이름의 첫 글자는 반드시 문자나 밑줄</a:t>
            </a:r>
            <a:r>
              <a:rPr lang="en-US" altLang="ko-KR" dirty="0"/>
              <a:t>(_),</a:t>
            </a:r>
            <a:r>
              <a:rPr lang="ko-KR" altLang="en-US" dirty="0"/>
              <a:t> 달러 기호</a:t>
            </a:r>
            <a:r>
              <a:rPr lang="en-US" altLang="ko-KR" dirty="0"/>
              <a:t>($)</a:t>
            </a:r>
            <a:r>
              <a:rPr lang="ko-KR" altLang="en-US" dirty="0"/>
              <a:t>로 시작해야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dirty="0"/>
          </a:p>
          <a:p>
            <a:r>
              <a:rPr lang="en" altLang="ko-KR" dirty="0"/>
              <a:t> </a:t>
            </a:r>
            <a:endParaRPr kumimoji="1" lang="en-US" altLang="ko-KR" dirty="0"/>
          </a:p>
          <a:p>
            <a:r>
              <a:rPr kumimoji="1" lang="ko-KR" altLang="en-US" sz="2000" b="1" dirty="0"/>
              <a:t>변수 선언과 값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식 할당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var</a:t>
            </a:r>
            <a:r>
              <a:rPr lang="ko-KR" altLang="en-US" dirty="0"/>
              <a:t> 다음에 변수 이름을 적어서 변수를 선언하고</a:t>
            </a:r>
            <a:r>
              <a:rPr lang="en-US" altLang="ko-KR" dirty="0"/>
              <a:t>,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변수 선언과 값 할당을 동시에 할 수도 있음</a:t>
            </a:r>
            <a:r>
              <a:rPr lang="en-US" altLang="ko-KR" dirty="0"/>
              <a:t>)</a:t>
            </a:r>
            <a:endParaRPr lang="en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변수란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EF939-1F6A-455C-933A-41C9A5622488}"/>
              </a:ext>
            </a:extLst>
          </p:cNvPr>
          <p:cNvSpPr txBox="1"/>
          <p:nvPr/>
        </p:nvSpPr>
        <p:spPr>
          <a:xfrm>
            <a:off x="1012656" y="1060238"/>
            <a:ext cx="791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나이 계산 프로그램 </a:t>
            </a:r>
            <a:r>
              <a:rPr lang="en-US" altLang="ko-KR" sz="2000" b="1"/>
              <a:t>-</a:t>
            </a:r>
            <a:r>
              <a:rPr lang="ko-KR" altLang="en-US" sz="2000" b="1"/>
              <a:t> 변수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888748-55C5-40EB-B84C-2C6536D4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6" y="1819174"/>
            <a:ext cx="8107680" cy="32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7A8AF-1700-41D7-80DD-887644086E92}"/>
              </a:ext>
            </a:extLst>
          </p:cNvPr>
          <p:cNvSpPr txBox="1"/>
          <p:nvPr/>
        </p:nvSpPr>
        <p:spPr>
          <a:xfrm>
            <a:off x="983432" y="1772816"/>
            <a:ext cx="79126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자료형의 종류</a:t>
            </a:r>
            <a:endParaRPr lang="en-US" altLang="ko-KR" sz="2000" b="1" dirty="0"/>
          </a:p>
          <a:p>
            <a:endParaRPr lang="en" altLang="ko-KR" sz="2000" b="1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4F80-9BAB-4A54-8D62-609157A5D3A2}"/>
              </a:ext>
            </a:extLst>
          </p:cNvPr>
          <p:cNvSpPr txBox="1"/>
          <p:nvPr/>
        </p:nvSpPr>
        <p:spPr>
          <a:xfrm>
            <a:off x="6740468" y="26407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F53E6-4087-46E0-B066-4CC0A62A1B4F}"/>
              </a:ext>
            </a:extLst>
          </p:cNvPr>
          <p:cNvSpPr txBox="1"/>
          <p:nvPr/>
        </p:nvSpPr>
        <p:spPr>
          <a:xfrm>
            <a:off x="983432" y="1061136"/>
            <a:ext cx="79126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자료형이란</a:t>
            </a:r>
            <a:r>
              <a:rPr lang="ko-KR" altLang="en-US" sz="2000" b="1" dirty="0"/>
              <a:t>  </a:t>
            </a:r>
            <a:r>
              <a:rPr lang="ko-KR" altLang="en-US" dirty="0"/>
              <a:t>컴퓨터가 처리하는 자료의 형태 </a:t>
            </a:r>
            <a:endParaRPr lang="ko-KR" altLang="en-US" sz="2000" dirty="0"/>
          </a:p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F3ADA6-53C3-48A7-AF5C-8AFA1328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6" y="2229566"/>
            <a:ext cx="7583444" cy="37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8AB4-4701-4F38-9A87-DF0DB40D50D3}"/>
              </a:ext>
            </a:extLst>
          </p:cNvPr>
          <p:cNvSpPr txBox="1"/>
          <p:nvPr/>
        </p:nvSpPr>
        <p:spPr>
          <a:xfrm>
            <a:off x="6751470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CD519-717B-46FC-B0E2-FEC96A11CB5B}"/>
              </a:ext>
            </a:extLst>
          </p:cNvPr>
          <p:cNvSpPr txBox="1"/>
          <p:nvPr/>
        </p:nvSpPr>
        <p:spPr>
          <a:xfrm>
            <a:off x="994434" y="1052736"/>
            <a:ext cx="7912608" cy="428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숫자형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/>
              <a:t>1)</a:t>
            </a:r>
            <a:r>
              <a:rPr lang="ko-KR" altLang="en-US"/>
              <a:t> 정수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소수점 없는 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표현 방법에 따라 </a:t>
            </a:r>
            <a:r>
              <a:rPr lang="en-US" altLang="ko-KR"/>
              <a:t>10</a:t>
            </a:r>
            <a:r>
              <a:rPr lang="ko-KR" altLang="en-US"/>
              <a:t>진수</a:t>
            </a:r>
            <a:r>
              <a:rPr lang="en-US" altLang="ko-KR"/>
              <a:t>, 8</a:t>
            </a:r>
            <a:r>
              <a:rPr lang="ko-KR" altLang="en-US"/>
              <a:t>진수</a:t>
            </a:r>
            <a:r>
              <a:rPr lang="en-US" altLang="ko-KR"/>
              <a:t>, 16</a:t>
            </a:r>
            <a:r>
              <a:rPr lang="ko-KR" altLang="en-US"/>
              <a:t>진수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000"/>
          </a:p>
          <a:p>
            <a:pPr>
              <a:lnSpc>
                <a:spcPct val="150000"/>
              </a:lnSpc>
            </a:pPr>
            <a:r>
              <a:rPr lang="en-US" altLang="ko-KR"/>
              <a:t>2)</a:t>
            </a:r>
            <a:r>
              <a:rPr lang="ko-KR" altLang="en-US"/>
              <a:t> 실수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소수점이 있는 숫자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자바스크립트에서는 정밀한 실수 계산을 못 함</a:t>
            </a:r>
            <a:endParaRPr lang="en" altLang="ko-KR"/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38ED05-3C4C-470A-A6A5-5E2FD1DE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21" y="3373518"/>
            <a:ext cx="2891487" cy="13027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26656B-A64C-48BF-A5C0-760F3D16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632705"/>
            <a:ext cx="2820504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DED85-BB8E-444F-ABC0-728B5F38AA7C}"/>
              </a:ext>
            </a:extLst>
          </p:cNvPr>
          <p:cNvSpPr txBox="1"/>
          <p:nvPr/>
        </p:nvSpPr>
        <p:spPr>
          <a:xfrm>
            <a:off x="6748419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9996-C3CD-4784-B7F9-BBFF783ED999}"/>
              </a:ext>
            </a:extLst>
          </p:cNvPr>
          <p:cNvSpPr txBox="1"/>
          <p:nvPr/>
        </p:nvSpPr>
        <p:spPr>
          <a:xfrm>
            <a:off x="991383" y="1052736"/>
            <a:ext cx="7912608" cy="258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문자형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작은 따옴표</a:t>
            </a:r>
            <a:r>
              <a:rPr lang="en-US" altLang="ko-KR"/>
              <a:t>(‘</a:t>
            </a:r>
            <a:r>
              <a:rPr lang="ko-KR" altLang="en-US"/>
              <a:t> </a:t>
            </a:r>
            <a:r>
              <a:rPr lang="en-US" altLang="ko-KR"/>
              <a:t>‘)</a:t>
            </a:r>
            <a:r>
              <a:rPr lang="ko-KR" altLang="en-US"/>
              <a:t> 나 큰 따옴표</a:t>
            </a:r>
            <a:r>
              <a:rPr lang="en-US" altLang="ko-KR"/>
              <a:t>(“</a:t>
            </a:r>
            <a:r>
              <a:rPr lang="ko-KR" altLang="en-US"/>
              <a:t> </a:t>
            </a:r>
            <a:r>
              <a:rPr lang="en-US" altLang="ko-KR"/>
              <a:t>“)</a:t>
            </a:r>
            <a:r>
              <a:rPr lang="ko-KR" altLang="en-US"/>
              <a:t>로 묶은 자료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숫자도 따옴표로 묶으면 문자형이 됨</a:t>
            </a:r>
            <a:r>
              <a:rPr lang="en-US" altLang="ko-KR"/>
              <a:t>.</a:t>
            </a:r>
            <a:endParaRPr lang="en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따옴표 안에 따옴표를 넣어야 할 경우 </a:t>
            </a:r>
            <a:r>
              <a:rPr lang="en-US" altLang="ko-KR"/>
              <a:t>‘</a:t>
            </a:r>
            <a:r>
              <a:rPr lang="ko-KR" altLang="en-US"/>
              <a:t> ＂ ＂ </a:t>
            </a:r>
            <a:r>
              <a:rPr lang="en-US" altLang="ko-KR"/>
              <a:t>‘,</a:t>
            </a:r>
            <a:r>
              <a:rPr lang="ko-KR" altLang="en-US"/>
              <a:t> 또는 ＂ </a:t>
            </a:r>
            <a:r>
              <a:rPr lang="en-US" altLang="ko-KR"/>
              <a:t>‘</a:t>
            </a:r>
            <a:r>
              <a:rPr lang="ko-KR" altLang="en-US"/>
              <a:t>  </a:t>
            </a:r>
            <a:r>
              <a:rPr lang="en-US" altLang="ko-KR"/>
              <a:t>‘</a:t>
            </a:r>
            <a:r>
              <a:rPr lang="ko-KR" altLang="en-US"/>
              <a:t>＂ 처럼 사용 </a:t>
            </a:r>
            <a:endParaRPr lang="en-US" altLang="ko-KR"/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C183A-8A51-4399-8464-381AFF25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15" y="3441071"/>
            <a:ext cx="3850204" cy="155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60A63-F616-44C5-9027-71C8A9ED8102}"/>
              </a:ext>
            </a:extLst>
          </p:cNvPr>
          <p:cNvSpPr txBox="1"/>
          <p:nvPr/>
        </p:nvSpPr>
        <p:spPr>
          <a:xfrm>
            <a:off x="6748420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1733F-6BD2-47FC-8A19-122C171CE562}"/>
              </a:ext>
            </a:extLst>
          </p:cNvPr>
          <p:cNvSpPr txBox="1"/>
          <p:nvPr/>
        </p:nvSpPr>
        <p:spPr>
          <a:xfrm>
            <a:off x="991384" y="1052736"/>
            <a:ext cx="5583936" cy="174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논리형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참</a:t>
            </a:r>
            <a:r>
              <a:rPr lang="en-US" altLang="ko-KR"/>
              <a:t>(True)</a:t>
            </a:r>
            <a:r>
              <a:rPr lang="ko-KR" altLang="en-US"/>
              <a:t>과 거짓</a:t>
            </a:r>
            <a:r>
              <a:rPr lang="en-US" altLang="ko-KR"/>
              <a:t>(False)</a:t>
            </a:r>
            <a:r>
              <a:rPr lang="ko-KR" altLang="en-US"/>
              <a:t>이라는 값을 표현하는 자료형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프로그 램에서 조건을 확인할 때 많이 사용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7D17AA-9225-41B4-A15E-02939BAF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65" y="3217943"/>
            <a:ext cx="3392022" cy="17363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BD512D-204D-40CB-95D0-619D1CA0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83" y="3217943"/>
            <a:ext cx="3429469" cy="18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1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86CA3-A612-4A95-BA9D-C0E81A4CE589}"/>
              </a:ext>
            </a:extLst>
          </p:cNvPr>
          <p:cNvSpPr txBox="1"/>
          <p:nvPr/>
        </p:nvSpPr>
        <p:spPr>
          <a:xfrm>
            <a:off x="6756370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4BDD-7F9A-453D-9F64-F41048D8617E}"/>
              </a:ext>
            </a:extLst>
          </p:cNvPr>
          <p:cNvSpPr txBox="1"/>
          <p:nvPr/>
        </p:nvSpPr>
        <p:spPr>
          <a:xfrm>
            <a:off x="999334" y="1052736"/>
            <a:ext cx="4632960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undefined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자료형이 정의되지 않았을 때의 상태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/>
              <a:t>변수가 </a:t>
            </a:r>
            <a:r>
              <a:rPr kumimoji="1" lang="en-US" altLang="ko-KR"/>
              <a:t>undefined</a:t>
            </a:r>
            <a:r>
              <a:rPr kumimoji="1" lang="ko-KR" altLang="en-US"/>
              <a:t>라는 것은 ＇처음부터 변수에 값이 할당되지 않았다＇는 의미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1C6CD-CD78-47AB-9536-02B52A181DCF}"/>
              </a:ext>
            </a:extLst>
          </p:cNvPr>
          <p:cNvSpPr txBox="1"/>
          <p:nvPr/>
        </p:nvSpPr>
        <p:spPr>
          <a:xfrm>
            <a:off x="999334" y="3746144"/>
            <a:ext cx="4632960" cy="133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null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/>
              <a:t>‘</a:t>
            </a:r>
            <a:r>
              <a:rPr lang="ko-KR" altLang="en-US"/>
              <a:t>처음에 할당된 값이 더 이상 유효하지 않다</a:t>
            </a:r>
            <a:r>
              <a:rPr lang="en-US" altLang="ko-KR"/>
              <a:t>’</a:t>
            </a:r>
            <a:r>
              <a:rPr lang="ko-KR" altLang="en-US"/>
              <a:t>는 의미</a:t>
            </a:r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D53ACF-BB88-4393-A579-7336002D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286" y="2338468"/>
            <a:ext cx="3668776" cy="21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 err="1">
                <a:latin typeface="+mj-ea"/>
              </a:rPr>
              <a:t>자료형이란</a:t>
            </a:r>
            <a:r>
              <a:rPr lang="en-US" altLang="ko-KR" sz="2800" b="1" dirty="0">
                <a:latin typeface="+mj-ea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BB167-C823-4BBD-B885-AB20F28D7C74}"/>
              </a:ext>
            </a:extLst>
          </p:cNvPr>
          <p:cNvSpPr txBox="1"/>
          <p:nvPr/>
        </p:nvSpPr>
        <p:spPr>
          <a:xfrm>
            <a:off x="6747998" y="26323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8155D-C4A7-473D-B1C4-9B8143D2C9E3}"/>
              </a:ext>
            </a:extLst>
          </p:cNvPr>
          <p:cNvSpPr txBox="1"/>
          <p:nvPr/>
        </p:nvSpPr>
        <p:spPr>
          <a:xfrm>
            <a:off x="990962" y="1052736"/>
            <a:ext cx="8741664" cy="174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배열</a:t>
            </a:r>
            <a:endParaRPr lang="en-US" altLang="ko-KR" sz="20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하나의 변수에 여러 값 저장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/>
              <a:t>배열의 인덱스</a:t>
            </a:r>
            <a:r>
              <a:rPr lang="en-US" altLang="ko-KR"/>
              <a:t>(index)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부터 시작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/>
              <a:t>배열에 있는 값을 가져오려면  배열 이름과 대괄호</a:t>
            </a:r>
            <a:r>
              <a:rPr kumimoji="1" lang="en-US" altLang="ko-KR"/>
              <a:t>([</a:t>
            </a:r>
            <a:r>
              <a:rPr kumimoji="1" lang="ko-KR" altLang="en-US"/>
              <a:t> </a:t>
            </a:r>
            <a:r>
              <a:rPr kumimoji="1" lang="en-US" altLang="ko-KR"/>
              <a:t>])</a:t>
            </a:r>
            <a:r>
              <a:rPr kumimoji="1" lang="ko-KR" altLang="en-US"/>
              <a:t> 안에 인덱스 사용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8A180-BCF2-46EF-90DB-71977240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21" y="3445442"/>
            <a:ext cx="4860651" cy="1567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6BBB02-B8E2-4F6A-9B69-D8543AFAF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34" y="3404207"/>
            <a:ext cx="3592338" cy="24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2268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435</Words>
  <Application>Microsoft Office PowerPoint</Application>
  <PresentationFormat>와이드스크린</PresentationFormat>
  <Paragraphs>100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변수란?</vt:lpstr>
      <vt:lpstr>1. 변수란?</vt:lpstr>
      <vt:lpstr>2. 자료형이란?</vt:lpstr>
      <vt:lpstr>2. 자료형이란?</vt:lpstr>
      <vt:lpstr>2. 자료형이란?</vt:lpstr>
      <vt:lpstr>2. 자료형이란?</vt:lpstr>
      <vt:lpstr>2. 자료형이란?</vt:lpstr>
      <vt:lpstr>2. 자료형이란?</vt:lpstr>
      <vt:lpstr>2. 자료형이란?</vt:lpstr>
      <vt:lpstr>2. 자료형이란?</vt:lpstr>
      <vt:lpstr>3. 연산자</vt:lpstr>
      <vt:lpstr>3. 연산자</vt:lpstr>
      <vt:lpstr>4. 응용 예제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s</cp:lastModifiedBy>
  <cp:revision>165</cp:revision>
  <dcterms:created xsi:type="dcterms:W3CDTF">2019-09-27T03:30:23Z</dcterms:created>
  <dcterms:modified xsi:type="dcterms:W3CDTF">2020-09-11T04:47:56Z</dcterms:modified>
</cp:coreProperties>
</file>