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71" r:id="rId10"/>
    <p:sldId id="272" r:id="rId11"/>
    <p:sldId id="273" r:id="rId12"/>
    <p:sldId id="274" r:id="rId13"/>
    <p:sldId id="265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1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94010-8581-4DE7-8F8E-EBA95D3AB6F0}" v="421" dt="2024-03-20T17:52:10.875"/>
    <p1510:client id="{DC5CEF3B-9372-4F8F-A0DF-779FA6AB66B2}" v="36" dt="2024-03-20T18:06:42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62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793CB-A906-4173-AD9E-70881889E7EC}" type="datetime1">
              <a:rPr lang="es-ES" smtClean="0"/>
              <a:t>21/03/2024</a:t>
            </a:fld>
            <a:endParaRPr lang="es-ES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Erronka 5.Taldea</a:t>
            </a:r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45A52-CE54-4151-8C78-DC4ECAD8519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44321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99672-DF21-411C-B199-9EBD2DD5FEEF}" type="datetime1">
              <a:rPr lang="es-ES" smtClean="0"/>
              <a:t>21/03/2024</a:t>
            </a:fld>
            <a:endParaRPr lang="es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s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Erronka 5.Taldea</a:t>
            </a:r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D4A7C-2A02-4347-A80D-C6377CC323D4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20399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Iñigo</a:t>
            </a:r>
            <a:endParaRPr lang="es-ES" dirty="0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Erronka 5.Taldea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27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Iñigo</a:t>
            </a:r>
            <a:endParaRPr lang="es-ES" dirty="0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Erronka 5.Taldea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38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Iñigo</a:t>
            </a:r>
            <a:endParaRPr lang="es-ES" dirty="0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Erronka 5.Taldea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524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Iñigo</a:t>
            </a:r>
            <a:endParaRPr lang="es-ES" dirty="0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Erronka 5.Taldea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314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Iñigo</a:t>
            </a:r>
            <a:endParaRPr lang="es-ES" dirty="0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Erronka 5.Taldea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843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Erronka 5.Taldea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50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Julen</a:t>
            </a:r>
            <a:endParaRPr lang="es-ES" dirty="0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Erronka 5.Taldea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101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Julen</a:t>
            </a:r>
            <a:endParaRPr lang="es-ES" dirty="0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Erronka 5.Taldea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30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Julen</a:t>
            </a:r>
            <a:endParaRPr lang="es-ES" dirty="0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Erronka 5.Taldea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325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Julen</a:t>
            </a:r>
            <a:endParaRPr lang="es-ES" dirty="0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Erronka 5.Taldea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581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Julen</a:t>
            </a:r>
            <a:endParaRPr lang="es-ES" dirty="0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Erronka 5.Taldea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86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Iñigo</a:t>
            </a:r>
            <a:endParaRPr lang="es-ES" dirty="0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" smtClean="0"/>
              <a:t>Erronka 5.Taldea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73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/>
              <a:t>Egin klik elementu nagusiaren azpititulu-estiloa editatzeko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1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2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0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6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4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6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4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grpSp>
        <p:nvGrpSpPr>
          <p:cNvPr id="32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3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4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 userDrawn="1"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3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30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37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8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6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3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34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5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5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7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2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2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7528512" y="853973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6999" y="1506410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u-ES" dirty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72" y="688301"/>
            <a:ext cx="6275035" cy="5249940"/>
          </a:xfrm>
        </p:spPr>
        <p:txBody>
          <a:bodyPr anchor="ctr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6999" y="2734570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7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8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1176133" cy="320040"/>
          </a:xfrm>
        </p:spPr>
        <p:txBody>
          <a:bodyPr/>
          <a:lstStyle/>
          <a:p>
            <a:endParaRPr lang="es-ES"/>
          </a:p>
        </p:txBody>
      </p:sp>
      <p:grpSp>
        <p:nvGrpSpPr>
          <p:cNvPr id="25" name="Group 74"/>
          <p:cNvGrpSpPr/>
          <p:nvPr userDrawn="1"/>
        </p:nvGrpSpPr>
        <p:grpSpPr>
          <a:xfrm>
            <a:off x="-573088" y="988150"/>
            <a:ext cx="7201984" cy="4421695"/>
            <a:chOff x="-417513" y="0"/>
            <a:chExt cx="12584114" cy="6853238"/>
          </a:xfrm>
        </p:grpSpPr>
        <p:sp>
          <p:nvSpPr>
            <p:cNvPr id="2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8" name="Picture 2" descr="IES Xabier Zubiri Manteo BHI | Cyberzaintz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750"/>
            <a:ext cx="1229102" cy="1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4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323-91ED-403B-B8F0-FB8686FE1240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1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ua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u-ES" dirty="0"/>
              <a:t>5.TALDEA</a:t>
            </a:r>
            <a:endParaRPr lang="es-ES" dirty="0"/>
          </a:p>
        </p:txBody>
      </p:sp>
      <p:sp>
        <p:nvSpPr>
          <p:cNvPr id="7" name="Azpititulua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u-ES" dirty="0"/>
              <a:t>Julen Garcia, Iñigo Arrizabalo eta Aritz Lekube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749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/>
              <a:t>Oracleren instalazioa zerbitzarian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694263" y="3782367"/>
            <a:ext cx="437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/>
              <a:t>Karpeta partekatuak aprobetxatuz Oracle instalatu da zerbitzarian. </a:t>
            </a:r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3" y="1677048"/>
            <a:ext cx="559195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7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Oracle-</a:t>
            </a:r>
            <a:r>
              <a:rPr lang="es-ES" dirty="0" err="1"/>
              <a:t>ko</a:t>
            </a:r>
            <a:r>
              <a:rPr lang="es-ES" dirty="0"/>
              <a:t> </a:t>
            </a:r>
            <a:r>
              <a:rPr lang="es-ES" dirty="0" err="1"/>
              <a:t>erabiltzailea</a:t>
            </a:r>
            <a:r>
              <a:rPr lang="es-ES" dirty="0"/>
              <a:t> </a:t>
            </a:r>
            <a:r>
              <a:rPr lang="es-ES" dirty="0" err="1"/>
              <a:t>sortu</a:t>
            </a:r>
            <a:endParaRPr lang="es-ES" dirty="0"/>
          </a:p>
        </p:txBody>
      </p:sp>
      <p:sp>
        <p:nvSpPr>
          <p:cNvPr id="5" name="TestuKoadroa 4"/>
          <p:cNvSpPr txBox="1"/>
          <p:nvPr/>
        </p:nvSpPr>
        <p:spPr>
          <a:xfrm>
            <a:off x="5104014" y="1554480"/>
            <a:ext cx="59934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/>
              <a:t>Oracle instalatu ondoren Oracleko erabiltzailea sortu behar da.</a:t>
            </a:r>
          </a:p>
          <a:p>
            <a:endParaRPr lang="eu-ES" dirty="0"/>
          </a:p>
          <a:p>
            <a:endParaRPr lang="eu-ES" dirty="0"/>
          </a:p>
          <a:p>
            <a:endParaRPr lang="eu-ES" dirty="0"/>
          </a:p>
          <a:p>
            <a:pPr marL="285750" indent="-285750">
              <a:buFontTx/>
              <a:buChar char="-"/>
            </a:pPr>
            <a:r>
              <a:rPr lang="eu-ES" dirty="0"/>
              <a:t>Erabiltzailea sortu.</a:t>
            </a:r>
          </a:p>
          <a:p>
            <a:endParaRPr lang="eu-ES" dirty="0"/>
          </a:p>
          <a:p>
            <a:pPr marL="285750" indent="-285750">
              <a:buFontTx/>
              <a:buChar char="-"/>
            </a:pPr>
            <a:endParaRPr lang="eu-ES" dirty="0"/>
          </a:p>
          <a:p>
            <a:pPr marL="285750" indent="-285750">
              <a:buFontTx/>
              <a:buChar char="-"/>
            </a:pPr>
            <a:r>
              <a:rPr lang="eu-ES" dirty="0"/>
              <a:t>Administratzaile rola eman.</a:t>
            </a:r>
          </a:p>
          <a:p>
            <a:pPr marL="285750" indent="-285750">
              <a:buFontTx/>
              <a:buChar char="-"/>
            </a:pPr>
            <a:endParaRPr lang="eu-ES" dirty="0"/>
          </a:p>
          <a:p>
            <a:pPr marL="285750" indent="-285750">
              <a:buFontTx/>
              <a:buChar char="-"/>
            </a:pPr>
            <a:endParaRPr lang="eu-ES" dirty="0"/>
          </a:p>
          <a:p>
            <a:pPr marL="285750" indent="-285750">
              <a:buFontTx/>
              <a:buChar char="-"/>
            </a:pPr>
            <a:r>
              <a:rPr lang="eu-ES" dirty="0"/>
              <a:t>Erabiltzailea desblokeatu</a:t>
            </a:r>
          </a:p>
          <a:p>
            <a:pPr marL="285750" indent="-285750">
              <a:buFontTx/>
              <a:buChar char="-"/>
            </a:pPr>
            <a:endParaRPr lang="eu-ES" dirty="0"/>
          </a:p>
          <a:p>
            <a:pPr marL="285750" indent="-285750">
              <a:buFontTx/>
              <a:buChar char="-"/>
            </a:pPr>
            <a:endParaRPr lang="eu-ES" dirty="0"/>
          </a:p>
          <a:p>
            <a:pPr marL="285750" indent="-285750">
              <a:buFontTx/>
              <a:buChar char="-"/>
            </a:pPr>
            <a:r>
              <a:rPr lang="eu-ES" dirty="0"/>
              <a:t>Sesioa irekitzeko baimena eman</a:t>
            </a:r>
            <a:endParaRPr lang="es-ES" dirty="0"/>
          </a:p>
        </p:txBody>
      </p:sp>
      <p:pic>
        <p:nvPicPr>
          <p:cNvPr id="6" name="Irudia 5"/>
          <p:cNvPicPr/>
          <p:nvPr/>
        </p:nvPicPr>
        <p:blipFill>
          <a:blip r:embed="rId3"/>
          <a:stretch>
            <a:fillRect/>
          </a:stretch>
        </p:blipFill>
        <p:spPr>
          <a:xfrm>
            <a:off x="7791278" y="2877705"/>
            <a:ext cx="3143250" cy="520700"/>
          </a:xfrm>
          <a:prstGeom prst="rect">
            <a:avLst/>
          </a:prstGeom>
        </p:spPr>
      </p:pic>
      <p:pic>
        <p:nvPicPr>
          <p:cNvPr id="7" name="Irudia 6"/>
          <p:cNvPicPr/>
          <p:nvPr/>
        </p:nvPicPr>
        <p:blipFill>
          <a:blip r:embed="rId4"/>
          <a:stretch>
            <a:fillRect/>
          </a:stretch>
        </p:blipFill>
        <p:spPr>
          <a:xfrm>
            <a:off x="8385030" y="3695162"/>
            <a:ext cx="2238375" cy="543560"/>
          </a:xfrm>
          <a:prstGeom prst="rect">
            <a:avLst/>
          </a:prstGeom>
        </p:spPr>
      </p:pic>
      <p:pic>
        <p:nvPicPr>
          <p:cNvPr id="8" name="Irudia 7"/>
          <p:cNvPicPr/>
          <p:nvPr/>
        </p:nvPicPr>
        <p:blipFill>
          <a:blip r:embed="rId5"/>
          <a:stretch>
            <a:fillRect/>
          </a:stretch>
        </p:blipFill>
        <p:spPr>
          <a:xfrm>
            <a:off x="8482878" y="4528769"/>
            <a:ext cx="2790825" cy="491490"/>
          </a:xfrm>
          <a:prstGeom prst="rect">
            <a:avLst/>
          </a:prstGeom>
        </p:spPr>
      </p:pic>
      <p:pic>
        <p:nvPicPr>
          <p:cNvPr id="9" name="Irudia 8"/>
          <p:cNvPicPr/>
          <p:nvPr/>
        </p:nvPicPr>
        <p:blipFill>
          <a:blip r:embed="rId6"/>
          <a:stretch>
            <a:fillRect/>
          </a:stretch>
        </p:blipFill>
        <p:spPr>
          <a:xfrm>
            <a:off x="9126855" y="5310306"/>
            <a:ext cx="253365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4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/>
              <a:t>SQL-tik Oraclera DB migratu</a:t>
            </a:r>
            <a:endParaRPr lang="es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u-ES" dirty="0"/>
              <a:t>Enpresako DB-a </a:t>
            </a:r>
            <a:r>
              <a:rPr lang="eu-ES" dirty="0" err="1"/>
              <a:t>MySQL</a:t>
            </a:r>
            <a:r>
              <a:rPr lang="eu-ES" dirty="0"/>
              <a:t> genuen eta hau Oraclen landu nahi dugunez DB-a migratu egin behar izan da.</a:t>
            </a:r>
            <a:endParaRPr lang="es-ES" dirty="0"/>
          </a:p>
          <a:p>
            <a:endParaRPr lang="es-ES" dirty="0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 rotWithShape="1">
          <a:blip r:embed="rId3"/>
          <a:srcRect t="-96" r="46000" b="213"/>
          <a:stretch/>
        </p:blipFill>
        <p:spPr>
          <a:xfrm>
            <a:off x="648589" y="2773061"/>
            <a:ext cx="1525102" cy="3303428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2D909AB-3AB7-AA8C-EF4D-0ACD66E70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691" y="2773061"/>
            <a:ext cx="4883479" cy="2926649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89" y="1506410"/>
            <a:ext cx="6804702" cy="12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4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z="3100" dirty="0"/>
              <a:t>BD-ko datuak XML-ra pasa era automatikoan</a:t>
            </a:r>
            <a:endParaRPr lang="es-ES" sz="3100" dirty="0"/>
          </a:p>
        </p:txBody>
      </p:sp>
      <p:pic>
        <p:nvPicPr>
          <p:cNvPr id="5" name="Irudia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3" b="45798"/>
          <a:stretch/>
        </p:blipFill>
        <p:spPr>
          <a:xfrm>
            <a:off x="1878251" y="2464423"/>
            <a:ext cx="5452714" cy="1923393"/>
          </a:xfrm>
          <a:prstGeom prst="rect">
            <a:avLst/>
          </a:prstGeom>
        </p:spPr>
      </p:pic>
      <p:pic>
        <p:nvPicPr>
          <p:cNvPr id="6" name="Irudi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251" y="4574862"/>
            <a:ext cx="7983064" cy="952633"/>
          </a:xfrm>
          <a:prstGeom prst="rect">
            <a:avLst/>
          </a:prstGeom>
        </p:spPr>
      </p:pic>
      <p:pic>
        <p:nvPicPr>
          <p:cNvPr id="3" name="Imagen 2" descr="Incrementá tu productividad con base de datos con DBeaver">
            <a:extLst>
              <a:ext uri="{FF2B5EF4-FFF2-40B4-BE49-F238E27FC236}">
                <a16:creationId xmlns:a16="http://schemas.microsoft.com/office/drawing/2014/main" id="{19ADF6D6-BCAB-AA7A-F1CB-1C2A4B049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4322" y="991590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/>
              <a:t>Interfaze grafikoa</a:t>
            </a:r>
            <a:endParaRPr lang="es-ES" dirty="0"/>
          </a:p>
        </p:txBody>
      </p:sp>
      <p:pic>
        <p:nvPicPr>
          <p:cNvPr id="7" name="Imagen 1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63035" y="845181"/>
            <a:ext cx="3044651" cy="1494488"/>
          </a:xfrm>
          <a:prstGeom prst="rect">
            <a:avLst/>
          </a:prstGeom>
        </p:spPr>
      </p:pic>
      <p:pic>
        <p:nvPicPr>
          <p:cNvPr id="12" name="Imagen 3" descr="C:\Users\ik012982i12\Videos\Captures\Erleak 20_03_2024 12_54_59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29"/>
          <a:stretch/>
        </p:blipFill>
        <p:spPr bwMode="auto">
          <a:xfrm>
            <a:off x="4864126" y="3043350"/>
            <a:ext cx="1850318" cy="14621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n 2" descr="C:\Users\ik012982i12\AppData\Local\Packages\Microsoft.Windows.Photos_8wekyb3d8bbwe\TempState\ShareServiceTempFolder\Erleak 20_03_2024 12_54_00.jpe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88"/>
          <a:stretch/>
        </p:blipFill>
        <p:spPr bwMode="auto">
          <a:xfrm>
            <a:off x="7361436" y="3043350"/>
            <a:ext cx="1847850" cy="14621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4720" y="3003766"/>
            <a:ext cx="1850318" cy="1494488"/>
          </a:xfrm>
          <a:prstGeom prst="rect">
            <a:avLst/>
          </a:prstGeom>
        </p:spPr>
      </p:pic>
      <p:cxnSp>
        <p:nvCxnSpPr>
          <p:cNvPr id="14" name="Gezidun lotura-marra zuzena 13"/>
          <p:cNvCxnSpPr>
            <a:endCxn id="10" idx="0"/>
          </p:cNvCxnSpPr>
          <p:nvPr/>
        </p:nvCxnSpPr>
        <p:spPr>
          <a:xfrm>
            <a:off x="8250164" y="1316577"/>
            <a:ext cx="2650027" cy="167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zidun lotura-marra zuzena 16"/>
          <p:cNvCxnSpPr>
            <a:endCxn id="13" idx="0"/>
          </p:cNvCxnSpPr>
          <p:nvPr/>
        </p:nvCxnSpPr>
        <p:spPr>
          <a:xfrm>
            <a:off x="7606146" y="1296785"/>
            <a:ext cx="679215" cy="174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zidun lotura-marra zuzena 26"/>
          <p:cNvCxnSpPr>
            <a:cxnSpLocks/>
            <a:endCxn id="12" idx="0"/>
          </p:cNvCxnSpPr>
          <p:nvPr/>
        </p:nvCxnSpPr>
        <p:spPr>
          <a:xfrm flipH="1">
            <a:off x="5789285" y="1297973"/>
            <a:ext cx="1199685" cy="173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Java - Iconos gratis de logo">
            <a:extLst>
              <a:ext uri="{FF2B5EF4-FFF2-40B4-BE49-F238E27FC236}">
                <a16:creationId xmlns:a16="http://schemas.microsoft.com/office/drawing/2014/main" id="{623239AF-F2AB-CF22-464B-CB0198EBB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2945" y="1028205"/>
            <a:ext cx="1120239" cy="11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5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/>
              <a:t>Klase diagrama</a:t>
            </a:r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75" y="824481"/>
            <a:ext cx="6832600" cy="5563050"/>
          </a:xfrm>
        </p:spPr>
      </p:pic>
    </p:spTree>
    <p:extLst>
      <p:ext uri="{BB962C8B-B14F-4D97-AF65-F5344CB8AC3E}">
        <p14:creationId xmlns:p14="http://schemas.microsoft.com/office/powerpoint/2010/main" val="369590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/>
              <a:t>XML, DTD eta Eskema</a:t>
            </a:r>
            <a:endParaRPr lang="es-ES" dirty="0"/>
          </a:p>
        </p:txBody>
      </p:sp>
      <p:pic>
        <p:nvPicPr>
          <p:cNvPr id="9" name="Irudi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898" y="190249"/>
            <a:ext cx="3548816" cy="3612498"/>
          </a:xfrm>
          <a:prstGeom prst="rect">
            <a:avLst/>
          </a:prstGeom>
        </p:spPr>
      </p:pic>
      <p:pic>
        <p:nvPicPr>
          <p:cNvPr id="10" name="Irudia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20" y="3952392"/>
            <a:ext cx="4096909" cy="2697790"/>
          </a:xfrm>
          <a:prstGeom prst="rect">
            <a:avLst/>
          </a:prstGeom>
        </p:spPr>
      </p:pic>
      <p:pic>
        <p:nvPicPr>
          <p:cNvPr id="11" name="Irudia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558" y="4374500"/>
            <a:ext cx="6716187" cy="210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2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stuKoadroa 2"/>
          <p:cNvSpPr txBox="1"/>
          <p:nvPr/>
        </p:nvSpPr>
        <p:spPr>
          <a:xfrm>
            <a:off x="7874928" y="1124998"/>
            <a:ext cx="3456122" cy="4589717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Aurkibidea</a:t>
            </a:r>
          </a:p>
        </p:txBody>
      </p:sp>
      <p:sp>
        <p:nvSpPr>
          <p:cNvPr id="2" name="TestuKoadroa 1"/>
          <p:cNvSpPr txBox="1"/>
          <p:nvPr/>
        </p:nvSpPr>
        <p:spPr>
          <a:xfrm>
            <a:off x="798577" y="794042"/>
            <a:ext cx="5427137" cy="524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>
                <a:hlinkClick r:id="" action="ppaction://noaction"/>
              </a:rPr>
              <a:t>Ubuntu Server </a:t>
            </a:r>
            <a:r>
              <a:rPr lang="en-US" sz="1600" dirty="0" err="1">
                <a:hlinkClick r:id="" action="ppaction://noaction"/>
              </a:rPr>
              <a:t>instalazioa</a:t>
            </a:r>
            <a:r>
              <a:rPr lang="en-US" sz="1600" dirty="0">
                <a:hlinkClick r:id="" action="ppaction://noaction"/>
              </a:rPr>
              <a:t>                                              3</a:t>
            </a:r>
            <a:endParaRPr lang="en-US" sz="1600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 err="1" smtClean="0">
                <a:hlinkClick r:id="" action="ppaction://noaction"/>
              </a:rPr>
              <a:t>Karpeta</a:t>
            </a:r>
            <a:r>
              <a:rPr lang="en-US" sz="1600" dirty="0" smtClean="0">
                <a:hlinkClick r:id="" action="ppaction://noaction"/>
              </a:rPr>
              <a:t> </a:t>
            </a:r>
            <a:r>
              <a:rPr lang="en-US" sz="1600" dirty="0" err="1">
                <a:hlinkClick r:id="" action="ppaction://noaction"/>
              </a:rPr>
              <a:t>Diagrama</a:t>
            </a:r>
            <a:r>
              <a:rPr lang="en-US" sz="1600" dirty="0">
                <a:hlinkClick r:id="" action="ppaction://noaction"/>
              </a:rPr>
              <a:t>                                                           4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 err="1">
                <a:hlinkClick r:id="" action="ppaction://noaction"/>
              </a:rPr>
              <a:t>Partekatutako</a:t>
            </a:r>
            <a:r>
              <a:rPr lang="en-US" sz="1600" dirty="0">
                <a:hlinkClick r:id="" action="ppaction://noaction"/>
              </a:rPr>
              <a:t> </a:t>
            </a:r>
            <a:r>
              <a:rPr lang="eu-ES" sz="1600" dirty="0" smtClean="0">
                <a:hlinkClick r:id="" action="ppaction://noaction"/>
              </a:rPr>
              <a:t>karpetak</a:t>
            </a:r>
            <a:r>
              <a:rPr lang="en-US" sz="1600" dirty="0">
                <a:hlinkClick r:id="" action="ppaction://noaction"/>
              </a:rPr>
              <a:t>                                              5-7</a:t>
            </a:r>
            <a:endParaRPr lang="en-US" sz="1600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 err="1">
                <a:hlinkClick r:id="" action="ppaction://noaction"/>
              </a:rPr>
              <a:t>Organigrama</a:t>
            </a:r>
            <a:r>
              <a:rPr lang="en-US" sz="1600" dirty="0">
                <a:hlinkClick r:id="" action="ppaction://noaction"/>
              </a:rPr>
              <a:t> Packet Tracer-</a:t>
            </a:r>
            <a:r>
              <a:rPr lang="en-US" sz="1600" dirty="0" err="1">
                <a:hlinkClick r:id="" action="ppaction://noaction"/>
              </a:rPr>
              <a:t>en</a:t>
            </a:r>
            <a:r>
              <a:rPr lang="en-US" sz="1600" dirty="0">
                <a:hlinkClick r:id="" action="ppaction://noaction"/>
              </a:rPr>
              <a:t> </a:t>
            </a:r>
            <a:r>
              <a:rPr lang="en-US" sz="1600" dirty="0" err="1">
                <a:hlinkClick r:id="" action="ppaction://noaction"/>
              </a:rPr>
              <a:t>irudikatu</a:t>
            </a:r>
            <a:r>
              <a:rPr lang="en-US" sz="1600" dirty="0">
                <a:hlinkClick r:id="" action="ppaction://noaction"/>
              </a:rPr>
              <a:t>                  8</a:t>
            </a:r>
            <a:endParaRPr lang="en-US" sz="1600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>
                <a:hlinkClick r:id="" action="ppaction://noaction"/>
              </a:rPr>
              <a:t>Samba (</a:t>
            </a:r>
            <a:r>
              <a:rPr lang="en-US" sz="1600" dirty="0" err="1">
                <a:hlinkClick r:id="" action="ppaction://noaction"/>
              </a:rPr>
              <a:t>Karpeta</a:t>
            </a:r>
            <a:r>
              <a:rPr lang="en-US" sz="1600" dirty="0">
                <a:hlinkClick r:id="" action="ppaction://noaction"/>
              </a:rPr>
              <a:t> </a:t>
            </a:r>
            <a:r>
              <a:rPr lang="en-US" sz="1600" dirty="0" err="1" smtClean="0">
                <a:hlinkClick r:id="" action="ppaction://noaction"/>
              </a:rPr>
              <a:t>partekatuak</a:t>
            </a:r>
            <a:r>
              <a:rPr lang="en-US" sz="1600" dirty="0" smtClean="0">
                <a:hlinkClick r:id="" action="ppaction://noaction"/>
              </a:rPr>
              <a:t>)</a:t>
            </a:r>
            <a:r>
              <a:rPr lang="en-US" sz="1600" dirty="0">
                <a:hlinkClick r:id="" action="ppaction://noaction"/>
              </a:rPr>
              <a:t>                                     9</a:t>
            </a:r>
            <a:endParaRPr lang="en-US" sz="1600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 err="1">
                <a:hlinkClick r:id="" action="ppaction://noaction"/>
              </a:rPr>
              <a:t>Oracleren</a:t>
            </a:r>
            <a:r>
              <a:rPr lang="en-US" sz="1600" dirty="0">
                <a:hlinkClick r:id="" action="ppaction://noaction"/>
              </a:rPr>
              <a:t> </a:t>
            </a:r>
            <a:r>
              <a:rPr lang="en-US" sz="1600" dirty="0" err="1">
                <a:hlinkClick r:id="" action="ppaction://noaction"/>
              </a:rPr>
              <a:t>instalazioa</a:t>
            </a:r>
            <a:r>
              <a:rPr lang="en-US" sz="1600" dirty="0">
                <a:hlinkClick r:id="" action="ppaction://noaction"/>
              </a:rPr>
              <a:t> </a:t>
            </a:r>
            <a:r>
              <a:rPr lang="en-US" sz="1600" dirty="0" err="1">
                <a:hlinkClick r:id="" action="ppaction://noaction"/>
              </a:rPr>
              <a:t>zerbitzarian</a:t>
            </a:r>
            <a:r>
              <a:rPr lang="en-US" sz="1600" dirty="0">
                <a:hlinkClick r:id="" action="ppaction://noaction"/>
              </a:rPr>
              <a:t>                             10</a:t>
            </a:r>
            <a:endParaRPr lang="en-US" sz="1600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>
                <a:hlinkClick r:id="" action="ppaction://noaction"/>
              </a:rPr>
              <a:t>Oracle-</a:t>
            </a:r>
            <a:r>
              <a:rPr lang="en-US" sz="1600" dirty="0" err="1">
                <a:hlinkClick r:id="" action="ppaction://noaction"/>
              </a:rPr>
              <a:t>ko</a:t>
            </a:r>
            <a:r>
              <a:rPr lang="en-US" sz="1600" dirty="0">
                <a:hlinkClick r:id="" action="ppaction://noaction"/>
              </a:rPr>
              <a:t> </a:t>
            </a:r>
            <a:r>
              <a:rPr lang="en-US" sz="1600" dirty="0" err="1">
                <a:hlinkClick r:id="" action="ppaction://noaction"/>
              </a:rPr>
              <a:t>erabiltzailea</a:t>
            </a:r>
            <a:r>
              <a:rPr lang="en-US" sz="1600" dirty="0">
                <a:hlinkClick r:id="" action="ppaction://noaction"/>
              </a:rPr>
              <a:t> </a:t>
            </a:r>
            <a:r>
              <a:rPr lang="en-US" sz="1600" dirty="0" err="1">
                <a:hlinkClick r:id="" action="ppaction://noaction"/>
              </a:rPr>
              <a:t>sortu</a:t>
            </a:r>
            <a:r>
              <a:rPr lang="en-US" sz="1600" dirty="0">
                <a:hlinkClick r:id="" action="ppaction://noaction"/>
              </a:rPr>
              <a:t>                                      11</a:t>
            </a:r>
            <a:endParaRPr lang="en-US" sz="1600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>
                <a:hlinkClick r:id="" action="ppaction://noaction"/>
              </a:rPr>
              <a:t>SQL-</a:t>
            </a:r>
            <a:r>
              <a:rPr lang="en-US" sz="1600" dirty="0" err="1">
                <a:hlinkClick r:id="" action="ppaction://noaction"/>
              </a:rPr>
              <a:t>tik</a:t>
            </a:r>
            <a:r>
              <a:rPr lang="en-US" sz="1600" dirty="0">
                <a:hlinkClick r:id="" action="ppaction://noaction"/>
              </a:rPr>
              <a:t> </a:t>
            </a:r>
            <a:r>
              <a:rPr lang="en-US" sz="1600" dirty="0" err="1">
                <a:hlinkClick r:id="" action="ppaction://noaction"/>
              </a:rPr>
              <a:t>Oraclera</a:t>
            </a:r>
            <a:r>
              <a:rPr lang="en-US" sz="1600" dirty="0">
                <a:hlinkClick r:id="" action="ppaction://noaction"/>
              </a:rPr>
              <a:t> DB </a:t>
            </a:r>
            <a:r>
              <a:rPr lang="en-US" sz="1600" dirty="0" err="1">
                <a:hlinkClick r:id="" action="ppaction://noaction"/>
              </a:rPr>
              <a:t>migratu</a:t>
            </a:r>
            <a:r>
              <a:rPr lang="en-US" sz="1600" dirty="0">
                <a:hlinkClick r:id="" action="ppaction://noaction"/>
              </a:rPr>
              <a:t>                                      12</a:t>
            </a:r>
            <a:endParaRPr lang="en-US" sz="1600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>
                <a:hlinkClick r:id="" action="ppaction://noaction"/>
              </a:rPr>
              <a:t>BD-</a:t>
            </a:r>
            <a:r>
              <a:rPr lang="en-US" sz="1600" dirty="0" err="1">
                <a:hlinkClick r:id="" action="ppaction://noaction"/>
              </a:rPr>
              <a:t>ko</a:t>
            </a:r>
            <a:r>
              <a:rPr lang="en-US" sz="1600" dirty="0">
                <a:hlinkClick r:id="" action="ppaction://noaction"/>
              </a:rPr>
              <a:t> </a:t>
            </a:r>
            <a:r>
              <a:rPr lang="en-US" sz="1600" dirty="0" err="1">
                <a:hlinkClick r:id="" action="ppaction://noaction"/>
              </a:rPr>
              <a:t>datuak</a:t>
            </a:r>
            <a:r>
              <a:rPr lang="en-US" sz="1600" dirty="0">
                <a:hlinkClick r:id="" action="ppaction://noaction"/>
              </a:rPr>
              <a:t> XML-</a:t>
            </a:r>
            <a:r>
              <a:rPr lang="en-US" sz="1600" dirty="0" err="1">
                <a:hlinkClick r:id="" action="ppaction://noaction"/>
              </a:rPr>
              <a:t>ra</a:t>
            </a:r>
            <a:r>
              <a:rPr lang="en-US" sz="1600" dirty="0">
                <a:hlinkClick r:id="" action="ppaction://noaction"/>
              </a:rPr>
              <a:t> </a:t>
            </a:r>
            <a:r>
              <a:rPr lang="en-US" sz="1600" dirty="0" err="1">
                <a:hlinkClick r:id="" action="ppaction://noaction"/>
              </a:rPr>
              <a:t>pasa</a:t>
            </a:r>
            <a:r>
              <a:rPr lang="en-US" sz="1600" dirty="0">
                <a:hlinkClick r:id="" action="ppaction://noaction"/>
              </a:rPr>
              <a:t> era </a:t>
            </a:r>
            <a:r>
              <a:rPr lang="en-US" sz="1600" dirty="0" err="1">
                <a:hlinkClick r:id="" action="ppaction://noaction"/>
              </a:rPr>
              <a:t>automatikoan</a:t>
            </a:r>
            <a:r>
              <a:rPr lang="en-US" sz="1600" dirty="0">
                <a:hlinkClick r:id="" action="ppaction://noaction"/>
              </a:rPr>
              <a:t>         13</a:t>
            </a:r>
            <a:endParaRPr lang="en-US" sz="1600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 err="1">
                <a:hlinkClick r:id="" action="ppaction://noaction"/>
              </a:rPr>
              <a:t>Interfaze</a:t>
            </a:r>
            <a:r>
              <a:rPr lang="en-US" sz="1600" dirty="0">
                <a:hlinkClick r:id="" action="ppaction://noaction"/>
              </a:rPr>
              <a:t> </a:t>
            </a:r>
            <a:r>
              <a:rPr lang="en-US" sz="1600" dirty="0" err="1">
                <a:hlinkClick r:id="" action="ppaction://noaction"/>
              </a:rPr>
              <a:t>grafikoa</a:t>
            </a:r>
            <a:r>
              <a:rPr lang="en-US" sz="1600" dirty="0">
                <a:hlinkClick r:id="" action="ppaction://noaction"/>
              </a:rPr>
              <a:t>                                                          14</a:t>
            </a:r>
            <a:endParaRPr lang="en-US" sz="1600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 err="1">
                <a:hlinkClick r:id="" action="ppaction://noaction"/>
              </a:rPr>
              <a:t>Klase</a:t>
            </a:r>
            <a:r>
              <a:rPr lang="en-US" sz="1600" dirty="0">
                <a:hlinkClick r:id="" action="ppaction://noaction"/>
              </a:rPr>
              <a:t> </a:t>
            </a:r>
            <a:r>
              <a:rPr lang="en-US" sz="1600" dirty="0" err="1">
                <a:hlinkClick r:id="" action="ppaction://noaction"/>
              </a:rPr>
              <a:t>diagrama</a:t>
            </a:r>
            <a:r>
              <a:rPr lang="en-US" sz="1600" dirty="0">
                <a:hlinkClick r:id="" action="ppaction://noaction"/>
              </a:rPr>
              <a:t>                                                              15</a:t>
            </a:r>
            <a:endParaRPr lang="en-US" sz="1600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1600" dirty="0">
                <a:hlinkClick r:id="" action="ppaction://noaction"/>
              </a:rPr>
              <a:t>XML, DTD eta </a:t>
            </a:r>
            <a:r>
              <a:rPr lang="en-US" sz="1600" dirty="0" err="1">
                <a:hlinkClick r:id="" action="ppaction://noaction"/>
              </a:rPr>
              <a:t>Eskema</a:t>
            </a:r>
            <a:r>
              <a:rPr lang="en-US" sz="1600" dirty="0">
                <a:hlinkClick r:id="" action="ppaction://noaction"/>
              </a:rPr>
              <a:t>                                                  16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174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Ubuntu Server </a:t>
            </a:r>
            <a:r>
              <a:rPr lang="es-ES" dirty="0" err="1"/>
              <a:t>instalaketa</a:t>
            </a:r>
            <a:endParaRPr lang="es-ES" dirty="0"/>
          </a:p>
        </p:txBody>
      </p:sp>
      <p:sp>
        <p:nvSpPr>
          <p:cNvPr id="3" name="TestuKoadroa 2"/>
          <p:cNvSpPr txBox="1"/>
          <p:nvPr/>
        </p:nvSpPr>
        <p:spPr>
          <a:xfrm>
            <a:off x="5599308" y="1231387"/>
            <a:ext cx="544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/>
              <a:t>Ubuntu Server gure enpresa osatzeko sistema eragile egokiena iruditu zaigu.</a:t>
            </a:r>
            <a:endParaRPr lang="es-ES" dirty="0"/>
          </a:p>
        </p:txBody>
      </p:sp>
      <p:pic>
        <p:nvPicPr>
          <p:cNvPr id="5" name="Irudi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372" y="1922899"/>
            <a:ext cx="4987282" cy="41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dukiaren leku-marka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" y="1521543"/>
            <a:ext cx="11946698" cy="4197769"/>
          </a:xfrm>
        </p:spPr>
      </p:pic>
      <p:sp>
        <p:nvSpPr>
          <p:cNvPr id="8" name="Titulua 1"/>
          <p:cNvSpPr txBox="1">
            <a:spLocks/>
          </p:cNvSpPr>
          <p:nvPr/>
        </p:nvSpPr>
        <p:spPr>
          <a:xfrm>
            <a:off x="2726058" y="357223"/>
            <a:ext cx="6788878" cy="539924"/>
          </a:xfrm>
          <a:prstGeom prst="rect">
            <a:avLst/>
          </a:prstGeom>
          <a:solidFill>
            <a:srgbClr val="F81B02"/>
          </a:solidFill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u-ES" dirty="0">
                <a:solidFill>
                  <a:schemeClr val="bg1"/>
                </a:solidFill>
              </a:rPr>
              <a:t>Karpeta Diagrama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Titulua 1"/>
          <p:cNvSpPr txBox="1">
            <a:spLocks/>
          </p:cNvSpPr>
          <p:nvPr/>
        </p:nvSpPr>
        <p:spPr>
          <a:xfrm>
            <a:off x="2726058" y="245080"/>
            <a:ext cx="6788878" cy="45719"/>
          </a:xfrm>
          <a:prstGeom prst="rect">
            <a:avLst/>
          </a:prstGeom>
          <a:solidFill>
            <a:srgbClr val="F81B02"/>
          </a:solidFill>
        </p:spPr>
        <p:txBody>
          <a:bodyPr/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730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879822"/>
            <a:ext cx="5812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u-ES" dirty="0"/>
          </a:p>
          <a:p>
            <a:pPr marL="742950" lvl="1" indent="-285750">
              <a:buFontTx/>
              <a:buChar char="-"/>
            </a:pPr>
            <a:r>
              <a:rPr lang="eu-ES" dirty="0"/>
              <a:t>Zuzendariaren karpeta:</a:t>
            </a:r>
          </a:p>
          <a:p>
            <a:pPr lvl="1"/>
            <a:endParaRPr lang="eu-E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u-ES" dirty="0"/>
              <a:t>Karpeta hau nagusiak eta </a:t>
            </a:r>
            <a:r>
              <a:rPr lang="eu-ES" dirty="0" smtClean="0"/>
              <a:t>zuzendari </a:t>
            </a:r>
            <a:r>
              <a:rPr lang="eu-ES" dirty="0"/>
              <a:t>nagusian bakarrik edukiko dute baimena.</a:t>
            </a:r>
          </a:p>
          <a:p>
            <a:pPr lvl="4"/>
            <a:endParaRPr lang="eu-ES" dirty="0"/>
          </a:p>
          <a:p>
            <a:pPr lvl="4"/>
            <a:r>
              <a:rPr lang="eu-ES" dirty="0"/>
              <a:t>700 (</a:t>
            </a:r>
            <a:r>
              <a:rPr lang="eu-ES" dirty="0" err="1"/>
              <a:t>rwx</a:t>
            </a:r>
            <a:r>
              <a:rPr lang="eu-ES" dirty="0"/>
              <a:t> — — )</a:t>
            </a:r>
            <a:endParaRPr lang="es-ES" dirty="0"/>
          </a:p>
        </p:txBody>
      </p:sp>
      <p:pic>
        <p:nvPicPr>
          <p:cNvPr id="4" name="Irudia 3"/>
          <p:cNvPicPr>
            <a:picLocks noChangeAspect="1"/>
          </p:cNvPicPr>
          <p:nvPr/>
        </p:nvPicPr>
        <p:blipFill rotWithShape="1">
          <a:blip r:embed="rId2"/>
          <a:srcRect b="22898"/>
          <a:stretch/>
        </p:blipFill>
        <p:spPr>
          <a:xfrm>
            <a:off x="5316694" y="3371191"/>
            <a:ext cx="6292968" cy="2870352"/>
          </a:xfrm>
          <a:prstGeom prst="rect">
            <a:avLst/>
          </a:prstGeom>
        </p:spPr>
      </p:pic>
      <p:sp>
        <p:nvSpPr>
          <p:cNvPr id="6" name="Laukizuzen biribildua 5"/>
          <p:cNvSpPr/>
          <p:nvPr/>
        </p:nvSpPr>
        <p:spPr>
          <a:xfrm>
            <a:off x="6768962" y="3271233"/>
            <a:ext cx="1975794" cy="1535133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15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rudia 6"/>
          <p:cNvPicPr>
            <a:picLocks noChangeAspect="1"/>
          </p:cNvPicPr>
          <p:nvPr/>
        </p:nvPicPr>
        <p:blipFill rotWithShape="1">
          <a:blip r:embed="rId2"/>
          <a:srcRect r="870"/>
          <a:stretch/>
        </p:blipFill>
        <p:spPr>
          <a:xfrm>
            <a:off x="5292305" y="3445441"/>
            <a:ext cx="6530502" cy="3077708"/>
          </a:xfrm>
          <a:prstGeom prst="rect">
            <a:avLst/>
          </a:prstGeom>
        </p:spPr>
      </p:pic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115004" y="524667"/>
            <a:ext cx="5812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Taldeko karpeta: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Talde bakoitzean karpeta bat egongo da. </a:t>
            </a:r>
            <a:r>
              <a:rPr kumimoji="0" lang="eu-E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Bertako</a:t>
            </a:r>
            <a:r>
              <a:rPr kumimoji="0" lang="eu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taldekideak baimen guztiak edukiko dituzte.</a:t>
            </a:r>
            <a:r>
              <a:rPr kumimoji="0" lang="eu-E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Taldetik kanpo daudenak ikusteko aukera izango dute.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/>
              <a:t>				774 (</a:t>
            </a:r>
            <a:r>
              <a:rPr lang="eu-ES" dirty="0" err="1"/>
              <a:t>rwx-rwx</a:t>
            </a:r>
            <a:r>
              <a:rPr lang="eu-ES" dirty="0"/>
              <a:t>- r--)</a:t>
            </a:r>
            <a:endParaRPr lang="es-ES" dirty="0"/>
          </a:p>
        </p:txBody>
      </p:sp>
      <p:sp>
        <p:nvSpPr>
          <p:cNvPr id="6" name="Laukizuzen biribildua 5"/>
          <p:cNvSpPr/>
          <p:nvPr/>
        </p:nvSpPr>
        <p:spPr>
          <a:xfrm>
            <a:off x="10257378" y="4631362"/>
            <a:ext cx="1694216" cy="1867436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52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/>
              <a:t>Partekatutako karpetak</a:t>
            </a:r>
            <a:endParaRPr lang="es-ES" dirty="0"/>
          </a:p>
        </p:txBody>
      </p:sp>
      <p:sp>
        <p:nvSpPr>
          <p:cNvPr id="8" name="TestuKoadroa 7"/>
          <p:cNvSpPr txBox="1"/>
          <p:nvPr/>
        </p:nvSpPr>
        <p:spPr>
          <a:xfrm>
            <a:off x="5346823" y="200741"/>
            <a:ext cx="5812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u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Karpeta publikoak: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u-E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Enpresa osoko langile denek karpeta publikoetan baimen guztiak edukiko dituzte.</a:t>
            </a:r>
          </a:p>
          <a:p>
            <a:pPr marR="0" lvl="2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u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u-ES" dirty="0"/>
              <a:t>				777 (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 - </a:t>
            </a:r>
            <a:r>
              <a:rPr lang="eu-ES" dirty="0" err="1"/>
              <a:t>rwx</a:t>
            </a:r>
            <a:r>
              <a:rPr lang="eu-ES" dirty="0"/>
              <a:t>)</a:t>
            </a:r>
            <a:endParaRPr lang="es-ES" dirty="0"/>
          </a:p>
        </p:txBody>
      </p:sp>
      <p:pic>
        <p:nvPicPr>
          <p:cNvPr id="5" name="Edukiaren leku-mar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191" y="3234042"/>
            <a:ext cx="7221071" cy="25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4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708339" y="2349925"/>
            <a:ext cx="3679272" cy="2456442"/>
          </a:xfrm>
        </p:spPr>
        <p:txBody>
          <a:bodyPr/>
          <a:lstStyle/>
          <a:p>
            <a:r>
              <a:rPr lang="eu-ES" dirty="0"/>
              <a:t>Organigrama </a:t>
            </a:r>
            <a:r>
              <a:rPr lang="eu-ES" dirty="0" err="1"/>
              <a:t>Packet</a:t>
            </a:r>
            <a:r>
              <a:rPr lang="eu-ES" dirty="0"/>
              <a:t> </a:t>
            </a:r>
            <a:r>
              <a:rPr lang="eu-ES" dirty="0" err="1"/>
              <a:t>Tracer-en</a:t>
            </a:r>
            <a:r>
              <a:rPr lang="eu-ES" dirty="0"/>
              <a:t> irudikatu</a:t>
            </a:r>
            <a:endParaRPr lang="es-ES" dirty="0"/>
          </a:p>
        </p:txBody>
      </p:sp>
      <p:pic>
        <p:nvPicPr>
          <p:cNvPr id="5" name="Edukiaren leku-marka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08" y="1579456"/>
            <a:ext cx="7541792" cy="3597851"/>
          </a:xfrm>
        </p:spPr>
      </p:pic>
    </p:spTree>
    <p:extLst>
      <p:ext uri="{BB962C8B-B14F-4D97-AF65-F5344CB8AC3E}">
        <p14:creationId xmlns:p14="http://schemas.microsoft.com/office/powerpoint/2010/main" val="83589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dirty="0"/>
              <a:t>Samba</a:t>
            </a:r>
            <a:endParaRPr lang="es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>
          <a:xfrm>
            <a:off x="7616999" y="2734570"/>
            <a:ext cx="3501197" cy="417718"/>
          </a:xfrm>
        </p:spPr>
        <p:txBody>
          <a:bodyPr/>
          <a:lstStyle/>
          <a:p>
            <a:r>
              <a:rPr lang="eu-ES" dirty="0"/>
              <a:t>Karpeta </a:t>
            </a:r>
            <a:r>
              <a:rPr lang="eu-ES" dirty="0" smtClean="0"/>
              <a:t>partekatuak</a:t>
            </a:r>
            <a:endParaRPr lang="es-ES" dirty="0"/>
          </a:p>
        </p:txBody>
      </p:sp>
      <p:sp>
        <p:nvSpPr>
          <p:cNvPr id="9" name="TestuKoadroa 8"/>
          <p:cNvSpPr txBox="1"/>
          <p:nvPr/>
        </p:nvSpPr>
        <p:spPr>
          <a:xfrm>
            <a:off x="1315092" y="585627"/>
            <a:ext cx="462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/>
              <a:t>Ubuntu Server-</a:t>
            </a:r>
            <a:r>
              <a:rPr lang="eu-ES" dirty="0" err="1"/>
              <a:t>en</a:t>
            </a:r>
            <a:r>
              <a:rPr lang="eu-ES" dirty="0"/>
              <a:t> samba instalatu karpeta konpartituak edukitzeko.</a:t>
            </a:r>
          </a:p>
        </p:txBody>
      </p:sp>
      <p:pic>
        <p:nvPicPr>
          <p:cNvPr id="10" name="Irudia 9"/>
          <p:cNvPicPr/>
          <p:nvPr/>
        </p:nvPicPr>
        <p:blipFill>
          <a:blip r:embed="rId3"/>
          <a:stretch>
            <a:fillRect/>
          </a:stretch>
        </p:blipFill>
        <p:spPr>
          <a:xfrm>
            <a:off x="1317628" y="1547869"/>
            <a:ext cx="3962400" cy="1019175"/>
          </a:xfrm>
          <a:prstGeom prst="rect">
            <a:avLst/>
          </a:prstGeom>
        </p:spPr>
      </p:pic>
      <p:sp>
        <p:nvSpPr>
          <p:cNvPr id="11" name="TestuKoadroa 10"/>
          <p:cNvSpPr txBox="1"/>
          <p:nvPr/>
        </p:nvSpPr>
        <p:spPr>
          <a:xfrm>
            <a:off x="1199151" y="3152288"/>
            <a:ext cx="538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/>
              <a:t>Honela </a:t>
            </a:r>
            <a:r>
              <a:rPr lang="eu-ES" dirty="0" err="1"/>
              <a:t>windows-eko</a:t>
            </a:r>
            <a:r>
              <a:rPr lang="eu-ES" dirty="0"/>
              <a:t> bezero batetik karpeta edukitzeko gai izango gara.</a:t>
            </a:r>
            <a:endParaRPr lang="es-ES" dirty="0"/>
          </a:p>
        </p:txBody>
      </p:sp>
      <p:pic>
        <p:nvPicPr>
          <p:cNvPr id="13" name="Irudia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320399" y="4086326"/>
            <a:ext cx="3732231" cy="2391226"/>
          </a:xfrm>
          <a:prstGeom prst="rect">
            <a:avLst/>
          </a:prstGeom>
        </p:spPr>
      </p:pic>
      <p:pic>
        <p:nvPicPr>
          <p:cNvPr id="14" name="Irudia 13"/>
          <p:cNvPicPr/>
          <p:nvPr/>
        </p:nvPicPr>
        <p:blipFill>
          <a:blip r:embed="rId5"/>
          <a:stretch>
            <a:fillRect/>
          </a:stretch>
        </p:blipFill>
        <p:spPr>
          <a:xfrm>
            <a:off x="5335446" y="4453332"/>
            <a:ext cx="3130473" cy="20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06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787</Words>
  <Application>Microsoft Office PowerPoint</Application>
  <PresentationFormat>Panoramikoa</PresentationFormat>
  <Paragraphs>90</Paragraphs>
  <Slides>16</Slides>
  <Notes>12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5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Rockwell</vt:lpstr>
      <vt:lpstr>Wingdings</vt:lpstr>
      <vt:lpstr>Atlas</vt:lpstr>
      <vt:lpstr>5.TALDEA</vt:lpstr>
      <vt:lpstr>PowerPoint aurkezpena</vt:lpstr>
      <vt:lpstr>Ubuntu Server instalaketa</vt:lpstr>
      <vt:lpstr>PowerPoint aurkezpena</vt:lpstr>
      <vt:lpstr>Partekatutako karpetak</vt:lpstr>
      <vt:lpstr>Partekatutako karpetak</vt:lpstr>
      <vt:lpstr>Partekatutako karpetak</vt:lpstr>
      <vt:lpstr>Organigrama Packet Tracer-en irudikatu</vt:lpstr>
      <vt:lpstr>Samba</vt:lpstr>
      <vt:lpstr>Oracleren instalazioa zerbitzarian</vt:lpstr>
      <vt:lpstr>Oracle-ko erabiltzailea sortu</vt:lpstr>
      <vt:lpstr>SQL-tik Oraclera DB migratu</vt:lpstr>
      <vt:lpstr>BD-ko datuak XML-ra pasa era automatikoan</vt:lpstr>
      <vt:lpstr>Interfaze grafikoa</vt:lpstr>
      <vt:lpstr>Klase diagrama</vt:lpstr>
      <vt:lpstr>XML, DTD eta Eskema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aurkezpena</dc:title>
  <dc:creator>WG31 TALDEA</dc:creator>
  <cp:lastModifiedBy>WG31 TALDEA</cp:lastModifiedBy>
  <cp:revision>108</cp:revision>
  <dcterms:created xsi:type="dcterms:W3CDTF">2024-03-15T09:05:16Z</dcterms:created>
  <dcterms:modified xsi:type="dcterms:W3CDTF">2024-03-21T08:39:28Z</dcterms:modified>
</cp:coreProperties>
</file>