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4" r:id="rId3"/>
    <p:sldId id="276" r:id="rId4"/>
    <p:sldId id="282" r:id="rId5"/>
    <p:sldId id="283" r:id="rId6"/>
    <p:sldId id="288" r:id="rId7"/>
    <p:sldId id="285" r:id="rId8"/>
    <p:sldId id="286" r:id="rId9"/>
    <p:sldId id="287" r:id="rId10"/>
    <p:sldId id="273" r:id="rId11"/>
    <p:sldId id="266" r:id="rId12"/>
    <p:sldId id="277" r:id="rId13"/>
    <p:sldId id="278" r:id="rId14"/>
    <p:sldId id="279" r:id="rId15"/>
    <p:sldId id="293" r:id="rId16"/>
    <p:sldId id="294" r:id="rId17"/>
    <p:sldId id="295" r:id="rId18"/>
    <p:sldId id="296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6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242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231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4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80|2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06" y="5826125"/>
            <a:ext cx="9334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0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alorath.com/wp-content/uploads/2014/08/software_total_ownership_costs-development_is_only_job_one.pdf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(partial) blueprint for dealing with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Good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Maintainability – minimal effort spent finding and fixing issues; easy to update</a:t>
            </a:r>
          </a:p>
          <a:p>
            <a:r>
              <a:rPr lang="en-US" dirty="0" smtClean="0"/>
              <a:t>Legibility – easy for new (or forgetful) developers to jump in</a:t>
            </a:r>
          </a:p>
          <a:p>
            <a:r>
              <a:rPr lang="en-US" dirty="0" smtClean="0"/>
              <a:t>Extensibility – easy to add new, and expand existing, features</a:t>
            </a:r>
          </a:p>
          <a:p>
            <a:r>
              <a:rPr lang="en-US" dirty="0" smtClean="0"/>
              <a:t>Reusability – easy to reuse low level components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Short: </a:t>
            </a:r>
            <a:r>
              <a:rPr lang="en-US" b="1" dirty="0" smtClean="0"/>
              <a:t>Adaptability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“Intelligence is the ability to adapt to change” – Stephen Hawking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(SRP)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component should have one and only one </a:t>
            </a:r>
            <a:r>
              <a:rPr lang="en-US" b="1" dirty="0" smtClean="0"/>
              <a:t>reason to change</a:t>
            </a:r>
          </a:p>
          <a:p>
            <a:r>
              <a:rPr lang="en-US" dirty="0" smtClean="0"/>
              <a:t>Helps limit the scope of </a:t>
            </a:r>
            <a:r>
              <a:rPr lang="en-US" b="1" dirty="0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4120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should be open for extension and closed for modification</a:t>
            </a:r>
          </a:p>
          <a:p>
            <a:r>
              <a:rPr lang="en-US" dirty="0" smtClean="0"/>
              <a:t>Helps provide control and assurance of what is </a:t>
            </a:r>
            <a:r>
              <a:rPr lang="en-US" b="1" dirty="0" smtClean="0"/>
              <a:t>changing</a:t>
            </a:r>
          </a:p>
          <a:p>
            <a:r>
              <a:rPr lang="en-US" dirty="0" smtClean="0"/>
              <a:t>Heavy reliance on compliance with the SRP</a:t>
            </a:r>
          </a:p>
        </p:txBody>
      </p:sp>
    </p:spTree>
    <p:extLst>
      <p:ext uri="{BB962C8B-B14F-4D97-AF65-F5344CB8AC3E}">
        <p14:creationId xmlns:p14="http://schemas.microsoft.com/office/powerpoint/2010/main" val="30779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smtClean="0"/>
              <a:t>Substitution (LSP)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Derived classes must be substitutable for their base classes (or any of their siblings)</a:t>
            </a:r>
          </a:p>
          <a:p>
            <a:pPr lvl="1"/>
            <a:r>
              <a:rPr lang="en-US" dirty="0" smtClean="0"/>
              <a:t>Also applies to concrete implementations of abstractions</a:t>
            </a:r>
          </a:p>
          <a:p>
            <a:r>
              <a:rPr lang="en-US" dirty="0" smtClean="0"/>
              <a:t>Prevents dependents from having to know about all implementations of an abstraction</a:t>
            </a:r>
          </a:p>
          <a:p>
            <a:r>
              <a:rPr lang="en-US" dirty="0" smtClean="0"/>
              <a:t>Makes it possible for external contract implementations to </a:t>
            </a:r>
            <a:r>
              <a:rPr lang="en-US" b="1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8308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(ISP)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 should be minimalistic and client specific</a:t>
            </a:r>
          </a:p>
          <a:p>
            <a:r>
              <a:rPr lang="en-US" dirty="0" smtClean="0"/>
              <a:t>Provides for minimal </a:t>
            </a:r>
            <a:r>
              <a:rPr lang="en-US" b="1" dirty="0" smtClean="0"/>
              <a:t>change </a:t>
            </a:r>
            <a:r>
              <a:rPr lang="en-US" dirty="0" smtClean="0"/>
              <a:t>impact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718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Goldilocks 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Cohesion versus Coupling</a:t>
            </a:r>
          </a:p>
          <a:p>
            <a:r>
              <a:rPr lang="en-US" dirty="0" smtClean="0"/>
              <a:t>How do we reduce coupling while maintaining cohesion?</a:t>
            </a:r>
          </a:p>
        </p:txBody>
      </p:sp>
    </p:spTree>
    <p:extLst>
      <p:ext uri="{BB962C8B-B14F-4D97-AF65-F5344CB8AC3E}">
        <p14:creationId xmlns:p14="http://schemas.microsoft.com/office/powerpoint/2010/main" val="7529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Few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 Coupling</a:t>
            </a:r>
          </a:p>
          <a:p>
            <a:r>
              <a:rPr lang="en-US" dirty="0" smtClean="0"/>
              <a:t>Low Cohesion</a:t>
            </a:r>
          </a:p>
          <a:p>
            <a:r>
              <a:rPr lang="en-US" dirty="0" smtClean="0"/>
              <a:t>I always know who to go to for questions</a:t>
            </a:r>
          </a:p>
          <a:p>
            <a:r>
              <a:rPr lang="en-US" dirty="0" smtClean="0"/>
              <a:t>Every change affects this single person, and this person has to know about and remember every single change</a:t>
            </a:r>
            <a:endParaRPr lang="en-US" dirty="0"/>
          </a:p>
        </p:txBody>
      </p:sp>
      <p:pic>
        <p:nvPicPr>
          <p:cNvPr id="5" name="Content Placeholder 4" descr="https://pixabay.com/get/ea34b10f2cf41c22d2524518a33219c8b66ae3d11db8164790f2c57f_128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64" y="2666999"/>
            <a:ext cx="15621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Each person is responsible for very little, so training them and keeping them updated is extremely easy</a:t>
            </a:r>
          </a:p>
          <a:p>
            <a:r>
              <a:rPr lang="en-US" dirty="0" smtClean="0"/>
              <a:t>When I have a question, it is very difficult to figure out who I should ask</a:t>
            </a:r>
          </a:p>
        </p:txBody>
      </p:sp>
      <p:pic>
        <p:nvPicPr>
          <p:cNvPr id="5" name="Content Placeholder 4" descr="https://pixabay.com/get/ea34b10f2cf41c22d2524518a33219c8b66ae3d11db8164790f2c57f_128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36" y="2776627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37" y="3803650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635" y="3803650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636" y="2776627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533" y="3803650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533" y="2776627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35" y="4706908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36" y="5733931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634" y="5733931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635" y="4706908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532" y="5733931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532" y="4706908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76" y="2776627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77" y="3803650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75" y="3803650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76" y="2776627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73" y="3803650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73" y="2776627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75" y="4706908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976" y="5733931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74" y="5733931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75" y="4706908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72" y="5733931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72" y="4706908"/>
            <a:ext cx="395497" cy="7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Moderate Coupling</a:t>
            </a:r>
          </a:p>
          <a:p>
            <a:r>
              <a:rPr lang="en-US" dirty="0" smtClean="0"/>
              <a:t>Moderate Cohesion</a:t>
            </a:r>
          </a:p>
          <a:p>
            <a:r>
              <a:rPr lang="en-US" dirty="0" smtClean="0"/>
              <a:t>When I have a question, I probably know who to ask.</a:t>
            </a:r>
          </a:p>
          <a:p>
            <a:r>
              <a:rPr lang="en-US" dirty="0" smtClean="0"/>
              <a:t>Even if I don’t know who to ask, I can very quickly check with each person involved.</a:t>
            </a:r>
          </a:p>
        </p:txBody>
      </p:sp>
      <p:pic>
        <p:nvPicPr>
          <p:cNvPr id="20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98" y="4853556"/>
            <a:ext cx="777276" cy="15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68" y="3451823"/>
            <a:ext cx="777276" cy="15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38" y="1999351"/>
            <a:ext cx="777276" cy="15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338" y="4853556"/>
            <a:ext cx="777276" cy="15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Content Placeholder 4" descr="https://pixabay.com/get/ea34b10f2cf41c22d2524518a33219c8b66ae3d11db8164790f2c57f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98" y="1999351"/>
            <a:ext cx="777276" cy="15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4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should depend upon abstract concepts, not concrete implementations</a:t>
            </a:r>
          </a:p>
          <a:p>
            <a:r>
              <a:rPr lang="en-US" dirty="0" smtClean="0"/>
              <a:t>Allows all levels of the application to be insulated from </a:t>
            </a:r>
            <a:r>
              <a:rPr lang="en-US" b="1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2027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Facts of Life</a:t>
            </a:r>
          </a:p>
          <a:p>
            <a:r>
              <a:rPr lang="en-US" dirty="0" smtClean="0"/>
              <a:t>Good Software Design</a:t>
            </a:r>
          </a:p>
          <a:p>
            <a:r>
              <a:rPr lang="en-US" dirty="0" smtClean="0"/>
              <a:t>SOLID Principles</a:t>
            </a:r>
          </a:p>
          <a:p>
            <a:pPr lvl="1"/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Open/Closed Principle</a:t>
            </a:r>
          </a:p>
          <a:p>
            <a:pPr lvl="1"/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lvl="1"/>
            <a:r>
              <a:rPr lang="en-US" dirty="0" smtClean="0"/>
              <a:t>Interface Segregation Principle</a:t>
            </a:r>
          </a:p>
          <a:p>
            <a:pPr lvl="1"/>
            <a:r>
              <a:rPr lang="en-US" dirty="0" smtClean="0"/>
              <a:t>Dependency Inversion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http://butunclebob.com/ArticleS.UncleBob.PrinciplesOfOod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galorath.com/wp-content/uploads/2014/08/software_total_ownership_costs-development_is_only_job_one.pdf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5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Facts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has ZERO intrinsic value</a:t>
            </a:r>
          </a:p>
          <a:p>
            <a:pPr lvl="1"/>
            <a:r>
              <a:rPr lang="en-US" dirty="0" smtClean="0"/>
              <a:t>Developers are engineers, not artists</a:t>
            </a:r>
          </a:p>
        </p:txBody>
      </p:sp>
    </p:spTree>
    <p:extLst>
      <p:ext uri="{BB962C8B-B14F-4D97-AF65-F5344CB8AC3E}">
        <p14:creationId xmlns:p14="http://schemas.microsoft.com/office/powerpoint/2010/main" val="1612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Facts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has ZERO intrinsic value</a:t>
            </a:r>
          </a:p>
          <a:p>
            <a:pPr lvl="1"/>
            <a:r>
              <a:rPr lang="en-US" dirty="0"/>
              <a:t>Developers are engineers, not artists</a:t>
            </a:r>
            <a:endParaRPr lang="en-US" dirty="0" smtClean="0"/>
          </a:p>
          <a:p>
            <a:r>
              <a:rPr lang="en-US" dirty="0" smtClean="0"/>
              <a:t>High maintenance costs – 50 – 80% of total cost of ownership</a:t>
            </a:r>
          </a:p>
        </p:txBody>
      </p:sp>
    </p:spTree>
    <p:extLst>
      <p:ext uri="{BB962C8B-B14F-4D97-AF65-F5344CB8AC3E}">
        <p14:creationId xmlns:p14="http://schemas.microsoft.com/office/powerpoint/2010/main" val="940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Facts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has ZERO intrinsic value</a:t>
            </a:r>
          </a:p>
          <a:p>
            <a:pPr lvl="1"/>
            <a:r>
              <a:rPr lang="en-US" dirty="0"/>
              <a:t>Developers are engineers, not artists</a:t>
            </a:r>
            <a:endParaRPr lang="en-US" dirty="0" smtClean="0"/>
          </a:p>
          <a:p>
            <a:r>
              <a:rPr lang="en-US" dirty="0" smtClean="0"/>
              <a:t>High maintenance costs – 50 – 80% of total cost of ownership</a:t>
            </a:r>
          </a:p>
          <a:p>
            <a:r>
              <a:rPr lang="en-US" dirty="0" smtClean="0"/>
              <a:t>It is harder to modify code than to write it</a:t>
            </a:r>
          </a:p>
        </p:txBody>
      </p:sp>
    </p:spTree>
    <p:extLst>
      <p:ext uri="{BB962C8B-B14F-4D97-AF65-F5344CB8AC3E}">
        <p14:creationId xmlns:p14="http://schemas.microsoft.com/office/powerpoint/2010/main" val="29998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Good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 – minimal effort spent finding and fixing issues; easy to update</a:t>
            </a:r>
          </a:p>
        </p:txBody>
      </p:sp>
    </p:spTree>
    <p:extLst>
      <p:ext uri="{BB962C8B-B14F-4D97-AF65-F5344CB8AC3E}">
        <p14:creationId xmlns:p14="http://schemas.microsoft.com/office/powerpoint/2010/main" val="24156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Good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 – minimal effort spent finding and fixing issues; easy to update</a:t>
            </a:r>
          </a:p>
          <a:p>
            <a:r>
              <a:rPr lang="en-US" dirty="0" smtClean="0"/>
              <a:t>Legibility – easy for new (or forgetful) developers to jump in</a:t>
            </a:r>
          </a:p>
        </p:txBody>
      </p:sp>
    </p:spTree>
    <p:extLst>
      <p:ext uri="{BB962C8B-B14F-4D97-AF65-F5344CB8AC3E}">
        <p14:creationId xmlns:p14="http://schemas.microsoft.com/office/powerpoint/2010/main" val="17769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Good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 – minimal effort spent finding and fixing issues; easy to update</a:t>
            </a:r>
          </a:p>
          <a:p>
            <a:r>
              <a:rPr lang="en-US" dirty="0" smtClean="0"/>
              <a:t>Legibility – easy for new (or forgetful) developers to jump in</a:t>
            </a:r>
          </a:p>
          <a:p>
            <a:r>
              <a:rPr lang="en-US" dirty="0" smtClean="0"/>
              <a:t>Extensibility – easy to add new, and expand existing, features</a:t>
            </a:r>
          </a:p>
        </p:txBody>
      </p:sp>
    </p:spTree>
    <p:extLst>
      <p:ext uri="{BB962C8B-B14F-4D97-AF65-F5344CB8AC3E}">
        <p14:creationId xmlns:p14="http://schemas.microsoft.com/office/powerpoint/2010/main" val="8033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Good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Maintainability – minimal effort spent finding and fixing issues; easy to update</a:t>
            </a:r>
          </a:p>
          <a:p>
            <a:r>
              <a:rPr lang="en-US" dirty="0" smtClean="0"/>
              <a:t>Legibility – easy for new (or forgetful) developers to jump in</a:t>
            </a:r>
          </a:p>
          <a:p>
            <a:r>
              <a:rPr lang="en-US" dirty="0" smtClean="0"/>
              <a:t>Extensibility – easy to add new, and expand existing, features</a:t>
            </a:r>
          </a:p>
          <a:p>
            <a:r>
              <a:rPr lang="en-US" dirty="0" smtClean="0"/>
              <a:t>Reusability – easy to reuse low level components</a:t>
            </a:r>
          </a:p>
        </p:txBody>
      </p:sp>
    </p:spTree>
    <p:extLst>
      <p:ext uri="{BB962C8B-B14F-4D97-AF65-F5344CB8AC3E}">
        <p14:creationId xmlns:p14="http://schemas.microsoft.com/office/powerpoint/2010/main" val="841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989</TotalTime>
  <Words>602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Solid Principles</vt:lpstr>
      <vt:lpstr>Agenda</vt:lpstr>
      <vt:lpstr>Software Facts of Life</vt:lpstr>
      <vt:lpstr>Software Facts of Life</vt:lpstr>
      <vt:lpstr>Software Facts of Life</vt:lpstr>
      <vt:lpstr>Characteristics of Good Software Design</vt:lpstr>
      <vt:lpstr>Characteristics of Good Software Design</vt:lpstr>
      <vt:lpstr>Characteristics of Good Software Design</vt:lpstr>
      <vt:lpstr>Characteristics of Good Software Design</vt:lpstr>
      <vt:lpstr>Characteristics of Good Software Design</vt:lpstr>
      <vt:lpstr>Single Responsibility (SRP)</vt:lpstr>
      <vt:lpstr>Open/Closed (OCP)</vt:lpstr>
      <vt:lpstr>Liskov Substitution (LSP)</vt:lpstr>
      <vt:lpstr>Interface Segregation (ISP)</vt:lpstr>
      <vt:lpstr>Goldilocks Conundrum</vt:lpstr>
      <vt:lpstr>Too Few</vt:lpstr>
      <vt:lpstr>Too Many</vt:lpstr>
      <vt:lpstr>Just Right</vt:lpstr>
      <vt:lpstr>Dependency Inversion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Volatility</dc:title>
  <dc:creator>Travis Stokes</dc:creator>
  <cp:lastModifiedBy>Travis</cp:lastModifiedBy>
  <cp:revision>48</cp:revision>
  <dcterms:created xsi:type="dcterms:W3CDTF">2015-11-14T02:25:11Z</dcterms:created>
  <dcterms:modified xsi:type="dcterms:W3CDTF">2018-07-15T03:23:44Z</dcterms:modified>
</cp:coreProperties>
</file>