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9" r:id="rId7"/>
    <p:sldId id="265" r:id="rId8"/>
    <p:sldId id="270" r:id="rId9"/>
    <p:sldId id="272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Watershed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Chrys Adams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74017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763152"/>
            <a:ext cx="5111750" cy="1525588"/>
          </a:xfrm>
        </p:spPr>
        <p:txBody>
          <a:bodyPr>
            <a:noAutofit/>
          </a:bodyPr>
          <a:lstStyle/>
          <a:p>
            <a:r>
              <a:rPr lang="en-US" sz="1800" dirty="0"/>
              <a:t>Watershed is the region that flows through a given drainage point</a:t>
            </a:r>
          </a:p>
          <a:p>
            <a:endParaRPr lang="en-US" sz="1800" dirty="0"/>
          </a:p>
          <a:p>
            <a:r>
              <a:rPr lang="en-US" sz="1800" dirty="0"/>
              <a:t>Important for agriculture, flood analysis</a:t>
            </a:r>
          </a:p>
          <a:p>
            <a:endParaRPr lang="en-US" sz="1800" dirty="0"/>
          </a:p>
          <a:p>
            <a:r>
              <a:rPr lang="en-US" sz="1800" dirty="0"/>
              <a:t>Goal: Use elevation data to find the upstream watershed of some point.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Watershed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Strategy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Watershed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5B4EA-FE0D-30F6-7789-A012A194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832" y="2433242"/>
            <a:ext cx="4114800" cy="26801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5CFBE7-32FA-F8DF-E09F-3D1C59A2B7AB}"/>
              </a:ext>
            </a:extLst>
          </p:cNvPr>
          <p:cNvSpPr txBox="1"/>
          <p:nvPr/>
        </p:nvSpPr>
        <p:spPr>
          <a:xfrm>
            <a:off x="1703368" y="3173137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some given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neighbor, add more elevated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new point repeats the process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DCA91A7-88DE-3FF3-EDB0-CB239DD2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262" y="372950"/>
            <a:ext cx="217947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Issues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42358-542A-0C72-31F9-1533546B2E08}"/>
              </a:ext>
            </a:extLst>
          </p:cNvPr>
          <p:cNvSpPr txBox="1"/>
          <p:nvPr/>
        </p:nvSpPr>
        <p:spPr>
          <a:xfrm>
            <a:off x="6559422" y="3186558"/>
            <a:ext cx="44079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kern="1200" spc="150" baseline="0" dirty="0">
                <a:latin typeface="+mj-lt"/>
                <a:ea typeface="+mj-ea"/>
                <a:cs typeface="+mj-cs"/>
              </a:rPr>
              <a:t>Only follows the streambed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kern="1200" spc="150" baseline="0" dirty="0">
                <a:latin typeface="+mj-lt"/>
                <a:ea typeface="+mj-ea"/>
                <a:cs typeface="+mj-cs"/>
              </a:rPr>
              <a:t>Does not include side channel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kern="1200" spc="15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B70722-AD09-E87E-14A0-874A6267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63" y="1698512"/>
            <a:ext cx="3509217" cy="4266527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Watershed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13395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Possible Fixes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DCFEE81-CD4B-A045-90D8-93EE973E0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3" y="1705824"/>
            <a:ext cx="2882475" cy="823912"/>
          </a:xfrm>
        </p:spPr>
        <p:txBody>
          <a:bodyPr/>
          <a:lstStyle/>
          <a:p>
            <a:r>
              <a:rPr lang="en-US" dirty="0"/>
              <a:t>Add some tolerance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C70ED79-C75D-E6FC-1F4E-0CAF5C786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2" y="2909135"/>
            <a:ext cx="2882475" cy="504129"/>
          </a:xfrm>
        </p:spPr>
        <p:txBody>
          <a:bodyPr/>
          <a:lstStyle/>
          <a:p>
            <a:r>
              <a:rPr lang="en-US" dirty="0"/>
              <a:t>Can lead to backwards flow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CC55B86-34FB-B1AF-FFBC-ABE69BB9C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1851465"/>
            <a:ext cx="2896671" cy="823912"/>
          </a:xfrm>
        </p:spPr>
        <p:txBody>
          <a:bodyPr/>
          <a:lstStyle/>
          <a:p>
            <a:r>
              <a:rPr lang="en-US" dirty="0"/>
              <a:t>Use a different strategy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C481F0C-7AB4-DC8A-AC6E-2F23484F6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2909135"/>
            <a:ext cx="2896671" cy="1997867"/>
          </a:xfrm>
        </p:spPr>
        <p:txBody>
          <a:bodyPr/>
          <a:lstStyle/>
          <a:p>
            <a:r>
              <a:rPr lang="en-US" dirty="0"/>
              <a:t>Simulating the flow of water down the slope</a:t>
            </a:r>
          </a:p>
          <a:p>
            <a:r>
              <a:rPr lang="en-US" dirty="0"/>
              <a:t>Flow can get caught in a basin</a:t>
            </a:r>
          </a:p>
          <a:p>
            <a:r>
              <a:rPr lang="en-US" dirty="0"/>
              <a:t>Algorithm takes too long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380B983-7AED-98A5-9FC3-964962F094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1851465"/>
            <a:ext cx="2882475" cy="823912"/>
          </a:xfrm>
        </p:spPr>
        <p:txBody>
          <a:bodyPr/>
          <a:lstStyle/>
          <a:p>
            <a:r>
              <a:rPr lang="en-US" dirty="0"/>
              <a:t>Increase the radius of neighboring cells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1F9D4947-59EF-2FB9-B0B5-BE33D308E7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2909135"/>
            <a:ext cx="2882475" cy="1997867"/>
          </a:xfrm>
        </p:spPr>
        <p:txBody>
          <a:bodyPr/>
          <a:lstStyle/>
          <a:p>
            <a:r>
              <a:rPr lang="en-US" dirty="0"/>
              <a:t>Algorithm takes longer</a:t>
            </a:r>
          </a:p>
          <a:p>
            <a:r>
              <a:rPr lang="en-US" dirty="0"/>
              <a:t>Able to jump small obstacles or noise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Watershed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016BDD8-1440-BE95-6FB6-6214D6819060}"/>
              </a:ext>
            </a:extLst>
          </p:cNvPr>
          <p:cNvSpPr txBox="1">
            <a:spLocks/>
          </p:cNvSpPr>
          <p:nvPr/>
        </p:nvSpPr>
        <p:spPr>
          <a:xfrm>
            <a:off x="1243102" y="3721443"/>
            <a:ext cx="2882475" cy="567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Decrease resolution/smoothing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7A40F55-260C-DA8A-F036-3E856581056C}"/>
              </a:ext>
            </a:extLst>
          </p:cNvPr>
          <p:cNvSpPr txBox="1">
            <a:spLocks/>
          </p:cNvSpPr>
          <p:nvPr/>
        </p:nvSpPr>
        <p:spPr>
          <a:xfrm>
            <a:off x="1243101" y="4583100"/>
            <a:ext cx="2882475" cy="504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Unimpressive results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82" y="879285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3nh 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6744" y="2785667"/>
            <a:ext cx="3317812" cy="2215753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Much better fill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in a reasonable amount of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Watershed Analysis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AA2C5-8FB6-47FF-B9F5-84C53D1C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725" y="892177"/>
            <a:ext cx="5904075" cy="46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8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90" y="441482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5nh 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7074" y="967078"/>
            <a:ext cx="3937858" cy="2215753"/>
          </a:xfrm>
        </p:spPr>
        <p:txBody>
          <a:bodyPr anchor="t">
            <a:normAutofit/>
          </a:bodyPr>
          <a:lstStyle/>
          <a:p>
            <a:r>
              <a:rPr lang="en-US" dirty="0"/>
              <a:t>Note that the region is larger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Watershed Analysis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0C5EF7-F829-64BF-315A-3FAF38BE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74" y="1388165"/>
            <a:ext cx="7977058" cy="48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258" y="1019085"/>
            <a:ext cx="4467616" cy="511532"/>
          </a:xfrm>
        </p:spPr>
        <p:txBody>
          <a:bodyPr anchor="b">
            <a:normAutofit/>
          </a:bodyPr>
          <a:lstStyle/>
          <a:p>
            <a:r>
              <a:rPr lang="en-US" dirty="0"/>
              <a:t>Future Efforts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Watershed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C92D8F-1CFF-7320-4D24-E20D6CE5921D}"/>
              </a:ext>
            </a:extLst>
          </p:cNvPr>
          <p:cNvSpPr txBox="1"/>
          <p:nvPr/>
        </p:nvSpPr>
        <p:spPr>
          <a:xfrm>
            <a:off x="5268286" y="2483141"/>
            <a:ext cx="5763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still get stuck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neighborhoods increase computation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can be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against other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use classification to identify bridges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1"/>
    </mc:Choice>
    <mc:Fallback>
      <p:transition spd="slow" advTm="10101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16c05727-aa75-4e4a-9b5f-8a80a1165891"/>
    <ds:schemaRef ds:uri="http://purl.org/dc/terms/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230e9df3-be65-4c73-a93b-d1236ebd677e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{7AD42096-DEA1-4D68-86B0-69670AACE374}tf67328976_win32</Template>
  <TotalTime>259</TotalTime>
  <Words>188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Watershed Analysis</vt:lpstr>
      <vt:lpstr>INTRODUCTION</vt:lpstr>
      <vt:lpstr>Overall Strategy</vt:lpstr>
      <vt:lpstr>Issues</vt:lpstr>
      <vt:lpstr>Possible Fixes</vt:lpstr>
      <vt:lpstr>3nh Results</vt:lpstr>
      <vt:lpstr>5nh Results</vt:lpstr>
      <vt:lpstr>Future Efforts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Watershed Analysis</dc:title>
  <dc:creator>Chrys Adams</dc:creator>
  <cp:lastModifiedBy>Chrys Adams</cp:lastModifiedBy>
  <cp:revision>2</cp:revision>
  <dcterms:created xsi:type="dcterms:W3CDTF">2023-12-18T21:35:56Z</dcterms:created>
  <dcterms:modified xsi:type="dcterms:W3CDTF">2023-12-19T01:55:31Z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