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289" r:id="rId3"/>
    <p:sldId id="290" r:id="rId4"/>
    <p:sldId id="291" r:id="rId5"/>
    <p:sldId id="292" r:id="rId6"/>
    <p:sldId id="293" r:id="rId7"/>
    <p:sldId id="294" r:id="rId8"/>
    <p:sldId id="309" r:id="rId9"/>
    <p:sldId id="310" r:id="rId10"/>
    <p:sldId id="311" r:id="rId11"/>
    <p:sldId id="312" r:id="rId12"/>
    <p:sldId id="296" r:id="rId13"/>
    <p:sldId id="297" r:id="rId14"/>
    <p:sldId id="314" r:id="rId15"/>
    <p:sldId id="299" r:id="rId16"/>
    <p:sldId id="300" r:id="rId17"/>
    <p:sldId id="301" r:id="rId18"/>
    <p:sldId id="302" r:id="rId19"/>
    <p:sldId id="303" r:id="rId20"/>
    <p:sldId id="304" r:id="rId21"/>
    <p:sldId id="313" r:id="rId22"/>
    <p:sldId id="306" r:id="rId23"/>
    <p:sldId id="307" r:id="rId24"/>
    <p:sldId id="308" r:id="rId25"/>
    <p:sldId id="315" r:id="rId26"/>
    <p:sldId id="316" r:id="rId27"/>
    <p:sldId id="317" r:id="rId28"/>
    <p:sldId id="318" r:id="rId29"/>
    <p:sldId id="319" r:id="rId30"/>
    <p:sldId id="320" r:id="rId31"/>
    <p:sldId id="321" r:id="rId32"/>
  </p:sldIdLst>
  <p:sldSz cx="9144000" cy="6858000" type="screen4x3"/>
  <p:notesSz cx="6797675" cy="9926638"/>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B1F000"/>
    <a:srgbClr val="FF7C80"/>
    <a:srgbClr val="66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7" autoAdjust="0"/>
    <p:restoredTop sz="94677"/>
  </p:normalViewPr>
  <p:slideViewPr>
    <p:cSldViewPr>
      <p:cViewPr varScale="1">
        <p:scale>
          <a:sx n="88" d="100"/>
          <a:sy n="88" d="100"/>
        </p:scale>
        <p:origin x="107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2945233" cy="496651"/>
          </a:xfrm>
          <a:prstGeom prst="rect">
            <a:avLst/>
          </a:prstGeom>
        </p:spPr>
        <p:txBody>
          <a:bodyPr vert="horz" lIns="92034" tIns="46017" rIns="92034" bIns="46017" rtlCol="0"/>
          <a:lstStyle>
            <a:lvl1pPr algn="l">
              <a:defRPr sz="1200" smtClean="0">
                <a:latin typeface="Arial" charset="0"/>
              </a:defRPr>
            </a:lvl1pPr>
          </a:lstStyle>
          <a:p>
            <a:pPr>
              <a:defRPr/>
            </a:pPr>
            <a:endParaRPr lang="ja-JP" altLang="en-US"/>
          </a:p>
        </p:txBody>
      </p:sp>
      <p:sp>
        <p:nvSpPr>
          <p:cNvPr id="3" name="日付プレースホルダ 2"/>
          <p:cNvSpPr>
            <a:spLocks noGrp="1"/>
          </p:cNvSpPr>
          <p:nvPr>
            <p:ph type="dt" sz="quarter" idx="1"/>
          </p:nvPr>
        </p:nvSpPr>
        <p:spPr>
          <a:xfrm>
            <a:off x="3850845" y="2"/>
            <a:ext cx="2945233" cy="496651"/>
          </a:xfrm>
          <a:prstGeom prst="rect">
            <a:avLst/>
          </a:prstGeom>
        </p:spPr>
        <p:txBody>
          <a:bodyPr vert="horz" lIns="92034" tIns="46017" rIns="92034" bIns="46017" rtlCol="0"/>
          <a:lstStyle>
            <a:lvl1pPr algn="r">
              <a:defRPr sz="1200" smtClean="0">
                <a:latin typeface="Arial" charset="0"/>
              </a:defRPr>
            </a:lvl1pPr>
          </a:lstStyle>
          <a:p>
            <a:pPr>
              <a:defRPr/>
            </a:pPr>
            <a:fld id="{AF33E42B-8FA5-4CA4-B7F1-FC530992E0DF}" type="datetimeFigureOut">
              <a:rPr lang="ja-JP" altLang="en-US"/>
              <a:pPr>
                <a:defRPr/>
              </a:pPr>
              <a:t>2016/8/2</a:t>
            </a:fld>
            <a:endParaRPr lang="ja-JP" altLang="en-US"/>
          </a:p>
        </p:txBody>
      </p:sp>
      <p:sp>
        <p:nvSpPr>
          <p:cNvPr id="4" name="フッター プレースホルダ 3"/>
          <p:cNvSpPr>
            <a:spLocks noGrp="1"/>
          </p:cNvSpPr>
          <p:nvPr>
            <p:ph type="ftr" sz="quarter" idx="2"/>
          </p:nvPr>
        </p:nvSpPr>
        <p:spPr>
          <a:xfrm>
            <a:off x="0" y="9428392"/>
            <a:ext cx="2945233" cy="496651"/>
          </a:xfrm>
          <a:prstGeom prst="rect">
            <a:avLst/>
          </a:prstGeom>
        </p:spPr>
        <p:txBody>
          <a:bodyPr vert="horz" lIns="92034" tIns="46017" rIns="92034" bIns="46017" rtlCol="0" anchor="b"/>
          <a:lstStyle>
            <a:lvl1pPr algn="l">
              <a:defRPr sz="1200" smtClean="0">
                <a:latin typeface="Arial" charset="0"/>
              </a:defRPr>
            </a:lvl1pPr>
          </a:lstStyle>
          <a:p>
            <a:pPr>
              <a:defRPr/>
            </a:pPr>
            <a:endParaRPr lang="ja-JP" altLang="en-US"/>
          </a:p>
        </p:txBody>
      </p:sp>
      <p:sp>
        <p:nvSpPr>
          <p:cNvPr id="5" name="スライド番号プレースホルダ 4"/>
          <p:cNvSpPr>
            <a:spLocks noGrp="1"/>
          </p:cNvSpPr>
          <p:nvPr>
            <p:ph type="sldNum" sz="quarter" idx="3"/>
          </p:nvPr>
        </p:nvSpPr>
        <p:spPr>
          <a:xfrm>
            <a:off x="3850845" y="9428392"/>
            <a:ext cx="2945233" cy="496651"/>
          </a:xfrm>
          <a:prstGeom prst="rect">
            <a:avLst/>
          </a:prstGeom>
        </p:spPr>
        <p:txBody>
          <a:bodyPr vert="horz" lIns="92034" tIns="46017" rIns="92034" bIns="46017" rtlCol="0" anchor="b"/>
          <a:lstStyle>
            <a:lvl1pPr algn="r">
              <a:defRPr sz="1200" smtClean="0">
                <a:latin typeface="Arial" charset="0"/>
              </a:defRPr>
            </a:lvl1pPr>
          </a:lstStyle>
          <a:p>
            <a:pPr>
              <a:defRPr/>
            </a:pPr>
            <a:fld id="{DA507FB9-75EB-4003-80D9-D9BB9D55DC2B}" type="slidenum">
              <a:rPr lang="ja-JP" altLang="en-US"/>
              <a:pPr>
                <a:defRPr/>
              </a:pPr>
              <a:t>‹#›</a:t>
            </a:fld>
            <a:endParaRPr lang="ja-JP" altLang="en-US"/>
          </a:p>
        </p:txBody>
      </p:sp>
    </p:spTree>
    <p:extLst>
      <p:ext uri="{BB962C8B-B14F-4D97-AF65-F5344CB8AC3E}">
        <p14:creationId xmlns:p14="http://schemas.microsoft.com/office/powerpoint/2010/main" val="3340890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2"/>
            <a:ext cx="2945233" cy="496651"/>
          </a:xfrm>
          <a:prstGeom prst="rect">
            <a:avLst/>
          </a:prstGeom>
        </p:spPr>
        <p:txBody>
          <a:bodyPr vert="horz" lIns="92034" tIns="46017" rIns="92034" bIns="46017" rtlCol="0"/>
          <a:lstStyle>
            <a:lvl1pPr algn="l">
              <a:defRPr sz="1200">
                <a:latin typeface="Arial" charset="0"/>
              </a:defRPr>
            </a:lvl1pPr>
          </a:lstStyle>
          <a:p>
            <a:pPr>
              <a:defRPr/>
            </a:pPr>
            <a:endParaRPr lang="ja-JP" altLang="en-US"/>
          </a:p>
        </p:txBody>
      </p:sp>
      <p:sp>
        <p:nvSpPr>
          <p:cNvPr id="3" name="日付プレースホルダ 2"/>
          <p:cNvSpPr>
            <a:spLocks noGrp="1"/>
          </p:cNvSpPr>
          <p:nvPr>
            <p:ph type="dt" idx="1"/>
          </p:nvPr>
        </p:nvSpPr>
        <p:spPr>
          <a:xfrm>
            <a:off x="3850845" y="2"/>
            <a:ext cx="2945233" cy="496651"/>
          </a:xfrm>
          <a:prstGeom prst="rect">
            <a:avLst/>
          </a:prstGeom>
        </p:spPr>
        <p:txBody>
          <a:bodyPr vert="horz" lIns="92034" tIns="46017" rIns="92034" bIns="46017" rtlCol="0"/>
          <a:lstStyle>
            <a:lvl1pPr algn="r">
              <a:defRPr sz="1200">
                <a:latin typeface="Arial" charset="0"/>
              </a:defRPr>
            </a:lvl1pPr>
          </a:lstStyle>
          <a:p>
            <a:pPr>
              <a:defRPr/>
            </a:pPr>
            <a:fld id="{BE925101-3CF3-44AE-BB80-EB18C3F44C82}" type="datetimeFigureOut">
              <a:rPr lang="ja-JP" altLang="en-US"/>
              <a:pPr>
                <a:defRPr/>
              </a:pPr>
              <a:t>2016/8/2</a:t>
            </a:fld>
            <a:endParaRPr lang="ja-JP" altLang="en-US"/>
          </a:p>
        </p:txBody>
      </p:sp>
      <p:sp>
        <p:nvSpPr>
          <p:cNvPr id="4" name="スライド イメージ プレースホルダ 3"/>
          <p:cNvSpPr>
            <a:spLocks noGrp="1" noRot="1" noChangeAspect="1"/>
          </p:cNvSpPr>
          <p:nvPr>
            <p:ph type="sldImg" idx="2"/>
          </p:nvPr>
        </p:nvSpPr>
        <p:spPr>
          <a:xfrm>
            <a:off x="917575" y="744538"/>
            <a:ext cx="4962525" cy="3721100"/>
          </a:xfrm>
          <a:prstGeom prst="rect">
            <a:avLst/>
          </a:prstGeom>
          <a:noFill/>
          <a:ln w="12700">
            <a:solidFill>
              <a:prstClr val="black"/>
            </a:solidFill>
          </a:ln>
        </p:spPr>
        <p:txBody>
          <a:bodyPr vert="horz" lIns="92034" tIns="46017" rIns="92034" bIns="46017" rtlCol="0" anchor="ctr"/>
          <a:lstStyle/>
          <a:p>
            <a:pPr lvl="0"/>
            <a:endParaRPr lang="ja-JP" altLang="en-US" noProof="0" smtClean="0"/>
          </a:p>
        </p:txBody>
      </p:sp>
      <p:sp>
        <p:nvSpPr>
          <p:cNvPr id="5" name="ノート プレースホルダ 4"/>
          <p:cNvSpPr>
            <a:spLocks noGrp="1"/>
          </p:cNvSpPr>
          <p:nvPr>
            <p:ph type="body" sz="quarter" idx="3"/>
          </p:nvPr>
        </p:nvSpPr>
        <p:spPr>
          <a:xfrm>
            <a:off x="680407" y="4715793"/>
            <a:ext cx="5436862" cy="4466667"/>
          </a:xfrm>
          <a:prstGeom prst="rect">
            <a:avLst/>
          </a:prstGeom>
        </p:spPr>
        <p:txBody>
          <a:bodyPr vert="horz" lIns="92034" tIns="46017" rIns="92034" bIns="46017"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28392"/>
            <a:ext cx="2945233" cy="496651"/>
          </a:xfrm>
          <a:prstGeom prst="rect">
            <a:avLst/>
          </a:prstGeom>
        </p:spPr>
        <p:txBody>
          <a:bodyPr vert="horz" lIns="92034" tIns="46017" rIns="92034" bIns="46017" rtlCol="0" anchor="b"/>
          <a:lstStyle>
            <a:lvl1pPr algn="l">
              <a:defRPr sz="1200">
                <a:latin typeface="Arial" charset="0"/>
              </a:defRPr>
            </a:lvl1pPr>
          </a:lstStyle>
          <a:p>
            <a:pPr>
              <a:defRPr/>
            </a:pPr>
            <a:endParaRPr lang="ja-JP" altLang="en-US"/>
          </a:p>
        </p:txBody>
      </p:sp>
      <p:sp>
        <p:nvSpPr>
          <p:cNvPr id="7" name="スライド番号プレースホルダ 6"/>
          <p:cNvSpPr>
            <a:spLocks noGrp="1"/>
          </p:cNvSpPr>
          <p:nvPr>
            <p:ph type="sldNum" sz="quarter" idx="5"/>
          </p:nvPr>
        </p:nvSpPr>
        <p:spPr>
          <a:xfrm>
            <a:off x="3850845" y="9428392"/>
            <a:ext cx="2945233" cy="496651"/>
          </a:xfrm>
          <a:prstGeom prst="rect">
            <a:avLst/>
          </a:prstGeom>
        </p:spPr>
        <p:txBody>
          <a:bodyPr vert="horz" lIns="92034" tIns="46017" rIns="92034" bIns="46017" rtlCol="0" anchor="b"/>
          <a:lstStyle>
            <a:lvl1pPr algn="r">
              <a:defRPr sz="1200">
                <a:latin typeface="Arial" charset="0"/>
              </a:defRPr>
            </a:lvl1pPr>
          </a:lstStyle>
          <a:p>
            <a:pPr>
              <a:defRPr/>
            </a:pPr>
            <a:fld id="{8B9C068F-995A-4576-A7BC-C9FDEC6A1C72}" type="slidenum">
              <a:rPr lang="ja-JP" altLang="en-US"/>
              <a:pPr>
                <a:defRPr/>
              </a:pPr>
              <a:t>‹#›</a:t>
            </a:fld>
            <a:endParaRPr lang="ja-JP" altLang="en-US"/>
          </a:p>
        </p:txBody>
      </p:sp>
    </p:spTree>
    <p:extLst>
      <p:ext uri="{BB962C8B-B14F-4D97-AF65-F5344CB8AC3E}">
        <p14:creationId xmlns:p14="http://schemas.microsoft.com/office/powerpoint/2010/main" val="4093979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7FDBE54A-0D33-4206-BEE6-B49265C8ADEF}" type="slidenum">
              <a:rPr lang="ja-JP" altLang="en-US" smtClean="0"/>
              <a:pPr>
                <a:defRPr/>
              </a:pPr>
              <a:t>1</a:t>
            </a:fld>
            <a:endParaRPr lang="ja-JP" altLang="en-US"/>
          </a:p>
        </p:txBody>
      </p:sp>
    </p:spTree>
    <p:extLst>
      <p:ext uri="{BB962C8B-B14F-4D97-AF65-F5344CB8AC3E}">
        <p14:creationId xmlns:p14="http://schemas.microsoft.com/office/powerpoint/2010/main" val="982344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15</a:t>
            </a:fld>
            <a:endParaRPr kumimoji="1" lang="ja-JP" altLang="en-US"/>
          </a:p>
        </p:txBody>
      </p:sp>
    </p:spTree>
    <p:extLst>
      <p:ext uri="{BB962C8B-B14F-4D97-AF65-F5344CB8AC3E}">
        <p14:creationId xmlns:p14="http://schemas.microsoft.com/office/powerpoint/2010/main" val="1319381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16</a:t>
            </a:fld>
            <a:endParaRPr kumimoji="1" lang="ja-JP" altLang="en-US"/>
          </a:p>
        </p:txBody>
      </p:sp>
    </p:spTree>
    <p:extLst>
      <p:ext uri="{BB962C8B-B14F-4D97-AF65-F5344CB8AC3E}">
        <p14:creationId xmlns:p14="http://schemas.microsoft.com/office/powerpoint/2010/main" val="207122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17</a:t>
            </a:fld>
            <a:endParaRPr kumimoji="1" lang="ja-JP" altLang="en-US"/>
          </a:p>
        </p:txBody>
      </p:sp>
    </p:spTree>
    <p:extLst>
      <p:ext uri="{BB962C8B-B14F-4D97-AF65-F5344CB8AC3E}">
        <p14:creationId xmlns:p14="http://schemas.microsoft.com/office/powerpoint/2010/main" val="34421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18</a:t>
            </a:fld>
            <a:endParaRPr kumimoji="1" lang="ja-JP" altLang="en-US"/>
          </a:p>
        </p:txBody>
      </p:sp>
    </p:spTree>
    <p:extLst>
      <p:ext uri="{BB962C8B-B14F-4D97-AF65-F5344CB8AC3E}">
        <p14:creationId xmlns:p14="http://schemas.microsoft.com/office/powerpoint/2010/main" val="2127910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19</a:t>
            </a:fld>
            <a:endParaRPr kumimoji="1" lang="ja-JP" altLang="en-US"/>
          </a:p>
        </p:txBody>
      </p:sp>
    </p:spTree>
    <p:extLst>
      <p:ext uri="{BB962C8B-B14F-4D97-AF65-F5344CB8AC3E}">
        <p14:creationId xmlns:p14="http://schemas.microsoft.com/office/powerpoint/2010/main" val="174648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20</a:t>
            </a:fld>
            <a:endParaRPr kumimoji="1" lang="ja-JP" altLang="en-US"/>
          </a:p>
        </p:txBody>
      </p:sp>
    </p:spTree>
    <p:extLst>
      <p:ext uri="{BB962C8B-B14F-4D97-AF65-F5344CB8AC3E}">
        <p14:creationId xmlns:p14="http://schemas.microsoft.com/office/powerpoint/2010/main" val="132253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22</a:t>
            </a:fld>
            <a:endParaRPr kumimoji="1" lang="ja-JP" altLang="en-US"/>
          </a:p>
        </p:txBody>
      </p:sp>
    </p:spTree>
    <p:extLst>
      <p:ext uri="{BB962C8B-B14F-4D97-AF65-F5344CB8AC3E}">
        <p14:creationId xmlns:p14="http://schemas.microsoft.com/office/powerpoint/2010/main" val="142905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23</a:t>
            </a:fld>
            <a:endParaRPr kumimoji="1" lang="ja-JP" altLang="en-US"/>
          </a:p>
        </p:txBody>
      </p:sp>
    </p:spTree>
    <p:extLst>
      <p:ext uri="{BB962C8B-B14F-4D97-AF65-F5344CB8AC3E}">
        <p14:creationId xmlns:p14="http://schemas.microsoft.com/office/powerpoint/2010/main" val="721000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24</a:t>
            </a:fld>
            <a:endParaRPr kumimoji="1" lang="ja-JP" altLang="en-US"/>
          </a:p>
        </p:txBody>
      </p:sp>
    </p:spTree>
    <p:extLst>
      <p:ext uri="{BB962C8B-B14F-4D97-AF65-F5344CB8AC3E}">
        <p14:creationId xmlns:p14="http://schemas.microsoft.com/office/powerpoint/2010/main" val="175229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2</a:t>
            </a:fld>
            <a:endParaRPr kumimoji="1" lang="ja-JP" altLang="en-US"/>
          </a:p>
        </p:txBody>
      </p:sp>
    </p:spTree>
    <p:extLst>
      <p:ext uri="{BB962C8B-B14F-4D97-AF65-F5344CB8AC3E}">
        <p14:creationId xmlns:p14="http://schemas.microsoft.com/office/powerpoint/2010/main" val="41176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3</a:t>
            </a:fld>
            <a:endParaRPr kumimoji="1" lang="ja-JP" altLang="en-US"/>
          </a:p>
        </p:txBody>
      </p:sp>
    </p:spTree>
    <p:extLst>
      <p:ext uri="{BB962C8B-B14F-4D97-AF65-F5344CB8AC3E}">
        <p14:creationId xmlns:p14="http://schemas.microsoft.com/office/powerpoint/2010/main" val="1375843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4</a:t>
            </a:fld>
            <a:endParaRPr kumimoji="1" lang="ja-JP" altLang="en-US"/>
          </a:p>
        </p:txBody>
      </p:sp>
    </p:spTree>
    <p:extLst>
      <p:ext uri="{BB962C8B-B14F-4D97-AF65-F5344CB8AC3E}">
        <p14:creationId xmlns:p14="http://schemas.microsoft.com/office/powerpoint/2010/main" val="184095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5</a:t>
            </a:fld>
            <a:endParaRPr kumimoji="1" lang="ja-JP" altLang="en-US"/>
          </a:p>
        </p:txBody>
      </p:sp>
    </p:spTree>
    <p:extLst>
      <p:ext uri="{BB962C8B-B14F-4D97-AF65-F5344CB8AC3E}">
        <p14:creationId xmlns:p14="http://schemas.microsoft.com/office/powerpoint/2010/main" val="3423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6</a:t>
            </a:fld>
            <a:endParaRPr kumimoji="1" lang="ja-JP" altLang="en-US"/>
          </a:p>
        </p:txBody>
      </p:sp>
    </p:spTree>
    <p:extLst>
      <p:ext uri="{BB962C8B-B14F-4D97-AF65-F5344CB8AC3E}">
        <p14:creationId xmlns:p14="http://schemas.microsoft.com/office/powerpoint/2010/main" val="196897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7</a:t>
            </a:fld>
            <a:endParaRPr kumimoji="1" lang="ja-JP" altLang="en-US"/>
          </a:p>
        </p:txBody>
      </p:sp>
    </p:spTree>
    <p:extLst>
      <p:ext uri="{BB962C8B-B14F-4D97-AF65-F5344CB8AC3E}">
        <p14:creationId xmlns:p14="http://schemas.microsoft.com/office/powerpoint/2010/main" val="1949778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12</a:t>
            </a:fld>
            <a:endParaRPr kumimoji="1" lang="ja-JP" altLang="en-US"/>
          </a:p>
        </p:txBody>
      </p:sp>
    </p:spTree>
    <p:extLst>
      <p:ext uri="{BB962C8B-B14F-4D97-AF65-F5344CB8AC3E}">
        <p14:creationId xmlns:p14="http://schemas.microsoft.com/office/powerpoint/2010/main" val="147169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3718558-6D3F-41FC-A98F-03A344A0DBC3}" type="slidenum">
              <a:rPr kumimoji="1" lang="ja-JP" altLang="en-US" smtClean="0"/>
              <a:pPr/>
              <a:t>13</a:t>
            </a:fld>
            <a:endParaRPr kumimoji="1" lang="ja-JP" altLang="en-US"/>
          </a:p>
        </p:txBody>
      </p:sp>
    </p:spTree>
    <p:extLst>
      <p:ext uri="{BB962C8B-B14F-4D97-AF65-F5344CB8AC3E}">
        <p14:creationId xmlns:p14="http://schemas.microsoft.com/office/powerpoint/2010/main" val="489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w="9525">
            <a:noFill/>
            <a:miter lim="800000"/>
            <a:headEnd/>
            <a:tailEnd/>
          </a:ln>
          <a:effectLst/>
        </p:spPr>
        <p:txBody>
          <a:bodyPr wrap="none" anchor="ctr"/>
          <a:lstStyle/>
          <a:p>
            <a:pPr>
              <a:defRPr/>
            </a:pPr>
            <a:endParaRPr lang="ja-JP" altLang="en-US">
              <a:latin typeface="Arial" charset="0"/>
            </a:endParaRPr>
          </a:p>
        </p:txBody>
      </p:sp>
      <p:sp>
        <p:nvSpPr>
          <p:cNvPr id="5" name="Freeform 7"/>
          <p:cNvSpPr>
            <a:spLocks/>
          </p:cNvSpPr>
          <p:nvPr/>
        </p:nvSpPr>
        <p:spPr bwMode="auto">
          <a:xfrm>
            <a:off x="0" y="350838"/>
            <a:ext cx="9145588" cy="490537"/>
          </a:xfrm>
          <a:custGeom>
            <a:avLst/>
            <a:gdLst/>
            <a:ahLst/>
            <a:cxnLst>
              <a:cxn ang="0">
                <a:pos x="0" y="303"/>
              </a:cxn>
              <a:cxn ang="0">
                <a:pos x="2202" y="36"/>
              </a:cxn>
              <a:cxn ang="0">
                <a:pos x="4333" y="218"/>
              </a:cxn>
              <a:cxn ang="0">
                <a:pos x="5759" y="15"/>
              </a:cxn>
              <a:cxn ang="0">
                <a:pos x="5759" y="309"/>
              </a:cxn>
              <a:cxn ang="0">
                <a:pos x="0" y="303"/>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chemeClr val="folHlink">
                  <a:gamma/>
                  <a:tint val="73725"/>
                  <a:invGamma/>
                </a:schemeClr>
              </a:gs>
            </a:gsLst>
            <a:lin ang="0" scaled="1"/>
          </a:gradFill>
          <a:ln w="9525">
            <a:noFill/>
            <a:round/>
            <a:headEnd/>
            <a:tailEnd/>
          </a:ln>
          <a:effectLst/>
        </p:spPr>
        <p:txBody>
          <a:bodyPr/>
          <a:lstStyle/>
          <a:p>
            <a:pPr>
              <a:defRPr/>
            </a:pPr>
            <a:endParaRPr lang="ja-JP" altLang="en-US">
              <a:latin typeface="Arial" charset="0"/>
            </a:endParaRPr>
          </a:p>
        </p:txBody>
      </p:sp>
      <p:sp>
        <p:nvSpPr>
          <p:cNvPr id="6" name="Rectangle 8"/>
          <p:cNvSpPr>
            <a:spLocks noChangeArrowheads="1"/>
          </p:cNvSpPr>
          <p:nvPr/>
        </p:nvSpPr>
        <p:spPr bwMode="auto">
          <a:xfrm>
            <a:off x="0" y="3213100"/>
            <a:ext cx="9144000" cy="73025"/>
          </a:xfrm>
          <a:prstGeom prst="rect">
            <a:avLst/>
          </a:prstGeom>
          <a:gradFill rotWithShape="1">
            <a:gsLst>
              <a:gs pos="0">
                <a:schemeClr val="bg1"/>
              </a:gs>
              <a:gs pos="50000">
                <a:srgbClr val="CCFF66"/>
              </a:gs>
              <a:gs pos="100000">
                <a:schemeClr val="bg1"/>
              </a:gs>
            </a:gsLst>
            <a:lin ang="0" scaled="1"/>
          </a:gradFill>
          <a:ln w="9525">
            <a:noFill/>
            <a:miter lim="800000"/>
            <a:headEnd/>
            <a:tailEnd/>
          </a:ln>
          <a:effectLst/>
        </p:spPr>
        <p:txBody>
          <a:bodyPr wrap="none" anchor="ctr"/>
          <a:lstStyle/>
          <a:p>
            <a:pPr>
              <a:defRPr/>
            </a:pPr>
            <a:endParaRPr lang="ja-JP" altLang="en-US">
              <a:latin typeface="Arial" charset="0"/>
            </a:endParaRPr>
          </a:p>
        </p:txBody>
      </p:sp>
      <p:sp>
        <p:nvSpPr>
          <p:cNvPr id="5122" name="Rectangle 2"/>
          <p:cNvSpPr>
            <a:spLocks noGrp="1" noChangeArrowheads="1"/>
          </p:cNvSpPr>
          <p:nvPr>
            <p:ph type="ctrTitle"/>
          </p:nvPr>
        </p:nvSpPr>
        <p:spPr>
          <a:xfrm>
            <a:off x="685800" y="2420938"/>
            <a:ext cx="7772400" cy="722312"/>
          </a:xfrm>
        </p:spPr>
        <p:txBody>
          <a:bodyPr/>
          <a:lstStyle>
            <a:lvl1pPr algn="ctr">
              <a:defRPr kumimoji="0" sz="3600"/>
            </a:lvl1pPr>
          </a:lstStyle>
          <a:p>
            <a:r>
              <a:rPr lang="ja-JP" altLang="en-US" smtClean="0"/>
              <a:t>マスタ タイトルの書式設定</a:t>
            </a:r>
            <a:endParaRPr lang="ja-JP" altLang="en-US"/>
          </a:p>
        </p:txBody>
      </p:sp>
      <p:sp>
        <p:nvSpPr>
          <p:cNvPr id="5123" name="Rectangle 3"/>
          <p:cNvSpPr>
            <a:spLocks noGrp="1" noChangeArrowheads="1"/>
          </p:cNvSpPr>
          <p:nvPr>
            <p:ph type="subTitle" idx="1"/>
          </p:nvPr>
        </p:nvSpPr>
        <p:spPr>
          <a:xfrm>
            <a:off x="1371600" y="3481388"/>
            <a:ext cx="6400800" cy="792162"/>
          </a:xfrm>
        </p:spPr>
        <p:txBody>
          <a:bodyPr/>
          <a:lstStyle>
            <a:lvl1pPr marL="0" indent="0" algn="ctr">
              <a:buFontTx/>
              <a:buNone/>
              <a:defRPr kumimoji="0" sz="2400">
                <a:solidFill>
                  <a:srgbClr val="336600"/>
                </a:solidFill>
              </a:defRPr>
            </a:lvl1pPr>
          </a:lstStyle>
          <a:p>
            <a:r>
              <a:rPr lang="ja-JP" altLang="en-US" smtClean="0"/>
              <a:t>マスタ サブタイトルの書式設定</a:t>
            </a:r>
            <a:endParaRPr lang="ja-JP" altLang="en-US"/>
          </a:p>
        </p:txBody>
      </p:sp>
      <p:sp>
        <p:nvSpPr>
          <p:cNvPr id="7" name="Rectangle 4"/>
          <p:cNvSpPr>
            <a:spLocks noGrp="1" noChangeArrowheads="1"/>
          </p:cNvSpPr>
          <p:nvPr>
            <p:ph type="dt" sz="half" idx="10"/>
          </p:nvPr>
        </p:nvSpPr>
        <p:spPr>
          <a:xfrm>
            <a:off x="3505200" y="4897438"/>
            <a:ext cx="2133600" cy="331787"/>
          </a:xfrm>
        </p:spPr>
        <p:txBody>
          <a:bodyPr anchor="t"/>
          <a:lstStyle>
            <a:lvl1pPr algn="ctr">
              <a:defRPr sz="1400">
                <a:solidFill>
                  <a:srgbClr val="336600"/>
                </a:solidFill>
              </a:defRPr>
            </a:lvl1pPr>
          </a:lstStyle>
          <a:p>
            <a:pPr>
              <a:defRPr/>
            </a:pPr>
            <a:endParaRPr lang="en-US" altLang="ja-JP"/>
          </a:p>
        </p:txBody>
      </p:sp>
      <p:sp>
        <p:nvSpPr>
          <p:cNvPr id="8" name="Rectangle 5"/>
          <p:cNvSpPr>
            <a:spLocks noGrp="1" noChangeArrowheads="1"/>
          </p:cNvSpPr>
          <p:nvPr>
            <p:ph type="ftr" sz="quarter" idx="11"/>
          </p:nvPr>
        </p:nvSpPr>
        <p:spPr>
          <a:xfrm>
            <a:off x="3124200" y="4537075"/>
            <a:ext cx="2895600" cy="331788"/>
          </a:xfrm>
        </p:spPr>
        <p:txBody>
          <a:bodyPr anchor="t"/>
          <a:lstStyle>
            <a:lvl1pPr>
              <a:defRPr sz="1400">
                <a:solidFill>
                  <a:srgbClr val="336600"/>
                </a:solidFill>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ln/>
        </p:spPr>
        <p:txBody>
          <a:bodyPr/>
          <a:lstStyle>
            <a:lvl1pPr>
              <a:defRPr/>
            </a:lvl1pPr>
          </a:lstStyle>
          <a:p>
            <a:pPr>
              <a:defRPr/>
            </a:pPr>
            <a:fld id="{820B2280-5234-415D-A3DA-62A8C71C87C4}"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69100" y="115888"/>
            <a:ext cx="2195513" cy="60102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79388" y="115888"/>
            <a:ext cx="6437312" cy="60102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ln/>
        </p:spPr>
        <p:txBody>
          <a:bodyPr/>
          <a:lstStyle>
            <a:lvl1pPr>
              <a:defRPr/>
            </a:lvl1pPr>
          </a:lstStyle>
          <a:p>
            <a:pPr>
              <a:defRPr/>
            </a:pPr>
            <a:fld id="{ADAB5634-7E50-4740-B7B7-9425789986F0}"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ln/>
        </p:spPr>
        <p:txBody>
          <a:bodyPr/>
          <a:lstStyle>
            <a:lvl1pPr>
              <a:defRPr/>
            </a:lvl1pPr>
          </a:lstStyle>
          <a:p>
            <a:pPr>
              <a:defRPr/>
            </a:pPr>
            <a:fld id="{BABEDB1D-F3BB-4C57-928F-2FD2EA612ECB}"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9"/>
          <p:cNvSpPr>
            <a:spLocks noGrp="1" noChangeArrowheads="1"/>
          </p:cNvSpPr>
          <p:nvPr>
            <p:ph type="sldNum" sz="quarter" idx="12"/>
          </p:nvPr>
        </p:nvSpPr>
        <p:spPr>
          <a:ln/>
        </p:spPr>
        <p:txBody>
          <a:bodyPr/>
          <a:lstStyle>
            <a:lvl1pPr>
              <a:defRPr/>
            </a:lvl1pPr>
          </a:lstStyle>
          <a:p>
            <a:pPr>
              <a:defRPr/>
            </a:pPr>
            <a:fld id="{A2C5DE39-C7C9-429B-9A30-09096EFF7E24}"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ln/>
        </p:spPr>
        <p:txBody>
          <a:bodyPr/>
          <a:lstStyle>
            <a:lvl1pPr>
              <a:defRPr/>
            </a:lvl1pPr>
          </a:lstStyle>
          <a:p>
            <a:pPr>
              <a:defRPr/>
            </a:pPr>
            <a:fld id="{D4863935-1E19-407B-986C-9E570ED6294C}"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9"/>
          <p:cNvSpPr>
            <a:spLocks noGrp="1" noChangeArrowheads="1"/>
          </p:cNvSpPr>
          <p:nvPr>
            <p:ph type="sldNum" sz="quarter" idx="12"/>
          </p:nvPr>
        </p:nvSpPr>
        <p:spPr>
          <a:ln/>
        </p:spPr>
        <p:txBody>
          <a:bodyPr/>
          <a:lstStyle>
            <a:lvl1pPr>
              <a:defRPr/>
            </a:lvl1pPr>
          </a:lstStyle>
          <a:p>
            <a:pPr>
              <a:defRPr/>
            </a:pPr>
            <a:fld id="{85644F0A-17D1-49BE-8A75-7AD768CCB706}"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9"/>
          <p:cNvSpPr>
            <a:spLocks noGrp="1" noChangeArrowheads="1"/>
          </p:cNvSpPr>
          <p:nvPr>
            <p:ph type="sldNum" sz="quarter" idx="12"/>
          </p:nvPr>
        </p:nvSpPr>
        <p:spPr>
          <a:ln/>
        </p:spPr>
        <p:txBody>
          <a:bodyPr/>
          <a:lstStyle>
            <a:lvl1pPr>
              <a:defRPr/>
            </a:lvl1pPr>
          </a:lstStyle>
          <a:p>
            <a:pPr>
              <a:defRPr/>
            </a:pPr>
            <a:fld id="{DD18830E-08A4-499F-A810-B0B89C5B3280}"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9"/>
          <p:cNvSpPr>
            <a:spLocks noGrp="1" noChangeArrowheads="1"/>
          </p:cNvSpPr>
          <p:nvPr>
            <p:ph type="sldNum" sz="quarter" idx="12"/>
          </p:nvPr>
        </p:nvSpPr>
        <p:spPr>
          <a:ln/>
        </p:spPr>
        <p:txBody>
          <a:bodyPr/>
          <a:lstStyle>
            <a:lvl1pPr>
              <a:defRPr/>
            </a:lvl1pPr>
          </a:lstStyle>
          <a:p>
            <a:pPr>
              <a:defRPr/>
            </a:pPr>
            <a:fld id="{2BCF83E7-908E-4086-9123-F425D9F7FC9A}"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ln/>
        </p:spPr>
        <p:txBody>
          <a:bodyPr/>
          <a:lstStyle>
            <a:lvl1pPr>
              <a:defRPr/>
            </a:lvl1pPr>
          </a:lstStyle>
          <a:p>
            <a:pPr>
              <a:defRPr/>
            </a:pPr>
            <a:fld id="{80C92901-447B-4802-AE89-6B7E17E0602C}"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9"/>
          <p:cNvSpPr>
            <a:spLocks noGrp="1" noChangeArrowheads="1"/>
          </p:cNvSpPr>
          <p:nvPr>
            <p:ph type="sldNum" sz="quarter" idx="12"/>
          </p:nvPr>
        </p:nvSpPr>
        <p:spPr>
          <a:ln/>
        </p:spPr>
        <p:txBody>
          <a:bodyPr/>
          <a:lstStyle>
            <a:lvl1pPr>
              <a:defRPr/>
            </a:lvl1pPr>
          </a:lstStyle>
          <a:p>
            <a:pPr>
              <a:defRPr/>
            </a:pPr>
            <a:fld id="{D3A34AC1-8F56-4590-8564-51C76F13E4CD}"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6742113"/>
            <a:ext cx="9144000" cy="71437"/>
          </a:xfrm>
          <a:prstGeom prst="rect">
            <a:avLst/>
          </a:prstGeom>
          <a:gradFill rotWithShape="1">
            <a:gsLst>
              <a:gs pos="0">
                <a:srgbClr val="CCFF66"/>
              </a:gs>
              <a:gs pos="50000">
                <a:schemeClr val="bg1"/>
              </a:gs>
              <a:gs pos="100000">
                <a:srgbClr val="CCFF66"/>
              </a:gs>
            </a:gsLst>
            <a:lin ang="0" scaled="1"/>
          </a:gradFill>
          <a:ln w="9525">
            <a:noFill/>
            <a:miter lim="800000"/>
            <a:headEnd/>
            <a:tailEnd/>
          </a:ln>
          <a:effectLst/>
        </p:spPr>
        <p:txBody>
          <a:bodyPr wrap="none" anchor="ctr"/>
          <a:lstStyle/>
          <a:p>
            <a:pPr>
              <a:defRPr/>
            </a:pPr>
            <a:endParaRPr lang="ja-JP" altLang="en-US">
              <a:latin typeface="Arial" charset="0"/>
            </a:endParaRPr>
          </a:p>
        </p:txBody>
      </p:sp>
      <p:sp>
        <p:nvSpPr>
          <p:cNvPr id="4099" name="Rectangle 3"/>
          <p:cNvSpPr>
            <a:spLocks noChangeArrowheads="1"/>
          </p:cNvSpPr>
          <p:nvPr/>
        </p:nvSpPr>
        <p:spPr bwMode="auto">
          <a:xfrm>
            <a:off x="0" y="0"/>
            <a:ext cx="9144000" cy="836613"/>
          </a:xfrm>
          <a:prstGeom prst="rect">
            <a:avLst/>
          </a:prstGeom>
          <a:gradFill rotWithShape="1">
            <a:gsLst>
              <a:gs pos="0">
                <a:schemeClr val="folHlink"/>
              </a:gs>
              <a:gs pos="100000">
                <a:srgbClr val="669900"/>
              </a:gs>
            </a:gsLst>
            <a:lin ang="0" scaled="1"/>
          </a:gradFill>
          <a:ln w="9525">
            <a:noFill/>
            <a:miter lim="800000"/>
            <a:headEnd/>
            <a:tailEnd/>
          </a:ln>
          <a:effectLst/>
        </p:spPr>
        <p:txBody>
          <a:bodyPr wrap="none" anchor="ctr"/>
          <a:lstStyle/>
          <a:p>
            <a:pPr>
              <a:defRPr/>
            </a:pPr>
            <a:endParaRPr lang="ja-JP" altLang="en-US">
              <a:latin typeface="Arial" charset="0"/>
            </a:endParaRPr>
          </a:p>
        </p:txBody>
      </p:sp>
      <p:sp>
        <p:nvSpPr>
          <p:cNvPr id="4100" name="Freeform 4"/>
          <p:cNvSpPr>
            <a:spLocks/>
          </p:cNvSpPr>
          <p:nvPr/>
        </p:nvSpPr>
        <p:spPr bwMode="auto">
          <a:xfrm>
            <a:off x="0" y="350838"/>
            <a:ext cx="9145588" cy="490537"/>
          </a:xfrm>
          <a:custGeom>
            <a:avLst/>
            <a:gdLst/>
            <a:ahLst/>
            <a:cxnLst>
              <a:cxn ang="0">
                <a:pos x="0" y="303"/>
              </a:cxn>
              <a:cxn ang="0">
                <a:pos x="2202" y="36"/>
              </a:cxn>
              <a:cxn ang="0">
                <a:pos x="4333" y="218"/>
              </a:cxn>
              <a:cxn ang="0">
                <a:pos x="5759" y="15"/>
              </a:cxn>
              <a:cxn ang="0">
                <a:pos x="5759" y="309"/>
              </a:cxn>
              <a:cxn ang="0">
                <a:pos x="0" y="303"/>
              </a:cxn>
            </a:cxnLst>
            <a:rect l="0" t="0" r="r" b="b"/>
            <a:pathLst>
              <a:path w="5761" h="309">
                <a:moveTo>
                  <a:pt x="0" y="303"/>
                </a:moveTo>
                <a:cubicBezTo>
                  <a:pt x="177" y="249"/>
                  <a:pt x="1480" y="50"/>
                  <a:pt x="2202" y="36"/>
                </a:cubicBezTo>
                <a:cubicBezTo>
                  <a:pt x="2924" y="22"/>
                  <a:pt x="3740" y="221"/>
                  <a:pt x="4333" y="218"/>
                </a:cubicBezTo>
                <a:cubicBezTo>
                  <a:pt x="4926" y="215"/>
                  <a:pt x="5521" y="0"/>
                  <a:pt x="5759" y="15"/>
                </a:cubicBezTo>
                <a:cubicBezTo>
                  <a:pt x="5761" y="198"/>
                  <a:pt x="5759" y="171"/>
                  <a:pt x="5759" y="309"/>
                </a:cubicBezTo>
                <a:cubicBezTo>
                  <a:pt x="5670" y="309"/>
                  <a:pt x="1200" y="304"/>
                  <a:pt x="0" y="303"/>
                </a:cubicBezTo>
                <a:close/>
              </a:path>
            </a:pathLst>
          </a:custGeom>
          <a:gradFill rotWithShape="1">
            <a:gsLst>
              <a:gs pos="0">
                <a:schemeClr val="folHlink"/>
              </a:gs>
              <a:gs pos="100000">
                <a:schemeClr val="folHlink">
                  <a:gamma/>
                  <a:tint val="73725"/>
                  <a:invGamma/>
                </a:schemeClr>
              </a:gs>
            </a:gsLst>
            <a:lin ang="0" scaled="1"/>
          </a:gradFill>
          <a:ln w="9525">
            <a:noFill/>
            <a:round/>
            <a:headEnd/>
            <a:tailEnd/>
          </a:ln>
          <a:effectLst/>
        </p:spPr>
        <p:txBody>
          <a:bodyPr/>
          <a:lstStyle/>
          <a:p>
            <a:pPr>
              <a:defRPr/>
            </a:pPr>
            <a:endParaRPr lang="ja-JP" altLang="en-US">
              <a:latin typeface="Arial" charset="0"/>
            </a:endParaRPr>
          </a:p>
        </p:txBody>
      </p:sp>
      <p:sp>
        <p:nvSpPr>
          <p:cNvPr id="1029" name="Rectangle 5"/>
          <p:cNvSpPr>
            <a:spLocks noGrp="1" noChangeArrowheads="1"/>
          </p:cNvSpPr>
          <p:nvPr>
            <p:ph type="title"/>
          </p:nvPr>
        </p:nvSpPr>
        <p:spPr bwMode="auto">
          <a:xfrm>
            <a:off x="179388" y="115888"/>
            <a:ext cx="8785225"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6"/>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3" name="Rectangle 7"/>
          <p:cNvSpPr>
            <a:spLocks noGrp="1" noChangeArrowheads="1"/>
          </p:cNvSpPr>
          <p:nvPr>
            <p:ph type="dt" sz="half" idx="2"/>
          </p:nvPr>
        </p:nvSpPr>
        <p:spPr bwMode="auto">
          <a:xfrm>
            <a:off x="179388" y="6524625"/>
            <a:ext cx="2133600" cy="196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Arial" charset="0"/>
              </a:defRPr>
            </a:lvl1pPr>
          </a:lstStyle>
          <a:p>
            <a:pPr>
              <a:defRPr/>
            </a:pPr>
            <a:endParaRPr lang="en-US" altLang="ja-JP"/>
          </a:p>
        </p:txBody>
      </p:sp>
      <p:sp>
        <p:nvSpPr>
          <p:cNvPr id="4104" name="Rectangle 8"/>
          <p:cNvSpPr>
            <a:spLocks noGrp="1" noChangeArrowheads="1"/>
          </p:cNvSpPr>
          <p:nvPr>
            <p:ph type="ftr" sz="quarter" idx="3"/>
          </p:nvPr>
        </p:nvSpPr>
        <p:spPr bwMode="auto">
          <a:xfrm>
            <a:off x="3124200" y="6524625"/>
            <a:ext cx="2895600" cy="196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latin typeface="Arial" charset="0"/>
              </a:defRPr>
            </a:lvl1pPr>
          </a:lstStyle>
          <a:p>
            <a:pPr>
              <a:defRPr/>
            </a:pPr>
            <a:endParaRPr lang="en-US" altLang="ja-JP"/>
          </a:p>
        </p:txBody>
      </p:sp>
      <p:sp>
        <p:nvSpPr>
          <p:cNvPr id="4105" name="Rectangle 9"/>
          <p:cNvSpPr>
            <a:spLocks noGrp="1" noChangeArrowheads="1"/>
          </p:cNvSpPr>
          <p:nvPr>
            <p:ph type="sldNum" sz="quarter" idx="4"/>
          </p:nvPr>
        </p:nvSpPr>
        <p:spPr bwMode="auto">
          <a:xfrm>
            <a:off x="6759575" y="6524625"/>
            <a:ext cx="2133600" cy="196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Arial" charset="0"/>
              </a:defRPr>
            </a:lvl1pPr>
          </a:lstStyle>
          <a:p>
            <a:pPr>
              <a:defRPr/>
            </a:pPr>
            <a:fld id="{1BB29899-D51F-4DDB-B524-2EA18D65D7A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kumimoji="1" sz="3200">
          <a:solidFill>
            <a:srgbClr val="800000"/>
          </a:solidFill>
          <a:latin typeface="+mj-lt"/>
          <a:ea typeface="+mj-ea"/>
          <a:cs typeface="+mj-cs"/>
        </a:defRPr>
      </a:lvl1pPr>
      <a:lvl2pPr algn="l" rtl="0" eaLnBrk="1" fontAlgn="base" hangingPunct="1">
        <a:spcBef>
          <a:spcPct val="0"/>
        </a:spcBef>
        <a:spcAft>
          <a:spcPct val="0"/>
        </a:spcAft>
        <a:defRPr kumimoji="1" sz="3200">
          <a:solidFill>
            <a:srgbClr val="800000"/>
          </a:solidFill>
          <a:latin typeface="Arial" charset="0"/>
          <a:ea typeface="ＭＳ Ｐゴシック" pitchFamily="50" charset="-128"/>
        </a:defRPr>
      </a:lvl2pPr>
      <a:lvl3pPr algn="l" rtl="0" eaLnBrk="1" fontAlgn="base" hangingPunct="1">
        <a:spcBef>
          <a:spcPct val="0"/>
        </a:spcBef>
        <a:spcAft>
          <a:spcPct val="0"/>
        </a:spcAft>
        <a:defRPr kumimoji="1" sz="3200">
          <a:solidFill>
            <a:srgbClr val="800000"/>
          </a:solidFill>
          <a:latin typeface="Arial" charset="0"/>
          <a:ea typeface="ＭＳ Ｐゴシック" pitchFamily="50" charset="-128"/>
        </a:defRPr>
      </a:lvl3pPr>
      <a:lvl4pPr algn="l" rtl="0" eaLnBrk="1" fontAlgn="base" hangingPunct="1">
        <a:spcBef>
          <a:spcPct val="0"/>
        </a:spcBef>
        <a:spcAft>
          <a:spcPct val="0"/>
        </a:spcAft>
        <a:defRPr kumimoji="1" sz="3200">
          <a:solidFill>
            <a:srgbClr val="800000"/>
          </a:solidFill>
          <a:latin typeface="Arial" charset="0"/>
          <a:ea typeface="ＭＳ Ｐゴシック" pitchFamily="50" charset="-128"/>
        </a:defRPr>
      </a:lvl4pPr>
      <a:lvl5pPr algn="l" rtl="0" eaLnBrk="1" fontAlgn="base" hangingPunct="1">
        <a:spcBef>
          <a:spcPct val="0"/>
        </a:spcBef>
        <a:spcAft>
          <a:spcPct val="0"/>
        </a:spcAft>
        <a:defRPr kumimoji="1" sz="3200">
          <a:solidFill>
            <a:srgbClr val="800000"/>
          </a:solidFill>
          <a:latin typeface="Arial" charset="0"/>
          <a:ea typeface="ＭＳ Ｐゴシック" pitchFamily="50" charset="-128"/>
        </a:defRPr>
      </a:lvl5pPr>
      <a:lvl6pPr marL="457200" algn="l" rtl="0" eaLnBrk="1" fontAlgn="base" hangingPunct="1">
        <a:spcBef>
          <a:spcPct val="0"/>
        </a:spcBef>
        <a:spcAft>
          <a:spcPct val="0"/>
        </a:spcAft>
        <a:defRPr kumimoji="1" sz="3200">
          <a:solidFill>
            <a:srgbClr val="800000"/>
          </a:solidFill>
          <a:latin typeface="Arial" charset="0"/>
          <a:ea typeface="ＭＳ Ｐゴシック" pitchFamily="50" charset="-128"/>
        </a:defRPr>
      </a:lvl6pPr>
      <a:lvl7pPr marL="914400" algn="l" rtl="0" eaLnBrk="1" fontAlgn="base" hangingPunct="1">
        <a:spcBef>
          <a:spcPct val="0"/>
        </a:spcBef>
        <a:spcAft>
          <a:spcPct val="0"/>
        </a:spcAft>
        <a:defRPr kumimoji="1" sz="3200">
          <a:solidFill>
            <a:srgbClr val="800000"/>
          </a:solidFill>
          <a:latin typeface="Arial" charset="0"/>
          <a:ea typeface="ＭＳ Ｐゴシック" pitchFamily="50" charset="-128"/>
        </a:defRPr>
      </a:lvl7pPr>
      <a:lvl8pPr marL="1371600" algn="l" rtl="0" eaLnBrk="1" fontAlgn="base" hangingPunct="1">
        <a:spcBef>
          <a:spcPct val="0"/>
        </a:spcBef>
        <a:spcAft>
          <a:spcPct val="0"/>
        </a:spcAft>
        <a:defRPr kumimoji="1" sz="3200">
          <a:solidFill>
            <a:srgbClr val="800000"/>
          </a:solidFill>
          <a:latin typeface="Arial" charset="0"/>
          <a:ea typeface="ＭＳ Ｐゴシック" pitchFamily="50" charset="-128"/>
        </a:defRPr>
      </a:lvl8pPr>
      <a:lvl9pPr marL="1828800" algn="l" rtl="0" eaLnBrk="1" fontAlgn="base" hangingPunct="1">
        <a:spcBef>
          <a:spcPct val="0"/>
        </a:spcBef>
        <a:spcAft>
          <a:spcPct val="0"/>
        </a:spcAft>
        <a:defRPr kumimoji="1" sz="3200">
          <a:solidFill>
            <a:srgbClr val="800000"/>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348880"/>
            <a:ext cx="7772400" cy="722312"/>
          </a:xfrm>
        </p:spPr>
        <p:txBody>
          <a:bodyPr/>
          <a:lstStyle/>
          <a:p>
            <a:r>
              <a:rPr kumimoji="1" lang="ja-JP" altLang="en-US" sz="4400" dirty="0" smtClean="0"/>
              <a:t>データベースシステム</a:t>
            </a:r>
            <a:endParaRPr kumimoji="1" lang="ja-JP" altLang="en-US" sz="4400" dirty="0"/>
          </a:p>
        </p:txBody>
      </p:sp>
      <p:sp>
        <p:nvSpPr>
          <p:cNvPr id="3" name="サブタイトル 2"/>
          <p:cNvSpPr>
            <a:spLocks noGrp="1"/>
          </p:cNvSpPr>
          <p:nvPr>
            <p:ph type="subTitle" idx="1"/>
          </p:nvPr>
        </p:nvSpPr>
        <p:spPr/>
        <p:txBody>
          <a:bodyPr/>
          <a:lstStyle/>
          <a:p>
            <a:r>
              <a:rPr kumimoji="1" lang="ja-JP" altLang="en-US" sz="3200" dirty="0" smtClean="0"/>
              <a:t>同時実行制御</a:t>
            </a:r>
            <a:endParaRPr kumimoji="1" lang="en-US" altLang="ja-JP" sz="3200" dirty="0" smtClean="0"/>
          </a:p>
          <a:p>
            <a:r>
              <a:rPr kumimoji="1" lang="en-US" altLang="ja-JP" sz="3200" dirty="0" smtClean="0"/>
              <a:t>2016/08/03</a:t>
            </a:r>
            <a:endParaRPr kumimoji="1" lang="ja-JP"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相反等価（</a:t>
            </a:r>
            <a:r>
              <a:rPr lang="en-US" altLang="ja-JP" dirty="0" smtClean="0"/>
              <a:t>Conflict Equivalence</a:t>
            </a:r>
            <a:r>
              <a:rPr lang="ja-JP" altLang="en-US" dirty="0" smtClean="0"/>
              <a:t>）</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相反関係（</a:t>
            </a:r>
            <a:r>
              <a:rPr lang="en-US" altLang="ja-JP" sz="2800" dirty="0" smtClean="0"/>
              <a:t>Conflict Relation</a:t>
            </a:r>
            <a:r>
              <a:rPr lang="ja-JP" altLang="en-US" sz="2800" dirty="0" smtClean="0"/>
              <a:t>）</a:t>
            </a:r>
            <a:endParaRPr lang="en-US" altLang="ja-JP" sz="2800" dirty="0" smtClean="0"/>
          </a:p>
          <a:p>
            <a:pPr lvl="1"/>
            <a:r>
              <a:rPr lang="ja-JP" altLang="en-US" sz="2400" dirty="0" smtClean="0"/>
              <a:t>二つのオペレーション</a:t>
            </a:r>
            <a:r>
              <a:rPr lang="en-US" altLang="ja-JP" sz="2400" dirty="0" smtClean="0"/>
              <a:t>op1,op2</a:t>
            </a:r>
            <a:r>
              <a:rPr lang="ja-JP" altLang="en-US" sz="2400" dirty="0" smtClean="0"/>
              <a:t>が同じデータをアクセスして，少なくともどちらか一方が</a:t>
            </a:r>
            <a:r>
              <a:rPr lang="en-US" altLang="ja-JP" sz="2400" dirty="0" smtClean="0"/>
              <a:t>write</a:t>
            </a:r>
            <a:r>
              <a:rPr lang="ja-JP" altLang="en-US" sz="2400" dirty="0" smtClean="0"/>
              <a:t>であるとき</a:t>
            </a:r>
            <a:r>
              <a:rPr lang="en-US" altLang="ja-JP" sz="2400" dirty="0" smtClean="0"/>
              <a:t>op1</a:t>
            </a:r>
            <a:r>
              <a:rPr lang="ja-JP" altLang="en-US" sz="2400" dirty="0" smtClean="0"/>
              <a:t>と</a:t>
            </a:r>
            <a:r>
              <a:rPr lang="en-US" altLang="ja-JP" sz="2400" dirty="0" smtClean="0"/>
              <a:t>op2</a:t>
            </a:r>
            <a:r>
              <a:rPr lang="ja-JP" altLang="en-US" sz="2400" dirty="0" smtClean="0"/>
              <a:t>は相反している</a:t>
            </a:r>
            <a:endParaRPr lang="en-US" altLang="ja-JP" sz="2400" dirty="0" smtClean="0"/>
          </a:p>
          <a:p>
            <a:pPr lvl="1"/>
            <a:endParaRPr lang="en-US" altLang="ja-JP" sz="2400" dirty="0" smtClean="0"/>
          </a:p>
          <a:p>
            <a:pPr lvl="1"/>
            <a:endParaRPr lang="en-US" altLang="ja-JP" sz="2400" dirty="0" smtClean="0"/>
          </a:p>
          <a:p>
            <a:pPr lvl="1"/>
            <a:endParaRPr lang="en-US" altLang="ja-JP" sz="2400" dirty="0" smtClean="0"/>
          </a:p>
          <a:p>
            <a:r>
              <a:rPr lang="ja-JP" altLang="en-US" sz="2800" dirty="0" smtClean="0"/>
              <a:t>相反</a:t>
            </a:r>
            <a:r>
              <a:rPr kumimoji="1" lang="ja-JP" altLang="en-US" sz="2800" dirty="0" smtClean="0"/>
              <a:t>等価（</a:t>
            </a:r>
            <a:r>
              <a:rPr kumimoji="1" lang="en-US" altLang="ja-JP" sz="2800" dirty="0" smtClean="0"/>
              <a:t>Conflict Equivalence</a:t>
            </a:r>
            <a:r>
              <a:rPr kumimoji="1" lang="ja-JP" altLang="en-US" sz="2800" dirty="0" smtClean="0"/>
              <a:t>）</a:t>
            </a:r>
            <a:endParaRPr kumimoji="1" lang="en-US" altLang="ja-JP" sz="2800" dirty="0" smtClean="0"/>
          </a:p>
          <a:p>
            <a:pPr lvl="1"/>
            <a:r>
              <a:rPr lang="ja-JP" altLang="en-US" sz="2400" dirty="0" smtClean="0"/>
              <a:t>スケジュールＳとＳ</a:t>
            </a:r>
            <a:r>
              <a:rPr lang="en-US" altLang="ja-JP" sz="2400" dirty="0" smtClean="0"/>
              <a:t>’</a:t>
            </a:r>
            <a:r>
              <a:rPr lang="ja-JP" altLang="en-US" sz="2400" dirty="0" smtClean="0"/>
              <a:t>が全く同じ相反関係を持っているとき，相反等価であるという</a:t>
            </a:r>
            <a:endParaRPr lang="en-US" altLang="ja-JP" sz="2400" dirty="0" smtClean="0"/>
          </a:p>
          <a:p>
            <a:pPr lvl="1"/>
            <a:r>
              <a:rPr kumimoji="1" lang="en-US" altLang="ja-JP" sz="2400" dirty="0" smtClean="0"/>
              <a:t>S’</a:t>
            </a:r>
            <a:r>
              <a:rPr lang="ja-JP" altLang="en-US" sz="2400" dirty="0" smtClean="0"/>
              <a:t>が直列スケジュールのとき，Ｓを相反直列化可能（</a:t>
            </a:r>
            <a:r>
              <a:rPr lang="en-US" altLang="ja-JP" sz="2400" dirty="0" smtClean="0"/>
              <a:t>Conflict </a:t>
            </a:r>
            <a:r>
              <a:rPr lang="en-US" altLang="ja-JP" sz="2400" dirty="0" err="1" smtClean="0"/>
              <a:t>Serializable</a:t>
            </a:r>
            <a:r>
              <a:rPr lang="ja-JP" altLang="en-US" sz="2400" dirty="0" smtClean="0"/>
              <a:t>：</a:t>
            </a:r>
            <a:r>
              <a:rPr lang="en-US" altLang="ja-JP" sz="2400" dirty="0" smtClean="0"/>
              <a:t>CSR</a:t>
            </a:r>
            <a:r>
              <a:rPr lang="ja-JP" altLang="en-US" sz="2400" dirty="0" smtClean="0"/>
              <a:t>）であるという</a:t>
            </a:r>
            <a:endParaRPr lang="en-US" altLang="ja-JP" sz="2400" dirty="0" smtClean="0"/>
          </a:p>
          <a:p>
            <a:pPr lvl="1"/>
            <a:r>
              <a:rPr kumimoji="1" lang="ja-JP" altLang="en-US" sz="2400" dirty="0" smtClean="0"/>
              <a:t>線形時間で解ける方法がある</a:t>
            </a:r>
            <a:endParaRPr kumimoji="1" lang="en-US" altLang="ja-JP" sz="2400" dirty="0" smtClean="0"/>
          </a:p>
          <a:p>
            <a:pPr lvl="1"/>
            <a:endParaRPr kumimoji="1" lang="en-US" altLang="ja-JP" sz="2400" dirty="0" smtClean="0"/>
          </a:p>
          <a:p>
            <a:pPr lvl="1"/>
            <a:endParaRPr kumimoji="1" lang="ja-JP" altLang="en-US" sz="2400" dirty="0"/>
          </a:p>
        </p:txBody>
      </p:sp>
      <p:sp>
        <p:nvSpPr>
          <p:cNvPr id="4" name="テキスト ボックス 3"/>
          <p:cNvSpPr txBox="1"/>
          <p:nvPr/>
        </p:nvSpPr>
        <p:spPr>
          <a:xfrm>
            <a:off x="1571604" y="2786058"/>
            <a:ext cx="5918608" cy="461665"/>
          </a:xfrm>
          <a:prstGeom prst="rect">
            <a:avLst/>
          </a:prstGeom>
          <a:noFill/>
        </p:spPr>
        <p:txBody>
          <a:bodyPr wrap="none" rtlCol="0">
            <a:spAutoFit/>
          </a:bodyPr>
          <a:lstStyle/>
          <a:p>
            <a:r>
              <a:rPr lang="en-US" altLang="ja-JP" sz="2400" dirty="0" smtClean="0"/>
              <a:t>S</a:t>
            </a:r>
            <a:r>
              <a:rPr lang="en-US" altLang="ja-JP" sz="2400" baseline="-25000" dirty="0" smtClean="0"/>
              <a:t>1</a:t>
            </a:r>
            <a:r>
              <a:rPr lang="en-US" altLang="ja-JP" sz="2400" dirty="0" smtClean="0"/>
              <a:t>=.....r</a:t>
            </a:r>
            <a:r>
              <a:rPr lang="en-US" altLang="ja-JP" sz="2400" baseline="-25000" dirty="0" smtClean="0"/>
              <a:t>1</a:t>
            </a:r>
            <a:r>
              <a:rPr lang="en-US" altLang="ja-JP" sz="2400" dirty="0" smtClean="0"/>
              <a:t>(x)..r</a:t>
            </a:r>
            <a:r>
              <a:rPr lang="en-US" altLang="ja-JP" sz="2400" baseline="-25000" dirty="0" smtClean="0"/>
              <a:t>1</a:t>
            </a:r>
            <a:r>
              <a:rPr lang="en-US" altLang="ja-JP" sz="2400" dirty="0" smtClean="0"/>
              <a:t>(y)...w</a:t>
            </a:r>
            <a:r>
              <a:rPr lang="en-US" altLang="ja-JP" sz="2400" baseline="-25000" dirty="0" smtClean="0"/>
              <a:t>2</a:t>
            </a:r>
            <a:r>
              <a:rPr lang="en-US" altLang="ja-JP" sz="2400" dirty="0" smtClean="0"/>
              <a:t>(x)...r</a:t>
            </a:r>
            <a:r>
              <a:rPr lang="en-US" altLang="ja-JP" sz="2400" baseline="-25000" dirty="0" smtClean="0"/>
              <a:t>1</a:t>
            </a:r>
            <a:r>
              <a:rPr lang="en-US" altLang="ja-JP" sz="2400" dirty="0" smtClean="0"/>
              <a:t>(x)..r</a:t>
            </a:r>
            <a:r>
              <a:rPr lang="en-US" altLang="ja-JP" sz="2400" baseline="-25000" dirty="0" smtClean="0"/>
              <a:t>2</a:t>
            </a:r>
            <a:r>
              <a:rPr lang="en-US" altLang="ja-JP" sz="2400" dirty="0" smtClean="0"/>
              <a:t>(y)...c</a:t>
            </a:r>
            <a:r>
              <a:rPr lang="en-US" altLang="ja-JP" sz="2400" baseline="-25000" dirty="0" smtClean="0"/>
              <a:t>1</a:t>
            </a:r>
            <a:r>
              <a:rPr lang="en-US" altLang="ja-JP" sz="2400" dirty="0" smtClean="0"/>
              <a:t>c</a:t>
            </a:r>
            <a:r>
              <a:rPr lang="en-US" altLang="ja-JP" sz="2400" baseline="-25000" dirty="0" smtClean="0"/>
              <a:t>2</a:t>
            </a:r>
            <a:endParaRPr kumimoji="1" lang="ja-JP" altLang="en-US" sz="2400" baseline="-25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種類の直列化可能の関係</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スケジュールが直列化可能か確認する場合は相反直列化可能性をチェックする</a:t>
            </a:r>
            <a:endParaRPr kumimoji="1" lang="ja-JP" altLang="en-US" dirty="0"/>
          </a:p>
        </p:txBody>
      </p:sp>
      <p:sp>
        <p:nvSpPr>
          <p:cNvPr id="4" name="角丸四角形 3"/>
          <p:cNvSpPr/>
          <p:nvPr/>
        </p:nvSpPr>
        <p:spPr>
          <a:xfrm>
            <a:off x="1571604" y="2285992"/>
            <a:ext cx="6000792" cy="4286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071670" y="2357430"/>
            <a:ext cx="3921266" cy="461665"/>
          </a:xfrm>
          <a:prstGeom prst="rect">
            <a:avLst/>
          </a:prstGeom>
          <a:noFill/>
        </p:spPr>
        <p:txBody>
          <a:bodyPr wrap="none" rtlCol="0">
            <a:spAutoFit/>
          </a:bodyPr>
          <a:lstStyle/>
          <a:p>
            <a:r>
              <a:rPr lang="ja-JP" altLang="en-US" sz="2400" dirty="0" smtClean="0"/>
              <a:t>最終状態直列化可能（ＦＳＲ）</a:t>
            </a:r>
            <a:endParaRPr kumimoji="1" lang="ja-JP" altLang="en-US" sz="2400" dirty="0"/>
          </a:p>
        </p:txBody>
      </p:sp>
      <p:sp>
        <p:nvSpPr>
          <p:cNvPr id="6" name="角丸四角形 5"/>
          <p:cNvSpPr/>
          <p:nvPr/>
        </p:nvSpPr>
        <p:spPr>
          <a:xfrm>
            <a:off x="2357422" y="3000372"/>
            <a:ext cx="4510118" cy="31527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2857488" y="3143248"/>
            <a:ext cx="3526928" cy="461665"/>
          </a:xfrm>
          <a:prstGeom prst="rect">
            <a:avLst/>
          </a:prstGeom>
          <a:noFill/>
        </p:spPr>
        <p:txBody>
          <a:bodyPr wrap="none" rtlCol="0">
            <a:spAutoFit/>
          </a:bodyPr>
          <a:lstStyle/>
          <a:p>
            <a:r>
              <a:rPr lang="ja-JP" altLang="en-US" sz="2400" dirty="0" smtClean="0"/>
              <a:t>ビュー直列化可能（ＶＳＲ）</a:t>
            </a:r>
            <a:endParaRPr kumimoji="1" lang="ja-JP" altLang="en-US" sz="2400" dirty="0"/>
          </a:p>
        </p:txBody>
      </p:sp>
      <p:sp>
        <p:nvSpPr>
          <p:cNvPr id="8" name="角丸四角形 7"/>
          <p:cNvSpPr/>
          <p:nvPr/>
        </p:nvSpPr>
        <p:spPr>
          <a:xfrm>
            <a:off x="2981316" y="3786190"/>
            <a:ext cx="3305196" cy="2233626"/>
          </a:xfrm>
          <a:prstGeom prst="roundRect">
            <a:avLst/>
          </a:prstGeom>
          <a:gradFill>
            <a:gsLst>
              <a:gs pos="1000">
                <a:srgbClr val="FFCCFF"/>
              </a:gs>
              <a:gs pos="35000">
                <a:schemeClr val="accent4">
                  <a:tint val="37000"/>
                  <a:satMod val="300000"/>
                </a:schemeClr>
              </a:gs>
              <a:gs pos="100000">
                <a:schemeClr val="accent4">
                  <a:tint val="15000"/>
                  <a:satMod val="350000"/>
                </a:schemeClr>
              </a:gs>
            </a:gsLst>
          </a:gradFill>
          <a:ln>
            <a:solidFill>
              <a:srgbClr val="FFCCFF"/>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9" name="テキスト ボックス 8"/>
          <p:cNvSpPr txBox="1"/>
          <p:nvPr/>
        </p:nvSpPr>
        <p:spPr>
          <a:xfrm>
            <a:off x="3018574" y="3857628"/>
            <a:ext cx="3339376" cy="461665"/>
          </a:xfrm>
          <a:prstGeom prst="rect">
            <a:avLst/>
          </a:prstGeom>
          <a:noFill/>
        </p:spPr>
        <p:txBody>
          <a:bodyPr wrap="none" rtlCol="0">
            <a:spAutoFit/>
          </a:bodyPr>
          <a:lstStyle/>
          <a:p>
            <a:r>
              <a:rPr lang="ja-JP" altLang="en-US" sz="2400" dirty="0" smtClean="0"/>
              <a:t>相反直列化可能（ＣＳＲ）</a:t>
            </a:r>
            <a:endParaRPr kumimoji="1" lang="ja-JP"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相反グラフ解析</a:t>
            </a:r>
            <a:endParaRPr kumimoji="1" lang="ja-JP" altLang="en-US" dirty="0"/>
          </a:p>
        </p:txBody>
      </p:sp>
      <p:sp>
        <p:nvSpPr>
          <p:cNvPr id="3" name="コンテンツ プレースホルダ 2"/>
          <p:cNvSpPr>
            <a:spLocks noGrp="1"/>
          </p:cNvSpPr>
          <p:nvPr>
            <p:ph sz="quarter" idx="1"/>
          </p:nvPr>
        </p:nvSpPr>
        <p:spPr/>
        <p:txBody>
          <a:bodyPr/>
          <a:lstStyle/>
          <a:p>
            <a:r>
              <a:rPr lang="ja-JP" altLang="en-US" dirty="0" smtClean="0"/>
              <a:t>正しいスケジュールかどうかを判定する、</a:t>
            </a:r>
            <a:r>
              <a:rPr lang="en-US" altLang="ja-JP" dirty="0" smtClean="0"/>
              <a:t/>
            </a:r>
            <a:br>
              <a:rPr lang="en-US" altLang="ja-JP" dirty="0" smtClean="0"/>
            </a:br>
            <a:r>
              <a:rPr lang="ja-JP" altLang="en-US" dirty="0" smtClean="0"/>
              <a:t>多項式時間で解ける手法</a:t>
            </a:r>
            <a:endParaRPr lang="en-US" altLang="ja-JP" dirty="0" smtClean="0"/>
          </a:p>
          <a:p>
            <a:r>
              <a:rPr lang="ja-JP" altLang="en-US" dirty="0" smtClean="0"/>
              <a:t>相反グラフ</a:t>
            </a:r>
            <a:endParaRPr lang="en-US" altLang="ja-JP" dirty="0" smtClean="0"/>
          </a:p>
          <a:p>
            <a:pPr lvl="1"/>
            <a:r>
              <a:rPr lang="ja-JP" altLang="en-US" dirty="0" smtClean="0"/>
              <a:t>トランザクション群｛</a:t>
            </a:r>
            <a:r>
              <a:rPr lang="en-US" altLang="ja-JP" dirty="0" smtClean="0"/>
              <a:t>T1,T2,…,</a:t>
            </a:r>
            <a:r>
              <a:rPr lang="en-US" altLang="ja-JP" dirty="0" err="1" smtClean="0"/>
              <a:t>Tn</a:t>
            </a:r>
            <a:r>
              <a:rPr lang="en-US" altLang="ja-JP" dirty="0" smtClean="0"/>
              <a:t>}</a:t>
            </a:r>
            <a:r>
              <a:rPr lang="ja-JP" altLang="en-US" dirty="0" smtClean="0"/>
              <a:t>のスケジュールを</a:t>
            </a:r>
            <a:r>
              <a:rPr lang="en-US" altLang="ja-JP" dirty="0" smtClean="0"/>
              <a:t>S</a:t>
            </a:r>
            <a:r>
              <a:rPr lang="ja-JP" altLang="en-US" dirty="0" smtClean="0"/>
              <a:t>とし、</a:t>
            </a:r>
            <a:r>
              <a:rPr lang="en-US" altLang="ja-JP" dirty="0" smtClean="0"/>
              <a:t>S</a:t>
            </a:r>
            <a:r>
              <a:rPr lang="ja-JP" altLang="en-US" dirty="0" smtClean="0"/>
              <a:t>の相反グラフを</a:t>
            </a:r>
            <a:r>
              <a:rPr lang="en-US" altLang="ja-JP" dirty="0" smtClean="0"/>
              <a:t>CG(S)</a:t>
            </a:r>
            <a:r>
              <a:rPr lang="ja-JP" altLang="en-US" dirty="0" smtClean="0"/>
              <a:t>で表す</a:t>
            </a:r>
            <a:endParaRPr lang="en-US" altLang="ja-JP" dirty="0" smtClean="0"/>
          </a:p>
          <a:p>
            <a:pPr lvl="2">
              <a:buNone/>
            </a:pPr>
            <a:r>
              <a:rPr lang="en-US" altLang="ja-JP" dirty="0" smtClean="0"/>
              <a:t>(1) CG(S)</a:t>
            </a:r>
            <a:r>
              <a:rPr lang="ja-JP" altLang="en-US" dirty="0" smtClean="0"/>
              <a:t>は</a:t>
            </a:r>
            <a:r>
              <a:rPr lang="en-US" altLang="ja-JP" dirty="0" smtClean="0"/>
              <a:t>n</a:t>
            </a:r>
            <a:r>
              <a:rPr lang="ja-JP" altLang="en-US" dirty="0" smtClean="0"/>
              <a:t>個のノード</a:t>
            </a:r>
            <a:r>
              <a:rPr lang="en-US" altLang="ja-JP" dirty="0" smtClean="0"/>
              <a:t>T1,T2,…,</a:t>
            </a:r>
            <a:r>
              <a:rPr lang="en-US" altLang="ja-JP" dirty="0" err="1" smtClean="0"/>
              <a:t>Tn</a:t>
            </a:r>
            <a:r>
              <a:rPr lang="ja-JP" altLang="en-US" dirty="0" smtClean="0"/>
              <a:t>からなる</a:t>
            </a:r>
            <a:endParaRPr lang="en-US" altLang="ja-JP" dirty="0" smtClean="0"/>
          </a:p>
          <a:p>
            <a:pPr lvl="2">
              <a:buNone/>
            </a:pPr>
            <a:r>
              <a:rPr lang="en-US" altLang="ja-JP" dirty="0" smtClean="0"/>
              <a:t>(2) </a:t>
            </a:r>
            <a:r>
              <a:rPr lang="ja-JP" altLang="en-US" dirty="0" smtClean="0"/>
              <a:t>あるデータ項目</a:t>
            </a:r>
            <a:r>
              <a:rPr lang="en-US" altLang="ja-JP" dirty="0" smtClean="0"/>
              <a:t>x</a:t>
            </a:r>
            <a:r>
              <a:rPr lang="ja-JP" altLang="en-US" dirty="0" smtClean="0"/>
              <a:t>において次のいずれかが成立するとき</a:t>
            </a:r>
            <a:endParaRPr lang="en-US" altLang="ja-JP" dirty="0" smtClean="0"/>
          </a:p>
          <a:p>
            <a:pPr lvl="2">
              <a:buNone/>
            </a:pPr>
            <a:r>
              <a:rPr lang="ja-JP" altLang="en-US" dirty="0" smtClean="0"/>
              <a:t>　・　ステップ</a:t>
            </a:r>
            <a:r>
              <a:rPr lang="en-US" altLang="ja-JP" dirty="0" err="1" smtClean="0"/>
              <a:t>Ti:read</a:t>
            </a:r>
            <a:r>
              <a:rPr lang="en-US" altLang="ja-JP" dirty="0" smtClean="0"/>
              <a:t>(x)</a:t>
            </a:r>
            <a:r>
              <a:rPr lang="ja-JP" altLang="en-US" dirty="0" smtClean="0"/>
              <a:t>がステップ</a:t>
            </a:r>
            <a:r>
              <a:rPr lang="en-US" altLang="ja-JP" dirty="0" err="1" smtClean="0"/>
              <a:t>Tj:write</a:t>
            </a:r>
            <a:r>
              <a:rPr lang="en-US" altLang="ja-JP" dirty="0" smtClean="0"/>
              <a:t>(x)</a:t>
            </a:r>
            <a:r>
              <a:rPr lang="ja-JP" altLang="en-US" dirty="0" smtClean="0"/>
              <a:t>に先行する</a:t>
            </a:r>
            <a:endParaRPr lang="en-US" altLang="ja-JP" dirty="0" smtClean="0"/>
          </a:p>
          <a:p>
            <a:pPr lvl="2">
              <a:buNone/>
            </a:pPr>
            <a:r>
              <a:rPr lang="ja-JP" altLang="en-US" dirty="0" smtClean="0"/>
              <a:t>　・　ステップ</a:t>
            </a:r>
            <a:r>
              <a:rPr lang="en-US" altLang="ja-JP" dirty="0" err="1" smtClean="0"/>
              <a:t>Ti:write</a:t>
            </a:r>
            <a:r>
              <a:rPr lang="en-US" altLang="ja-JP" dirty="0" smtClean="0"/>
              <a:t>(x)</a:t>
            </a:r>
            <a:r>
              <a:rPr lang="ja-JP" altLang="en-US" dirty="0" smtClean="0"/>
              <a:t>がステップ</a:t>
            </a:r>
            <a:r>
              <a:rPr lang="en-US" altLang="ja-JP" dirty="0" err="1" smtClean="0"/>
              <a:t>Tj:write</a:t>
            </a:r>
            <a:r>
              <a:rPr lang="en-US" altLang="ja-JP" dirty="0" smtClean="0"/>
              <a:t>(x)</a:t>
            </a:r>
            <a:r>
              <a:rPr lang="ja-JP" altLang="en-US" dirty="0" smtClean="0"/>
              <a:t>に先行する</a:t>
            </a:r>
            <a:endParaRPr lang="en-US" altLang="ja-JP" dirty="0" smtClean="0"/>
          </a:p>
          <a:p>
            <a:pPr lvl="2">
              <a:buNone/>
            </a:pPr>
            <a:r>
              <a:rPr lang="ja-JP" altLang="en-US" dirty="0" smtClean="0"/>
              <a:t>　・　ステップ</a:t>
            </a:r>
            <a:r>
              <a:rPr lang="en-US" altLang="ja-JP" dirty="0" err="1" smtClean="0"/>
              <a:t>Ti:write</a:t>
            </a:r>
            <a:r>
              <a:rPr lang="en-US" altLang="ja-JP" dirty="0" smtClean="0"/>
              <a:t>(x)</a:t>
            </a:r>
            <a:r>
              <a:rPr lang="ja-JP" altLang="en-US" dirty="0" smtClean="0"/>
              <a:t>がステップ</a:t>
            </a:r>
            <a:r>
              <a:rPr lang="en-US" altLang="ja-JP" dirty="0" err="1" smtClean="0"/>
              <a:t>Tj:read</a:t>
            </a:r>
            <a:r>
              <a:rPr lang="en-US" altLang="ja-JP" dirty="0" smtClean="0"/>
              <a:t>(x)</a:t>
            </a:r>
            <a:r>
              <a:rPr lang="ja-JP" altLang="en-US" dirty="0" smtClean="0"/>
              <a:t>に先行する</a:t>
            </a:r>
            <a:endParaRPr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S=r</a:t>
            </a:r>
            <a:r>
              <a:rPr kumimoji="1" lang="en-US" altLang="ja-JP" baseline="-25000" dirty="0" smtClean="0"/>
              <a:t>3</a:t>
            </a:r>
            <a:r>
              <a:rPr kumimoji="1" lang="en-US" altLang="ja-JP" dirty="0" smtClean="0"/>
              <a:t>(x)r</a:t>
            </a:r>
            <a:r>
              <a:rPr kumimoji="1" lang="en-US" altLang="ja-JP" baseline="-25000" dirty="0" smtClean="0"/>
              <a:t>1</a:t>
            </a:r>
            <a:r>
              <a:rPr kumimoji="1" lang="en-US" altLang="ja-JP" dirty="0" smtClean="0"/>
              <a:t>(x)w</a:t>
            </a:r>
            <a:r>
              <a:rPr kumimoji="1" lang="en-US" altLang="ja-JP" baseline="-25000" dirty="0" smtClean="0"/>
              <a:t>3</a:t>
            </a:r>
            <a:r>
              <a:rPr kumimoji="1" lang="en-US" altLang="ja-JP" dirty="0" smtClean="0"/>
              <a:t>(x)r</a:t>
            </a:r>
            <a:r>
              <a:rPr kumimoji="1" lang="en-US" altLang="ja-JP" baseline="-25000" dirty="0" smtClean="0"/>
              <a:t>2</a:t>
            </a:r>
            <a:r>
              <a:rPr kumimoji="1" lang="en-US" altLang="ja-JP" dirty="0" smtClean="0"/>
              <a:t>(x)r</a:t>
            </a:r>
            <a:r>
              <a:rPr kumimoji="1" lang="en-US" altLang="ja-JP" baseline="-25000" dirty="0" smtClean="0"/>
              <a:t>1</a:t>
            </a:r>
            <a:r>
              <a:rPr kumimoji="1" lang="en-US" altLang="ja-JP" dirty="0" smtClean="0"/>
              <a:t>(y)r</a:t>
            </a:r>
            <a:r>
              <a:rPr kumimoji="1" lang="en-US" altLang="ja-JP" baseline="-25000" dirty="0" smtClean="0"/>
              <a:t>4</a:t>
            </a:r>
            <a:r>
              <a:rPr kumimoji="1" lang="en-US" altLang="ja-JP" dirty="0" smtClean="0"/>
              <a:t>(x)w</a:t>
            </a:r>
            <a:r>
              <a:rPr kumimoji="1" lang="en-US" altLang="ja-JP" baseline="-25000" dirty="0" smtClean="0"/>
              <a:t>1</a:t>
            </a:r>
            <a:r>
              <a:rPr kumimoji="1" lang="en-US" altLang="ja-JP" dirty="0" smtClean="0"/>
              <a:t>(y)r</a:t>
            </a:r>
            <a:r>
              <a:rPr kumimoji="1" lang="en-US" altLang="ja-JP" baseline="-25000" dirty="0" smtClean="0"/>
              <a:t>2</a:t>
            </a:r>
            <a:r>
              <a:rPr kumimoji="1" lang="en-US" altLang="ja-JP" dirty="0" smtClean="0"/>
              <a:t>(y)w</a:t>
            </a:r>
            <a:r>
              <a:rPr kumimoji="1" lang="en-US" altLang="ja-JP" baseline="-25000" dirty="0" smtClean="0"/>
              <a:t>4</a:t>
            </a:r>
            <a:r>
              <a:rPr kumimoji="1" lang="en-US" altLang="ja-JP" dirty="0" smtClean="0"/>
              <a:t>(x)r</a:t>
            </a:r>
            <a:r>
              <a:rPr kumimoji="1" lang="en-US" altLang="ja-JP" baseline="-25000" dirty="0" smtClean="0"/>
              <a:t>2</a:t>
            </a:r>
            <a:r>
              <a:rPr kumimoji="1" lang="en-US" altLang="ja-JP" dirty="0" smtClean="0"/>
              <a:t>(y)</a:t>
            </a:r>
            <a:endParaRPr kumimoji="1" lang="ja-JP" altLang="en-US" dirty="0"/>
          </a:p>
        </p:txBody>
      </p:sp>
      <p:graphicFrame>
        <p:nvGraphicFramePr>
          <p:cNvPr id="4" name="コンテンツ プレースホルダ 3"/>
          <p:cNvGraphicFramePr>
            <a:graphicFrameLocks noGrp="1"/>
          </p:cNvGraphicFramePr>
          <p:nvPr>
            <p:ph sz="quarter" idx="1"/>
          </p:nvPr>
        </p:nvGraphicFramePr>
        <p:xfrm>
          <a:off x="1071538" y="785794"/>
          <a:ext cx="6599872" cy="3688080"/>
        </p:xfrm>
        <a:graphic>
          <a:graphicData uri="http://schemas.openxmlformats.org/drawingml/2006/table">
            <a:tbl>
              <a:tblPr firstRow="1" bandRow="1">
                <a:tableStyleId>{21E4AEA4-8DFA-4A89-87EB-49C32662AFE0}</a:tableStyleId>
              </a:tblPr>
              <a:tblGrid>
                <a:gridCol w="625792"/>
                <a:gridCol w="1493520"/>
                <a:gridCol w="1493520"/>
                <a:gridCol w="1493520"/>
                <a:gridCol w="1493520"/>
              </a:tblGrid>
              <a:tr h="312391">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T2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T3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T4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write(x)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read(y)</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write(y)</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read(y)</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write(x)</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391">
                <a:tc>
                  <a:txBody>
                    <a:bodyPr/>
                    <a:lstStyle/>
                    <a:p>
                      <a:pPr algn="ctr"/>
                      <a:r>
                        <a:rPr kumimoji="1" lang="en-US" altLang="ja-JP" sz="1600" dirty="0" smtClean="0"/>
                        <a:t>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smtClean="0"/>
                        <a:t>read(y)</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1643042" y="4500570"/>
            <a:ext cx="571504" cy="461665"/>
          </a:xfrm>
          <a:prstGeom prst="rect">
            <a:avLst/>
          </a:prstGeom>
          <a:noFill/>
        </p:spPr>
        <p:txBody>
          <a:bodyPr wrap="square" rtlCol="0">
            <a:spAutoFit/>
          </a:bodyPr>
          <a:lstStyle/>
          <a:p>
            <a:r>
              <a:rPr kumimoji="1" lang="en-US" altLang="ja-JP" sz="2400" dirty="0" smtClean="0"/>
              <a:t>T1</a:t>
            </a:r>
            <a:endParaRPr kumimoji="1" lang="ja-JP" altLang="en-US" sz="2400" dirty="0"/>
          </a:p>
        </p:txBody>
      </p:sp>
      <p:sp>
        <p:nvSpPr>
          <p:cNvPr id="6" name="テキスト ボックス 5"/>
          <p:cNvSpPr txBox="1"/>
          <p:nvPr/>
        </p:nvSpPr>
        <p:spPr>
          <a:xfrm>
            <a:off x="785786" y="5357826"/>
            <a:ext cx="566181" cy="461665"/>
          </a:xfrm>
          <a:prstGeom prst="rect">
            <a:avLst/>
          </a:prstGeom>
          <a:noFill/>
        </p:spPr>
        <p:txBody>
          <a:bodyPr wrap="none" rtlCol="0">
            <a:spAutoFit/>
          </a:bodyPr>
          <a:lstStyle/>
          <a:p>
            <a:r>
              <a:rPr kumimoji="1" lang="en-US" altLang="ja-JP" sz="2400" dirty="0" smtClean="0"/>
              <a:t>T2</a:t>
            </a:r>
            <a:endParaRPr kumimoji="1" lang="ja-JP" altLang="en-US" sz="2400" dirty="0"/>
          </a:p>
        </p:txBody>
      </p:sp>
      <p:sp>
        <p:nvSpPr>
          <p:cNvPr id="7" name="テキスト ボックス 6"/>
          <p:cNvSpPr txBox="1"/>
          <p:nvPr/>
        </p:nvSpPr>
        <p:spPr>
          <a:xfrm>
            <a:off x="2500298" y="5357826"/>
            <a:ext cx="566181" cy="461665"/>
          </a:xfrm>
          <a:prstGeom prst="rect">
            <a:avLst/>
          </a:prstGeom>
          <a:noFill/>
        </p:spPr>
        <p:txBody>
          <a:bodyPr wrap="none" rtlCol="0">
            <a:spAutoFit/>
          </a:bodyPr>
          <a:lstStyle/>
          <a:p>
            <a:r>
              <a:rPr kumimoji="1" lang="en-US" altLang="ja-JP" sz="2400" dirty="0" smtClean="0"/>
              <a:t>T3</a:t>
            </a:r>
            <a:endParaRPr kumimoji="1" lang="ja-JP" altLang="en-US" sz="2400" dirty="0"/>
          </a:p>
        </p:txBody>
      </p:sp>
      <p:sp>
        <p:nvSpPr>
          <p:cNvPr id="8" name="テキスト ボックス 7"/>
          <p:cNvSpPr txBox="1"/>
          <p:nvPr/>
        </p:nvSpPr>
        <p:spPr>
          <a:xfrm>
            <a:off x="1643042" y="6286520"/>
            <a:ext cx="566181" cy="461665"/>
          </a:xfrm>
          <a:prstGeom prst="rect">
            <a:avLst/>
          </a:prstGeom>
          <a:noFill/>
        </p:spPr>
        <p:txBody>
          <a:bodyPr wrap="none" rtlCol="0">
            <a:spAutoFit/>
          </a:bodyPr>
          <a:lstStyle/>
          <a:p>
            <a:r>
              <a:rPr kumimoji="1" lang="en-US" altLang="ja-JP" sz="2400" dirty="0" smtClean="0"/>
              <a:t>T4</a:t>
            </a:r>
            <a:endParaRPr kumimoji="1" lang="ja-JP" altLang="en-US" sz="2400" dirty="0"/>
          </a:p>
        </p:txBody>
      </p:sp>
      <p:sp>
        <p:nvSpPr>
          <p:cNvPr id="37" name="テキスト ボックス 36"/>
          <p:cNvSpPr txBox="1"/>
          <p:nvPr/>
        </p:nvSpPr>
        <p:spPr>
          <a:xfrm>
            <a:off x="3357554" y="4572008"/>
            <a:ext cx="2646878" cy="46166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400" dirty="0" smtClean="0"/>
              <a:t>相反直列化可能性</a:t>
            </a:r>
            <a:endParaRPr kumimoji="1" lang="ja-JP" altLang="en-US" sz="2400" dirty="0"/>
          </a:p>
        </p:txBody>
      </p:sp>
      <p:sp>
        <p:nvSpPr>
          <p:cNvPr id="38" name="テキスト ボックス 37"/>
          <p:cNvSpPr txBox="1"/>
          <p:nvPr/>
        </p:nvSpPr>
        <p:spPr>
          <a:xfrm>
            <a:off x="3571868" y="5214950"/>
            <a:ext cx="4643471" cy="1477328"/>
          </a:xfrm>
          <a:prstGeom prst="rect">
            <a:avLst/>
          </a:prstGeom>
          <a:noFill/>
        </p:spPr>
        <p:txBody>
          <a:bodyPr wrap="square" rtlCol="0">
            <a:spAutoFit/>
          </a:bodyPr>
          <a:lstStyle/>
          <a:p>
            <a:r>
              <a:rPr kumimoji="1" lang="ja-JP" altLang="en-US" dirty="0" smtClean="0"/>
              <a:t>スケジュール</a:t>
            </a:r>
            <a:r>
              <a:rPr kumimoji="1" lang="en-US" altLang="ja-JP" dirty="0" smtClean="0"/>
              <a:t>S</a:t>
            </a:r>
            <a:r>
              <a:rPr kumimoji="1" lang="ja-JP" altLang="en-US" dirty="0" smtClean="0"/>
              <a:t>が相反直列化可能であるための必要かつ十分条件は</a:t>
            </a:r>
            <a:r>
              <a:rPr kumimoji="1" lang="en-US" altLang="ja-JP" dirty="0" smtClean="0"/>
              <a:t>S</a:t>
            </a:r>
            <a:r>
              <a:rPr kumimoji="1" lang="ja-JP" altLang="en-US" dirty="0" smtClean="0"/>
              <a:t>の相反グラフ</a:t>
            </a:r>
            <a:r>
              <a:rPr kumimoji="1" lang="en-US" altLang="ja-JP" dirty="0" smtClean="0"/>
              <a:t>CG(S)</a:t>
            </a:r>
            <a:r>
              <a:rPr kumimoji="1" lang="ja-JP" altLang="en-US" dirty="0" smtClean="0"/>
              <a:t>が非巡回であること、また</a:t>
            </a:r>
            <a:r>
              <a:rPr kumimoji="1" lang="en-US" altLang="ja-JP" dirty="0" smtClean="0"/>
              <a:t>S</a:t>
            </a:r>
            <a:r>
              <a:rPr kumimoji="1" lang="ja-JP" altLang="en-US" dirty="0" smtClean="0"/>
              <a:t>に相反等価な直列スケジュールは</a:t>
            </a:r>
            <a:r>
              <a:rPr kumimoji="1" lang="en-US" altLang="ja-JP" dirty="0" smtClean="0"/>
              <a:t>CG(S)</a:t>
            </a:r>
            <a:r>
              <a:rPr kumimoji="1" lang="ja-JP" altLang="en-US" dirty="0" smtClean="0"/>
              <a:t>をトポロジカルソートすることにより得られる</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412776"/>
            <a:ext cx="8785225" cy="561975"/>
          </a:xfrm>
        </p:spPr>
        <p:txBody>
          <a:bodyPr>
            <a:noAutofit/>
          </a:bodyPr>
          <a:lstStyle/>
          <a:p>
            <a:pPr algn="ctr"/>
            <a:r>
              <a:rPr lang="ja-JP" altLang="en-US" sz="4000" dirty="0" smtClean="0"/>
              <a:t>二つ</a:t>
            </a:r>
            <a:r>
              <a:rPr lang="ja-JP" altLang="en-US" sz="4000" dirty="0"/>
              <a:t>のスケジュール</a:t>
            </a:r>
            <a:r>
              <a:rPr lang="ja-JP" altLang="en-US" sz="4000" dirty="0" smtClean="0"/>
              <a:t>が相反等価で</a:t>
            </a:r>
            <a:r>
              <a:rPr lang="en-US" altLang="ja-JP" sz="4000" dirty="0" smtClean="0"/>
              <a:t/>
            </a:r>
            <a:br>
              <a:rPr lang="en-US" altLang="ja-JP" sz="4000" dirty="0" smtClean="0"/>
            </a:br>
            <a:r>
              <a:rPr lang="ja-JP" altLang="en-US" sz="4000" dirty="0" smtClean="0"/>
              <a:t>あれば</a:t>
            </a:r>
            <a:r>
              <a:rPr lang="ja-JP" altLang="en-US" sz="4000" dirty="0"/>
              <a:t>ビュー</a:t>
            </a:r>
            <a:r>
              <a:rPr lang="ja-JP" altLang="en-US" sz="4000" dirty="0" smtClean="0"/>
              <a:t>等価となる理由</a:t>
            </a:r>
            <a:endParaRPr kumimoji="1" lang="ja-JP" altLang="en-US" sz="4000" dirty="0"/>
          </a:p>
        </p:txBody>
      </p:sp>
      <p:sp>
        <p:nvSpPr>
          <p:cNvPr id="4" name="コンテンツ プレースホルダー 3"/>
          <p:cNvSpPr>
            <a:spLocks noGrp="1"/>
          </p:cNvSpPr>
          <p:nvPr>
            <p:ph idx="1"/>
          </p:nvPr>
        </p:nvSpPr>
        <p:spPr>
          <a:xfrm>
            <a:off x="457200" y="3068960"/>
            <a:ext cx="8229600" cy="2337123"/>
          </a:xfrm>
        </p:spPr>
        <p:txBody>
          <a:bodyPr>
            <a:normAutofit lnSpcReduction="10000"/>
          </a:bodyPr>
          <a:lstStyle/>
          <a:p>
            <a:r>
              <a:rPr kumimoji="1" lang="ja-JP" altLang="en-US" sz="3600" dirty="0" smtClean="0"/>
              <a:t>ビュー等価の条件</a:t>
            </a:r>
            <a:endParaRPr kumimoji="1" lang="en-US" altLang="ja-JP" sz="3600" dirty="0" smtClean="0"/>
          </a:p>
          <a:p>
            <a:pPr lvl="1"/>
            <a:r>
              <a:rPr kumimoji="1" lang="en-US" altLang="ja-JP" sz="3200" dirty="0" smtClean="0"/>
              <a:t>read-from</a:t>
            </a:r>
            <a:r>
              <a:rPr kumimoji="1" lang="ja-JP" altLang="en-US" sz="3200" dirty="0" smtClean="0"/>
              <a:t>関係（</a:t>
            </a:r>
            <a:r>
              <a:rPr lang="en-US" altLang="ja-JP" sz="3200" dirty="0"/>
              <a:t> </a:t>
            </a:r>
            <a:r>
              <a:rPr lang="en-US" altLang="ja-JP" sz="3200" dirty="0" err="1"/>
              <a:t>w</a:t>
            </a:r>
            <a:r>
              <a:rPr lang="en-US" altLang="ja-JP" sz="3200" baseline="-25000" dirty="0" err="1"/>
              <a:t>i</a:t>
            </a:r>
            <a:r>
              <a:rPr lang="en-US" altLang="ja-JP" sz="3200" dirty="0"/>
              <a:t>(x)</a:t>
            </a:r>
            <a:r>
              <a:rPr lang="ja-JP" altLang="en-US" sz="3200" dirty="0"/>
              <a:t>→</a:t>
            </a:r>
            <a:r>
              <a:rPr lang="en-US" altLang="ja-JP" sz="3200" dirty="0" err="1"/>
              <a:t>r</a:t>
            </a:r>
            <a:r>
              <a:rPr lang="en-US" altLang="ja-JP" sz="3200" baseline="-25000" dirty="0" err="1"/>
              <a:t>j</a:t>
            </a:r>
            <a:r>
              <a:rPr lang="en-US" altLang="ja-JP" sz="3200" dirty="0"/>
              <a:t>(x) </a:t>
            </a:r>
            <a:r>
              <a:rPr kumimoji="1" lang="ja-JP" altLang="en-US" sz="3200" dirty="0" smtClean="0"/>
              <a:t>）が等しい</a:t>
            </a:r>
            <a:endParaRPr kumimoji="1" lang="en-US" altLang="ja-JP" sz="3200" dirty="0" smtClean="0"/>
          </a:p>
          <a:p>
            <a:r>
              <a:rPr lang="ja-JP" altLang="en-US" sz="3600" dirty="0"/>
              <a:t>相</a:t>
            </a:r>
            <a:r>
              <a:rPr lang="ja-JP" altLang="en-US" sz="3600" dirty="0" smtClean="0"/>
              <a:t>反等価の条件</a:t>
            </a:r>
            <a:endParaRPr lang="en-US" altLang="ja-JP" sz="3600" dirty="0" smtClean="0"/>
          </a:p>
          <a:p>
            <a:pPr lvl="1"/>
            <a:r>
              <a:rPr lang="ja-JP" altLang="en-US" sz="3200" dirty="0"/>
              <a:t>相</a:t>
            </a:r>
            <a:r>
              <a:rPr lang="ja-JP" altLang="en-US" sz="3200" dirty="0" smtClean="0"/>
              <a:t>反関係に</a:t>
            </a:r>
            <a:r>
              <a:rPr lang="en-US" altLang="ja-JP" sz="3200" dirty="0" smtClean="0"/>
              <a:t>read-from</a:t>
            </a:r>
            <a:r>
              <a:rPr lang="ja-JP" altLang="en-US" sz="3200" dirty="0" smtClean="0"/>
              <a:t>関係が含まれている</a:t>
            </a:r>
            <a:endParaRPr lang="en-US" altLang="ja-JP" sz="3200" dirty="0" smtClean="0"/>
          </a:p>
          <a:p>
            <a:endParaRPr lang="en-US" altLang="ja-JP" sz="3600" dirty="0" smtClean="0"/>
          </a:p>
          <a:p>
            <a:pPr lvl="1"/>
            <a:endParaRPr kumimoji="1" lang="ja-JP" altLang="en-US" sz="3200" dirty="0"/>
          </a:p>
        </p:txBody>
      </p:sp>
    </p:spTree>
    <p:extLst>
      <p:ext uri="{BB962C8B-B14F-4D97-AF65-F5344CB8AC3E}">
        <p14:creationId xmlns:p14="http://schemas.microsoft.com/office/powerpoint/2010/main" val="1142609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lang="ja-JP" altLang="en-US" dirty="0" smtClean="0"/>
              <a:t>相ロック法</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ja-JP" altLang="en-US" sz="2800" dirty="0" smtClean="0"/>
              <a:t>直列化可能性判定、相反グラフ解析</a:t>
            </a:r>
            <a:endParaRPr kumimoji="1" lang="en-US" altLang="ja-JP" sz="2800" dirty="0" smtClean="0"/>
          </a:p>
          <a:p>
            <a:pPr lvl="1"/>
            <a:r>
              <a:rPr kumimoji="1" lang="ja-JP" altLang="en-US" sz="2400" dirty="0" smtClean="0"/>
              <a:t>まずトランザクション群に対して、非直列化スケジュールを作成し、それが直列化可能かどうかを判定する「静的」なアプローチ</a:t>
            </a:r>
            <a:endParaRPr kumimoji="1" lang="en-US" altLang="ja-JP" sz="2400" dirty="0" smtClean="0"/>
          </a:p>
          <a:p>
            <a:pPr lvl="1"/>
            <a:r>
              <a:rPr lang="ja-JP" altLang="en-US" sz="2400" dirty="0" smtClean="0"/>
              <a:t>同時に実行するトランザクション群がわかってから直列化なスケジュールを立てる</a:t>
            </a:r>
            <a:endParaRPr kumimoji="1" lang="en-US" altLang="ja-JP" sz="2400" dirty="0" smtClean="0"/>
          </a:p>
          <a:p>
            <a:r>
              <a:rPr lang="ja-JP" altLang="en-US" sz="2800" dirty="0" smtClean="0"/>
              <a:t>「動的」なアプローチが必要</a:t>
            </a:r>
            <a:endParaRPr lang="en-US" altLang="ja-JP" sz="2800" dirty="0" smtClean="0"/>
          </a:p>
          <a:p>
            <a:pPr lvl="1"/>
            <a:r>
              <a:rPr kumimoji="1" lang="ja-JP" altLang="en-US" sz="2400" dirty="0" smtClean="0"/>
              <a:t>あるプロトコルでトランザクションを実行させることにより、結果的に直列化可能となっている</a:t>
            </a:r>
            <a:endParaRPr kumimoji="1" lang="ja-JP" altLang="en-US" sz="2400" dirty="0"/>
          </a:p>
        </p:txBody>
      </p:sp>
      <p:sp>
        <p:nvSpPr>
          <p:cNvPr id="4" name="テキスト ボックス 3"/>
          <p:cNvSpPr txBox="1"/>
          <p:nvPr/>
        </p:nvSpPr>
        <p:spPr>
          <a:xfrm>
            <a:off x="2571736" y="5500702"/>
            <a:ext cx="2828018"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800" dirty="0" smtClean="0"/>
              <a:t>ロック法</a:t>
            </a:r>
            <a:r>
              <a:rPr kumimoji="1" lang="en-US" altLang="ja-JP" sz="2800" dirty="0" smtClean="0"/>
              <a:t>(locking)</a:t>
            </a:r>
            <a:endParaRPr kumimoji="1" lang="ja-JP"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0"/>
            <a:ext cx="7467600" cy="725470"/>
          </a:xfrm>
        </p:spPr>
        <p:txBody>
          <a:bodyPr/>
          <a:lstStyle/>
          <a:p>
            <a:r>
              <a:rPr lang="ja-JP" altLang="en-US" dirty="0" smtClean="0"/>
              <a:t>ロッキングプロトコル</a:t>
            </a:r>
            <a:endParaRPr kumimoji="1" lang="ja-JP" altLang="en-US" dirty="0"/>
          </a:p>
        </p:txBody>
      </p:sp>
      <p:sp>
        <p:nvSpPr>
          <p:cNvPr id="3" name="コンテンツ プレースホルダ 2"/>
          <p:cNvSpPr>
            <a:spLocks noGrp="1"/>
          </p:cNvSpPr>
          <p:nvPr>
            <p:ph sz="quarter" idx="1"/>
          </p:nvPr>
        </p:nvSpPr>
        <p:spPr>
          <a:xfrm>
            <a:off x="428596" y="1142984"/>
            <a:ext cx="8186766" cy="4873752"/>
          </a:xfrm>
        </p:spPr>
        <p:txBody>
          <a:bodyPr>
            <a:normAutofit fontScale="70000" lnSpcReduction="20000"/>
          </a:bodyPr>
          <a:lstStyle/>
          <a:p>
            <a:r>
              <a:rPr kumimoji="1" lang="ja-JP" altLang="en-US" sz="2800" dirty="0" smtClean="0"/>
              <a:t>最も単純なやり方：排他ロック</a:t>
            </a:r>
            <a:endParaRPr kumimoji="1" lang="en-US" altLang="ja-JP" sz="2800" dirty="0" smtClean="0"/>
          </a:p>
          <a:p>
            <a:pPr lvl="1"/>
            <a:r>
              <a:rPr kumimoji="1" lang="ja-JP" altLang="en-US" dirty="0" smtClean="0"/>
              <a:t>項目</a:t>
            </a:r>
            <a:r>
              <a:rPr kumimoji="1" lang="en-US" altLang="ja-JP" dirty="0" smtClean="0"/>
              <a:t>A</a:t>
            </a:r>
            <a:r>
              <a:rPr kumimoji="1" lang="ja-JP" altLang="en-US" dirty="0" smtClean="0"/>
              <a:t>にアクセスをする前にロックをかける</a:t>
            </a:r>
            <a:endParaRPr kumimoji="1" lang="en-US" altLang="ja-JP" dirty="0" smtClean="0"/>
          </a:p>
          <a:p>
            <a:pPr lvl="1"/>
            <a:r>
              <a:rPr lang="ja-JP" altLang="en-US" dirty="0" smtClean="0"/>
              <a:t>ロックがかかっている間はほかのトランザクションは</a:t>
            </a:r>
            <a:r>
              <a:rPr lang="en-US" altLang="ja-JP" dirty="0" smtClean="0"/>
              <a:t>A</a:t>
            </a:r>
            <a:r>
              <a:rPr lang="ja-JP" altLang="en-US" dirty="0" smtClean="0"/>
              <a:t>にアクセスできない</a:t>
            </a:r>
            <a:endParaRPr lang="en-US" altLang="ja-JP" dirty="0" smtClean="0"/>
          </a:p>
          <a:p>
            <a:r>
              <a:rPr kumimoji="1" lang="ja-JP" altLang="en-US" dirty="0" smtClean="0"/>
              <a:t>排他ロックだと困ってしまう事例：</a:t>
            </a:r>
            <a:endParaRPr kumimoji="1" lang="en-US" altLang="ja-JP" dirty="0" smtClean="0"/>
          </a:p>
          <a:p>
            <a:pPr lvl="1"/>
            <a:r>
              <a:rPr lang="ja-JP" altLang="en-US" dirty="0" smtClean="0"/>
              <a:t>多くのトランザクションが同時に項目</a:t>
            </a:r>
            <a:r>
              <a:rPr lang="en-US" altLang="ja-JP" dirty="0" smtClean="0"/>
              <a:t>A</a:t>
            </a:r>
            <a:r>
              <a:rPr lang="ja-JP" altLang="en-US" dirty="0" smtClean="0"/>
              <a:t>を読み込む（</a:t>
            </a:r>
            <a:r>
              <a:rPr lang="en-US" altLang="ja-JP" dirty="0" smtClean="0"/>
              <a:t>read(A)</a:t>
            </a:r>
            <a:r>
              <a:rPr lang="ja-JP" altLang="en-US" dirty="0" smtClean="0"/>
              <a:t>）</a:t>
            </a:r>
            <a:endParaRPr lang="en-US" altLang="ja-JP" dirty="0" smtClean="0"/>
          </a:p>
          <a:p>
            <a:pPr lvl="1"/>
            <a:r>
              <a:rPr kumimoji="1" lang="ja-JP" altLang="en-US" dirty="0" smtClean="0"/>
              <a:t>読み込み同士ならば排他制御をしないほうが効率的</a:t>
            </a:r>
            <a:endParaRPr kumimoji="1" lang="en-US" altLang="ja-JP" dirty="0" smtClean="0"/>
          </a:p>
          <a:p>
            <a:r>
              <a:rPr kumimoji="1" lang="ja-JP" altLang="en-US" dirty="0" smtClean="0"/>
              <a:t>以下のようにロックの種類を設定する</a:t>
            </a:r>
            <a:endParaRPr kumimoji="1" lang="en-US" altLang="ja-JP" dirty="0" smtClean="0"/>
          </a:p>
          <a:p>
            <a:pPr lvl="1"/>
            <a:r>
              <a:rPr lang="ja-JP" altLang="en-US" dirty="0" smtClean="0"/>
              <a:t>共有ロック</a:t>
            </a:r>
            <a:r>
              <a:rPr lang="en-US" altLang="ja-JP" dirty="0" smtClean="0"/>
              <a:t/>
            </a:r>
            <a:br>
              <a:rPr lang="en-US" altLang="ja-JP" dirty="0" smtClean="0"/>
            </a:br>
            <a:r>
              <a:rPr lang="en-US" altLang="ja-JP" dirty="0" smtClean="0"/>
              <a:t>(Shared Lock, Read Lock)</a:t>
            </a:r>
            <a:br>
              <a:rPr lang="en-US" altLang="ja-JP" dirty="0" smtClean="0"/>
            </a:br>
            <a:r>
              <a:rPr lang="en-US" altLang="ja-JP" dirty="0" smtClean="0"/>
              <a:t> </a:t>
            </a:r>
            <a:r>
              <a:rPr lang="ja-JP" altLang="en-US" dirty="0" smtClean="0"/>
              <a:t>データ読み込みのための</a:t>
            </a:r>
            <a:r>
              <a:rPr lang="en-US" altLang="ja-JP" dirty="0" smtClean="0"/>
              <a:t/>
            </a:r>
            <a:br>
              <a:rPr lang="en-US" altLang="ja-JP" dirty="0" smtClean="0"/>
            </a:br>
            <a:r>
              <a:rPr lang="ja-JP" altLang="en-US" dirty="0" smtClean="0"/>
              <a:t> ロック</a:t>
            </a:r>
            <a:endParaRPr lang="en-US" altLang="ja-JP" dirty="0" smtClean="0"/>
          </a:p>
          <a:p>
            <a:pPr lvl="1"/>
            <a:r>
              <a:rPr kumimoji="1" lang="ja-JP" altLang="en-US" dirty="0" smtClean="0"/>
              <a:t>専有ロック</a:t>
            </a:r>
            <a:r>
              <a:rPr kumimoji="1" lang="en-US" altLang="ja-JP" dirty="0" smtClean="0"/>
              <a:t/>
            </a:r>
            <a:br>
              <a:rPr kumimoji="1" lang="en-US" altLang="ja-JP" dirty="0" smtClean="0"/>
            </a:br>
            <a:r>
              <a:rPr kumimoji="1" lang="en-US" altLang="ja-JP" dirty="0" smtClean="0"/>
              <a:t>(</a:t>
            </a:r>
            <a:r>
              <a:rPr kumimoji="1" lang="en-US" altLang="ja-JP" dirty="0" err="1" smtClean="0"/>
              <a:t>eXclusive</a:t>
            </a:r>
            <a:r>
              <a:rPr kumimoji="1" lang="en-US" altLang="ja-JP" dirty="0" smtClean="0"/>
              <a:t> Lock, Write Lock)</a:t>
            </a:r>
            <a:r>
              <a:rPr lang="en-US" altLang="ja-JP" dirty="0" smtClean="0"/>
              <a:t/>
            </a:r>
            <a:br>
              <a:rPr lang="en-US" altLang="ja-JP" dirty="0" smtClean="0"/>
            </a:br>
            <a:r>
              <a:rPr lang="en-US" altLang="ja-JP" dirty="0" smtClean="0"/>
              <a:t> </a:t>
            </a:r>
            <a:r>
              <a:rPr lang="ja-JP" altLang="en-US" dirty="0" smtClean="0"/>
              <a:t>データ書き込みのための</a:t>
            </a:r>
            <a:r>
              <a:rPr lang="en-US" altLang="ja-JP" dirty="0" smtClean="0"/>
              <a:t/>
            </a:r>
            <a:br>
              <a:rPr lang="en-US" altLang="ja-JP" dirty="0" smtClean="0"/>
            </a:br>
            <a:r>
              <a:rPr lang="ja-JP" altLang="en-US" dirty="0" smtClean="0"/>
              <a:t>　ロック</a:t>
            </a:r>
            <a:endParaRPr kumimoji="1" lang="en-US" altLang="ja-JP" dirty="0" smtClean="0"/>
          </a:p>
        </p:txBody>
      </p:sp>
      <p:graphicFrame>
        <p:nvGraphicFramePr>
          <p:cNvPr id="4" name="表 3"/>
          <p:cNvGraphicFramePr>
            <a:graphicFrameLocks noGrp="1"/>
          </p:cNvGraphicFramePr>
          <p:nvPr/>
        </p:nvGraphicFramePr>
        <p:xfrm>
          <a:off x="4714876" y="4143380"/>
          <a:ext cx="4238613" cy="1928826"/>
        </p:xfrm>
        <a:graphic>
          <a:graphicData uri="http://schemas.openxmlformats.org/drawingml/2006/table">
            <a:tbl>
              <a:tblPr bandRow="1">
                <a:tableStyleId>{00A15C55-8517-42AA-B614-E9B94910E393}</a:tableStyleId>
              </a:tblPr>
              <a:tblGrid>
                <a:gridCol w="1412871"/>
                <a:gridCol w="1412871"/>
                <a:gridCol w="1412871"/>
              </a:tblGrid>
              <a:tr h="642942">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smtClean="0"/>
                        <a:t>共有</a:t>
                      </a:r>
                      <a:r>
                        <a:rPr kumimoji="1" lang="en-US" altLang="ja-JP" dirty="0" smtClean="0"/>
                        <a:t/>
                      </a:r>
                      <a:br>
                        <a:rPr kumimoji="1" lang="en-US" altLang="ja-JP" dirty="0" smtClean="0"/>
                      </a:br>
                      <a:r>
                        <a:rPr kumimoji="1" lang="en-US" altLang="ja-JP" dirty="0" smtClean="0"/>
                        <a:t>(</a:t>
                      </a:r>
                      <a:r>
                        <a:rPr kumimoji="1" lang="en-US" altLang="ja-JP" dirty="0" err="1" smtClean="0"/>
                        <a:t>rl</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dirty="0" smtClean="0"/>
                        <a:t>専有</a:t>
                      </a:r>
                      <a:endParaRPr kumimoji="1" lang="en-US" altLang="ja-JP" dirty="0" smtClean="0"/>
                    </a:p>
                    <a:p>
                      <a:pPr algn="ctr"/>
                      <a:r>
                        <a:rPr kumimoji="1" lang="en-US" altLang="ja-JP" dirty="0" smtClean="0"/>
                        <a:t>(</a:t>
                      </a:r>
                      <a:r>
                        <a:rPr kumimoji="1" lang="en-US" altLang="ja-JP" dirty="0" err="1" smtClean="0"/>
                        <a:t>wl</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2942">
                <a:tc>
                  <a:txBody>
                    <a:bodyPr/>
                    <a:lstStyle/>
                    <a:p>
                      <a:pPr algn="ctr"/>
                      <a:r>
                        <a:rPr kumimoji="1" lang="ja-JP" altLang="en-US" dirty="0" smtClean="0"/>
                        <a:t>共有</a:t>
                      </a:r>
                      <a:endParaRPr kumimoji="1" lang="en-US" altLang="ja-JP" dirty="0" smtClean="0"/>
                    </a:p>
                    <a:p>
                      <a:pPr algn="ctr"/>
                      <a:r>
                        <a:rPr kumimoji="1" lang="en-US" altLang="ja-JP" dirty="0" smtClean="0"/>
                        <a:t>(</a:t>
                      </a:r>
                      <a:r>
                        <a:rPr kumimoji="1" lang="en-US" altLang="ja-JP" dirty="0" err="1" smtClean="0"/>
                        <a:t>rl</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Y</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N</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2942">
                <a:tc>
                  <a:txBody>
                    <a:bodyPr/>
                    <a:lstStyle/>
                    <a:p>
                      <a:pPr algn="ctr"/>
                      <a:r>
                        <a:rPr kumimoji="1" lang="ja-JP" altLang="en-US" dirty="0" smtClean="0"/>
                        <a:t>占有</a:t>
                      </a:r>
                      <a:endParaRPr kumimoji="1" lang="en-US" altLang="ja-JP" dirty="0" smtClean="0"/>
                    </a:p>
                    <a:p>
                      <a:pPr algn="ctr"/>
                      <a:r>
                        <a:rPr kumimoji="1" lang="en-US" altLang="ja-JP" dirty="0" smtClean="0"/>
                        <a:t>(</a:t>
                      </a:r>
                      <a:r>
                        <a:rPr kumimoji="1" lang="en-US" altLang="ja-JP" dirty="0" err="1" smtClean="0"/>
                        <a:t>wl</a:t>
                      </a:r>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N</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400" dirty="0" smtClean="0"/>
                        <a:t>N</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654032"/>
          </a:xfrm>
        </p:spPr>
        <p:txBody>
          <a:bodyPr/>
          <a:lstStyle/>
          <a:p>
            <a:r>
              <a:rPr kumimoji="1" lang="ja-JP" altLang="en-US" dirty="0" smtClean="0"/>
              <a:t>ロッキングプロトコル</a:t>
            </a:r>
            <a:endParaRPr kumimoji="1" lang="ja-JP" altLang="en-US" dirty="0"/>
          </a:p>
        </p:txBody>
      </p:sp>
      <p:sp>
        <p:nvSpPr>
          <p:cNvPr id="5" name="テキスト ボックス 4"/>
          <p:cNvSpPr txBox="1"/>
          <p:nvPr/>
        </p:nvSpPr>
        <p:spPr>
          <a:xfrm>
            <a:off x="285720" y="2357430"/>
            <a:ext cx="1912703" cy="1200329"/>
          </a:xfrm>
          <a:prstGeom prst="rect">
            <a:avLst/>
          </a:prstGeom>
          <a:noFill/>
          <a:ln w="9525">
            <a:solidFill>
              <a:schemeClr val="tx1"/>
            </a:solidFill>
          </a:ln>
        </p:spPr>
        <p:txBody>
          <a:bodyPr wrap="none" rtlCol="0">
            <a:spAutoFit/>
          </a:bodyPr>
          <a:lstStyle/>
          <a:p>
            <a:r>
              <a:rPr kumimoji="1" lang="en-US" altLang="ja-JP" dirty="0" smtClean="0"/>
              <a:t>begin</a:t>
            </a:r>
          </a:p>
          <a:p>
            <a:r>
              <a:rPr lang="en-US" altLang="ja-JP" dirty="0" smtClean="0"/>
              <a:t>  read(y)</a:t>
            </a:r>
          </a:p>
          <a:p>
            <a:r>
              <a:rPr lang="en-US" altLang="ja-JP" dirty="0"/>
              <a:t> </a:t>
            </a:r>
            <a:r>
              <a:rPr lang="en-US" altLang="ja-JP" dirty="0" smtClean="0"/>
              <a:t> write(y:=y+10)</a:t>
            </a:r>
            <a:endParaRPr lang="en-US" altLang="ja-JP" dirty="0"/>
          </a:p>
          <a:p>
            <a:r>
              <a:rPr kumimoji="1" lang="en-US" altLang="ja-JP" dirty="0" smtClean="0"/>
              <a:t>commit</a:t>
            </a:r>
            <a:endParaRPr kumimoji="1" lang="ja-JP" altLang="en-US" dirty="0"/>
          </a:p>
        </p:txBody>
      </p:sp>
      <p:sp>
        <p:nvSpPr>
          <p:cNvPr id="6" name="テキスト ボックス 5"/>
          <p:cNvSpPr txBox="1"/>
          <p:nvPr/>
        </p:nvSpPr>
        <p:spPr>
          <a:xfrm>
            <a:off x="3929058" y="1857364"/>
            <a:ext cx="1928826" cy="2031325"/>
          </a:xfrm>
          <a:prstGeom prst="rect">
            <a:avLst/>
          </a:prstGeom>
          <a:noFill/>
          <a:ln w="9525">
            <a:solidFill>
              <a:schemeClr val="tx1"/>
            </a:solidFill>
          </a:ln>
        </p:spPr>
        <p:txBody>
          <a:bodyPr wrap="square" rtlCol="0">
            <a:spAutoFit/>
          </a:bodyPr>
          <a:lstStyle/>
          <a:p>
            <a:r>
              <a:rPr kumimoji="1" lang="en-US" altLang="ja-JP" dirty="0" smtClean="0"/>
              <a:t>begin</a:t>
            </a:r>
          </a:p>
          <a:p>
            <a:r>
              <a:rPr lang="ja-JP" altLang="en-US" dirty="0"/>
              <a:t>　</a:t>
            </a:r>
            <a:r>
              <a:rPr lang="en-US" altLang="ja-JP" dirty="0" err="1" smtClean="0"/>
              <a:t>rl</a:t>
            </a:r>
            <a:r>
              <a:rPr lang="en-US" altLang="ja-JP" dirty="0" smtClean="0"/>
              <a:t>(y)</a:t>
            </a:r>
            <a:endParaRPr kumimoji="1" lang="en-US" altLang="ja-JP" dirty="0" smtClean="0"/>
          </a:p>
          <a:p>
            <a:r>
              <a:rPr lang="en-US" altLang="ja-JP" dirty="0" smtClean="0"/>
              <a:t>  read(y)</a:t>
            </a:r>
          </a:p>
          <a:p>
            <a:r>
              <a:rPr lang="ja-JP" altLang="en-US" dirty="0" smtClean="0"/>
              <a:t>　</a:t>
            </a:r>
            <a:r>
              <a:rPr lang="en-US" altLang="ja-JP" dirty="0" err="1" smtClean="0"/>
              <a:t>wl</a:t>
            </a:r>
            <a:r>
              <a:rPr lang="en-US" altLang="ja-JP" dirty="0" smtClean="0"/>
              <a:t>(y)</a:t>
            </a:r>
          </a:p>
          <a:p>
            <a:r>
              <a:rPr lang="ja-JP" altLang="en-US" dirty="0" smtClean="0"/>
              <a:t>　</a:t>
            </a:r>
            <a:r>
              <a:rPr lang="en-US" altLang="ja-JP" dirty="0" smtClean="0"/>
              <a:t>write(y:=y+10)</a:t>
            </a:r>
          </a:p>
          <a:p>
            <a:r>
              <a:rPr lang="en-US" altLang="ja-JP" dirty="0"/>
              <a:t> </a:t>
            </a:r>
            <a:r>
              <a:rPr lang="en-US" altLang="ja-JP" dirty="0" smtClean="0"/>
              <a:t> </a:t>
            </a:r>
            <a:r>
              <a:rPr lang="en-US" altLang="ja-JP" dirty="0" err="1" smtClean="0"/>
              <a:t>wu</a:t>
            </a:r>
            <a:r>
              <a:rPr lang="en-US" altLang="ja-JP" dirty="0" smtClean="0"/>
              <a:t>(y)</a:t>
            </a:r>
          </a:p>
          <a:p>
            <a:r>
              <a:rPr kumimoji="1" lang="en-US" altLang="ja-JP" dirty="0" smtClean="0"/>
              <a:t>commit</a:t>
            </a:r>
            <a:endParaRPr kumimoji="1" lang="ja-JP" altLang="en-US" dirty="0"/>
          </a:p>
        </p:txBody>
      </p:sp>
      <p:sp>
        <p:nvSpPr>
          <p:cNvPr id="7" name="右矢印 6"/>
          <p:cNvSpPr/>
          <p:nvPr/>
        </p:nvSpPr>
        <p:spPr>
          <a:xfrm>
            <a:off x="2357422" y="2714620"/>
            <a:ext cx="1357322" cy="500066"/>
          </a:xfrm>
          <a:prstGeom prst="rightArrow">
            <a:avLst>
              <a:gd name="adj1" fmla="val 50000"/>
              <a:gd name="adj2" fmla="val 97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rot="10800000">
            <a:off x="4693718" y="2902076"/>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6215074" y="2285992"/>
            <a:ext cx="2491533" cy="1200329"/>
          </a:xfrm>
          <a:prstGeom prst="rect">
            <a:avLst/>
          </a:prstGeom>
          <a:noFill/>
        </p:spPr>
        <p:txBody>
          <a:bodyPr wrap="square" rtlCol="0">
            <a:spAutoFit/>
          </a:bodyPr>
          <a:lstStyle/>
          <a:p>
            <a:r>
              <a:rPr kumimoji="1" lang="ja-JP" altLang="en-US" dirty="0" smtClean="0"/>
              <a:t>ロックのアップグレード</a:t>
            </a:r>
            <a:r>
              <a:rPr lang="ja-JP" altLang="en-US" dirty="0" smtClean="0"/>
              <a:t>（共有ロックから占有ロックへ）</a:t>
            </a:r>
            <a:r>
              <a:rPr lang="ja-JP" altLang="en-US" dirty="0"/>
              <a:t>は</a:t>
            </a:r>
            <a:r>
              <a:rPr lang="ja-JP" altLang="en-US" dirty="0" smtClean="0"/>
              <a:t>アンロックなしにできる。</a:t>
            </a:r>
            <a:endParaRPr kumimoji="1" lang="ja-JP" altLang="en-US" dirty="0"/>
          </a:p>
        </p:txBody>
      </p:sp>
      <p:sp>
        <p:nvSpPr>
          <p:cNvPr id="8" name="テキスト ボックス 7"/>
          <p:cNvSpPr txBox="1"/>
          <p:nvPr/>
        </p:nvSpPr>
        <p:spPr>
          <a:xfrm>
            <a:off x="428596" y="3857628"/>
            <a:ext cx="1766830" cy="461665"/>
          </a:xfrm>
          <a:prstGeom prst="rect">
            <a:avLst/>
          </a:prstGeom>
          <a:noFill/>
        </p:spPr>
        <p:txBody>
          <a:bodyPr wrap="none" rtlCol="0">
            <a:spAutoFit/>
          </a:bodyPr>
          <a:lstStyle/>
          <a:p>
            <a:r>
              <a:rPr kumimoji="1" lang="en-US" altLang="ja-JP" sz="2400" dirty="0" smtClean="0"/>
              <a:t>S=r(y)w(y)c</a:t>
            </a:r>
            <a:endParaRPr kumimoji="1" lang="ja-JP" altLang="en-US" sz="2400" dirty="0"/>
          </a:p>
        </p:txBody>
      </p:sp>
      <p:sp>
        <p:nvSpPr>
          <p:cNvPr id="9" name="テキスト ボックス 8"/>
          <p:cNvSpPr txBox="1"/>
          <p:nvPr/>
        </p:nvSpPr>
        <p:spPr>
          <a:xfrm>
            <a:off x="3786182" y="4000504"/>
            <a:ext cx="3701654" cy="461665"/>
          </a:xfrm>
          <a:prstGeom prst="rect">
            <a:avLst/>
          </a:prstGeom>
          <a:noFill/>
        </p:spPr>
        <p:txBody>
          <a:bodyPr wrap="none" rtlCol="0">
            <a:spAutoFit/>
          </a:bodyPr>
          <a:lstStyle/>
          <a:p>
            <a:r>
              <a:rPr kumimoji="1" lang="en-US" altLang="ja-JP" sz="2400" dirty="0" smtClean="0"/>
              <a:t>S=</a:t>
            </a:r>
            <a:r>
              <a:rPr kumimoji="1" lang="en-US" altLang="ja-JP" sz="2400" dirty="0" err="1" smtClean="0"/>
              <a:t>rl</a:t>
            </a:r>
            <a:r>
              <a:rPr kumimoji="1" lang="en-US" altLang="ja-JP" sz="2400" dirty="0" smtClean="0"/>
              <a:t>(y)r(y)</a:t>
            </a:r>
            <a:r>
              <a:rPr kumimoji="1" lang="en-US" altLang="ja-JP" sz="2400" dirty="0" err="1" smtClean="0"/>
              <a:t>wl</a:t>
            </a:r>
            <a:r>
              <a:rPr kumimoji="1" lang="en-US" altLang="ja-JP" sz="2400" dirty="0" smtClean="0"/>
              <a:t>(y)w(y)</a:t>
            </a:r>
            <a:r>
              <a:rPr kumimoji="1" lang="en-US" altLang="ja-JP" sz="2400" dirty="0" err="1" smtClean="0"/>
              <a:t>wu</a:t>
            </a:r>
            <a:r>
              <a:rPr kumimoji="1" lang="en-US" altLang="ja-JP" sz="2400" dirty="0" smtClean="0"/>
              <a:t>(</a:t>
            </a:r>
            <a:r>
              <a:rPr lang="en-US" altLang="ja-JP" sz="2400" dirty="0" smtClean="0"/>
              <a:t>y)</a:t>
            </a:r>
            <a:r>
              <a:rPr kumimoji="1" lang="en-US" altLang="ja-JP" sz="2400" dirty="0" smtClean="0"/>
              <a:t>c</a:t>
            </a:r>
            <a:endParaRPr kumimoji="1" lang="ja-JP"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142852"/>
            <a:ext cx="7829576" cy="654032"/>
          </a:xfrm>
        </p:spPr>
        <p:txBody>
          <a:bodyPr/>
          <a:lstStyle/>
          <a:p>
            <a:r>
              <a:rPr lang="ja-JP" altLang="en-US" dirty="0" smtClean="0"/>
              <a:t>ロッキングプロトコルだけではうまくいかない</a:t>
            </a:r>
            <a:endParaRPr kumimoji="1" lang="ja-JP" altLang="en-US" dirty="0"/>
          </a:p>
        </p:txBody>
      </p:sp>
      <p:sp>
        <p:nvSpPr>
          <p:cNvPr id="3" name="コンテンツ プレースホルダ 2"/>
          <p:cNvSpPr>
            <a:spLocks noGrp="1"/>
          </p:cNvSpPr>
          <p:nvPr>
            <p:ph sz="quarter" idx="1"/>
          </p:nvPr>
        </p:nvSpPr>
        <p:spPr>
          <a:xfrm>
            <a:off x="714348" y="1142984"/>
            <a:ext cx="8229600" cy="5000625"/>
          </a:xfrm>
        </p:spPr>
        <p:txBody>
          <a:bodyPr/>
          <a:lstStyle/>
          <a:p>
            <a:r>
              <a:rPr lang="ja-JP" altLang="en-US" sz="2800" dirty="0" smtClean="0"/>
              <a:t>トランザクション</a:t>
            </a:r>
            <a:r>
              <a:rPr lang="en-US" altLang="ja-JP" sz="2800" dirty="0" smtClean="0"/>
              <a:t>t</a:t>
            </a:r>
            <a:r>
              <a:rPr lang="en-US" altLang="ja-JP" sz="2800" baseline="-25000" dirty="0" smtClean="0"/>
              <a:t>1</a:t>
            </a:r>
            <a:r>
              <a:rPr lang="en-US" altLang="ja-JP" sz="2800" dirty="0" smtClean="0"/>
              <a:t>,t</a:t>
            </a:r>
            <a:r>
              <a:rPr lang="en-US" altLang="ja-JP" sz="2800" baseline="-25000" dirty="0" smtClean="0"/>
              <a:t>2</a:t>
            </a:r>
            <a:r>
              <a:rPr lang="ja-JP" altLang="en-US" sz="2800" dirty="0" smtClean="0"/>
              <a:t>による以下のスケジュール</a:t>
            </a:r>
            <a:r>
              <a:rPr lang="en-US" altLang="ja-JP" sz="2800" dirty="0" smtClean="0"/>
              <a:t>S</a:t>
            </a:r>
            <a:r>
              <a:rPr lang="ja-JP" altLang="en-US" sz="2800" dirty="0" smtClean="0"/>
              <a:t>について考えてみる</a:t>
            </a:r>
            <a:endParaRPr lang="en-US" altLang="ja-JP" sz="2800" dirty="0" smtClean="0"/>
          </a:p>
          <a:p>
            <a:pPr lvl="1"/>
            <a:r>
              <a:rPr kumimoji="1" lang="en-US" altLang="ja-JP" sz="2400" dirty="0" smtClean="0"/>
              <a:t>t</a:t>
            </a:r>
            <a:r>
              <a:rPr kumimoji="1" lang="en-US" altLang="ja-JP" sz="2400" baseline="-25000" dirty="0" smtClean="0"/>
              <a:t>1</a:t>
            </a:r>
            <a:r>
              <a:rPr kumimoji="1" lang="en-US" altLang="ja-JP" sz="2400" dirty="0" smtClean="0"/>
              <a:t>=r</a:t>
            </a:r>
            <a:r>
              <a:rPr kumimoji="1" lang="en-US" altLang="ja-JP" sz="2400" baseline="-25000" dirty="0" smtClean="0"/>
              <a:t>1</a:t>
            </a:r>
            <a:r>
              <a:rPr kumimoji="1" lang="en-US" altLang="ja-JP" sz="2400" dirty="0" smtClean="0"/>
              <a:t>(x)w</a:t>
            </a:r>
            <a:r>
              <a:rPr kumimoji="1" lang="en-US" altLang="ja-JP" sz="2400" baseline="-25000" dirty="0" smtClean="0"/>
              <a:t>1</a:t>
            </a:r>
            <a:r>
              <a:rPr kumimoji="1" lang="en-US" altLang="ja-JP" sz="2400" dirty="0" smtClean="0"/>
              <a:t>(y)</a:t>
            </a:r>
          </a:p>
          <a:p>
            <a:pPr lvl="1"/>
            <a:r>
              <a:rPr lang="en-US" altLang="ja-JP" sz="2400" dirty="0" smtClean="0"/>
              <a:t>t</a:t>
            </a:r>
            <a:r>
              <a:rPr lang="en-US" altLang="ja-JP" sz="2400" baseline="-25000" dirty="0" smtClean="0"/>
              <a:t>2</a:t>
            </a:r>
            <a:r>
              <a:rPr lang="en-US" altLang="ja-JP" sz="2400" dirty="0" smtClean="0"/>
              <a:t>=w</a:t>
            </a:r>
            <a:r>
              <a:rPr lang="en-US" altLang="ja-JP" sz="2400" baseline="-25000" dirty="0" smtClean="0"/>
              <a:t>2</a:t>
            </a:r>
            <a:r>
              <a:rPr lang="en-US" altLang="ja-JP" sz="2400" dirty="0" smtClean="0"/>
              <a:t>(x)w</a:t>
            </a:r>
            <a:r>
              <a:rPr lang="en-US" altLang="ja-JP" sz="2400" baseline="-25000" dirty="0" smtClean="0"/>
              <a:t>2</a:t>
            </a:r>
            <a:r>
              <a:rPr lang="en-US" altLang="ja-JP" sz="2400" dirty="0" smtClean="0"/>
              <a:t>(y)</a:t>
            </a:r>
          </a:p>
        </p:txBody>
      </p:sp>
      <p:sp>
        <p:nvSpPr>
          <p:cNvPr id="5" name="テキスト ボックス 4"/>
          <p:cNvSpPr txBox="1"/>
          <p:nvPr/>
        </p:nvSpPr>
        <p:spPr>
          <a:xfrm>
            <a:off x="785786" y="3143248"/>
            <a:ext cx="7429552" cy="830997"/>
          </a:xfrm>
          <a:prstGeom prst="rect">
            <a:avLst/>
          </a:prstGeom>
          <a:noFill/>
        </p:spPr>
        <p:txBody>
          <a:bodyPr wrap="square" rtlCol="0">
            <a:spAutoFit/>
          </a:bodyPr>
          <a:lstStyle/>
          <a:p>
            <a:r>
              <a:rPr kumimoji="1" lang="en-US" altLang="ja-JP" sz="2400" dirty="0" smtClean="0"/>
              <a:t>S=rl</a:t>
            </a:r>
            <a:r>
              <a:rPr kumimoji="1" lang="en-US" altLang="ja-JP" sz="2400" baseline="-25000" dirty="0" smtClean="0"/>
              <a:t>1</a:t>
            </a:r>
            <a:r>
              <a:rPr kumimoji="1" lang="en-US" altLang="ja-JP" sz="2400" dirty="0" smtClean="0"/>
              <a:t>(x)r</a:t>
            </a:r>
            <a:r>
              <a:rPr kumimoji="1" lang="en-US" altLang="ja-JP" sz="2400" baseline="-25000" dirty="0" smtClean="0"/>
              <a:t>1</a:t>
            </a:r>
            <a:r>
              <a:rPr kumimoji="1" lang="en-US" altLang="ja-JP" sz="2400" dirty="0" smtClean="0"/>
              <a:t>(x)ru</a:t>
            </a:r>
            <a:r>
              <a:rPr kumimoji="1" lang="en-US" altLang="ja-JP" sz="2400" baseline="-25000" dirty="0" smtClean="0"/>
              <a:t>1</a:t>
            </a:r>
            <a:r>
              <a:rPr kumimoji="1" lang="en-US" altLang="ja-JP" sz="2400" dirty="0" smtClean="0"/>
              <a:t>(x)wl</a:t>
            </a:r>
            <a:r>
              <a:rPr kumimoji="1" lang="en-US" altLang="ja-JP" sz="2400" baseline="-25000" dirty="0" smtClean="0"/>
              <a:t>2</a:t>
            </a:r>
            <a:r>
              <a:rPr kumimoji="1" lang="en-US" altLang="ja-JP" sz="2400" dirty="0" smtClean="0"/>
              <a:t>(x)w</a:t>
            </a:r>
            <a:r>
              <a:rPr kumimoji="1" lang="en-US" altLang="ja-JP" sz="2400" baseline="-25000" dirty="0" smtClean="0"/>
              <a:t>2</a:t>
            </a:r>
            <a:r>
              <a:rPr kumimoji="1" lang="en-US" altLang="ja-JP" sz="2400" dirty="0" smtClean="0"/>
              <a:t>(x)wl</a:t>
            </a:r>
            <a:r>
              <a:rPr kumimoji="1" lang="en-US" altLang="ja-JP" sz="2400" baseline="-25000" dirty="0" smtClean="0"/>
              <a:t>2</a:t>
            </a:r>
            <a:r>
              <a:rPr kumimoji="1" lang="en-US" altLang="ja-JP" sz="2400" dirty="0" smtClean="0"/>
              <a:t>(y)w</a:t>
            </a:r>
            <a:r>
              <a:rPr kumimoji="1" lang="en-US" altLang="ja-JP" sz="2400" baseline="-25000" dirty="0" smtClean="0"/>
              <a:t>2</a:t>
            </a:r>
            <a:r>
              <a:rPr kumimoji="1" lang="en-US" altLang="ja-JP" sz="2400" dirty="0" smtClean="0"/>
              <a:t>(y)wu</a:t>
            </a:r>
            <a:r>
              <a:rPr lang="en-US" altLang="ja-JP" sz="2400" baseline="-25000" dirty="0" smtClean="0"/>
              <a:t>2</a:t>
            </a:r>
            <a:r>
              <a:rPr kumimoji="1" lang="en-US" altLang="ja-JP" sz="2400" dirty="0" smtClean="0"/>
              <a:t>(x)wu</a:t>
            </a:r>
            <a:r>
              <a:rPr kumimoji="1" lang="en-US" altLang="ja-JP" sz="2400" baseline="-25000" dirty="0" smtClean="0"/>
              <a:t>2</a:t>
            </a:r>
            <a:r>
              <a:rPr kumimoji="1" lang="en-US" altLang="ja-JP" sz="2400" dirty="0" smtClean="0"/>
              <a:t>(y)c</a:t>
            </a:r>
            <a:r>
              <a:rPr kumimoji="1" lang="en-US" altLang="ja-JP" sz="2400" baseline="-25000" dirty="0" smtClean="0"/>
              <a:t>2 </a:t>
            </a:r>
            <a:br>
              <a:rPr kumimoji="1" lang="en-US" altLang="ja-JP" sz="2400" baseline="-25000" dirty="0" smtClean="0"/>
            </a:br>
            <a:r>
              <a:rPr kumimoji="1" lang="en-US" altLang="ja-JP" sz="2400" baseline="-25000" dirty="0" smtClean="0"/>
              <a:t>       </a:t>
            </a:r>
            <a:r>
              <a:rPr kumimoji="1" lang="en-US" altLang="ja-JP" sz="2400" dirty="0" smtClean="0"/>
              <a:t>wl</a:t>
            </a:r>
            <a:r>
              <a:rPr kumimoji="1" lang="en-US" altLang="ja-JP" sz="2400" baseline="-25000" dirty="0" smtClean="0"/>
              <a:t>1</a:t>
            </a:r>
            <a:r>
              <a:rPr kumimoji="1" lang="en-US" altLang="ja-JP" sz="2400" dirty="0" smtClean="0"/>
              <a:t>(y)w</a:t>
            </a:r>
            <a:r>
              <a:rPr kumimoji="1" lang="en-US" altLang="ja-JP" sz="2400" baseline="-25000" dirty="0" smtClean="0"/>
              <a:t>1</a:t>
            </a:r>
            <a:r>
              <a:rPr kumimoji="1" lang="en-US" altLang="ja-JP" sz="2400" dirty="0" smtClean="0"/>
              <a:t>(y)wu</a:t>
            </a:r>
            <a:r>
              <a:rPr kumimoji="1" lang="en-US" altLang="ja-JP" sz="2400" baseline="-25000" dirty="0" smtClean="0"/>
              <a:t>1</a:t>
            </a:r>
            <a:r>
              <a:rPr kumimoji="1" lang="en-US" altLang="ja-JP" sz="2400" dirty="0" smtClean="0"/>
              <a:t>(y)c</a:t>
            </a:r>
            <a:r>
              <a:rPr lang="en-US" altLang="ja-JP" sz="2400" baseline="-25000" dirty="0"/>
              <a:t>1</a:t>
            </a:r>
            <a:endParaRPr kumimoji="1" lang="ja-JP" altLang="en-US" sz="2400" baseline="-25000" dirty="0"/>
          </a:p>
        </p:txBody>
      </p:sp>
      <p:sp>
        <p:nvSpPr>
          <p:cNvPr id="11" name="テキスト ボックス 10"/>
          <p:cNvSpPr txBox="1"/>
          <p:nvPr/>
        </p:nvSpPr>
        <p:spPr>
          <a:xfrm>
            <a:off x="1000100" y="5643578"/>
            <a:ext cx="4695516" cy="461665"/>
          </a:xfrm>
          <a:prstGeom prst="rect">
            <a:avLst/>
          </a:prstGeom>
          <a:noFill/>
        </p:spPr>
        <p:txBody>
          <a:bodyPr wrap="none" rtlCol="0">
            <a:spAutoFit/>
          </a:bodyPr>
          <a:lstStyle/>
          <a:p>
            <a:r>
              <a:rPr kumimoji="1" lang="en-US" altLang="ja-JP" sz="2400" dirty="0" smtClean="0"/>
              <a:t>DT(S)=r</a:t>
            </a:r>
            <a:r>
              <a:rPr kumimoji="1" lang="en-US" altLang="ja-JP" sz="2400" baseline="-25000" dirty="0" smtClean="0"/>
              <a:t>1</a:t>
            </a:r>
            <a:r>
              <a:rPr kumimoji="1" lang="en-US" altLang="ja-JP" sz="2400" dirty="0" smtClean="0"/>
              <a:t>(x) w</a:t>
            </a:r>
            <a:r>
              <a:rPr kumimoji="1" lang="en-US" altLang="ja-JP" sz="2400" baseline="-25000" dirty="0" smtClean="0"/>
              <a:t>2</a:t>
            </a:r>
            <a:r>
              <a:rPr kumimoji="1" lang="en-US" altLang="ja-JP" sz="2400" dirty="0" smtClean="0"/>
              <a:t>(x) w</a:t>
            </a:r>
            <a:r>
              <a:rPr kumimoji="1" lang="en-US" altLang="ja-JP" sz="2400" baseline="-25000" dirty="0" smtClean="0"/>
              <a:t>2</a:t>
            </a:r>
            <a:r>
              <a:rPr kumimoji="1" lang="en-US" altLang="ja-JP" sz="2400" dirty="0" smtClean="0"/>
              <a:t>(y) w</a:t>
            </a:r>
            <a:r>
              <a:rPr kumimoji="1" lang="en-US" altLang="ja-JP" sz="2400" baseline="-25000" dirty="0" smtClean="0"/>
              <a:t>1</a:t>
            </a:r>
            <a:r>
              <a:rPr kumimoji="1" lang="en-US" altLang="ja-JP" sz="2400" dirty="0" smtClean="0"/>
              <a:t>(y)c</a:t>
            </a:r>
            <a:r>
              <a:rPr kumimoji="1" lang="en-US" altLang="ja-JP" sz="2400" baseline="-25000" dirty="0" smtClean="0"/>
              <a:t>1</a:t>
            </a:r>
            <a:r>
              <a:rPr kumimoji="1" lang="en-US" altLang="ja-JP" sz="2400" dirty="0" smtClean="0"/>
              <a:t>c</a:t>
            </a:r>
            <a:r>
              <a:rPr kumimoji="1" lang="en-US" altLang="ja-JP" sz="2400" baseline="-25000" dirty="0" smtClean="0"/>
              <a:t>2</a:t>
            </a:r>
            <a:endParaRPr kumimoji="1" lang="ja-JP" altLang="en-US" sz="2400" baseline="-25000" dirty="0"/>
          </a:p>
        </p:txBody>
      </p:sp>
      <p:sp>
        <p:nvSpPr>
          <p:cNvPr id="12" name="テキスト ボックス 11"/>
          <p:cNvSpPr txBox="1"/>
          <p:nvPr/>
        </p:nvSpPr>
        <p:spPr>
          <a:xfrm>
            <a:off x="1571604" y="6143644"/>
            <a:ext cx="4326826"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400" dirty="0" smtClean="0"/>
              <a:t>このスケジュールはＣＳＲかな？</a:t>
            </a:r>
            <a:endParaRPr kumimoji="1" lang="ja-JP"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a:t>
            </a:r>
            <a:r>
              <a:rPr kumimoji="1" lang="ja-JP" altLang="en-US" dirty="0" smtClean="0"/>
              <a:t>相ロック</a:t>
            </a:r>
            <a:r>
              <a:rPr kumimoji="1" lang="en-US" altLang="ja-JP" dirty="0" smtClean="0"/>
              <a:t>(2 phase lock)</a:t>
            </a:r>
            <a:endParaRPr kumimoji="1" lang="ja-JP" altLang="en-US" dirty="0"/>
          </a:p>
        </p:txBody>
      </p:sp>
      <p:sp>
        <p:nvSpPr>
          <p:cNvPr id="3" name="コンテンツ プレースホルダ 2"/>
          <p:cNvSpPr>
            <a:spLocks noGrp="1"/>
          </p:cNvSpPr>
          <p:nvPr>
            <p:ph sz="quarter" idx="1"/>
          </p:nvPr>
        </p:nvSpPr>
        <p:spPr/>
        <p:txBody>
          <a:bodyPr/>
          <a:lstStyle/>
          <a:p>
            <a:r>
              <a:rPr kumimoji="1" lang="ja-JP" altLang="en-US" dirty="0" smtClean="0"/>
              <a:t>トランザクションはデータ項目のロックが不必要となったらアンロックする。しかしトランザクションは、読み書きのために必要なすべてのロックが完了する前にそれらをアンロックすることはしない。</a:t>
            </a:r>
            <a:endParaRPr kumimoji="1" lang="ja-JP" altLang="en-US" dirty="0"/>
          </a:p>
        </p:txBody>
      </p:sp>
      <p:sp>
        <p:nvSpPr>
          <p:cNvPr id="4" name="テキスト ボックス 3"/>
          <p:cNvSpPr txBox="1"/>
          <p:nvPr/>
        </p:nvSpPr>
        <p:spPr>
          <a:xfrm>
            <a:off x="1428728" y="4071942"/>
            <a:ext cx="1157689" cy="1754326"/>
          </a:xfrm>
          <a:prstGeom prst="rect">
            <a:avLst/>
          </a:prstGeom>
          <a:noFill/>
          <a:ln w="9525">
            <a:solidFill>
              <a:schemeClr val="tx1"/>
            </a:solidFill>
          </a:ln>
        </p:spPr>
        <p:txBody>
          <a:bodyPr wrap="none" rtlCol="0">
            <a:spAutoFit/>
          </a:bodyPr>
          <a:lstStyle/>
          <a:p>
            <a:r>
              <a:rPr kumimoji="1" lang="en-US" altLang="ja-JP" dirty="0" smtClean="0"/>
              <a:t>begin</a:t>
            </a:r>
          </a:p>
          <a:p>
            <a:r>
              <a:rPr lang="ja-JP" altLang="en-US" dirty="0"/>
              <a:t>　</a:t>
            </a:r>
            <a:r>
              <a:rPr lang="en-US" altLang="ja-JP" dirty="0" smtClean="0"/>
              <a:t>read(x)</a:t>
            </a:r>
            <a:endParaRPr kumimoji="1" lang="en-US" altLang="ja-JP" dirty="0" smtClean="0"/>
          </a:p>
          <a:p>
            <a:r>
              <a:rPr lang="en-US" altLang="ja-JP" dirty="0" smtClean="0"/>
              <a:t>  read(y)</a:t>
            </a:r>
          </a:p>
          <a:p>
            <a:r>
              <a:rPr lang="en-US" altLang="ja-JP" dirty="0"/>
              <a:t> </a:t>
            </a:r>
            <a:r>
              <a:rPr lang="en-US" altLang="ja-JP" dirty="0" smtClean="0"/>
              <a:t> write(x)</a:t>
            </a:r>
          </a:p>
          <a:p>
            <a:r>
              <a:rPr lang="en-US" altLang="ja-JP" dirty="0"/>
              <a:t> </a:t>
            </a:r>
            <a:r>
              <a:rPr lang="en-US" altLang="ja-JP" dirty="0" smtClean="0"/>
              <a:t> write(y)</a:t>
            </a:r>
            <a:endParaRPr lang="en-US" altLang="ja-JP" dirty="0"/>
          </a:p>
          <a:p>
            <a:r>
              <a:rPr kumimoji="1" lang="en-US" altLang="ja-JP" dirty="0" smtClean="0"/>
              <a:t>commit</a:t>
            </a:r>
            <a:endParaRPr kumimoji="1" lang="ja-JP" altLang="en-US" dirty="0"/>
          </a:p>
        </p:txBody>
      </p:sp>
      <p:sp>
        <p:nvSpPr>
          <p:cNvPr id="5" name="テキスト ボックス 4"/>
          <p:cNvSpPr txBox="1"/>
          <p:nvPr/>
        </p:nvSpPr>
        <p:spPr>
          <a:xfrm>
            <a:off x="5072066" y="3571876"/>
            <a:ext cx="1643074" cy="3046988"/>
          </a:xfrm>
          <a:prstGeom prst="rect">
            <a:avLst/>
          </a:prstGeom>
          <a:noFill/>
          <a:ln w="9525">
            <a:solidFill>
              <a:schemeClr val="tx1"/>
            </a:solidFill>
          </a:ln>
        </p:spPr>
        <p:txBody>
          <a:bodyPr wrap="square" rtlCol="0">
            <a:spAutoFit/>
          </a:bodyPr>
          <a:lstStyle/>
          <a:p>
            <a:r>
              <a:rPr kumimoji="1" lang="en-US" altLang="ja-JP" sz="1600" dirty="0" smtClean="0"/>
              <a:t>begin</a:t>
            </a:r>
          </a:p>
          <a:p>
            <a:r>
              <a:rPr lang="ja-JP" altLang="en-US" sz="1600" dirty="0"/>
              <a:t>　</a:t>
            </a:r>
            <a:r>
              <a:rPr lang="en-US" altLang="ja-JP" sz="1600" dirty="0" err="1" smtClean="0"/>
              <a:t>rl</a:t>
            </a:r>
            <a:r>
              <a:rPr lang="en-US" altLang="ja-JP" sz="1600" dirty="0" smtClean="0"/>
              <a:t>(x)</a:t>
            </a:r>
            <a:endParaRPr kumimoji="1" lang="en-US" altLang="ja-JP" sz="1600" dirty="0" smtClean="0"/>
          </a:p>
          <a:p>
            <a:r>
              <a:rPr lang="en-US" altLang="ja-JP" sz="1600" dirty="0" smtClean="0"/>
              <a:t>  read(x)</a:t>
            </a:r>
          </a:p>
          <a:p>
            <a:r>
              <a:rPr lang="en-US" altLang="ja-JP" sz="1600" dirty="0"/>
              <a:t> </a:t>
            </a:r>
            <a:r>
              <a:rPr lang="en-US" altLang="ja-JP" sz="1600" dirty="0" smtClean="0"/>
              <a:t> </a:t>
            </a:r>
            <a:r>
              <a:rPr lang="en-US" altLang="ja-JP" sz="1600" dirty="0" err="1" smtClean="0"/>
              <a:t>rl</a:t>
            </a:r>
            <a:r>
              <a:rPr lang="en-US" altLang="ja-JP" sz="1600" dirty="0" smtClean="0"/>
              <a:t>(y)</a:t>
            </a:r>
          </a:p>
          <a:p>
            <a:r>
              <a:rPr lang="en-US" altLang="ja-JP" sz="1600" dirty="0"/>
              <a:t> </a:t>
            </a:r>
            <a:r>
              <a:rPr lang="en-US" altLang="ja-JP" sz="1600" dirty="0" smtClean="0"/>
              <a:t> read(y)</a:t>
            </a:r>
          </a:p>
          <a:p>
            <a:r>
              <a:rPr lang="en-US" altLang="ja-JP" sz="1600" dirty="0"/>
              <a:t> </a:t>
            </a:r>
            <a:r>
              <a:rPr lang="en-US" altLang="ja-JP" sz="1600" dirty="0" smtClean="0"/>
              <a:t> </a:t>
            </a:r>
            <a:r>
              <a:rPr lang="en-US" altLang="ja-JP" sz="1600" dirty="0" err="1" smtClean="0"/>
              <a:t>wl</a:t>
            </a:r>
            <a:r>
              <a:rPr lang="en-US" altLang="ja-JP" sz="1600" dirty="0" smtClean="0"/>
              <a:t>(x)</a:t>
            </a:r>
          </a:p>
          <a:p>
            <a:r>
              <a:rPr lang="en-US" altLang="ja-JP" sz="1600" dirty="0"/>
              <a:t> </a:t>
            </a:r>
            <a:r>
              <a:rPr lang="en-US" altLang="ja-JP" sz="1600" dirty="0" smtClean="0"/>
              <a:t> write(x)</a:t>
            </a:r>
          </a:p>
          <a:p>
            <a:r>
              <a:rPr lang="en-US" altLang="ja-JP" sz="1600" dirty="0" smtClean="0"/>
              <a:t>  </a:t>
            </a:r>
            <a:r>
              <a:rPr lang="en-US" altLang="ja-JP" sz="1600" dirty="0" err="1" smtClean="0"/>
              <a:t>wl</a:t>
            </a:r>
            <a:r>
              <a:rPr lang="en-US" altLang="ja-JP" sz="1600" dirty="0" smtClean="0"/>
              <a:t>(y)</a:t>
            </a:r>
          </a:p>
          <a:p>
            <a:r>
              <a:rPr lang="en-US" altLang="ja-JP" sz="1600" dirty="0" smtClean="0"/>
              <a:t>  </a:t>
            </a:r>
            <a:r>
              <a:rPr lang="en-US" altLang="ja-JP" sz="1600" dirty="0" err="1" smtClean="0"/>
              <a:t>wu</a:t>
            </a:r>
            <a:r>
              <a:rPr lang="en-US" altLang="ja-JP" sz="1600" dirty="0" smtClean="0"/>
              <a:t>(x)</a:t>
            </a:r>
          </a:p>
          <a:p>
            <a:r>
              <a:rPr lang="en-US" altLang="ja-JP" sz="1600" dirty="0" smtClean="0"/>
              <a:t>  write(y)</a:t>
            </a:r>
          </a:p>
          <a:p>
            <a:r>
              <a:rPr lang="en-US" altLang="ja-JP" sz="1600" dirty="0" smtClean="0"/>
              <a:t>  </a:t>
            </a:r>
            <a:r>
              <a:rPr lang="en-US" altLang="ja-JP" sz="1600" dirty="0" err="1" smtClean="0"/>
              <a:t>wu</a:t>
            </a:r>
            <a:r>
              <a:rPr lang="en-US" altLang="ja-JP" sz="1600" dirty="0" smtClean="0"/>
              <a:t>(y)</a:t>
            </a:r>
          </a:p>
          <a:p>
            <a:r>
              <a:rPr kumimoji="1" lang="en-US" altLang="ja-JP" sz="1600" dirty="0" smtClean="0"/>
              <a:t>commit</a:t>
            </a:r>
            <a:endParaRPr kumimoji="1" lang="ja-JP" altLang="en-US" sz="1600" dirty="0"/>
          </a:p>
        </p:txBody>
      </p:sp>
      <p:sp>
        <p:nvSpPr>
          <p:cNvPr id="6" name="右矢印 5"/>
          <p:cNvSpPr/>
          <p:nvPr/>
        </p:nvSpPr>
        <p:spPr>
          <a:xfrm>
            <a:off x="3500430" y="4429132"/>
            <a:ext cx="1357322" cy="500066"/>
          </a:xfrm>
          <a:prstGeom prst="rightArrow">
            <a:avLst>
              <a:gd name="adj1" fmla="val 50000"/>
              <a:gd name="adj2" fmla="val 97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p:cNvSpPr/>
          <p:nvPr/>
        </p:nvSpPr>
        <p:spPr>
          <a:xfrm>
            <a:off x="6715140" y="3714752"/>
            <a:ext cx="214314" cy="178595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8" name="テキスト ボックス 7"/>
          <p:cNvSpPr txBox="1"/>
          <p:nvPr/>
        </p:nvSpPr>
        <p:spPr>
          <a:xfrm>
            <a:off x="6929454" y="4429132"/>
            <a:ext cx="877163" cy="369332"/>
          </a:xfrm>
          <a:prstGeom prst="rect">
            <a:avLst/>
          </a:prstGeom>
          <a:noFill/>
        </p:spPr>
        <p:txBody>
          <a:bodyPr wrap="none" rtlCol="0">
            <a:spAutoFit/>
          </a:bodyPr>
          <a:lstStyle/>
          <a:p>
            <a:r>
              <a:rPr lang="ja-JP" altLang="en-US" dirty="0"/>
              <a:t>成長相</a:t>
            </a:r>
            <a:endParaRPr kumimoji="1" lang="ja-JP" altLang="en-US" dirty="0"/>
          </a:p>
        </p:txBody>
      </p:sp>
      <p:sp>
        <p:nvSpPr>
          <p:cNvPr id="9" name="右中かっこ 8"/>
          <p:cNvSpPr/>
          <p:nvPr/>
        </p:nvSpPr>
        <p:spPr>
          <a:xfrm>
            <a:off x="6715140" y="5500702"/>
            <a:ext cx="214314" cy="1000132"/>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10" name="テキスト ボックス 9"/>
          <p:cNvSpPr txBox="1"/>
          <p:nvPr/>
        </p:nvSpPr>
        <p:spPr>
          <a:xfrm>
            <a:off x="7000892" y="5786454"/>
            <a:ext cx="877163" cy="369332"/>
          </a:xfrm>
          <a:prstGeom prst="rect">
            <a:avLst/>
          </a:prstGeom>
          <a:noFill/>
        </p:spPr>
        <p:txBody>
          <a:bodyPr wrap="none" rtlCol="0">
            <a:spAutoFit/>
          </a:bodyPr>
          <a:lstStyle/>
          <a:p>
            <a:r>
              <a:rPr kumimoji="1" lang="ja-JP" altLang="en-US" dirty="0" smtClean="0"/>
              <a:t>縮退相</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2571736" y="3123298"/>
            <a:ext cx="3500462" cy="4286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247672" y="0"/>
            <a:ext cx="7467600" cy="796908"/>
          </a:xfrm>
        </p:spPr>
        <p:txBody>
          <a:bodyPr/>
          <a:lstStyle/>
          <a:p>
            <a:r>
              <a:rPr lang="ja-JP" altLang="en-US" dirty="0" smtClean="0"/>
              <a:t>トランザクションの同時実行</a:t>
            </a:r>
            <a:endParaRPr kumimoji="1" lang="ja-JP" altLang="en-US" dirty="0"/>
          </a:p>
        </p:txBody>
      </p:sp>
      <p:graphicFrame>
        <p:nvGraphicFramePr>
          <p:cNvPr id="4" name="表 3"/>
          <p:cNvGraphicFramePr>
            <a:graphicFrameLocks noGrp="1"/>
          </p:cNvGraphicFramePr>
          <p:nvPr/>
        </p:nvGraphicFramePr>
        <p:xfrm>
          <a:off x="75432" y="4082210"/>
          <a:ext cx="2907665" cy="2194560"/>
        </p:xfrm>
        <a:graphic>
          <a:graphicData uri="http://schemas.openxmlformats.org/drawingml/2006/table">
            <a:tbl>
              <a:tblPr firstRow="1" bandRow="1">
                <a:tableStyleId>{21E4AEA4-8DFA-4A89-87EB-49C32662AFE0}</a:tableStyleId>
              </a:tblPr>
              <a:tblGrid>
                <a:gridCol w="484505"/>
                <a:gridCol w="1211580"/>
                <a:gridCol w="1211580"/>
              </a:tblGrid>
              <a:tr h="287496">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nvGraphicFramePr>
        <p:xfrm>
          <a:off x="3071802" y="4082210"/>
          <a:ext cx="2907665" cy="2194560"/>
        </p:xfrm>
        <a:graphic>
          <a:graphicData uri="http://schemas.openxmlformats.org/drawingml/2006/table">
            <a:tbl>
              <a:tblPr firstRow="1" bandRow="1">
                <a:tableStyleId>{21E4AEA4-8DFA-4A89-87EB-49C32662AFE0}</a:tableStyleId>
              </a:tblPr>
              <a:tblGrid>
                <a:gridCol w="484505"/>
                <a:gridCol w="1211580"/>
                <a:gridCol w="1211580"/>
              </a:tblGrid>
              <a:tr h="287496">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write(x)</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write(x)</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表 5"/>
          <p:cNvGraphicFramePr>
            <a:graphicFrameLocks noGrp="1"/>
          </p:cNvGraphicFramePr>
          <p:nvPr/>
        </p:nvGraphicFramePr>
        <p:xfrm>
          <a:off x="6089465" y="4071942"/>
          <a:ext cx="2907665" cy="2194560"/>
        </p:xfrm>
        <a:graphic>
          <a:graphicData uri="http://schemas.openxmlformats.org/drawingml/2006/table">
            <a:tbl>
              <a:tblPr firstRow="1" bandRow="1">
                <a:tableStyleId>{21E4AEA4-8DFA-4A89-87EB-49C32662AFE0}</a:tableStyleId>
              </a:tblPr>
              <a:tblGrid>
                <a:gridCol w="484505"/>
                <a:gridCol w="1211580"/>
                <a:gridCol w="1211580"/>
              </a:tblGrid>
              <a:tr h="287496">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dirty="0" smtClean="0"/>
                        <a:t>write(x)</a:t>
                      </a:r>
                      <a:endParaRPr kumimoji="1" lang="ja-JP"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dirty="0" smtClean="0"/>
                        <a:t>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write(y)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テキスト ボックス 6"/>
          <p:cNvSpPr txBox="1"/>
          <p:nvPr/>
        </p:nvSpPr>
        <p:spPr>
          <a:xfrm>
            <a:off x="2000232" y="1408786"/>
            <a:ext cx="1430200" cy="1323439"/>
          </a:xfrm>
          <a:prstGeom prst="rect">
            <a:avLst/>
          </a:prstGeom>
          <a:noFill/>
        </p:spPr>
        <p:txBody>
          <a:bodyPr wrap="none" rtlCol="0">
            <a:spAutoFit/>
          </a:bodyPr>
          <a:lstStyle/>
          <a:p>
            <a:r>
              <a:rPr kumimoji="1" lang="en-US" altLang="ja-JP" sz="2000" dirty="0" smtClean="0"/>
              <a:t>begin</a:t>
            </a:r>
          </a:p>
          <a:p>
            <a:r>
              <a:rPr lang="en-US" altLang="ja-JP" sz="2000" dirty="0"/>
              <a:t> </a:t>
            </a:r>
            <a:r>
              <a:rPr lang="en-US" altLang="ja-JP" sz="2000" dirty="0" smtClean="0"/>
              <a:t>   read(x)</a:t>
            </a:r>
          </a:p>
          <a:p>
            <a:r>
              <a:rPr kumimoji="1" lang="en-US" altLang="ja-JP" sz="2000" dirty="0"/>
              <a:t> </a:t>
            </a:r>
            <a:r>
              <a:rPr kumimoji="1" lang="en-US" altLang="ja-JP" sz="2000" dirty="0" smtClean="0"/>
              <a:t>   write(x)</a:t>
            </a:r>
          </a:p>
          <a:p>
            <a:r>
              <a:rPr lang="en-US" altLang="ja-JP" sz="2000" dirty="0" smtClean="0"/>
              <a:t>commit</a:t>
            </a:r>
            <a:endParaRPr kumimoji="1" lang="ja-JP" altLang="en-US" sz="2000" dirty="0"/>
          </a:p>
        </p:txBody>
      </p:sp>
      <p:sp>
        <p:nvSpPr>
          <p:cNvPr id="8" name="テキスト ボックス 7"/>
          <p:cNvSpPr txBox="1"/>
          <p:nvPr/>
        </p:nvSpPr>
        <p:spPr>
          <a:xfrm>
            <a:off x="5286380" y="1337348"/>
            <a:ext cx="1430200" cy="1631216"/>
          </a:xfrm>
          <a:prstGeom prst="rect">
            <a:avLst/>
          </a:prstGeom>
          <a:noFill/>
        </p:spPr>
        <p:txBody>
          <a:bodyPr wrap="none" rtlCol="0">
            <a:spAutoFit/>
          </a:bodyPr>
          <a:lstStyle/>
          <a:p>
            <a:r>
              <a:rPr kumimoji="1" lang="en-US" altLang="ja-JP" sz="2000" dirty="0" smtClean="0"/>
              <a:t>begin</a:t>
            </a:r>
          </a:p>
          <a:p>
            <a:r>
              <a:rPr lang="en-US" altLang="ja-JP" sz="2000" dirty="0"/>
              <a:t> </a:t>
            </a:r>
            <a:r>
              <a:rPr lang="en-US" altLang="ja-JP" sz="2000" dirty="0" smtClean="0"/>
              <a:t>   read(x)</a:t>
            </a:r>
          </a:p>
          <a:p>
            <a:r>
              <a:rPr kumimoji="1" lang="en-US" altLang="ja-JP" sz="2000" dirty="0"/>
              <a:t> </a:t>
            </a:r>
            <a:r>
              <a:rPr kumimoji="1" lang="en-US" altLang="ja-JP" sz="2000" dirty="0" smtClean="0"/>
              <a:t>   write(x)</a:t>
            </a:r>
          </a:p>
          <a:p>
            <a:r>
              <a:rPr lang="en-US" altLang="ja-JP" sz="2000" dirty="0"/>
              <a:t> </a:t>
            </a:r>
            <a:r>
              <a:rPr lang="en-US" altLang="ja-JP" sz="2000" dirty="0" smtClean="0"/>
              <a:t>   write(y)</a:t>
            </a:r>
            <a:endParaRPr kumimoji="1" lang="en-US" altLang="ja-JP" sz="2000" dirty="0" smtClean="0"/>
          </a:p>
          <a:p>
            <a:r>
              <a:rPr lang="en-US" altLang="ja-JP" sz="2000" dirty="0" smtClean="0"/>
              <a:t>commit</a:t>
            </a:r>
            <a:endParaRPr kumimoji="1" lang="ja-JP" altLang="en-US" sz="2000" dirty="0"/>
          </a:p>
        </p:txBody>
      </p:sp>
      <p:sp>
        <p:nvSpPr>
          <p:cNvPr id="9" name="テキスト ボックス 8"/>
          <p:cNvSpPr txBox="1"/>
          <p:nvPr/>
        </p:nvSpPr>
        <p:spPr>
          <a:xfrm>
            <a:off x="1643042" y="908720"/>
            <a:ext cx="2169184"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solidFill>
                  <a:schemeClr val="tx1"/>
                </a:solidFill>
              </a:rPr>
              <a:t>Transaction 1(T1)</a:t>
            </a:r>
            <a:endParaRPr kumimoji="1" lang="ja-JP" altLang="en-US" dirty="0">
              <a:solidFill>
                <a:schemeClr val="tx1"/>
              </a:solidFill>
            </a:endParaRPr>
          </a:p>
        </p:txBody>
      </p:sp>
      <p:sp>
        <p:nvSpPr>
          <p:cNvPr id="10" name="テキスト ボックス 9"/>
          <p:cNvSpPr txBox="1"/>
          <p:nvPr/>
        </p:nvSpPr>
        <p:spPr>
          <a:xfrm>
            <a:off x="5072066" y="908720"/>
            <a:ext cx="2169184"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kumimoji="1" lang="en-US" altLang="ja-JP" dirty="0" smtClean="0">
                <a:solidFill>
                  <a:schemeClr val="tx1"/>
                </a:solidFill>
              </a:rPr>
              <a:t>Transaction 2(T2)</a:t>
            </a:r>
            <a:endParaRPr kumimoji="1" lang="ja-JP" altLang="en-US" dirty="0">
              <a:solidFill>
                <a:schemeClr val="tx1"/>
              </a:solidFill>
            </a:endParaRPr>
          </a:p>
        </p:txBody>
      </p:sp>
      <p:sp>
        <p:nvSpPr>
          <p:cNvPr id="11" name="テキスト ボックス 10"/>
          <p:cNvSpPr txBox="1"/>
          <p:nvPr/>
        </p:nvSpPr>
        <p:spPr>
          <a:xfrm>
            <a:off x="3214678" y="3123298"/>
            <a:ext cx="2148345" cy="461665"/>
          </a:xfrm>
          <a:prstGeom prst="rect">
            <a:avLst/>
          </a:prstGeom>
          <a:noFill/>
        </p:spPr>
        <p:txBody>
          <a:bodyPr wrap="none" rtlCol="0">
            <a:spAutoFit/>
          </a:bodyPr>
          <a:lstStyle/>
          <a:p>
            <a:r>
              <a:rPr lang="ja-JP" altLang="en-US" sz="2400" dirty="0"/>
              <a:t>スケジュール例</a:t>
            </a:r>
            <a:endParaRPr kumimoji="1" lang="ja-JP" altLang="en-US" sz="2400" dirty="0"/>
          </a:p>
        </p:txBody>
      </p:sp>
      <p:sp>
        <p:nvSpPr>
          <p:cNvPr id="13" name="テキスト ボックス 12"/>
          <p:cNvSpPr txBox="1"/>
          <p:nvPr/>
        </p:nvSpPr>
        <p:spPr>
          <a:xfrm>
            <a:off x="-32" y="6345816"/>
            <a:ext cx="3385863" cy="369332"/>
          </a:xfrm>
          <a:prstGeom prst="rect">
            <a:avLst/>
          </a:prstGeom>
          <a:noFill/>
        </p:spPr>
        <p:txBody>
          <a:bodyPr wrap="none" rtlCol="0">
            <a:spAutoFit/>
          </a:bodyPr>
          <a:lstStyle/>
          <a:p>
            <a:r>
              <a:rPr kumimoji="1" lang="en-US" altLang="ja-JP" dirty="0" smtClean="0"/>
              <a:t>S=r</a:t>
            </a:r>
            <a:r>
              <a:rPr kumimoji="1" lang="en-US" altLang="ja-JP" baseline="-25000" dirty="0" smtClean="0"/>
              <a:t>1</a:t>
            </a:r>
            <a:r>
              <a:rPr kumimoji="1" lang="en-US" altLang="ja-JP" dirty="0" smtClean="0"/>
              <a:t>(x)r</a:t>
            </a:r>
            <a:r>
              <a:rPr kumimoji="1" lang="en-US" altLang="ja-JP" baseline="-25000" dirty="0" smtClean="0"/>
              <a:t>2</a:t>
            </a:r>
            <a:r>
              <a:rPr kumimoji="1" lang="en-US" altLang="ja-JP" dirty="0" smtClean="0"/>
              <a:t>(x)w</a:t>
            </a:r>
            <a:r>
              <a:rPr kumimoji="1" lang="en-US" altLang="ja-JP" baseline="-25000" dirty="0" smtClean="0"/>
              <a:t>1</a:t>
            </a:r>
            <a:r>
              <a:rPr kumimoji="1" lang="en-US" altLang="ja-JP" dirty="0" smtClean="0"/>
              <a:t>(x)w</a:t>
            </a:r>
            <a:r>
              <a:rPr kumimoji="1" lang="en-US" altLang="ja-JP" baseline="-25000" dirty="0" smtClean="0"/>
              <a:t>2</a:t>
            </a:r>
            <a:r>
              <a:rPr kumimoji="1" lang="en-US" altLang="ja-JP" dirty="0" smtClean="0"/>
              <a:t>(x)w</a:t>
            </a:r>
            <a:r>
              <a:rPr kumimoji="1" lang="en-US" altLang="ja-JP" baseline="-25000" dirty="0" smtClean="0"/>
              <a:t>2</a:t>
            </a:r>
            <a:r>
              <a:rPr kumimoji="1" lang="en-US" altLang="ja-JP" dirty="0" smtClean="0"/>
              <a:t>(y)c</a:t>
            </a:r>
            <a:r>
              <a:rPr kumimoji="1" lang="en-US" altLang="ja-JP" baseline="-25000" dirty="0" smtClean="0"/>
              <a:t>1</a:t>
            </a:r>
            <a:r>
              <a:rPr kumimoji="1" lang="en-US" altLang="ja-JP" dirty="0" smtClean="0"/>
              <a:t>c</a:t>
            </a:r>
            <a:r>
              <a:rPr kumimoji="1" lang="en-US" altLang="ja-JP" baseline="-25000" dirty="0" smtClean="0"/>
              <a:t>2</a:t>
            </a:r>
            <a:endParaRPr kumimoji="1" lang="ja-JP" altLang="en-US" baseline="-25000" dirty="0"/>
          </a:p>
        </p:txBody>
      </p:sp>
      <p:sp>
        <p:nvSpPr>
          <p:cNvPr id="3" name="テキスト ボックス 2"/>
          <p:cNvSpPr txBox="1"/>
          <p:nvPr/>
        </p:nvSpPr>
        <p:spPr>
          <a:xfrm>
            <a:off x="107504" y="3717277"/>
            <a:ext cx="466794" cy="369332"/>
          </a:xfrm>
          <a:prstGeom prst="rect">
            <a:avLst/>
          </a:prstGeom>
          <a:noFill/>
        </p:spPr>
        <p:txBody>
          <a:bodyPr wrap="none" rtlCol="0">
            <a:spAutoFit/>
          </a:bodyPr>
          <a:lstStyle/>
          <a:p>
            <a:r>
              <a:rPr kumimoji="1" lang="en-US" altLang="ja-JP" dirty="0" smtClean="0"/>
              <a:t>S1</a:t>
            </a:r>
            <a:endParaRPr kumimoji="1" lang="ja-JP" altLang="en-US" dirty="0"/>
          </a:p>
        </p:txBody>
      </p:sp>
      <p:sp>
        <p:nvSpPr>
          <p:cNvPr id="14" name="テキスト ボックス 13"/>
          <p:cNvSpPr txBox="1"/>
          <p:nvPr/>
        </p:nvSpPr>
        <p:spPr>
          <a:xfrm>
            <a:off x="3152434" y="3685011"/>
            <a:ext cx="466794" cy="369332"/>
          </a:xfrm>
          <a:prstGeom prst="rect">
            <a:avLst/>
          </a:prstGeom>
          <a:noFill/>
        </p:spPr>
        <p:txBody>
          <a:bodyPr wrap="none" rtlCol="0">
            <a:spAutoFit/>
          </a:bodyPr>
          <a:lstStyle/>
          <a:p>
            <a:r>
              <a:rPr kumimoji="1" lang="en-US" altLang="ja-JP" dirty="0" smtClean="0"/>
              <a:t>S2</a:t>
            </a:r>
            <a:endParaRPr kumimoji="1" lang="ja-JP" altLang="en-US" dirty="0"/>
          </a:p>
        </p:txBody>
      </p:sp>
      <p:sp>
        <p:nvSpPr>
          <p:cNvPr id="15" name="テキスト ボックス 14"/>
          <p:cNvSpPr txBox="1"/>
          <p:nvPr/>
        </p:nvSpPr>
        <p:spPr>
          <a:xfrm>
            <a:off x="6156658" y="3685011"/>
            <a:ext cx="466794" cy="369332"/>
          </a:xfrm>
          <a:prstGeom prst="rect">
            <a:avLst/>
          </a:prstGeom>
          <a:noFill/>
        </p:spPr>
        <p:txBody>
          <a:bodyPr wrap="none" rtlCol="0">
            <a:spAutoFit/>
          </a:bodyPr>
          <a:lstStyle/>
          <a:p>
            <a:r>
              <a:rPr kumimoji="1" lang="en-US" altLang="ja-JP" dirty="0" smtClean="0"/>
              <a:t>S3</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31762"/>
            <a:ext cx="8115328" cy="654032"/>
          </a:xfrm>
        </p:spPr>
        <p:txBody>
          <a:bodyPr/>
          <a:lstStyle/>
          <a:p>
            <a:r>
              <a:rPr kumimoji="1" lang="en-US" altLang="ja-JP" dirty="0" smtClean="0"/>
              <a:t>2</a:t>
            </a:r>
            <a:r>
              <a:rPr lang="ja-JP" altLang="en-US" dirty="0" smtClean="0"/>
              <a:t>相ロッキングを使ってスケジューリングせよ</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sz="2800" dirty="0" smtClean="0"/>
              <a:t>S=w</a:t>
            </a:r>
            <a:r>
              <a:rPr kumimoji="1" lang="en-US" altLang="ja-JP" sz="2800" baseline="-25000" dirty="0" smtClean="0"/>
              <a:t>1</a:t>
            </a:r>
            <a:r>
              <a:rPr kumimoji="1" lang="en-US" altLang="ja-JP" sz="2800" dirty="0" smtClean="0"/>
              <a:t>(x)r</a:t>
            </a:r>
            <a:r>
              <a:rPr kumimoji="1" lang="en-US" altLang="ja-JP" sz="2800" baseline="-25000" dirty="0" smtClean="0"/>
              <a:t>2</a:t>
            </a:r>
            <a:r>
              <a:rPr kumimoji="1" lang="en-US" altLang="ja-JP" sz="2800" dirty="0" smtClean="0"/>
              <a:t>(x)w</a:t>
            </a:r>
            <a:r>
              <a:rPr kumimoji="1" lang="en-US" altLang="ja-JP" sz="2800" baseline="-25000" dirty="0" smtClean="0"/>
              <a:t>1</a:t>
            </a:r>
            <a:r>
              <a:rPr kumimoji="1" lang="en-US" altLang="ja-JP" sz="2800" dirty="0" smtClean="0"/>
              <a:t>(y)w</a:t>
            </a:r>
            <a:r>
              <a:rPr kumimoji="1" lang="en-US" altLang="ja-JP" sz="2800" baseline="-25000" dirty="0" smtClean="0"/>
              <a:t>1</a:t>
            </a:r>
            <a:r>
              <a:rPr kumimoji="1" lang="en-US" altLang="ja-JP" sz="2800" dirty="0" smtClean="0"/>
              <a:t>(z)r</a:t>
            </a:r>
            <a:r>
              <a:rPr kumimoji="1" lang="en-US" altLang="ja-JP" sz="2800" baseline="-25000" dirty="0" smtClean="0"/>
              <a:t>3</a:t>
            </a:r>
            <a:r>
              <a:rPr kumimoji="1" lang="en-US" altLang="ja-JP" sz="2800" dirty="0" smtClean="0"/>
              <a:t>(z)c</a:t>
            </a:r>
            <a:r>
              <a:rPr kumimoji="1" lang="en-US" altLang="ja-JP" sz="2800" baseline="-25000" dirty="0" smtClean="0"/>
              <a:t>1</a:t>
            </a:r>
            <a:r>
              <a:rPr kumimoji="1" lang="en-US" altLang="ja-JP" sz="2800" dirty="0" smtClean="0"/>
              <a:t>w</a:t>
            </a:r>
            <a:r>
              <a:rPr kumimoji="1" lang="en-US" altLang="ja-JP" sz="2800" baseline="-25000" dirty="0" smtClean="0"/>
              <a:t>2</a:t>
            </a:r>
            <a:r>
              <a:rPr kumimoji="1" lang="en-US" altLang="ja-JP" sz="2800" dirty="0" smtClean="0"/>
              <a:t>(y)w</a:t>
            </a:r>
            <a:r>
              <a:rPr kumimoji="1" lang="en-US" altLang="ja-JP" sz="2800" baseline="-25000" dirty="0" smtClean="0"/>
              <a:t>3</a:t>
            </a:r>
            <a:r>
              <a:rPr kumimoji="1" lang="en-US" altLang="ja-JP" sz="2800" dirty="0" smtClean="0"/>
              <a:t>(y)c</a:t>
            </a:r>
            <a:r>
              <a:rPr kumimoji="1" lang="en-US" altLang="ja-JP" sz="2800" baseline="-25000" dirty="0" smtClean="0"/>
              <a:t>2</a:t>
            </a:r>
            <a:r>
              <a:rPr kumimoji="1" lang="en-US" altLang="ja-JP" sz="2800" dirty="0" smtClean="0"/>
              <a:t>w</a:t>
            </a:r>
            <a:r>
              <a:rPr kumimoji="1" lang="en-US" altLang="ja-JP" sz="2800" baseline="-25000" dirty="0" smtClean="0"/>
              <a:t>3</a:t>
            </a:r>
            <a:r>
              <a:rPr kumimoji="1" lang="en-US" altLang="ja-JP" sz="2800" dirty="0" smtClean="0"/>
              <a:t>(z)c</a:t>
            </a:r>
            <a:r>
              <a:rPr kumimoji="1" lang="en-US" altLang="ja-JP" sz="2800" baseline="-25000" dirty="0" smtClean="0"/>
              <a:t>3</a:t>
            </a:r>
            <a:endParaRPr kumimoji="1" lang="ja-JP" altLang="en-US" sz="2800" baseline="-25000" dirty="0"/>
          </a:p>
        </p:txBody>
      </p:sp>
      <p:cxnSp>
        <p:nvCxnSpPr>
          <p:cNvPr id="6" name="直線コネクタ 5"/>
          <p:cNvCxnSpPr/>
          <p:nvPr/>
        </p:nvCxnSpPr>
        <p:spPr>
          <a:xfrm>
            <a:off x="1000100" y="2643182"/>
            <a:ext cx="6643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rot="5400000">
            <a:off x="785786" y="2643182"/>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623074" y="2428868"/>
            <a:ext cx="377026" cy="369332"/>
          </a:xfrm>
          <a:prstGeom prst="rect">
            <a:avLst/>
          </a:prstGeom>
          <a:noFill/>
        </p:spPr>
        <p:txBody>
          <a:bodyPr wrap="none" rtlCol="0">
            <a:spAutoFit/>
          </a:bodyPr>
          <a:lstStyle/>
          <a:p>
            <a:r>
              <a:rPr kumimoji="1" lang="en-US" altLang="ja-JP" dirty="0" smtClean="0"/>
              <a:t>t1</a:t>
            </a:r>
            <a:endParaRPr kumimoji="1" lang="ja-JP" altLang="en-US" dirty="0"/>
          </a:p>
        </p:txBody>
      </p:sp>
      <p:cxnSp>
        <p:nvCxnSpPr>
          <p:cNvPr id="11" name="直線コネクタ 10"/>
          <p:cNvCxnSpPr/>
          <p:nvPr/>
        </p:nvCxnSpPr>
        <p:spPr>
          <a:xfrm>
            <a:off x="1000100" y="3571876"/>
            <a:ext cx="6643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rot="5400000">
            <a:off x="785786" y="3571876"/>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3074" y="3357562"/>
            <a:ext cx="377026" cy="369332"/>
          </a:xfrm>
          <a:prstGeom prst="rect">
            <a:avLst/>
          </a:prstGeom>
          <a:noFill/>
        </p:spPr>
        <p:txBody>
          <a:bodyPr wrap="none" rtlCol="0">
            <a:spAutoFit/>
          </a:bodyPr>
          <a:lstStyle/>
          <a:p>
            <a:r>
              <a:rPr kumimoji="1" lang="en-US" altLang="ja-JP" dirty="0" smtClean="0"/>
              <a:t>t2</a:t>
            </a:r>
            <a:endParaRPr kumimoji="1" lang="ja-JP" altLang="en-US" dirty="0"/>
          </a:p>
        </p:txBody>
      </p:sp>
      <p:cxnSp>
        <p:nvCxnSpPr>
          <p:cNvPr id="14" name="直線コネクタ 13"/>
          <p:cNvCxnSpPr/>
          <p:nvPr/>
        </p:nvCxnSpPr>
        <p:spPr>
          <a:xfrm>
            <a:off x="1000100" y="4572008"/>
            <a:ext cx="66437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rot="5400000">
            <a:off x="785786" y="4572008"/>
            <a:ext cx="428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23074" y="4357694"/>
            <a:ext cx="377026" cy="369332"/>
          </a:xfrm>
          <a:prstGeom prst="rect">
            <a:avLst/>
          </a:prstGeom>
          <a:noFill/>
        </p:spPr>
        <p:txBody>
          <a:bodyPr wrap="none" rtlCol="0">
            <a:spAutoFit/>
          </a:bodyPr>
          <a:lstStyle/>
          <a:p>
            <a:r>
              <a:rPr kumimoji="1" lang="en-US" altLang="ja-JP" dirty="0" smtClean="0"/>
              <a:t>t3</a:t>
            </a:r>
            <a:endParaRPr kumimoji="1" lang="ja-JP"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68152"/>
            <a:ext cx="8229600" cy="5141168"/>
          </a:xfrm>
        </p:spPr>
        <p:txBody>
          <a:bodyPr>
            <a:normAutofit lnSpcReduction="10000"/>
          </a:bodyPr>
          <a:lstStyle/>
          <a:p>
            <a:r>
              <a:rPr kumimoji="1" lang="ja-JP" altLang="en-US" sz="2800" dirty="0" smtClean="0"/>
              <a:t>二相ロックの結果実行されたスケジュール</a:t>
            </a:r>
            <a:r>
              <a:rPr kumimoji="1" lang="en-US" altLang="ja-JP" sz="2800" dirty="0" smtClean="0"/>
              <a:t>s</a:t>
            </a:r>
            <a:br>
              <a:rPr kumimoji="1" lang="en-US" altLang="ja-JP" sz="2800" dirty="0" smtClean="0"/>
            </a:br>
            <a:r>
              <a:rPr kumimoji="1" lang="ja-JP" altLang="en-US" sz="2800" dirty="0" smtClean="0"/>
              <a:t>の相反グラフを考える</a:t>
            </a:r>
            <a:endParaRPr kumimoji="1" lang="en-US" altLang="ja-JP" sz="2800" dirty="0" smtClean="0"/>
          </a:p>
          <a:p>
            <a:pPr lvl="1"/>
            <a:r>
              <a:rPr lang="ja-JP" altLang="en-US" sz="2400" dirty="0"/>
              <a:t>相</a:t>
            </a:r>
            <a:r>
              <a:rPr lang="ja-JP" altLang="en-US" sz="2400" dirty="0" smtClean="0"/>
              <a:t>反グラフに </a:t>
            </a:r>
            <a:r>
              <a:rPr lang="en-US" altLang="ja-JP" sz="2400" dirty="0" smtClean="0"/>
              <a:t>t1,…,</a:t>
            </a:r>
            <a:r>
              <a:rPr lang="en-US" altLang="ja-JP" sz="2400" dirty="0" err="1" smtClean="0"/>
              <a:t>tn</a:t>
            </a:r>
            <a:r>
              <a:rPr lang="ja-JP" altLang="en-US" sz="2400" dirty="0" smtClean="0"/>
              <a:t>のパスがあるとき</a:t>
            </a:r>
            <a:r>
              <a:rPr lang="en-US" altLang="ja-JP" sz="2400" dirty="0" smtClean="0"/>
              <a:t/>
            </a:r>
            <a:br>
              <a:rPr lang="en-US" altLang="ja-JP" sz="2400" dirty="0" smtClean="0"/>
            </a:br>
            <a:r>
              <a:rPr lang="en-US" altLang="ja-JP" sz="2400" dirty="0" smtClean="0"/>
              <a:t>   u1(x) &lt; </a:t>
            </a:r>
            <a:r>
              <a:rPr lang="en-US" altLang="ja-JP" sz="2400" dirty="0" err="1" smtClean="0"/>
              <a:t>ln</a:t>
            </a:r>
            <a:r>
              <a:rPr lang="en-US" altLang="ja-JP" sz="2400" dirty="0" smtClean="0"/>
              <a:t>(y)</a:t>
            </a:r>
            <a:r>
              <a:rPr lang="ja-JP" altLang="en-US" sz="2400" dirty="0"/>
              <a:t>と</a:t>
            </a:r>
            <a:r>
              <a:rPr lang="ja-JP" altLang="en-US" sz="2400" dirty="0" smtClean="0"/>
              <a:t>なる</a:t>
            </a:r>
            <a:endParaRPr lang="en-US" altLang="ja-JP" sz="2400" dirty="0" smtClean="0"/>
          </a:p>
          <a:p>
            <a:pPr lvl="1"/>
            <a:endParaRPr kumimoji="1" lang="en-US" altLang="ja-JP" sz="2400" dirty="0"/>
          </a:p>
          <a:p>
            <a:pPr lvl="1"/>
            <a:endParaRPr lang="en-US" altLang="ja-JP" sz="2400" dirty="0" smtClean="0"/>
          </a:p>
          <a:p>
            <a:pPr lvl="1"/>
            <a:endParaRPr kumimoji="1" lang="en-US" altLang="ja-JP" sz="2400" dirty="0"/>
          </a:p>
          <a:p>
            <a:pPr lvl="1"/>
            <a:endParaRPr lang="en-US" altLang="ja-JP" sz="2400" dirty="0" smtClean="0"/>
          </a:p>
          <a:p>
            <a:pPr lvl="1"/>
            <a:endParaRPr kumimoji="1" lang="en-US" altLang="ja-JP" sz="2400" dirty="0"/>
          </a:p>
          <a:p>
            <a:pPr lvl="1"/>
            <a:endParaRPr lang="en-US" altLang="ja-JP" sz="2400" dirty="0" smtClean="0"/>
          </a:p>
          <a:p>
            <a:pPr lvl="1"/>
            <a:r>
              <a:rPr lang="ja-JP" altLang="en-US" sz="2400" dirty="0" smtClean="0"/>
              <a:t>相</a:t>
            </a:r>
            <a:r>
              <a:rPr lang="ja-JP" altLang="en-US" sz="2400" dirty="0"/>
              <a:t>反グラフ</a:t>
            </a:r>
            <a:r>
              <a:rPr lang="ja-JP" altLang="en-US" sz="2400" dirty="0" smtClean="0"/>
              <a:t>に巡回パスが含まれていたら </a:t>
            </a:r>
            <a:r>
              <a:rPr lang="en-US" altLang="ja-JP" sz="2400" dirty="0" smtClean="0"/>
              <a:t>u1(x) &lt; l1(y)</a:t>
            </a:r>
            <a:br>
              <a:rPr lang="en-US" altLang="ja-JP" sz="2400" dirty="0" smtClean="0"/>
            </a:br>
            <a:r>
              <a:rPr lang="ja-JP" altLang="en-US" sz="2400" dirty="0" smtClean="0"/>
              <a:t>となり二相ロックプロトコルに反するため、相反グラフには</a:t>
            </a:r>
            <a:r>
              <a:rPr lang="en-US" altLang="ja-JP" sz="2400" dirty="0" smtClean="0"/>
              <a:t/>
            </a:r>
            <a:br>
              <a:rPr lang="en-US" altLang="ja-JP" sz="2400" dirty="0" smtClean="0"/>
            </a:br>
            <a:r>
              <a:rPr lang="ja-JP" altLang="en-US" sz="2400" dirty="0" smtClean="0"/>
              <a:t>巡回パスは含まれない→相反直列化可能</a:t>
            </a:r>
            <a:endParaRPr kumimoji="1" lang="ja-JP" altLang="en-US" sz="2400" dirty="0"/>
          </a:p>
        </p:txBody>
      </p:sp>
      <p:sp>
        <p:nvSpPr>
          <p:cNvPr id="2" name="タイトル 1"/>
          <p:cNvSpPr>
            <a:spLocks noGrp="1"/>
          </p:cNvSpPr>
          <p:nvPr>
            <p:ph type="title"/>
          </p:nvPr>
        </p:nvSpPr>
        <p:spPr/>
        <p:txBody>
          <a:bodyPr>
            <a:normAutofit fontScale="90000"/>
          </a:bodyPr>
          <a:lstStyle/>
          <a:p>
            <a:r>
              <a:rPr lang="ja-JP" altLang="en-US" dirty="0" smtClean="0"/>
              <a:t>二相ロック</a:t>
            </a:r>
            <a:r>
              <a:rPr lang="ja-JP" altLang="en-US" dirty="0"/>
              <a:t>の</a:t>
            </a:r>
            <a:r>
              <a:rPr lang="ja-JP" altLang="en-US" dirty="0" smtClean="0"/>
              <a:t>結果スケジュールが</a:t>
            </a:r>
            <a:r>
              <a:rPr lang="en-US" altLang="ja-JP" dirty="0"/>
              <a:t/>
            </a:r>
            <a:br>
              <a:rPr lang="en-US" altLang="ja-JP" dirty="0"/>
            </a:br>
            <a:r>
              <a:rPr lang="ja-JP" altLang="en-US" dirty="0" smtClean="0"/>
              <a:t>相反直列化可能である理由</a:t>
            </a:r>
            <a:endParaRPr kumimoji="1" lang="ja-JP" altLang="en-US" dirty="0"/>
          </a:p>
        </p:txBody>
      </p:sp>
      <p:cxnSp>
        <p:nvCxnSpPr>
          <p:cNvPr id="5" name="直線矢印コネクタ 4"/>
          <p:cNvCxnSpPr/>
          <p:nvPr/>
        </p:nvCxnSpPr>
        <p:spPr>
          <a:xfrm>
            <a:off x="1259632" y="3157646"/>
            <a:ext cx="69847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839960" y="2912005"/>
            <a:ext cx="442750" cy="461665"/>
          </a:xfrm>
          <a:prstGeom prst="rect">
            <a:avLst/>
          </a:prstGeom>
          <a:noFill/>
        </p:spPr>
        <p:txBody>
          <a:bodyPr wrap="none" rtlCol="0">
            <a:spAutoFit/>
          </a:bodyPr>
          <a:lstStyle/>
          <a:p>
            <a:r>
              <a:rPr kumimoji="1" lang="en-US" altLang="ja-JP" sz="2400" dirty="0" smtClean="0"/>
              <a:t>t1</a:t>
            </a:r>
            <a:endParaRPr kumimoji="1" lang="ja-JP" altLang="en-US" sz="2400" dirty="0"/>
          </a:p>
        </p:txBody>
      </p:sp>
      <p:sp>
        <p:nvSpPr>
          <p:cNvPr id="7" name="フリーフォーム 6"/>
          <p:cNvSpPr/>
          <p:nvPr/>
        </p:nvSpPr>
        <p:spPr>
          <a:xfrm>
            <a:off x="1559859" y="2988605"/>
            <a:ext cx="1039906" cy="179294"/>
          </a:xfrm>
          <a:custGeom>
            <a:avLst/>
            <a:gdLst>
              <a:gd name="connsiteX0" fmla="*/ 0 w 1039906"/>
              <a:gd name="connsiteY0" fmla="*/ 179294 h 179294"/>
              <a:gd name="connsiteX1" fmla="*/ 0 w 1039906"/>
              <a:gd name="connsiteY1" fmla="*/ 0 h 179294"/>
              <a:gd name="connsiteX2" fmla="*/ 1039906 w 1039906"/>
              <a:gd name="connsiteY2" fmla="*/ 0 h 179294"/>
              <a:gd name="connsiteX3" fmla="*/ 1039906 w 1039906"/>
              <a:gd name="connsiteY3" fmla="*/ 170329 h 179294"/>
            </a:gdLst>
            <a:ahLst/>
            <a:cxnLst>
              <a:cxn ang="0">
                <a:pos x="connsiteX0" y="connsiteY0"/>
              </a:cxn>
              <a:cxn ang="0">
                <a:pos x="connsiteX1" y="connsiteY1"/>
              </a:cxn>
              <a:cxn ang="0">
                <a:pos x="connsiteX2" y="connsiteY2"/>
              </a:cxn>
              <a:cxn ang="0">
                <a:pos x="connsiteX3" y="connsiteY3"/>
              </a:cxn>
            </a:cxnLst>
            <a:rect l="l" t="t" r="r" b="b"/>
            <a:pathLst>
              <a:path w="1039906" h="179294">
                <a:moveTo>
                  <a:pt x="0" y="179294"/>
                </a:moveTo>
                <a:lnTo>
                  <a:pt x="0" y="0"/>
                </a:lnTo>
                <a:lnTo>
                  <a:pt x="1039906" y="0"/>
                </a:lnTo>
                <a:lnTo>
                  <a:pt x="1039906" y="1703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937786" y="2708920"/>
            <a:ext cx="28405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9" name="テキスト ボックス 8"/>
          <p:cNvSpPr txBox="1"/>
          <p:nvPr/>
        </p:nvSpPr>
        <p:spPr>
          <a:xfrm>
            <a:off x="1312669" y="3121370"/>
            <a:ext cx="595035" cy="369332"/>
          </a:xfrm>
          <a:prstGeom prst="rect">
            <a:avLst/>
          </a:prstGeom>
          <a:noFill/>
        </p:spPr>
        <p:txBody>
          <a:bodyPr wrap="none" rtlCol="0">
            <a:spAutoFit/>
          </a:bodyPr>
          <a:lstStyle/>
          <a:p>
            <a:r>
              <a:rPr kumimoji="1" lang="en-US" altLang="ja-JP" dirty="0" smtClean="0"/>
              <a:t>l1(x)</a:t>
            </a:r>
            <a:endParaRPr kumimoji="1" lang="ja-JP" altLang="en-US" dirty="0"/>
          </a:p>
        </p:txBody>
      </p:sp>
      <p:sp>
        <p:nvSpPr>
          <p:cNvPr id="10" name="テキスト ボックス 9"/>
          <p:cNvSpPr txBox="1"/>
          <p:nvPr/>
        </p:nvSpPr>
        <p:spPr>
          <a:xfrm>
            <a:off x="2330266" y="3121370"/>
            <a:ext cx="663964" cy="369332"/>
          </a:xfrm>
          <a:prstGeom prst="rect">
            <a:avLst/>
          </a:prstGeom>
          <a:noFill/>
        </p:spPr>
        <p:txBody>
          <a:bodyPr wrap="none" rtlCol="0">
            <a:spAutoFit/>
          </a:bodyPr>
          <a:lstStyle/>
          <a:p>
            <a:r>
              <a:rPr lang="en-US" altLang="ja-JP" dirty="0"/>
              <a:t>u</a:t>
            </a:r>
            <a:r>
              <a:rPr kumimoji="1" lang="en-US" altLang="ja-JP" dirty="0" smtClean="0"/>
              <a:t>1(x)</a:t>
            </a:r>
            <a:endParaRPr kumimoji="1" lang="ja-JP" altLang="en-US" dirty="0"/>
          </a:p>
        </p:txBody>
      </p:sp>
      <p:cxnSp>
        <p:nvCxnSpPr>
          <p:cNvPr id="11" name="直線矢印コネクタ 10"/>
          <p:cNvCxnSpPr/>
          <p:nvPr/>
        </p:nvCxnSpPr>
        <p:spPr>
          <a:xfrm>
            <a:off x="1259632" y="3822396"/>
            <a:ext cx="69847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839960" y="3576755"/>
            <a:ext cx="442750" cy="461665"/>
          </a:xfrm>
          <a:prstGeom prst="rect">
            <a:avLst/>
          </a:prstGeom>
          <a:noFill/>
        </p:spPr>
        <p:txBody>
          <a:bodyPr wrap="none" rtlCol="0">
            <a:spAutoFit/>
          </a:bodyPr>
          <a:lstStyle/>
          <a:p>
            <a:r>
              <a:rPr kumimoji="1" lang="en-US" altLang="ja-JP" sz="2400" dirty="0" smtClean="0"/>
              <a:t>t2</a:t>
            </a:r>
            <a:endParaRPr kumimoji="1" lang="ja-JP" altLang="en-US" sz="2400" dirty="0"/>
          </a:p>
        </p:txBody>
      </p:sp>
      <p:sp>
        <p:nvSpPr>
          <p:cNvPr id="13" name="フリーフォーム 12"/>
          <p:cNvSpPr/>
          <p:nvPr/>
        </p:nvSpPr>
        <p:spPr>
          <a:xfrm>
            <a:off x="2993613" y="3653355"/>
            <a:ext cx="661979" cy="179294"/>
          </a:xfrm>
          <a:custGeom>
            <a:avLst/>
            <a:gdLst>
              <a:gd name="connsiteX0" fmla="*/ 0 w 1039906"/>
              <a:gd name="connsiteY0" fmla="*/ 179294 h 179294"/>
              <a:gd name="connsiteX1" fmla="*/ 0 w 1039906"/>
              <a:gd name="connsiteY1" fmla="*/ 0 h 179294"/>
              <a:gd name="connsiteX2" fmla="*/ 1039906 w 1039906"/>
              <a:gd name="connsiteY2" fmla="*/ 0 h 179294"/>
              <a:gd name="connsiteX3" fmla="*/ 1039906 w 1039906"/>
              <a:gd name="connsiteY3" fmla="*/ 170329 h 179294"/>
              <a:gd name="connsiteX0" fmla="*/ 0 w 1039906"/>
              <a:gd name="connsiteY0" fmla="*/ 179294 h 179294"/>
              <a:gd name="connsiteX1" fmla="*/ 0 w 1039906"/>
              <a:gd name="connsiteY1" fmla="*/ 0 h 179294"/>
              <a:gd name="connsiteX2" fmla="*/ 1039906 w 1039906"/>
              <a:gd name="connsiteY2" fmla="*/ 0 h 179294"/>
            </a:gdLst>
            <a:ahLst/>
            <a:cxnLst>
              <a:cxn ang="0">
                <a:pos x="connsiteX0" y="connsiteY0"/>
              </a:cxn>
              <a:cxn ang="0">
                <a:pos x="connsiteX1" y="connsiteY1"/>
              </a:cxn>
              <a:cxn ang="0">
                <a:pos x="connsiteX2" y="connsiteY2"/>
              </a:cxn>
            </a:cxnLst>
            <a:rect l="l" t="t" r="r" b="b"/>
            <a:pathLst>
              <a:path w="1039906" h="179294">
                <a:moveTo>
                  <a:pt x="0" y="179294"/>
                </a:moveTo>
                <a:lnTo>
                  <a:pt x="0" y="0"/>
                </a:lnTo>
                <a:lnTo>
                  <a:pt x="103990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203848" y="3373670"/>
            <a:ext cx="284052" cy="369332"/>
          </a:xfrm>
          <a:prstGeom prst="rect">
            <a:avLst/>
          </a:prstGeom>
          <a:noFill/>
        </p:spPr>
        <p:txBody>
          <a:bodyPr wrap="none" rtlCol="0">
            <a:spAutoFit/>
          </a:bodyPr>
          <a:lstStyle/>
          <a:p>
            <a:r>
              <a:rPr kumimoji="1" lang="en-US" altLang="ja-JP" dirty="0" smtClean="0"/>
              <a:t>x</a:t>
            </a:r>
            <a:endParaRPr kumimoji="1" lang="ja-JP" altLang="en-US" dirty="0"/>
          </a:p>
        </p:txBody>
      </p:sp>
      <p:sp>
        <p:nvSpPr>
          <p:cNvPr id="15" name="テキスト ボックス 14"/>
          <p:cNvSpPr txBox="1"/>
          <p:nvPr/>
        </p:nvSpPr>
        <p:spPr>
          <a:xfrm>
            <a:off x="2746423" y="3786120"/>
            <a:ext cx="595035" cy="369332"/>
          </a:xfrm>
          <a:prstGeom prst="rect">
            <a:avLst/>
          </a:prstGeom>
          <a:noFill/>
        </p:spPr>
        <p:txBody>
          <a:bodyPr wrap="none" rtlCol="0">
            <a:spAutoFit/>
          </a:bodyPr>
          <a:lstStyle/>
          <a:p>
            <a:r>
              <a:rPr kumimoji="1" lang="en-US" altLang="ja-JP" dirty="0" smtClean="0"/>
              <a:t>l2(x)</a:t>
            </a:r>
            <a:endParaRPr kumimoji="1" lang="ja-JP" altLang="en-US" dirty="0"/>
          </a:p>
        </p:txBody>
      </p:sp>
      <p:cxnSp>
        <p:nvCxnSpPr>
          <p:cNvPr id="19" name="直線コネクタ 18"/>
          <p:cNvCxnSpPr>
            <a:stCxn id="13" idx="2"/>
          </p:cNvCxnSpPr>
          <p:nvPr/>
        </p:nvCxnSpPr>
        <p:spPr>
          <a:xfrm>
            <a:off x="3655592" y="3653355"/>
            <a:ext cx="55636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1" name="フリーフォーム 20"/>
          <p:cNvSpPr/>
          <p:nvPr/>
        </p:nvSpPr>
        <p:spPr>
          <a:xfrm flipH="1">
            <a:off x="3487900" y="3459779"/>
            <a:ext cx="585912" cy="389438"/>
          </a:xfrm>
          <a:custGeom>
            <a:avLst/>
            <a:gdLst>
              <a:gd name="connsiteX0" fmla="*/ 0 w 1039906"/>
              <a:gd name="connsiteY0" fmla="*/ 179294 h 179294"/>
              <a:gd name="connsiteX1" fmla="*/ 0 w 1039906"/>
              <a:gd name="connsiteY1" fmla="*/ 0 h 179294"/>
              <a:gd name="connsiteX2" fmla="*/ 1039906 w 1039906"/>
              <a:gd name="connsiteY2" fmla="*/ 0 h 179294"/>
              <a:gd name="connsiteX3" fmla="*/ 1039906 w 1039906"/>
              <a:gd name="connsiteY3" fmla="*/ 170329 h 179294"/>
              <a:gd name="connsiteX0" fmla="*/ 0 w 1039906"/>
              <a:gd name="connsiteY0" fmla="*/ 179294 h 179294"/>
              <a:gd name="connsiteX1" fmla="*/ 0 w 1039906"/>
              <a:gd name="connsiteY1" fmla="*/ 0 h 179294"/>
              <a:gd name="connsiteX2" fmla="*/ 1039906 w 1039906"/>
              <a:gd name="connsiteY2" fmla="*/ 0 h 179294"/>
            </a:gdLst>
            <a:ahLst/>
            <a:cxnLst>
              <a:cxn ang="0">
                <a:pos x="connsiteX0" y="connsiteY0"/>
              </a:cxn>
              <a:cxn ang="0">
                <a:pos x="connsiteX1" y="connsiteY1"/>
              </a:cxn>
              <a:cxn ang="0">
                <a:pos x="connsiteX2" y="connsiteY2"/>
              </a:cxn>
            </a:cxnLst>
            <a:rect l="l" t="t" r="r" b="b"/>
            <a:pathLst>
              <a:path w="1039906" h="179294">
                <a:moveTo>
                  <a:pt x="0" y="179294"/>
                </a:moveTo>
                <a:lnTo>
                  <a:pt x="0" y="0"/>
                </a:lnTo>
                <a:lnTo>
                  <a:pt x="103990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741830" y="3807587"/>
            <a:ext cx="663964" cy="369332"/>
          </a:xfrm>
          <a:prstGeom prst="rect">
            <a:avLst/>
          </a:prstGeom>
          <a:noFill/>
        </p:spPr>
        <p:txBody>
          <a:bodyPr wrap="none" rtlCol="0">
            <a:spAutoFit/>
          </a:bodyPr>
          <a:lstStyle/>
          <a:p>
            <a:r>
              <a:rPr lang="en-US" altLang="ja-JP" dirty="0" smtClean="0"/>
              <a:t>u</a:t>
            </a:r>
            <a:r>
              <a:rPr kumimoji="1" lang="en-US" altLang="ja-JP" dirty="0" smtClean="0"/>
              <a:t>2(y)</a:t>
            </a:r>
            <a:endParaRPr kumimoji="1" lang="ja-JP" altLang="en-US" dirty="0"/>
          </a:p>
        </p:txBody>
      </p:sp>
      <p:cxnSp>
        <p:nvCxnSpPr>
          <p:cNvPr id="23" name="直線コネクタ 22"/>
          <p:cNvCxnSpPr/>
          <p:nvPr/>
        </p:nvCxnSpPr>
        <p:spPr>
          <a:xfrm>
            <a:off x="3209716" y="3459779"/>
            <a:ext cx="55636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3624058" y="3189004"/>
            <a:ext cx="288862" cy="369332"/>
          </a:xfrm>
          <a:prstGeom prst="rect">
            <a:avLst/>
          </a:prstGeom>
          <a:noFill/>
        </p:spPr>
        <p:txBody>
          <a:bodyPr wrap="none" rtlCol="0">
            <a:spAutoFit/>
          </a:bodyPr>
          <a:lstStyle/>
          <a:p>
            <a:r>
              <a:rPr kumimoji="1" lang="en-US" altLang="ja-JP" dirty="0" smtClean="0"/>
              <a:t>y</a:t>
            </a:r>
            <a:endParaRPr kumimoji="1" lang="ja-JP" altLang="en-US" dirty="0"/>
          </a:p>
        </p:txBody>
      </p:sp>
      <p:cxnSp>
        <p:nvCxnSpPr>
          <p:cNvPr id="29" name="直線矢印コネクタ 28"/>
          <p:cNvCxnSpPr/>
          <p:nvPr/>
        </p:nvCxnSpPr>
        <p:spPr>
          <a:xfrm>
            <a:off x="1259632" y="4614484"/>
            <a:ext cx="69847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839960" y="4368843"/>
            <a:ext cx="442750" cy="461665"/>
          </a:xfrm>
          <a:prstGeom prst="rect">
            <a:avLst/>
          </a:prstGeom>
          <a:noFill/>
        </p:spPr>
        <p:txBody>
          <a:bodyPr wrap="none" rtlCol="0">
            <a:spAutoFit/>
          </a:bodyPr>
          <a:lstStyle/>
          <a:p>
            <a:r>
              <a:rPr kumimoji="1" lang="en-US" altLang="ja-JP" sz="2400" dirty="0" smtClean="0"/>
              <a:t>t3</a:t>
            </a:r>
            <a:endParaRPr kumimoji="1" lang="ja-JP" altLang="en-US" sz="2400" dirty="0"/>
          </a:p>
        </p:txBody>
      </p:sp>
      <p:sp>
        <p:nvSpPr>
          <p:cNvPr id="31" name="フリーフォーム 30"/>
          <p:cNvSpPr/>
          <p:nvPr/>
        </p:nvSpPr>
        <p:spPr>
          <a:xfrm>
            <a:off x="4527971" y="4445443"/>
            <a:ext cx="661979" cy="179294"/>
          </a:xfrm>
          <a:custGeom>
            <a:avLst/>
            <a:gdLst>
              <a:gd name="connsiteX0" fmla="*/ 0 w 1039906"/>
              <a:gd name="connsiteY0" fmla="*/ 179294 h 179294"/>
              <a:gd name="connsiteX1" fmla="*/ 0 w 1039906"/>
              <a:gd name="connsiteY1" fmla="*/ 0 h 179294"/>
              <a:gd name="connsiteX2" fmla="*/ 1039906 w 1039906"/>
              <a:gd name="connsiteY2" fmla="*/ 0 h 179294"/>
              <a:gd name="connsiteX3" fmla="*/ 1039906 w 1039906"/>
              <a:gd name="connsiteY3" fmla="*/ 170329 h 179294"/>
              <a:gd name="connsiteX0" fmla="*/ 0 w 1039906"/>
              <a:gd name="connsiteY0" fmla="*/ 179294 h 179294"/>
              <a:gd name="connsiteX1" fmla="*/ 0 w 1039906"/>
              <a:gd name="connsiteY1" fmla="*/ 0 h 179294"/>
              <a:gd name="connsiteX2" fmla="*/ 1039906 w 1039906"/>
              <a:gd name="connsiteY2" fmla="*/ 0 h 179294"/>
            </a:gdLst>
            <a:ahLst/>
            <a:cxnLst>
              <a:cxn ang="0">
                <a:pos x="connsiteX0" y="connsiteY0"/>
              </a:cxn>
              <a:cxn ang="0">
                <a:pos x="connsiteX1" y="connsiteY1"/>
              </a:cxn>
              <a:cxn ang="0">
                <a:pos x="connsiteX2" y="connsiteY2"/>
              </a:cxn>
            </a:cxnLst>
            <a:rect l="l" t="t" r="r" b="b"/>
            <a:pathLst>
              <a:path w="1039906" h="179294">
                <a:moveTo>
                  <a:pt x="0" y="179294"/>
                </a:moveTo>
                <a:lnTo>
                  <a:pt x="0" y="0"/>
                </a:lnTo>
                <a:lnTo>
                  <a:pt x="103990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4738206" y="4165758"/>
            <a:ext cx="288862" cy="369332"/>
          </a:xfrm>
          <a:prstGeom prst="rect">
            <a:avLst/>
          </a:prstGeom>
          <a:noFill/>
        </p:spPr>
        <p:txBody>
          <a:bodyPr wrap="none" rtlCol="0">
            <a:spAutoFit/>
          </a:bodyPr>
          <a:lstStyle/>
          <a:p>
            <a:r>
              <a:rPr kumimoji="1" lang="en-US" altLang="ja-JP" dirty="0" smtClean="0"/>
              <a:t>y</a:t>
            </a:r>
            <a:endParaRPr kumimoji="1" lang="ja-JP" altLang="en-US" dirty="0"/>
          </a:p>
        </p:txBody>
      </p:sp>
      <p:sp>
        <p:nvSpPr>
          <p:cNvPr id="33" name="テキスト ボックス 32"/>
          <p:cNvSpPr txBox="1"/>
          <p:nvPr/>
        </p:nvSpPr>
        <p:spPr>
          <a:xfrm>
            <a:off x="4280781" y="4578208"/>
            <a:ext cx="599844" cy="369332"/>
          </a:xfrm>
          <a:prstGeom prst="rect">
            <a:avLst/>
          </a:prstGeom>
          <a:noFill/>
        </p:spPr>
        <p:txBody>
          <a:bodyPr wrap="none" rtlCol="0">
            <a:spAutoFit/>
          </a:bodyPr>
          <a:lstStyle/>
          <a:p>
            <a:r>
              <a:rPr kumimoji="1" lang="en-US" altLang="ja-JP" dirty="0" smtClean="0"/>
              <a:t>l3(y)</a:t>
            </a:r>
            <a:endParaRPr kumimoji="1" lang="ja-JP" altLang="en-US" dirty="0"/>
          </a:p>
        </p:txBody>
      </p:sp>
      <p:cxnSp>
        <p:nvCxnSpPr>
          <p:cNvPr id="34" name="直線コネクタ 33"/>
          <p:cNvCxnSpPr>
            <a:stCxn id="31" idx="2"/>
          </p:cNvCxnSpPr>
          <p:nvPr/>
        </p:nvCxnSpPr>
        <p:spPr>
          <a:xfrm>
            <a:off x="5189950" y="4445443"/>
            <a:ext cx="55636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5" name="フリーフォーム 34"/>
          <p:cNvSpPr/>
          <p:nvPr/>
        </p:nvSpPr>
        <p:spPr>
          <a:xfrm flipH="1">
            <a:off x="5022258" y="4251867"/>
            <a:ext cx="585912" cy="389438"/>
          </a:xfrm>
          <a:custGeom>
            <a:avLst/>
            <a:gdLst>
              <a:gd name="connsiteX0" fmla="*/ 0 w 1039906"/>
              <a:gd name="connsiteY0" fmla="*/ 179294 h 179294"/>
              <a:gd name="connsiteX1" fmla="*/ 0 w 1039906"/>
              <a:gd name="connsiteY1" fmla="*/ 0 h 179294"/>
              <a:gd name="connsiteX2" fmla="*/ 1039906 w 1039906"/>
              <a:gd name="connsiteY2" fmla="*/ 0 h 179294"/>
              <a:gd name="connsiteX3" fmla="*/ 1039906 w 1039906"/>
              <a:gd name="connsiteY3" fmla="*/ 170329 h 179294"/>
              <a:gd name="connsiteX0" fmla="*/ 0 w 1039906"/>
              <a:gd name="connsiteY0" fmla="*/ 179294 h 179294"/>
              <a:gd name="connsiteX1" fmla="*/ 0 w 1039906"/>
              <a:gd name="connsiteY1" fmla="*/ 0 h 179294"/>
              <a:gd name="connsiteX2" fmla="*/ 1039906 w 1039906"/>
              <a:gd name="connsiteY2" fmla="*/ 0 h 179294"/>
            </a:gdLst>
            <a:ahLst/>
            <a:cxnLst>
              <a:cxn ang="0">
                <a:pos x="connsiteX0" y="connsiteY0"/>
              </a:cxn>
              <a:cxn ang="0">
                <a:pos x="connsiteX1" y="connsiteY1"/>
              </a:cxn>
              <a:cxn ang="0">
                <a:pos x="connsiteX2" y="connsiteY2"/>
              </a:cxn>
            </a:cxnLst>
            <a:rect l="l" t="t" r="r" b="b"/>
            <a:pathLst>
              <a:path w="1039906" h="179294">
                <a:moveTo>
                  <a:pt x="0" y="179294"/>
                </a:moveTo>
                <a:lnTo>
                  <a:pt x="0" y="0"/>
                </a:lnTo>
                <a:lnTo>
                  <a:pt x="1039906"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276188" y="4599675"/>
            <a:ext cx="655949" cy="369332"/>
          </a:xfrm>
          <a:prstGeom prst="rect">
            <a:avLst/>
          </a:prstGeom>
          <a:noFill/>
        </p:spPr>
        <p:txBody>
          <a:bodyPr wrap="none" rtlCol="0">
            <a:spAutoFit/>
          </a:bodyPr>
          <a:lstStyle/>
          <a:p>
            <a:r>
              <a:rPr lang="en-US" altLang="ja-JP" dirty="0" smtClean="0"/>
              <a:t>u</a:t>
            </a:r>
            <a:r>
              <a:rPr lang="en-US" altLang="ja-JP" dirty="0"/>
              <a:t>3</a:t>
            </a:r>
            <a:r>
              <a:rPr kumimoji="1" lang="en-US" altLang="ja-JP" dirty="0" smtClean="0"/>
              <a:t>(z)</a:t>
            </a:r>
            <a:endParaRPr kumimoji="1" lang="ja-JP" altLang="en-US" dirty="0"/>
          </a:p>
        </p:txBody>
      </p:sp>
      <p:cxnSp>
        <p:nvCxnSpPr>
          <p:cNvPr id="37" name="直線コネクタ 36"/>
          <p:cNvCxnSpPr/>
          <p:nvPr/>
        </p:nvCxnSpPr>
        <p:spPr>
          <a:xfrm>
            <a:off x="4744074" y="4251867"/>
            <a:ext cx="556368"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5156011" y="3986101"/>
            <a:ext cx="276038" cy="369332"/>
          </a:xfrm>
          <a:prstGeom prst="rect">
            <a:avLst/>
          </a:prstGeom>
          <a:noFill/>
        </p:spPr>
        <p:txBody>
          <a:bodyPr wrap="none" rtlCol="0">
            <a:spAutoFit/>
          </a:bodyPr>
          <a:lstStyle/>
          <a:p>
            <a:r>
              <a:rPr kumimoji="1" lang="en-US" altLang="ja-JP" dirty="0" smtClean="0"/>
              <a:t>z</a:t>
            </a:r>
            <a:endParaRPr kumimoji="1" lang="ja-JP" altLang="en-US" dirty="0"/>
          </a:p>
        </p:txBody>
      </p:sp>
      <p:cxnSp>
        <p:nvCxnSpPr>
          <p:cNvPr id="40" name="直線矢印コネクタ 39"/>
          <p:cNvCxnSpPr>
            <a:stCxn id="10" idx="2"/>
          </p:cNvCxnSpPr>
          <p:nvPr/>
        </p:nvCxnSpPr>
        <p:spPr>
          <a:xfrm>
            <a:off x="2662248" y="3490702"/>
            <a:ext cx="253568" cy="3585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15" idx="3"/>
            <a:endCxn id="22" idx="1"/>
          </p:cNvCxnSpPr>
          <p:nvPr/>
        </p:nvCxnSpPr>
        <p:spPr>
          <a:xfrm>
            <a:off x="3341458" y="3970786"/>
            <a:ext cx="400372" cy="2146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2"/>
            <a:endCxn id="33" idx="1"/>
          </p:cNvCxnSpPr>
          <p:nvPr/>
        </p:nvCxnSpPr>
        <p:spPr>
          <a:xfrm>
            <a:off x="4073812" y="4176919"/>
            <a:ext cx="206969" cy="5859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2555776" y="3743002"/>
            <a:ext cx="2024927" cy="43391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4545990" y="3410891"/>
            <a:ext cx="3081293" cy="369332"/>
          </a:xfrm>
          <a:prstGeom prst="rect">
            <a:avLst/>
          </a:prstGeom>
          <a:noFill/>
        </p:spPr>
        <p:txBody>
          <a:bodyPr wrap="none" rtlCol="0">
            <a:spAutoFit/>
          </a:bodyPr>
          <a:lstStyle/>
          <a:p>
            <a:r>
              <a:rPr lang="ja-JP" altLang="en-US" dirty="0" smtClean="0">
                <a:solidFill>
                  <a:srgbClr val="FF0000"/>
                </a:solidFill>
              </a:rPr>
              <a:t>二相ロックプロトコル</a:t>
            </a:r>
            <a:r>
              <a:rPr lang="ja-JP" altLang="en-US" dirty="0">
                <a:solidFill>
                  <a:srgbClr val="FF0000"/>
                </a:solidFill>
              </a:rPr>
              <a:t>のルール</a:t>
            </a:r>
            <a:endParaRPr kumimoji="1" lang="ja-JP" altLang="en-US" dirty="0">
              <a:solidFill>
                <a:srgbClr val="FF0000"/>
              </a:solidFill>
            </a:endParaRPr>
          </a:p>
        </p:txBody>
      </p:sp>
      <p:sp>
        <p:nvSpPr>
          <p:cNvPr id="54" name="円/楕円 53"/>
          <p:cNvSpPr/>
          <p:nvPr/>
        </p:nvSpPr>
        <p:spPr>
          <a:xfrm>
            <a:off x="2330266" y="3167899"/>
            <a:ext cx="663347" cy="29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4249029" y="4614484"/>
            <a:ext cx="663347" cy="291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9509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デッドロック</a:t>
            </a:r>
            <a:endParaRPr kumimoji="1" lang="ja-JP" altLang="en-US" dirty="0"/>
          </a:p>
        </p:txBody>
      </p:sp>
      <p:sp>
        <p:nvSpPr>
          <p:cNvPr id="3" name="コンテンツ プレースホルダ 2"/>
          <p:cNvSpPr>
            <a:spLocks noGrp="1"/>
          </p:cNvSpPr>
          <p:nvPr>
            <p:ph sz="quarter" idx="1"/>
          </p:nvPr>
        </p:nvSpPr>
        <p:spPr/>
        <p:txBody>
          <a:bodyPr/>
          <a:lstStyle/>
          <a:p>
            <a:r>
              <a:rPr kumimoji="1" lang="ja-JP" altLang="en-US" dirty="0" smtClean="0"/>
              <a:t>複数のトランザクションが互いに別のトランザクションのロック待ち状態になってしまうこと</a:t>
            </a:r>
            <a:endParaRPr kumimoji="1" lang="ja-JP" altLang="en-US" dirty="0"/>
          </a:p>
        </p:txBody>
      </p:sp>
      <p:graphicFrame>
        <p:nvGraphicFramePr>
          <p:cNvPr id="4" name="表 3"/>
          <p:cNvGraphicFramePr>
            <a:graphicFrameLocks noGrp="1"/>
          </p:cNvGraphicFramePr>
          <p:nvPr/>
        </p:nvGraphicFramePr>
        <p:xfrm>
          <a:off x="928662" y="4347232"/>
          <a:ext cx="6786609" cy="2225040"/>
        </p:xfrm>
        <a:graphic>
          <a:graphicData uri="http://schemas.openxmlformats.org/drawingml/2006/table">
            <a:tbl>
              <a:tblPr firstRow="1" bandRow="1">
                <a:tableStyleId>{21E4AEA4-8DFA-4A89-87EB-49C32662AFE0}</a:tableStyleId>
              </a:tblPr>
              <a:tblGrid>
                <a:gridCol w="722907"/>
                <a:gridCol w="3031851"/>
                <a:gridCol w="3031851"/>
              </a:tblGrid>
              <a:tr h="370840">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dirty="0" smtClean="0"/>
                        <a:t>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dirty="0" smtClean="0"/>
                        <a:t>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S(y)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dirty="0" smtClean="0"/>
                        <a:t>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read(x)</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dirty="0" smtClean="0"/>
                        <a:t>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read(y)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kumimoji="1" lang="en-US" altLang="ja-JP" dirty="0" smtClean="0"/>
                        <a:t>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X(y)</a:t>
                      </a:r>
                      <a:r>
                        <a:rPr kumimoji="1" lang="ja-JP" altLang="en-US" dirty="0" smtClean="0"/>
                        <a:t>待ち</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smtClean="0"/>
                        <a:t>X(x)</a:t>
                      </a:r>
                      <a:r>
                        <a:rPr kumimoji="1" lang="ja-JP" altLang="en-US" dirty="0" smtClean="0"/>
                        <a:t>待ち</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1785918" y="2571744"/>
            <a:ext cx="1919115" cy="369332"/>
          </a:xfrm>
          <a:prstGeom prst="rect">
            <a:avLst/>
          </a:prstGeom>
          <a:noFill/>
        </p:spPr>
        <p:txBody>
          <a:bodyPr wrap="none" rtlCol="0">
            <a:spAutoFit/>
          </a:bodyPr>
          <a:lstStyle/>
          <a:p>
            <a:r>
              <a:rPr lang="ja-JP" altLang="en-US" dirty="0" smtClean="0"/>
              <a:t>トランザクション</a:t>
            </a:r>
            <a:r>
              <a:rPr lang="en-US" altLang="ja-JP" dirty="0" smtClean="0"/>
              <a:t>T1</a:t>
            </a:r>
            <a:endParaRPr kumimoji="1" lang="ja-JP" altLang="en-US" dirty="0"/>
          </a:p>
        </p:txBody>
      </p:sp>
      <p:sp>
        <p:nvSpPr>
          <p:cNvPr id="6" name="テキスト ボックス 5"/>
          <p:cNvSpPr txBox="1"/>
          <p:nvPr/>
        </p:nvSpPr>
        <p:spPr>
          <a:xfrm>
            <a:off x="5296091" y="2571744"/>
            <a:ext cx="1919115" cy="369332"/>
          </a:xfrm>
          <a:prstGeom prst="rect">
            <a:avLst/>
          </a:prstGeom>
          <a:noFill/>
        </p:spPr>
        <p:txBody>
          <a:bodyPr wrap="none" rtlCol="0">
            <a:spAutoFit/>
          </a:bodyPr>
          <a:lstStyle/>
          <a:p>
            <a:r>
              <a:rPr lang="ja-JP" altLang="en-US" dirty="0" smtClean="0"/>
              <a:t>トランザクション</a:t>
            </a:r>
            <a:r>
              <a:rPr lang="en-US" altLang="ja-JP" dirty="0" smtClean="0"/>
              <a:t>T2</a:t>
            </a:r>
            <a:endParaRPr kumimoji="1" lang="ja-JP" altLang="en-US" dirty="0"/>
          </a:p>
        </p:txBody>
      </p:sp>
      <p:sp>
        <p:nvSpPr>
          <p:cNvPr id="7" name="テキスト ボックス 6"/>
          <p:cNvSpPr txBox="1"/>
          <p:nvPr/>
        </p:nvSpPr>
        <p:spPr>
          <a:xfrm>
            <a:off x="2000232" y="3000372"/>
            <a:ext cx="1083951" cy="1200329"/>
          </a:xfrm>
          <a:prstGeom prst="rect">
            <a:avLst/>
          </a:prstGeom>
          <a:noFill/>
        </p:spPr>
        <p:txBody>
          <a:bodyPr wrap="none" rtlCol="0">
            <a:spAutoFit/>
          </a:bodyPr>
          <a:lstStyle/>
          <a:p>
            <a:r>
              <a:rPr kumimoji="1" lang="en-US" altLang="ja-JP" dirty="0" smtClean="0"/>
              <a:t>begin</a:t>
            </a:r>
          </a:p>
          <a:p>
            <a:r>
              <a:rPr lang="en-US" altLang="ja-JP" dirty="0" smtClean="0"/>
              <a:t> read(x)</a:t>
            </a:r>
          </a:p>
          <a:p>
            <a:r>
              <a:rPr lang="en-US" altLang="ja-JP" dirty="0" smtClean="0"/>
              <a:t> write(y)</a:t>
            </a:r>
            <a:endParaRPr kumimoji="1" lang="en-US" altLang="ja-JP" dirty="0" smtClean="0"/>
          </a:p>
          <a:p>
            <a:r>
              <a:rPr kumimoji="1" lang="en-US" altLang="ja-JP" dirty="0" smtClean="0"/>
              <a:t>end</a:t>
            </a:r>
            <a:endParaRPr kumimoji="1" lang="ja-JP" altLang="en-US" dirty="0"/>
          </a:p>
        </p:txBody>
      </p:sp>
      <p:sp>
        <p:nvSpPr>
          <p:cNvPr id="8" name="テキスト ボックス 7"/>
          <p:cNvSpPr txBox="1"/>
          <p:nvPr/>
        </p:nvSpPr>
        <p:spPr>
          <a:xfrm>
            <a:off x="5500694" y="2928934"/>
            <a:ext cx="1226618" cy="1200329"/>
          </a:xfrm>
          <a:prstGeom prst="rect">
            <a:avLst/>
          </a:prstGeom>
          <a:noFill/>
        </p:spPr>
        <p:txBody>
          <a:bodyPr wrap="none" rtlCol="0">
            <a:spAutoFit/>
          </a:bodyPr>
          <a:lstStyle/>
          <a:p>
            <a:r>
              <a:rPr kumimoji="1" lang="en-US" altLang="ja-JP" dirty="0" smtClean="0"/>
              <a:t>begin</a:t>
            </a:r>
          </a:p>
          <a:p>
            <a:r>
              <a:rPr lang="en-US" altLang="ja-JP" dirty="0" smtClean="0"/>
              <a:t>   read(y)</a:t>
            </a:r>
          </a:p>
          <a:p>
            <a:r>
              <a:rPr lang="en-US" altLang="ja-JP" dirty="0" smtClean="0"/>
              <a:t>   write(x)</a:t>
            </a:r>
          </a:p>
          <a:p>
            <a:r>
              <a:rPr kumimoji="1" lang="en-US" altLang="ja-JP" dirty="0" smtClean="0"/>
              <a:t>end</a:t>
            </a:r>
            <a:endParaRPr kumimoji="1" lang="ja-JP"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デッドロックの検出</a:t>
            </a:r>
            <a:endParaRPr kumimoji="1" lang="ja-JP" altLang="en-US" dirty="0"/>
          </a:p>
        </p:txBody>
      </p:sp>
      <p:sp>
        <p:nvSpPr>
          <p:cNvPr id="3" name="コンテンツ プレースホルダ 2"/>
          <p:cNvSpPr>
            <a:spLocks noGrp="1"/>
          </p:cNvSpPr>
          <p:nvPr>
            <p:ph sz="quarter" idx="1"/>
          </p:nvPr>
        </p:nvSpPr>
        <p:spPr/>
        <p:txBody>
          <a:bodyPr/>
          <a:lstStyle/>
          <a:p>
            <a:r>
              <a:rPr lang="ja-JP" altLang="en-US" sz="2800" dirty="0" smtClean="0"/>
              <a:t>待ちグラフ</a:t>
            </a:r>
            <a:r>
              <a:rPr lang="en-US" altLang="ja-JP" sz="2800" dirty="0" smtClean="0"/>
              <a:t>(wait-for graph)</a:t>
            </a:r>
          </a:p>
          <a:p>
            <a:pPr lvl="1"/>
            <a:r>
              <a:rPr lang="ja-JP" altLang="en-US" sz="2400" dirty="0" smtClean="0"/>
              <a:t>各トランザクション</a:t>
            </a:r>
            <a:r>
              <a:rPr lang="en-US" altLang="ja-JP" sz="2400" dirty="0" smtClean="0"/>
              <a:t>Ti</a:t>
            </a:r>
            <a:r>
              <a:rPr lang="ja-JP" altLang="en-US" sz="2400" dirty="0" smtClean="0"/>
              <a:t>をノード</a:t>
            </a:r>
            <a:r>
              <a:rPr lang="en-US" altLang="ja-JP" sz="2400" dirty="0" smtClean="0"/>
              <a:t>N(Ti)</a:t>
            </a:r>
            <a:r>
              <a:rPr lang="ja-JP" altLang="en-US" sz="2400" dirty="0" smtClean="0"/>
              <a:t>とする</a:t>
            </a:r>
            <a:endParaRPr lang="en-US" altLang="ja-JP" sz="2400" dirty="0" smtClean="0"/>
          </a:p>
          <a:p>
            <a:pPr lvl="1"/>
            <a:r>
              <a:rPr lang="ja-JP" altLang="en-US" sz="2400" dirty="0" smtClean="0"/>
              <a:t>トランザクション</a:t>
            </a:r>
            <a:r>
              <a:rPr lang="en-US" altLang="ja-JP" sz="2400" dirty="0" smtClean="0"/>
              <a:t>Ti</a:t>
            </a:r>
            <a:r>
              <a:rPr lang="ja-JP" altLang="en-US" sz="2400" dirty="0" smtClean="0"/>
              <a:t>がほかのトランザクション</a:t>
            </a:r>
            <a:r>
              <a:rPr lang="en-US" altLang="ja-JP" sz="2400" dirty="0" err="1" smtClean="0"/>
              <a:t>Tj</a:t>
            </a:r>
            <a:r>
              <a:rPr lang="ja-JP" altLang="en-US" sz="2400" dirty="0" smtClean="0"/>
              <a:t>のかけているロックがとかれるのを待っているとき有効辺</a:t>
            </a:r>
            <a:r>
              <a:rPr lang="en-US" altLang="ja-JP" sz="2400" dirty="0" smtClean="0"/>
              <a:t>N(Ti)</a:t>
            </a:r>
            <a:r>
              <a:rPr lang="ja-JP" altLang="en-US" sz="2400" dirty="0" smtClean="0"/>
              <a:t>→</a:t>
            </a:r>
            <a:r>
              <a:rPr lang="en-US" altLang="ja-JP" sz="2400" dirty="0" smtClean="0"/>
              <a:t>N(</a:t>
            </a:r>
            <a:r>
              <a:rPr lang="en-US" altLang="ja-JP" sz="2400" dirty="0" err="1" smtClean="0"/>
              <a:t>Tj</a:t>
            </a:r>
            <a:r>
              <a:rPr lang="en-US" altLang="ja-JP" sz="2400" dirty="0" smtClean="0"/>
              <a:t>)</a:t>
            </a:r>
          </a:p>
          <a:p>
            <a:pPr lvl="1"/>
            <a:r>
              <a:rPr kumimoji="1" lang="ja-JP" altLang="en-US" sz="2400" dirty="0" smtClean="0"/>
              <a:t>グラフがサイクルを持ったらデッドロック発生</a:t>
            </a:r>
            <a:endParaRPr kumimoji="1" lang="en-US" altLang="ja-JP" sz="2400" dirty="0" smtClean="0"/>
          </a:p>
          <a:p>
            <a:pPr lvl="1"/>
            <a:endParaRPr lang="en-US" altLang="ja-JP" sz="2400" dirty="0" smtClean="0"/>
          </a:p>
          <a:p>
            <a:pPr lvl="1"/>
            <a:endParaRPr kumimoji="1" lang="en-US" altLang="ja-JP" sz="2400" dirty="0" smtClean="0"/>
          </a:p>
          <a:p>
            <a:pPr lvl="1"/>
            <a:endParaRPr lang="en-US" altLang="ja-JP" sz="2400" dirty="0" smtClean="0"/>
          </a:p>
          <a:p>
            <a:r>
              <a:rPr kumimoji="1" lang="ja-JP" altLang="en-US" sz="2800" dirty="0" smtClean="0"/>
              <a:t>タイムアウトによる検出</a:t>
            </a:r>
            <a:endParaRPr kumimoji="1" lang="en-US" altLang="ja-JP" sz="2800" dirty="0" smtClean="0"/>
          </a:p>
          <a:p>
            <a:pPr lvl="1"/>
            <a:r>
              <a:rPr lang="ja-JP" altLang="en-US" sz="2400" dirty="0" smtClean="0"/>
              <a:t>ある一定以上待ち状態が発生しているトランザクションはデッドロックに陥っている可能性が高いとする</a:t>
            </a:r>
            <a:endParaRPr kumimoji="1" lang="ja-JP" altLang="en-US" sz="2400" dirty="0"/>
          </a:p>
        </p:txBody>
      </p:sp>
      <p:sp>
        <p:nvSpPr>
          <p:cNvPr id="4" name="テキスト ボックス 3"/>
          <p:cNvSpPr txBox="1"/>
          <p:nvPr/>
        </p:nvSpPr>
        <p:spPr>
          <a:xfrm>
            <a:off x="2786050" y="4033541"/>
            <a:ext cx="566181" cy="461665"/>
          </a:xfrm>
          <a:prstGeom prst="rect">
            <a:avLst/>
          </a:prstGeom>
          <a:solidFill>
            <a:schemeClr val="bg1"/>
          </a:solidFill>
          <a:ln w="28575">
            <a:solidFill>
              <a:schemeClr val="tx1"/>
            </a:solidFill>
          </a:ln>
        </p:spPr>
        <p:txBody>
          <a:bodyPr wrap="none" rtlCol="0">
            <a:spAutoFit/>
          </a:bodyPr>
          <a:lstStyle/>
          <a:p>
            <a:r>
              <a:rPr kumimoji="1" lang="en-US" altLang="ja-JP" sz="2400" smtClean="0"/>
              <a:t>T1</a:t>
            </a:r>
            <a:endParaRPr kumimoji="1" lang="ja-JP" altLang="en-US" sz="2400" dirty="0"/>
          </a:p>
        </p:txBody>
      </p:sp>
      <p:sp>
        <p:nvSpPr>
          <p:cNvPr id="5" name="テキスト ボックス 4"/>
          <p:cNvSpPr txBox="1"/>
          <p:nvPr/>
        </p:nvSpPr>
        <p:spPr>
          <a:xfrm>
            <a:off x="4505885" y="4000504"/>
            <a:ext cx="566181" cy="461665"/>
          </a:xfrm>
          <a:prstGeom prst="rect">
            <a:avLst/>
          </a:prstGeom>
          <a:noFill/>
          <a:ln w="28575">
            <a:solidFill>
              <a:schemeClr val="tx1"/>
            </a:solidFill>
          </a:ln>
        </p:spPr>
        <p:txBody>
          <a:bodyPr wrap="none" rtlCol="0">
            <a:spAutoFit/>
          </a:bodyPr>
          <a:lstStyle/>
          <a:p>
            <a:r>
              <a:rPr kumimoji="1" lang="en-US" altLang="ja-JP" sz="2400" dirty="0" smtClean="0"/>
              <a:t>T2</a:t>
            </a:r>
            <a:endParaRPr kumimoji="1" lang="ja-JP" altLang="en-US" sz="2400" dirty="0"/>
          </a:p>
        </p:txBody>
      </p:sp>
      <p:cxnSp>
        <p:nvCxnSpPr>
          <p:cNvPr id="7" name="直線矢印コネクタ 6"/>
          <p:cNvCxnSpPr/>
          <p:nvPr/>
        </p:nvCxnSpPr>
        <p:spPr>
          <a:xfrm>
            <a:off x="3428992" y="4033541"/>
            <a:ext cx="928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rot="10800000">
            <a:off x="3357554" y="4390731"/>
            <a:ext cx="10715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時刻印</a:t>
            </a:r>
            <a:r>
              <a:rPr kumimoji="1" lang="en-US" altLang="ja-JP" dirty="0" smtClean="0"/>
              <a:t>(Timestamp)</a:t>
            </a:r>
            <a:r>
              <a:rPr kumimoji="1" lang="ja-JP" altLang="en-US" dirty="0" smtClean="0"/>
              <a:t>によるデッドロック回避</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ja-JP" altLang="en-US" sz="2800" dirty="0" smtClean="0"/>
              <a:t>各トランザクション</a:t>
            </a:r>
            <a:r>
              <a:rPr kumimoji="1" lang="en-US" altLang="ja-JP" sz="2800" dirty="0" smtClean="0"/>
              <a:t>Ti</a:t>
            </a:r>
            <a:r>
              <a:rPr kumimoji="1" lang="ja-JP" altLang="en-US" sz="2800" dirty="0" smtClean="0"/>
              <a:t>の開始時刻</a:t>
            </a:r>
            <a:r>
              <a:rPr kumimoji="1" lang="en-US" altLang="ja-JP" sz="2800" dirty="0" smtClean="0"/>
              <a:t>TS(Ti)</a:t>
            </a:r>
            <a:r>
              <a:rPr kumimoji="1" lang="ja-JP" altLang="en-US" sz="2800" dirty="0" smtClean="0"/>
              <a:t>を記録しておく</a:t>
            </a:r>
            <a:endParaRPr kumimoji="1" lang="en-US" altLang="ja-JP" sz="2800" dirty="0" smtClean="0"/>
          </a:p>
          <a:p>
            <a:r>
              <a:rPr kumimoji="1" lang="ja-JP" altLang="en-US" sz="2800" dirty="0" smtClean="0"/>
              <a:t>デッドロックを検出したとき以下のいずれかの方法でロックを解除する</a:t>
            </a:r>
            <a:endParaRPr kumimoji="1" lang="en-US" altLang="ja-JP" sz="2800" dirty="0" smtClean="0"/>
          </a:p>
          <a:p>
            <a:pPr lvl="1"/>
            <a:r>
              <a:rPr lang="en-US" altLang="ja-JP" sz="2500" dirty="0" smtClean="0"/>
              <a:t>wait-die</a:t>
            </a:r>
            <a:r>
              <a:rPr lang="ja-JP" altLang="en-US" sz="2500" dirty="0" smtClean="0"/>
              <a:t>方式</a:t>
            </a:r>
            <a:endParaRPr lang="en-US" altLang="ja-JP" sz="2500" dirty="0" smtClean="0"/>
          </a:p>
          <a:p>
            <a:pPr lvl="2"/>
            <a:r>
              <a:rPr kumimoji="1" lang="en-US" altLang="ja-JP" sz="2200" dirty="0" smtClean="0"/>
              <a:t>TS(Ti)&lt;TS(</a:t>
            </a:r>
            <a:r>
              <a:rPr kumimoji="1" lang="en-US" altLang="ja-JP" sz="2200" dirty="0" err="1" smtClean="0"/>
              <a:t>Tj</a:t>
            </a:r>
            <a:r>
              <a:rPr kumimoji="1" lang="en-US" altLang="ja-JP" sz="2200" dirty="0" smtClean="0"/>
              <a:t>)</a:t>
            </a:r>
            <a:r>
              <a:rPr kumimoji="1" lang="ja-JP" altLang="en-US" sz="2200" dirty="0" smtClean="0"/>
              <a:t>のとき、</a:t>
            </a:r>
            <a:r>
              <a:rPr kumimoji="1" lang="en-US" altLang="ja-JP" sz="2200" dirty="0" smtClean="0"/>
              <a:t>Ti</a:t>
            </a:r>
            <a:r>
              <a:rPr kumimoji="1" lang="ja-JP" altLang="en-US" sz="2200" dirty="0" smtClean="0"/>
              <a:t>は</a:t>
            </a:r>
            <a:r>
              <a:rPr kumimoji="1" lang="en-US" altLang="ja-JP" sz="2200" dirty="0" err="1" smtClean="0"/>
              <a:t>Tj</a:t>
            </a:r>
            <a:r>
              <a:rPr kumimoji="1" lang="ja-JP" altLang="en-US" sz="2200" dirty="0" smtClean="0"/>
              <a:t>のロック解除を待つ</a:t>
            </a:r>
            <a:endParaRPr kumimoji="1" lang="en-US" altLang="ja-JP" sz="2200" dirty="0" smtClean="0"/>
          </a:p>
          <a:p>
            <a:pPr lvl="2"/>
            <a:r>
              <a:rPr lang="en-US" altLang="ja-JP" sz="2200" dirty="0" smtClean="0"/>
              <a:t>TS(Ti)&gt;TS(</a:t>
            </a:r>
            <a:r>
              <a:rPr lang="en-US" altLang="ja-JP" sz="2200" dirty="0" err="1" smtClean="0"/>
              <a:t>Tj</a:t>
            </a:r>
            <a:r>
              <a:rPr lang="en-US" altLang="ja-JP" sz="2200" dirty="0" smtClean="0"/>
              <a:t>)</a:t>
            </a:r>
            <a:r>
              <a:rPr lang="ja-JP" altLang="en-US" sz="2200" dirty="0" smtClean="0"/>
              <a:t>のとき、</a:t>
            </a:r>
            <a:r>
              <a:rPr lang="en-US" altLang="ja-JP" sz="2200" dirty="0" smtClean="0"/>
              <a:t>Ti</a:t>
            </a:r>
            <a:r>
              <a:rPr lang="ja-JP" altLang="en-US" sz="2200" dirty="0" smtClean="0"/>
              <a:t>はアボートする</a:t>
            </a:r>
            <a:endParaRPr lang="en-US" altLang="ja-JP" sz="2500" dirty="0" smtClean="0"/>
          </a:p>
          <a:p>
            <a:pPr lvl="1"/>
            <a:r>
              <a:rPr kumimoji="1" lang="en-US" altLang="ja-JP" sz="2500" dirty="0" smtClean="0"/>
              <a:t>wound-wait</a:t>
            </a:r>
            <a:r>
              <a:rPr kumimoji="1" lang="ja-JP" altLang="en-US" sz="2500" dirty="0" smtClean="0"/>
              <a:t>方式</a:t>
            </a:r>
            <a:endParaRPr kumimoji="1" lang="en-US" altLang="ja-JP" sz="2500" dirty="0" smtClean="0"/>
          </a:p>
          <a:p>
            <a:pPr lvl="2"/>
            <a:r>
              <a:rPr lang="en-US" altLang="ja-JP" sz="2200" dirty="0" smtClean="0"/>
              <a:t>TS(Ti)&gt;TS(</a:t>
            </a:r>
            <a:r>
              <a:rPr lang="en-US" altLang="ja-JP" sz="2200" dirty="0" err="1" smtClean="0"/>
              <a:t>Tj</a:t>
            </a:r>
            <a:r>
              <a:rPr lang="en-US" altLang="ja-JP" sz="2200" dirty="0" smtClean="0"/>
              <a:t>)</a:t>
            </a:r>
            <a:r>
              <a:rPr lang="ja-JP" altLang="en-US" sz="2200" dirty="0" smtClean="0"/>
              <a:t>のとき、</a:t>
            </a:r>
            <a:r>
              <a:rPr lang="en-US" altLang="ja-JP" sz="2200" dirty="0" smtClean="0"/>
              <a:t>Ti</a:t>
            </a:r>
            <a:r>
              <a:rPr lang="ja-JP" altLang="en-US" sz="2200" dirty="0" smtClean="0"/>
              <a:t>は</a:t>
            </a:r>
            <a:r>
              <a:rPr lang="en-US" altLang="ja-JP" sz="2200" dirty="0" err="1" smtClean="0"/>
              <a:t>Tj</a:t>
            </a:r>
            <a:r>
              <a:rPr lang="ja-JP" altLang="en-US" sz="2200" dirty="0" smtClean="0"/>
              <a:t>のロック解除を待つ</a:t>
            </a:r>
            <a:endParaRPr lang="en-US" altLang="ja-JP" sz="2200" dirty="0" smtClean="0"/>
          </a:p>
          <a:p>
            <a:pPr lvl="2"/>
            <a:r>
              <a:rPr lang="en-US" altLang="ja-JP" sz="2200" dirty="0" smtClean="0"/>
              <a:t>TS(Ti)&lt;TS(</a:t>
            </a:r>
            <a:r>
              <a:rPr lang="en-US" altLang="ja-JP" sz="2200" dirty="0" err="1" smtClean="0"/>
              <a:t>Tj</a:t>
            </a:r>
            <a:r>
              <a:rPr lang="en-US" altLang="ja-JP" sz="2200" dirty="0" smtClean="0"/>
              <a:t>)</a:t>
            </a:r>
            <a:r>
              <a:rPr lang="ja-JP" altLang="en-US" sz="2200" dirty="0" smtClean="0"/>
              <a:t>のとき、</a:t>
            </a:r>
            <a:r>
              <a:rPr lang="en-US" altLang="ja-JP" sz="2200" dirty="0" smtClean="0"/>
              <a:t>Ti</a:t>
            </a:r>
            <a:r>
              <a:rPr lang="ja-JP" altLang="en-US" sz="2200" dirty="0" smtClean="0"/>
              <a:t>はアボートする</a:t>
            </a:r>
            <a:endParaRPr kumimoji="1" lang="en-US" altLang="ja-JP" sz="2500" dirty="0" smtClean="0"/>
          </a:p>
          <a:p>
            <a:pPr lvl="2"/>
            <a:endParaRPr kumimoji="1" lang="en-US" altLang="ja-JP" sz="2200" dirty="0" smtClean="0"/>
          </a:p>
          <a:p>
            <a:endParaRPr kumimoji="1" lang="en-US" altLang="ja-JP" sz="2800" dirty="0" smtClean="0"/>
          </a:p>
          <a:p>
            <a:endParaRPr kumimoji="1" lang="ja-JP"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おまけ：分離レベル</a:t>
            </a:r>
            <a:endParaRPr kumimoji="1" lang="ja-JP" altLang="en-US" dirty="0"/>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39374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二相ロックはめちゃくちゃ厳しい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二相ロックによって相反直列化可能性は確実に保証される</a:t>
            </a:r>
            <a:endParaRPr kumimoji="1" lang="en-US" altLang="ja-JP" dirty="0" smtClean="0"/>
          </a:p>
          <a:p>
            <a:r>
              <a:rPr lang="ja-JP" altLang="en-US" dirty="0" smtClean="0"/>
              <a:t>しかし、二相ロックの結果はほとんど直列スケジュールに近くなってしまう</a:t>
            </a:r>
            <a:endParaRPr lang="en-US" altLang="ja-JP" dirty="0" smtClean="0"/>
          </a:p>
          <a:p>
            <a:endParaRPr kumimoji="1" lang="en-US" altLang="ja-JP" dirty="0"/>
          </a:p>
          <a:p>
            <a:pPr marL="0" indent="0">
              <a:buNone/>
            </a:pPr>
            <a:endParaRPr kumimoji="1" lang="ja-JP" altLang="en-US" dirty="0"/>
          </a:p>
        </p:txBody>
      </p:sp>
      <p:sp>
        <p:nvSpPr>
          <p:cNvPr id="4" name="テキスト ボックス 3"/>
          <p:cNvSpPr txBox="1"/>
          <p:nvPr/>
        </p:nvSpPr>
        <p:spPr>
          <a:xfrm>
            <a:off x="539552" y="4005064"/>
            <a:ext cx="7992888"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kumimoji="1" lang="ja-JP" altLang="en-US" sz="3600" dirty="0" smtClean="0"/>
              <a:t>アプリケーションの状況により</a:t>
            </a:r>
            <a:endParaRPr kumimoji="1" lang="en-US" altLang="ja-JP" sz="3600" dirty="0" smtClean="0"/>
          </a:p>
          <a:p>
            <a:pPr algn="ctr"/>
            <a:r>
              <a:rPr kumimoji="1" lang="ja-JP" altLang="en-US" sz="3600" dirty="0" smtClean="0"/>
              <a:t>ちょっと緩いロッキングプロトコルを採用する</a:t>
            </a:r>
            <a:r>
              <a:rPr lang="ja-JP" altLang="en-US" sz="3600" dirty="0" smtClean="0"/>
              <a:t>場合</a:t>
            </a:r>
            <a:r>
              <a:rPr lang="ja-JP" altLang="en-US" sz="3600" dirty="0"/>
              <a:t>もある</a:t>
            </a:r>
            <a:endParaRPr kumimoji="1" lang="ja-JP" altLang="en-US" sz="3600" dirty="0"/>
          </a:p>
        </p:txBody>
      </p:sp>
    </p:spTree>
    <p:extLst>
      <p:ext uri="{BB962C8B-B14F-4D97-AF65-F5344CB8AC3E}">
        <p14:creationId xmlns:p14="http://schemas.microsoft.com/office/powerpoint/2010/main" val="243362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分離レベル</a:t>
            </a:r>
            <a:endParaRPr kumimoji="1" lang="ja-JP" altLang="en-US" dirty="0"/>
          </a:p>
        </p:txBody>
      </p:sp>
      <p:sp>
        <p:nvSpPr>
          <p:cNvPr id="3" name="コンテンツ プレースホルダー 2"/>
          <p:cNvSpPr>
            <a:spLocks noGrp="1"/>
          </p:cNvSpPr>
          <p:nvPr>
            <p:ph idx="1"/>
          </p:nvPr>
        </p:nvSpPr>
        <p:spPr>
          <a:xfrm>
            <a:off x="467544" y="2564904"/>
            <a:ext cx="8229600" cy="3057203"/>
          </a:xfrm>
        </p:spPr>
        <p:txBody>
          <a:bodyPr/>
          <a:lstStyle/>
          <a:p>
            <a:r>
              <a:rPr lang="ja-JP" altLang="en-US" sz="2400" dirty="0" smtClean="0"/>
              <a:t>直列化可能</a:t>
            </a:r>
            <a:endParaRPr lang="en-US" altLang="ja-JP" sz="2400" dirty="0" smtClean="0"/>
          </a:p>
          <a:p>
            <a:pPr lvl="1"/>
            <a:r>
              <a:rPr kumimoji="1" lang="ja-JP" altLang="en-US" sz="2000" dirty="0" smtClean="0"/>
              <a:t>全てのトランザクションは他のトランザクションの影響を全く受けない</a:t>
            </a:r>
            <a:endParaRPr kumimoji="1" lang="en-US" altLang="ja-JP" sz="2000" dirty="0" smtClean="0"/>
          </a:p>
          <a:p>
            <a:r>
              <a:rPr kumimoji="1" lang="en-US" altLang="ja-JP" sz="2400" dirty="0" smtClean="0"/>
              <a:t>READ UNCOMMITTED</a:t>
            </a:r>
          </a:p>
          <a:p>
            <a:pPr lvl="1"/>
            <a:r>
              <a:rPr lang="ja-JP" altLang="en-US" sz="2000" dirty="0"/>
              <a:t>コミットされて</a:t>
            </a:r>
            <a:r>
              <a:rPr lang="ja-JP" altLang="en-US" sz="2000" dirty="0" smtClean="0"/>
              <a:t>いないデータを読んでしまう場合がある</a:t>
            </a:r>
            <a:endParaRPr kumimoji="1" lang="en-US" altLang="ja-JP" sz="2000" dirty="0" smtClean="0"/>
          </a:p>
          <a:p>
            <a:r>
              <a:rPr kumimoji="1" lang="en-US" altLang="ja-JP" sz="2400" dirty="0" smtClean="0"/>
              <a:t>READ COMMITTED</a:t>
            </a:r>
          </a:p>
          <a:p>
            <a:pPr lvl="1"/>
            <a:r>
              <a:rPr kumimoji="1" lang="ja-JP" altLang="en-US" sz="2000" dirty="0" smtClean="0"/>
              <a:t>コミットしたデータしか読まないが、一度読んだデータが他のトランザクションによって変更される場合がある</a:t>
            </a:r>
            <a:endParaRPr kumimoji="1" lang="en-US" altLang="ja-JP" sz="2000" dirty="0" smtClean="0"/>
          </a:p>
          <a:p>
            <a:r>
              <a:rPr lang="en-US" altLang="ja-JP" sz="2400" dirty="0" smtClean="0"/>
              <a:t>REPEATABLE READ</a:t>
            </a:r>
          </a:p>
          <a:p>
            <a:pPr lvl="1"/>
            <a:r>
              <a:rPr kumimoji="1" lang="ja-JP" altLang="en-US" sz="2000" dirty="0"/>
              <a:t>一度読んだデータ</a:t>
            </a:r>
            <a:r>
              <a:rPr kumimoji="1" lang="ja-JP" altLang="en-US" sz="2000" dirty="0" smtClean="0"/>
              <a:t>は他のトランザクションに変更されることはないが、</a:t>
            </a:r>
            <a:r>
              <a:rPr kumimoji="1" lang="en-US" altLang="ja-JP" sz="2000" dirty="0" smtClean="0"/>
              <a:t/>
            </a:r>
            <a:br>
              <a:rPr kumimoji="1" lang="en-US" altLang="ja-JP" sz="2000" dirty="0" smtClean="0"/>
            </a:br>
            <a:r>
              <a:rPr kumimoji="1" lang="ja-JP" altLang="en-US" sz="2000" dirty="0" smtClean="0"/>
              <a:t>読込をした時に存在しなかったデータが他のトランザクションによって追加される場合がある</a:t>
            </a:r>
            <a:endParaRPr kumimoji="1" lang="en-US" altLang="ja-JP" sz="1800" dirty="0" smtClean="0"/>
          </a:p>
          <a:p>
            <a:pPr lvl="1"/>
            <a:endParaRPr kumimoji="1" lang="en-US" altLang="ja-JP" sz="2400" dirty="0" smtClean="0"/>
          </a:p>
          <a:p>
            <a:endParaRPr kumimoji="1" lang="ja-JP" altLang="en-US" sz="2400" dirty="0"/>
          </a:p>
        </p:txBody>
      </p:sp>
      <p:sp>
        <p:nvSpPr>
          <p:cNvPr id="4" name="テキスト ボックス 3"/>
          <p:cNvSpPr txBox="1"/>
          <p:nvPr/>
        </p:nvSpPr>
        <p:spPr>
          <a:xfrm>
            <a:off x="683568" y="980728"/>
            <a:ext cx="7488832"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ja-JP" altLang="en-US" sz="2800" dirty="0"/>
              <a:t>複数のトランザクションが同時に実行されたときに</a:t>
            </a:r>
            <a:r>
              <a:rPr lang="ja-JP" altLang="en-US" sz="2800" dirty="0" smtClean="0"/>
              <a:t>、各トランザクション</a:t>
            </a:r>
            <a:r>
              <a:rPr lang="ja-JP" altLang="en-US" sz="2800" dirty="0"/>
              <a:t>が他のトランザクションの</a:t>
            </a:r>
            <a:r>
              <a:rPr lang="ja-JP" altLang="en-US" sz="2800" dirty="0" smtClean="0"/>
              <a:t>影響からどの程度分離されているか</a:t>
            </a:r>
            <a:endParaRPr lang="en-US" altLang="ja-JP" sz="2800" dirty="0"/>
          </a:p>
        </p:txBody>
      </p:sp>
    </p:spTree>
    <p:extLst>
      <p:ext uri="{BB962C8B-B14F-4D97-AF65-F5344CB8AC3E}">
        <p14:creationId xmlns:p14="http://schemas.microsoft.com/office/powerpoint/2010/main" val="4130328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READ UNCOMITTED</a:t>
            </a:r>
            <a:endParaRPr kumimoji="1" lang="ja-JP" altLang="en-US" dirty="0"/>
          </a:p>
        </p:txBody>
      </p:sp>
      <p:sp>
        <p:nvSpPr>
          <p:cNvPr id="3" name="コンテンツ プレースホルダー 2"/>
          <p:cNvSpPr>
            <a:spLocks noGrp="1"/>
          </p:cNvSpPr>
          <p:nvPr>
            <p:ph idx="1"/>
          </p:nvPr>
        </p:nvSpPr>
        <p:spPr>
          <a:xfrm>
            <a:off x="251520" y="980728"/>
            <a:ext cx="8229600" cy="5000625"/>
          </a:xfrm>
        </p:spPr>
        <p:txBody>
          <a:bodyPr/>
          <a:lstStyle/>
          <a:p>
            <a:r>
              <a:rPr kumimoji="1" lang="ja-JP" altLang="en-US" sz="2800" dirty="0" smtClean="0"/>
              <a:t>もっとも緩いロッキングプロトコルを採用する</a:t>
            </a:r>
            <a:endParaRPr kumimoji="1" lang="en-US" altLang="ja-JP" sz="2800" dirty="0" smtClean="0"/>
          </a:p>
          <a:p>
            <a:pPr lvl="1"/>
            <a:r>
              <a:rPr lang="en-US" altLang="ja-JP" sz="2400" dirty="0" smtClean="0"/>
              <a:t>write</a:t>
            </a:r>
            <a:r>
              <a:rPr lang="ja-JP" altLang="en-US" sz="2400" dirty="0" smtClean="0"/>
              <a:t>に対しては二相ロックに従うが</a:t>
            </a:r>
            <a:r>
              <a:rPr lang="en-US" altLang="ja-JP" sz="2400" dirty="0" smtClean="0"/>
              <a:t/>
            </a:r>
            <a:br>
              <a:rPr lang="en-US" altLang="ja-JP" sz="2400" dirty="0" smtClean="0"/>
            </a:br>
            <a:r>
              <a:rPr lang="en-US" altLang="ja-JP" sz="2400" dirty="0" smtClean="0"/>
              <a:t>read</a:t>
            </a:r>
            <a:r>
              <a:rPr lang="ja-JP" altLang="en-US" sz="2400" dirty="0" smtClean="0"/>
              <a:t>に関してはロックをかけない</a:t>
            </a:r>
            <a:endParaRPr lang="en-US" altLang="ja-JP" sz="2400" dirty="0" smtClean="0"/>
          </a:p>
          <a:p>
            <a:pPr lvl="1"/>
            <a:r>
              <a:rPr kumimoji="1" lang="ja-JP" altLang="en-US" sz="2400" dirty="0"/>
              <a:t>ロック</a:t>
            </a:r>
            <a:r>
              <a:rPr kumimoji="1" lang="ja-JP" altLang="en-US" sz="2400" dirty="0" smtClean="0"/>
              <a:t>しないで読込</a:t>
            </a:r>
            <a:r>
              <a:rPr lang="ja-JP" altLang="en-US" sz="2400" dirty="0" smtClean="0"/>
              <a:t>を実行するので、ほかのトランザクションが処理中のデータを読んでしまう場合がある</a:t>
            </a:r>
            <a:r>
              <a:rPr lang="en-US" altLang="ja-JP" sz="2400" dirty="0" smtClean="0"/>
              <a:t>(dirty read)</a:t>
            </a:r>
          </a:p>
          <a:p>
            <a:r>
              <a:rPr lang="ja-JP" altLang="en-US" sz="2800" dirty="0"/>
              <a:t>役に立つ</a:t>
            </a:r>
            <a:r>
              <a:rPr lang="ja-JP" altLang="en-US" sz="2800" dirty="0" smtClean="0"/>
              <a:t>ケース</a:t>
            </a:r>
            <a:endParaRPr lang="en-US" altLang="ja-JP" sz="2800" dirty="0" smtClean="0"/>
          </a:p>
          <a:p>
            <a:pPr lvl="1"/>
            <a:r>
              <a:rPr kumimoji="1" lang="ja-JP" altLang="en-US" sz="2400" dirty="0" smtClean="0"/>
              <a:t>更新が頻繁</a:t>
            </a:r>
            <a:endParaRPr kumimoji="1" lang="en-US" altLang="ja-JP" sz="2400" dirty="0" smtClean="0"/>
          </a:p>
          <a:p>
            <a:pPr lvl="1"/>
            <a:r>
              <a:rPr kumimoji="1" lang="ja-JP" altLang="en-US" sz="2400" dirty="0" smtClean="0"/>
              <a:t>個々</a:t>
            </a:r>
            <a:r>
              <a:rPr kumimoji="1" lang="ja-JP" altLang="en-US" sz="2400" dirty="0"/>
              <a:t>のデータ</a:t>
            </a:r>
            <a:r>
              <a:rPr kumimoji="1" lang="ja-JP" altLang="en-US" sz="2400" dirty="0" smtClean="0"/>
              <a:t>を正確に読む必要がなく、データ全体の大まかな統計値だけが必要な場合</a:t>
            </a:r>
            <a:endParaRPr kumimoji="1" lang="en-US" altLang="ja-JP" sz="2400" dirty="0" smtClean="0"/>
          </a:p>
          <a:p>
            <a:pPr lvl="2"/>
            <a:r>
              <a:rPr lang="ja-JP" altLang="en-US" sz="2000" dirty="0" smtClean="0"/>
              <a:t>常時</a:t>
            </a:r>
            <a:r>
              <a:rPr lang="en-US" altLang="ja-JP" sz="2000" dirty="0"/>
              <a:t>500</a:t>
            </a:r>
            <a:r>
              <a:rPr kumimoji="1" lang="ja-JP" altLang="en-US" sz="2000" dirty="0" smtClean="0"/>
              <a:t>万人がログイン・ログアウトする</a:t>
            </a:r>
            <a:r>
              <a:rPr kumimoji="1" lang="en-US" altLang="ja-JP" sz="2000" dirty="0" smtClean="0"/>
              <a:t>SNS</a:t>
            </a:r>
            <a:r>
              <a:rPr kumimoji="1" lang="ja-JP" altLang="en-US" sz="2000" dirty="0" smtClean="0"/>
              <a:t>の利用者年齢層をリアルタイムに調べるために、年代ごとの人数をとる場合</a:t>
            </a:r>
            <a:endParaRPr kumimoji="1" lang="ja-JP" altLang="en-US" sz="2000" dirty="0"/>
          </a:p>
        </p:txBody>
      </p:sp>
    </p:spTree>
    <p:extLst>
      <p:ext uri="{BB962C8B-B14F-4D97-AF65-F5344CB8AC3E}">
        <p14:creationId xmlns:p14="http://schemas.microsoft.com/office/powerpoint/2010/main" val="4256743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READ COMMITTED</a:t>
            </a:r>
            <a:endParaRPr kumimoji="1" lang="ja-JP" altLang="en-US" dirty="0"/>
          </a:p>
        </p:txBody>
      </p:sp>
      <p:sp>
        <p:nvSpPr>
          <p:cNvPr id="3" name="コンテンツ プレースホルダー 2"/>
          <p:cNvSpPr>
            <a:spLocks noGrp="1"/>
          </p:cNvSpPr>
          <p:nvPr>
            <p:ph idx="1"/>
          </p:nvPr>
        </p:nvSpPr>
        <p:spPr>
          <a:xfrm>
            <a:off x="323528" y="980728"/>
            <a:ext cx="8229600" cy="5544616"/>
          </a:xfrm>
        </p:spPr>
        <p:txBody>
          <a:bodyPr/>
          <a:lstStyle/>
          <a:p>
            <a:r>
              <a:rPr lang="en-US" altLang="ja-JP" sz="2400" dirty="0" smtClean="0"/>
              <a:t>dirty read</a:t>
            </a:r>
            <a:r>
              <a:rPr lang="ja-JP" altLang="en-US" sz="2400" dirty="0" smtClean="0"/>
              <a:t>を防ぐプロトコル</a:t>
            </a:r>
            <a:endParaRPr lang="en-US" altLang="ja-JP" sz="2400" dirty="0" smtClean="0"/>
          </a:p>
          <a:p>
            <a:pPr lvl="1"/>
            <a:r>
              <a:rPr kumimoji="1" lang="en-US" altLang="ja-JP" sz="2000" dirty="0" smtClean="0"/>
              <a:t>write</a:t>
            </a:r>
            <a:r>
              <a:rPr kumimoji="1" lang="ja-JP" altLang="en-US" sz="2000" dirty="0" smtClean="0"/>
              <a:t>に対しては二相ロックに従う</a:t>
            </a:r>
            <a:endParaRPr kumimoji="1" lang="en-US" altLang="ja-JP" sz="2000" dirty="0" smtClean="0"/>
          </a:p>
          <a:p>
            <a:pPr lvl="1"/>
            <a:r>
              <a:rPr lang="en-US" altLang="ja-JP" sz="2000" dirty="0" smtClean="0"/>
              <a:t>read</a:t>
            </a:r>
            <a:r>
              <a:rPr lang="ja-JP" altLang="en-US" sz="2000" dirty="0" smtClean="0"/>
              <a:t>に関しては、</a:t>
            </a:r>
            <a:r>
              <a:rPr lang="en-US" altLang="ja-JP" sz="2000" dirty="0" smtClean="0"/>
              <a:t>read</a:t>
            </a:r>
            <a:r>
              <a:rPr lang="ja-JP" altLang="en-US" sz="2000" dirty="0" smtClean="0"/>
              <a:t>ロックをかけようとしたときの他のトランザクションによってロック中だった場合は、そのトランザクションが実行される前、最後にコミットされた時の値を読み込む</a:t>
            </a:r>
            <a:endParaRPr lang="en-US" altLang="ja-JP" sz="2000" dirty="0" smtClean="0"/>
          </a:p>
          <a:p>
            <a:pPr lvl="2"/>
            <a:r>
              <a:rPr lang="ja-JP" altLang="en-US" sz="1800" dirty="0" smtClean="0"/>
              <a:t>マルチバージョン同時実行制御 </a:t>
            </a:r>
            <a:r>
              <a:rPr lang="en-US" altLang="ja-JP" sz="1800" dirty="0" smtClean="0"/>
              <a:t>(MVCC)</a:t>
            </a:r>
          </a:p>
          <a:p>
            <a:r>
              <a:rPr lang="ja-JP" altLang="en-US" sz="2400" dirty="0" smtClean="0"/>
              <a:t>役</a:t>
            </a:r>
            <a:r>
              <a:rPr lang="ja-JP" altLang="en-US" sz="2400" dirty="0"/>
              <a:t>に立つ</a:t>
            </a:r>
            <a:r>
              <a:rPr lang="ja-JP" altLang="en-US" sz="2400" dirty="0" smtClean="0"/>
              <a:t>ケース</a:t>
            </a:r>
            <a:endParaRPr lang="en-US" altLang="ja-JP" sz="2400" dirty="0" smtClean="0"/>
          </a:p>
          <a:p>
            <a:pPr lvl="1"/>
            <a:r>
              <a:rPr kumimoji="1" lang="ja-JP" altLang="en-US" sz="2000" dirty="0" smtClean="0"/>
              <a:t>常時多くの利用者からのアクセスがある</a:t>
            </a:r>
            <a:endParaRPr kumimoji="1" lang="en-US" altLang="ja-JP" sz="2000" dirty="0" smtClean="0"/>
          </a:p>
          <a:p>
            <a:pPr lvl="1"/>
            <a:r>
              <a:rPr kumimoji="1" lang="ja-JP" altLang="en-US" sz="2000" dirty="0" smtClean="0"/>
              <a:t>更新作業はデータの読込結果に依存しない</a:t>
            </a:r>
            <a:endParaRPr kumimoji="1" lang="en-US" altLang="ja-JP" sz="2000" dirty="0" smtClean="0"/>
          </a:p>
          <a:p>
            <a:r>
              <a:rPr lang="ja-JP" altLang="en-US" sz="2400" dirty="0" smtClean="0"/>
              <a:t>問題</a:t>
            </a:r>
            <a:endParaRPr lang="en-US" altLang="ja-JP" sz="2400" dirty="0" smtClean="0"/>
          </a:p>
          <a:p>
            <a:pPr lvl="1"/>
            <a:r>
              <a:rPr kumimoji="1" lang="ja-JP" altLang="en-US" sz="2000" dirty="0" smtClean="0"/>
              <a:t>遺失更新異常の発生を防ぐことができない</a:t>
            </a:r>
            <a:endParaRPr kumimoji="1" lang="en-US" altLang="ja-JP" sz="2000" dirty="0" smtClean="0"/>
          </a:p>
          <a:p>
            <a:pPr lvl="2"/>
            <a:r>
              <a:rPr lang="ja-JP" altLang="en-US" sz="1800" dirty="0"/>
              <a:t>一度</a:t>
            </a:r>
            <a:r>
              <a:rPr lang="ja-JP" altLang="en-US" sz="1800" dirty="0" smtClean="0"/>
              <a:t>読んだ値を基に値を更新したとき、その途中で他のトランザクションによって更新があったら、その</a:t>
            </a:r>
            <a:r>
              <a:rPr lang="ja-JP" altLang="en-US" sz="1800" dirty="0" smtClean="0">
                <a:solidFill>
                  <a:srgbClr val="FF0000"/>
                </a:solidFill>
              </a:rPr>
              <a:t>更新</a:t>
            </a:r>
            <a:r>
              <a:rPr lang="ja-JP" altLang="en-US" sz="1800" dirty="0" smtClean="0"/>
              <a:t>を上書きしてしまう</a:t>
            </a:r>
            <a:endParaRPr lang="en-US" altLang="ja-JP" sz="1800" dirty="0" smtClean="0"/>
          </a:p>
          <a:p>
            <a:pPr lvl="2"/>
            <a:r>
              <a:rPr kumimoji="1" lang="en-US" altLang="ja-JP" sz="1800" b="1" dirty="0" smtClean="0">
                <a:solidFill>
                  <a:srgbClr val="FF0000"/>
                </a:solidFill>
              </a:rPr>
              <a:t>MVCC</a:t>
            </a:r>
            <a:r>
              <a:rPr kumimoji="1" lang="ja-JP" altLang="en-US" sz="1800" b="1" dirty="0" smtClean="0">
                <a:solidFill>
                  <a:srgbClr val="FF0000"/>
                </a:solidFill>
              </a:rPr>
              <a:t>ではトランザクションのタイムスタンプを記録し，更新の衝突を管理→遺失更新異状をおこすトランザクションをアボートさせる</a:t>
            </a:r>
            <a:endParaRPr kumimoji="1" lang="en-US" altLang="ja-JP" sz="1800" b="1" dirty="0" smtClean="0">
              <a:solidFill>
                <a:srgbClr val="FF0000"/>
              </a:solidFill>
            </a:endParaRPr>
          </a:p>
        </p:txBody>
      </p:sp>
    </p:spTree>
    <p:extLst>
      <p:ext uri="{BB962C8B-B14F-4D97-AF65-F5344CB8AC3E}">
        <p14:creationId xmlns:p14="http://schemas.microsoft.com/office/powerpoint/2010/main" val="256008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357290" y="1142984"/>
            <a:ext cx="5857916" cy="1071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285720" y="60324"/>
            <a:ext cx="7467600" cy="725470"/>
          </a:xfrm>
        </p:spPr>
        <p:txBody>
          <a:bodyPr/>
          <a:lstStyle/>
          <a:p>
            <a:r>
              <a:rPr kumimoji="1" lang="ja-JP" altLang="en-US" dirty="0" smtClean="0"/>
              <a:t>同時実行制御の必要性</a:t>
            </a:r>
            <a:endParaRPr kumimoji="1" lang="ja-JP" altLang="en-US" dirty="0"/>
          </a:p>
        </p:txBody>
      </p:sp>
      <p:sp>
        <p:nvSpPr>
          <p:cNvPr id="3" name="コンテンツ プレースホルダ 2"/>
          <p:cNvSpPr>
            <a:spLocks noGrp="1"/>
          </p:cNvSpPr>
          <p:nvPr>
            <p:ph sz="quarter" idx="1"/>
          </p:nvPr>
        </p:nvSpPr>
        <p:spPr>
          <a:xfrm>
            <a:off x="857224" y="1428736"/>
            <a:ext cx="7067576" cy="5045216"/>
          </a:xfrm>
        </p:spPr>
        <p:txBody>
          <a:bodyPr/>
          <a:lstStyle/>
          <a:p>
            <a:endParaRPr lang="en-US" altLang="ja-JP" dirty="0" smtClean="0"/>
          </a:p>
          <a:p>
            <a:pPr>
              <a:buNone/>
            </a:pPr>
            <a:endParaRPr lang="en-US" altLang="ja-JP" dirty="0" smtClean="0"/>
          </a:p>
          <a:p>
            <a:r>
              <a:rPr lang="ja-JP" altLang="en-US" sz="2800" dirty="0" smtClean="0"/>
              <a:t>遺失更新異状</a:t>
            </a:r>
            <a:r>
              <a:rPr lang="en-US" altLang="ja-JP" sz="2800" dirty="0" smtClean="0"/>
              <a:t>(lost update anomaly)</a:t>
            </a:r>
          </a:p>
          <a:p>
            <a:pPr lvl="1"/>
            <a:r>
              <a:rPr lang="ja-JP" altLang="en-US" sz="2500" dirty="0" smtClean="0"/>
              <a:t>あるトランザクションの更新が別の更新によって取り消されてしまう</a:t>
            </a:r>
            <a:endParaRPr lang="en-US" altLang="ja-JP" sz="2800" dirty="0" smtClean="0"/>
          </a:p>
          <a:p>
            <a:r>
              <a:rPr lang="ja-JP" altLang="en-US" sz="2800" dirty="0" smtClean="0"/>
              <a:t>不整合検索異状</a:t>
            </a:r>
            <a:r>
              <a:rPr lang="en-US" altLang="ja-JP" sz="2800" dirty="0" smtClean="0"/>
              <a:t/>
            </a:r>
            <a:br>
              <a:rPr lang="en-US" altLang="ja-JP" sz="2800" dirty="0" smtClean="0"/>
            </a:br>
            <a:r>
              <a:rPr lang="en-US" altLang="ja-JP" sz="2800" dirty="0" smtClean="0"/>
              <a:t>	(inconsistent retrieval anomaly)</a:t>
            </a:r>
          </a:p>
          <a:p>
            <a:pPr lvl="1"/>
            <a:r>
              <a:rPr lang="ja-JP" altLang="en-US" sz="2500" dirty="0" smtClean="0"/>
              <a:t>一貫性のないデータを利用してしまう</a:t>
            </a:r>
            <a:endParaRPr lang="en-US" altLang="ja-JP" sz="2500" dirty="0" smtClean="0"/>
          </a:p>
          <a:p>
            <a:r>
              <a:rPr lang="ja-JP" altLang="en-US" sz="2800" dirty="0" smtClean="0"/>
              <a:t>汚読異状</a:t>
            </a:r>
            <a:r>
              <a:rPr lang="en-US" altLang="ja-JP" sz="2800" dirty="0" smtClean="0"/>
              <a:t>(dirty read anomaly)</a:t>
            </a:r>
          </a:p>
          <a:p>
            <a:pPr lvl="1"/>
            <a:r>
              <a:rPr lang="ja-JP" altLang="en-US" sz="2500" dirty="0" smtClean="0"/>
              <a:t>依存しているトランザクションがロールバック</a:t>
            </a:r>
            <a:r>
              <a:rPr lang="en-US" altLang="ja-JP" sz="2500" dirty="0" smtClean="0"/>
              <a:t/>
            </a:r>
            <a:br>
              <a:rPr lang="en-US" altLang="ja-JP" sz="2500" dirty="0" smtClean="0"/>
            </a:br>
            <a:r>
              <a:rPr lang="ja-JP" altLang="en-US" sz="2500" dirty="0" smtClean="0"/>
              <a:t>してしまう</a:t>
            </a:r>
            <a:endParaRPr lang="en-US" altLang="ja-JP" sz="2500" dirty="0" smtClean="0"/>
          </a:p>
        </p:txBody>
      </p:sp>
      <p:sp>
        <p:nvSpPr>
          <p:cNvPr id="4" name="正方形/長方形 3"/>
          <p:cNvSpPr/>
          <p:nvPr/>
        </p:nvSpPr>
        <p:spPr>
          <a:xfrm>
            <a:off x="1500166" y="1214422"/>
            <a:ext cx="5715040" cy="954107"/>
          </a:xfrm>
          <a:prstGeom prst="rect">
            <a:avLst/>
          </a:prstGeom>
        </p:spPr>
        <p:txBody>
          <a:bodyPr wrap="square">
            <a:spAutoFit/>
          </a:bodyPr>
          <a:lstStyle/>
          <a:p>
            <a:r>
              <a:rPr lang="ja-JP" altLang="en-US" sz="2800" dirty="0"/>
              <a:t>複数のトランザクションを何も考えずに同時実行すると発生する異状</a:t>
            </a:r>
            <a:endParaRPr lang="en-US" altLang="ja-JP"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REPEATABLE READ</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基本的に直列化可能性</a:t>
            </a:r>
            <a:r>
              <a:rPr lang="ja-JP" altLang="en-US" sz="2800" dirty="0" smtClean="0"/>
              <a:t>とほとんど同じ程度の分離レベル</a:t>
            </a:r>
            <a:endParaRPr lang="en-US" altLang="ja-JP" sz="2800" dirty="0" smtClean="0"/>
          </a:p>
          <a:p>
            <a:r>
              <a:rPr kumimoji="1" lang="ja-JP" altLang="en-US" sz="2800" dirty="0" smtClean="0"/>
              <a:t>但し、トランザクション処理中に他のトランザクションによって新たなデータが追加されたりいくつかのデータが削除される場合がある（</a:t>
            </a:r>
            <a:r>
              <a:rPr kumimoji="1" lang="en-US" altLang="ja-JP" sz="2800" dirty="0" smtClean="0"/>
              <a:t>phantom read</a:t>
            </a:r>
            <a:r>
              <a:rPr kumimoji="1" lang="ja-JP" altLang="en-US" sz="2800" dirty="0" smtClean="0"/>
              <a:t>）</a:t>
            </a:r>
            <a:endParaRPr kumimoji="1" lang="en-US" altLang="ja-JP" sz="2800" dirty="0" smtClean="0"/>
          </a:p>
          <a:p>
            <a:r>
              <a:rPr lang="ja-JP" altLang="en-US" sz="2800" dirty="0"/>
              <a:t>実現</a:t>
            </a:r>
            <a:r>
              <a:rPr lang="ja-JP" altLang="en-US" sz="2800" dirty="0" smtClean="0"/>
              <a:t>方法</a:t>
            </a:r>
            <a:endParaRPr lang="en-US" altLang="ja-JP" sz="2800" dirty="0" smtClean="0"/>
          </a:p>
          <a:p>
            <a:pPr lvl="1"/>
            <a:r>
              <a:rPr kumimoji="1" lang="ja-JP" altLang="en-US" sz="2400" dirty="0" smtClean="0"/>
              <a:t>ロックの単位をレコード単位にする</a:t>
            </a:r>
            <a:endParaRPr kumimoji="1" lang="en-US" altLang="ja-JP" sz="2400" dirty="0" smtClean="0"/>
          </a:p>
          <a:p>
            <a:r>
              <a:rPr lang="ja-JP" altLang="en-US" sz="2800" dirty="0"/>
              <a:t>役に立つ</a:t>
            </a:r>
            <a:r>
              <a:rPr lang="ja-JP" altLang="en-US" sz="2800" dirty="0" smtClean="0"/>
              <a:t>ケース</a:t>
            </a:r>
            <a:endParaRPr lang="en-US" altLang="ja-JP" sz="2800" dirty="0" smtClean="0"/>
          </a:p>
          <a:p>
            <a:pPr lvl="1"/>
            <a:r>
              <a:rPr kumimoji="1" lang="ja-JP" altLang="en-US" sz="2400" dirty="0" smtClean="0"/>
              <a:t>データの挿入や削除がほとんどない場合</a:t>
            </a:r>
            <a:endParaRPr kumimoji="1" lang="ja-JP" altLang="en-US" sz="2400" dirty="0"/>
          </a:p>
        </p:txBody>
      </p:sp>
    </p:spTree>
    <p:extLst>
      <p:ext uri="{BB962C8B-B14F-4D97-AF65-F5344CB8AC3E}">
        <p14:creationId xmlns:p14="http://schemas.microsoft.com/office/powerpoint/2010/main" val="1803366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データベースサーバの基本分離レベル</a:t>
            </a:r>
            <a:r>
              <a:rPr kumimoji="1" lang="en-US" altLang="ja-JP" dirty="0" smtClean="0"/>
              <a:t>	</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MySQL (</a:t>
            </a:r>
            <a:r>
              <a:rPr kumimoji="1" lang="en-US" altLang="ja-JP" dirty="0" err="1" smtClean="0"/>
              <a:t>InnoDB</a:t>
            </a:r>
            <a:r>
              <a:rPr kumimoji="1" lang="en-US" altLang="ja-JP" dirty="0" smtClean="0"/>
              <a:t>)</a:t>
            </a:r>
          </a:p>
          <a:p>
            <a:pPr lvl="1"/>
            <a:r>
              <a:rPr lang="en-US" altLang="ja-JP" dirty="0" smtClean="0"/>
              <a:t>REPEATABLE READ</a:t>
            </a:r>
          </a:p>
          <a:p>
            <a:r>
              <a:rPr kumimoji="1" lang="en-US" altLang="ja-JP" dirty="0" err="1" smtClean="0"/>
              <a:t>PostgreSQL</a:t>
            </a:r>
            <a:endParaRPr kumimoji="1" lang="en-US" altLang="ja-JP" dirty="0" smtClean="0"/>
          </a:p>
          <a:p>
            <a:pPr lvl="1"/>
            <a:r>
              <a:rPr kumimoji="1" lang="en-US" altLang="ja-JP" dirty="0" smtClean="0"/>
              <a:t>READ COMMITTED</a:t>
            </a:r>
          </a:p>
          <a:p>
            <a:r>
              <a:rPr kumimoji="1" lang="en-US" altLang="ja-JP" dirty="0" smtClean="0"/>
              <a:t>Oracle</a:t>
            </a:r>
          </a:p>
          <a:p>
            <a:pPr lvl="1"/>
            <a:r>
              <a:rPr lang="en-US" altLang="ja-JP" dirty="0" smtClean="0"/>
              <a:t>READ COMMITTED</a:t>
            </a:r>
          </a:p>
          <a:p>
            <a:r>
              <a:rPr kumimoji="1" lang="en-US" altLang="ja-JP" dirty="0" smtClean="0"/>
              <a:t>SQL Server</a:t>
            </a:r>
          </a:p>
          <a:p>
            <a:pPr lvl="1"/>
            <a:r>
              <a:rPr lang="en-US" altLang="ja-JP" dirty="0" smtClean="0"/>
              <a:t>READ COMMITTED</a:t>
            </a:r>
          </a:p>
          <a:p>
            <a:endParaRPr kumimoji="1" lang="ja-JP" altLang="en-US" dirty="0"/>
          </a:p>
        </p:txBody>
      </p:sp>
    </p:spTree>
    <p:extLst>
      <p:ext uri="{BB962C8B-B14F-4D97-AF65-F5344CB8AC3E}">
        <p14:creationId xmlns:p14="http://schemas.microsoft.com/office/powerpoint/2010/main" val="1461123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遺失更新異状を引き起こす例</a:t>
            </a:r>
            <a:endParaRPr kumimoji="1" lang="ja-JP" altLang="en-US" dirty="0"/>
          </a:p>
        </p:txBody>
      </p:sp>
      <p:sp>
        <p:nvSpPr>
          <p:cNvPr id="3" name="コンテンツ プレースホルダ 2"/>
          <p:cNvSpPr>
            <a:spLocks noGrp="1"/>
          </p:cNvSpPr>
          <p:nvPr>
            <p:ph sz="quarter" idx="1"/>
          </p:nvPr>
        </p:nvSpPr>
        <p:spPr>
          <a:xfrm>
            <a:off x="428596" y="928670"/>
            <a:ext cx="8229600" cy="5000625"/>
          </a:xfrm>
        </p:spPr>
        <p:txBody>
          <a:bodyPr/>
          <a:lstStyle/>
          <a:p>
            <a:r>
              <a:rPr lang="en-US" altLang="ja-JP" sz="2800" dirty="0" smtClean="0"/>
              <a:t>A</a:t>
            </a:r>
            <a:r>
              <a:rPr lang="ja-JP" altLang="en-US" sz="2800" dirty="0" smtClean="0"/>
              <a:t>子と</a:t>
            </a:r>
            <a:r>
              <a:rPr lang="en-US" altLang="ja-JP" sz="2800" dirty="0" smtClean="0"/>
              <a:t>B</a:t>
            </a:r>
            <a:r>
              <a:rPr lang="ja-JP" altLang="en-US" sz="2800" dirty="0" smtClean="0"/>
              <a:t>男が夫婦共通の口座から同時に現金を引き出すことを想定。</a:t>
            </a:r>
            <a:endParaRPr lang="en-US" altLang="ja-JP" sz="2800" dirty="0" smtClean="0"/>
          </a:p>
          <a:p>
            <a:pPr lvl="1"/>
            <a:r>
              <a:rPr kumimoji="1" lang="en-US" altLang="ja-JP" sz="2400" dirty="0" smtClean="0"/>
              <a:t>A</a:t>
            </a:r>
            <a:r>
              <a:rPr kumimoji="1" lang="ja-JP" altLang="en-US" sz="2400" dirty="0" smtClean="0"/>
              <a:t>子：</a:t>
            </a:r>
            <a:r>
              <a:rPr kumimoji="1" lang="en-US" altLang="ja-JP" sz="2400" dirty="0" smtClean="0"/>
              <a:t>30</a:t>
            </a:r>
            <a:r>
              <a:rPr kumimoji="1" lang="ja-JP" altLang="en-US" sz="2400" dirty="0" smtClean="0"/>
              <a:t>万引き出す</a:t>
            </a:r>
            <a:endParaRPr kumimoji="1" lang="en-US" altLang="ja-JP" sz="2400" dirty="0" smtClean="0"/>
          </a:p>
          <a:p>
            <a:pPr lvl="1"/>
            <a:r>
              <a:rPr lang="en-US" altLang="ja-JP" sz="2400" dirty="0" smtClean="0"/>
              <a:t>B</a:t>
            </a:r>
            <a:r>
              <a:rPr lang="ja-JP" altLang="en-US" sz="2400" dirty="0" smtClean="0"/>
              <a:t>男：</a:t>
            </a:r>
            <a:r>
              <a:rPr lang="en-US" altLang="ja-JP" sz="2400" dirty="0" smtClean="0"/>
              <a:t>20</a:t>
            </a:r>
            <a:r>
              <a:rPr lang="ja-JP" altLang="en-US" sz="2400" dirty="0" smtClean="0"/>
              <a:t>万引き出す</a:t>
            </a:r>
            <a:endParaRPr lang="en-US" altLang="ja-JP" sz="2400" dirty="0" smtClean="0"/>
          </a:p>
          <a:p>
            <a:pPr lvl="1">
              <a:buNone/>
            </a:pPr>
            <a:endParaRPr kumimoji="1" lang="ja-JP" altLang="en-US" sz="2400" dirty="0"/>
          </a:p>
        </p:txBody>
      </p:sp>
      <p:graphicFrame>
        <p:nvGraphicFramePr>
          <p:cNvPr id="4" name="表 3"/>
          <p:cNvGraphicFramePr>
            <a:graphicFrameLocks noGrp="1"/>
          </p:cNvGraphicFramePr>
          <p:nvPr/>
        </p:nvGraphicFramePr>
        <p:xfrm>
          <a:off x="857224" y="3298526"/>
          <a:ext cx="6963913" cy="2773680"/>
        </p:xfrm>
        <a:graphic>
          <a:graphicData uri="http://schemas.openxmlformats.org/drawingml/2006/table">
            <a:tbl>
              <a:tblPr firstRow="1" bandRow="1">
                <a:tableStyleId>{21E4AEA4-8DFA-4A89-87EB-49C32662AFE0}</a:tableStyleId>
              </a:tblPr>
              <a:tblGrid>
                <a:gridCol w="930778"/>
                <a:gridCol w="3059430"/>
                <a:gridCol w="2973705"/>
              </a:tblGrid>
              <a:tr h="287496">
                <a:tc>
                  <a:txBody>
                    <a:bodyPr/>
                    <a:lstStyle/>
                    <a:p>
                      <a:pPr algn="ctr"/>
                      <a:r>
                        <a:rPr kumimoji="1" lang="ja-JP" altLang="en-US" sz="2000" dirty="0" smtClean="0"/>
                        <a:t>時刻</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トランザクション</a:t>
                      </a:r>
                      <a:r>
                        <a:rPr kumimoji="1" lang="en-US" altLang="ja-JP" sz="2000" dirty="0" smtClean="0"/>
                        <a:t>T1 </a:t>
                      </a:r>
                      <a:r>
                        <a:rPr kumimoji="1" lang="ja-JP" altLang="en-US" sz="2000" dirty="0" smtClean="0"/>
                        <a:t>の実行</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トランザクション</a:t>
                      </a:r>
                      <a:r>
                        <a:rPr kumimoji="1" lang="en-US" altLang="ja-JP" sz="2000" dirty="0" smtClean="0"/>
                        <a:t>T2</a:t>
                      </a:r>
                      <a:r>
                        <a:rPr kumimoji="1" lang="ja-JP" altLang="en-US" sz="2000" dirty="0" smtClean="0"/>
                        <a:t>の実行</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read(A)</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read(A)</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write(A:=A-30)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write(A:=A-20)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commit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commit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テキスト ボックス 5"/>
          <p:cNvSpPr txBox="1"/>
          <p:nvPr/>
        </p:nvSpPr>
        <p:spPr>
          <a:xfrm>
            <a:off x="857224" y="6131502"/>
            <a:ext cx="3520516" cy="369332"/>
          </a:xfrm>
          <a:prstGeom prst="rect">
            <a:avLst/>
          </a:prstGeom>
          <a:noFill/>
        </p:spPr>
        <p:txBody>
          <a:bodyPr wrap="none" rtlCol="0">
            <a:spAutoFit/>
          </a:bodyPr>
          <a:lstStyle/>
          <a:p>
            <a:r>
              <a:rPr kumimoji="1" lang="ja-JP" altLang="en-US" dirty="0" smtClean="0"/>
              <a:t>直列実行したとき、</a:t>
            </a:r>
            <a:r>
              <a:rPr kumimoji="1" lang="en-US" altLang="ja-JP" dirty="0" smtClean="0"/>
              <a:t>A</a:t>
            </a:r>
            <a:r>
              <a:rPr kumimoji="1" lang="ja-JP" altLang="en-US" dirty="0" smtClean="0"/>
              <a:t>の口座額は？</a:t>
            </a:r>
            <a:endParaRPr kumimoji="1" lang="ja-JP" altLang="en-US" dirty="0"/>
          </a:p>
        </p:txBody>
      </p:sp>
      <p:sp>
        <p:nvSpPr>
          <p:cNvPr id="7" name="テキスト ボックス 6"/>
          <p:cNvSpPr txBox="1"/>
          <p:nvPr/>
        </p:nvSpPr>
        <p:spPr>
          <a:xfrm>
            <a:off x="837170" y="6429396"/>
            <a:ext cx="4466287" cy="369332"/>
          </a:xfrm>
          <a:prstGeom prst="rect">
            <a:avLst/>
          </a:prstGeom>
          <a:noFill/>
        </p:spPr>
        <p:txBody>
          <a:bodyPr wrap="none" rtlCol="0">
            <a:spAutoFit/>
          </a:bodyPr>
          <a:lstStyle/>
          <a:p>
            <a:r>
              <a:rPr kumimoji="1" lang="ja-JP" altLang="en-US" dirty="0" smtClean="0"/>
              <a:t>上記のスケジュールの場合、</a:t>
            </a:r>
            <a:r>
              <a:rPr kumimoji="1" lang="en-US" altLang="ja-JP" dirty="0" smtClean="0"/>
              <a:t>A</a:t>
            </a:r>
            <a:r>
              <a:rPr kumimoji="1" lang="ja-JP" altLang="en-US" dirty="0" smtClean="0"/>
              <a:t>の口座額は？</a:t>
            </a:r>
            <a:endParaRPr kumimoji="1" lang="ja-JP" altLang="en-US" dirty="0"/>
          </a:p>
        </p:txBody>
      </p:sp>
      <p:sp>
        <p:nvSpPr>
          <p:cNvPr id="8" name="テキスト ボックス 7"/>
          <p:cNvSpPr txBox="1"/>
          <p:nvPr/>
        </p:nvSpPr>
        <p:spPr>
          <a:xfrm>
            <a:off x="2285984" y="2786058"/>
            <a:ext cx="4370107" cy="461665"/>
          </a:xfrm>
          <a:prstGeom prst="rect">
            <a:avLst/>
          </a:prstGeom>
          <a:noFill/>
        </p:spPr>
        <p:txBody>
          <a:bodyPr wrap="none" rtlCol="0">
            <a:spAutoFit/>
          </a:bodyPr>
          <a:lstStyle/>
          <a:p>
            <a:r>
              <a:rPr kumimoji="1" lang="en-US" altLang="ja-JP" sz="2400" dirty="0" smtClean="0"/>
              <a:t>S1=r1(A)r2(A)w1(A)w2(A)c1c2</a:t>
            </a:r>
            <a:endParaRPr kumimoji="1" lang="ja-JP"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142852"/>
            <a:ext cx="7467600" cy="582594"/>
          </a:xfrm>
        </p:spPr>
        <p:txBody>
          <a:bodyPr/>
          <a:lstStyle/>
          <a:p>
            <a:r>
              <a:rPr kumimoji="1" lang="ja-JP" altLang="en-US" dirty="0" smtClean="0"/>
              <a:t>不整合検索異状を引き起こす同時実行例</a:t>
            </a:r>
            <a:endParaRPr kumimoji="1" lang="ja-JP" altLang="en-US" dirty="0"/>
          </a:p>
        </p:txBody>
      </p:sp>
      <p:sp>
        <p:nvSpPr>
          <p:cNvPr id="3" name="コンテンツ プレースホルダ 2"/>
          <p:cNvSpPr>
            <a:spLocks noGrp="1"/>
          </p:cNvSpPr>
          <p:nvPr>
            <p:ph sz="quarter" idx="1"/>
          </p:nvPr>
        </p:nvSpPr>
        <p:spPr>
          <a:xfrm>
            <a:off x="500034" y="928670"/>
            <a:ext cx="7467600" cy="4873752"/>
          </a:xfrm>
        </p:spPr>
        <p:txBody>
          <a:bodyPr/>
          <a:lstStyle/>
          <a:p>
            <a:r>
              <a:rPr lang="ja-JP" altLang="en-US" sz="2400" dirty="0" smtClean="0"/>
              <a:t>ユーザ</a:t>
            </a:r>
            <a:r>
              <a:rPr lang="en-US" altLang="ja-JP" sz="2400" dirty="0" smtClean="0"/>
              <a:t>X:</a:t>
            </a:r>
            <a:r>
              <a:rPr lang="ja-JP" altLang="en-US" sz="2400" dirty="0" smtClean="0"/>
              <a:t>口座</a:t>
            </a:r>
            <a:r>
              <a:rPr lang="en-US" altLang="ja-JP" sz="2400" dirty="0" smtClean="0"/>
              <a:t>A</a:t>
            </a:r>
            <a:r>
              <a:rPr lang="ja-JP" altLang="en-US" sz="2400" dirty="0" smtClean="0"/>
              <a:t>から口座</a:t>
            </a:r>
            <a:r>
              <a:rPr lang="en-US" altLang="ja-JP" sz="2400" dirty="0" smtClean="0"/>
              <a:t>B</a:t>
            </a:r>
            <a:r>
              <a:rPr lang="ja-JP" altLang="en-US" sz="2400" dirty="0" smtClean="0"/>
              <a:t>に</a:t>
            </a:r>
            <a:r>
              <a:rPr lang="en-US" altLang="ja-JP" sz="2400" dirty="0" smtClean="0"/>
              <a:t>100</a:t>
            </a:r>
            <a:r>
              <a:rPr lang="ja-JP" altLang="en-US" sz="2400" dirty="0" smtClean="0"/>
              <a:t>万振り替え送金する</a:t>
            </a:r>
            <a:endParaRPr lang="en-US" altLang="ja-JP" sz="2400" dirty="0" smtClean="0"/>
          </a:p>
          <a:p>
            <a:r>
              <a:rPr kumimoji="1" lang="ja-JP" altLang="en-US" sz="2400" dirty="0" smtClean="0"/>
              <a:t>ユーザ</a:t>
            </a:r>
            <a:r>
              <a:rPr kumimoji="1" lang="en-US" altLang="ja-JP" sz="2400" dirty="0" smtClean="0"/>
              <a:t>Y</a:t>
            </a:r>
            <a:r>
              <a:rPr kumimoji="1" lang="ja-JP" altLang="en-US" sz="2400" dirty="0" smtClean="0"/>
              <a:t>：口座</a:t>
            </a:r>
            <a:r>
              <a:rPr kumimoji="1" lang="en-US" altLang="ja-JP" sz="2400" dirty="0" smtClean="0"/>
              <a:t>A</a:t>
            </a:r>
            <a:r>
              <a:rPr kumimoji="1" lang="ja-JP" altLang="en-US" sz="2400" dirty="0" smtClean="0"/>
              <a:t>と口座</a:t>
            </a:r>
            <a:r>
              <a:rPr kumimoji="1" lang="en-US" altLang="ja-JP" sz="2400" dirty="0" smtClean="0"/>
              <a:t>B</a:t>
            </a:r>
            <a:r>
              <a:rPr kumimoji="1" lang="ja-JP" altLang="en-US" sz="2400" dirty="0" smtClean="0"/>
              <a:t>の額を合計する</a:t>
            </a:r>
            <a:endParaRPr kumimoji="1" lang="ja-JP" altLang="en-US" sz="2400" dirty="0"/>
          </a:p>
        </p:txBody>
      </p:sp>
      <p:graphicFrame>
        <p:nvGraphicFramePr>
          <p:cNvPr id="4" name="表 3"/>
          <p:cNvGraphicFramePr>
            <a:graphicFrameLocks noGrp="1"/>
          </p:cNvGraphicFramePr>
          <p:nvPr/>
        </p:nvGraphicFramePr>
        <p:xfrm>
          <a:off x="857224" y="2357430"/>
          <a:ext cx="6963913" cy="3291840"/>
        </p:xfrm>
        <a:graphic>
          <a:graphicData uri="http://schemas.openxmlformats.org/drawingml/2006/table">
            <a:tbl>
              <a:tblPr firstRow="1" bandRow="1">
                <a:tableStyleId>{21E4AEA4-8DFA-4A89-87EB-49C32662AFE0}</a:tableStyleId>
              </a:tblPr>
              <a:tblGrid>
                <a:gridCol w="930778"/>
                <a:gridCol w="3059430"/>
                <a:gridCol w="2973705"/>
              </a:tblGrid>
              <a:tr h="287496">
                <a:tc>
                  <a:txBody>
                    <a:bodyPr/>
                    <a:lstStyle/>
                    <a:p>
                      <a:pPr algn="ctr"/>
                      <a:r>
                        <a:rPr kumimoji="1" lang="ja-JP" altLang="en-US" sz="1800" dirty="0" smtClean="0"/>
                        <a:t>時刻</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smtClean="0"/>
                        <a:t>トランザクション</a:t>
                      </a:r>
                      <a:r>
                        <a:rPr kumimoji="1" lang="en-US" altLang="ja-JP" sz="1800" dirty="0" smtClean="0"/>
                        <a:t>T1 </a:t>
                      </a:r>
                      <a:r>
                        <a:rPr kumimoji="1" lang="ja-JP" altLang="en-US" sz="1800" dirty="0" smtClean="0"/>
                        <a:t>の実行</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smtClean="0"/>
                        <a:t>トランザクション</a:t>
                      </a:r>
                      <a:r>
                        <a:rPr kumimoji="1" lang="en-US" altLang="ja-JP" sz="1800" dirty="0" smtClean="0"/>
                        <a:t>T2</a:t>
                      </a:r>
                      <a:r>
                        <a:rPr kumimoji="1" lang="ja-JP" altLang="en-US" sz="1800" dirty="0" smtClean="0"/>
                        <a:t>の実行</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read(A)</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write(A:=A-100)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read(A)</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t4</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read(B)</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t5</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read(B)</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t6</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write(B:=B+100)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t7</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1800" dirty="0" smtClean="0"/>
                        <a:t>t8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971600" y="5803960"/>
            <a:ext cx="3526928" cy="400110"/>
          </a:xfrm>
          <a:prstGeom prst="rect">
            <a:avLst/>
          </a:prstGeom>
          <a:noFill/>
        </p:spPr>
        <p:txBody>
          <a:bodyPr wrap="none" rtlCol="0">
            <a:spAutoFit/>
          </a:bodyPr>
          <a:lstStyle/>
          <a:p>
            <a:r>
              <a:rPr lang="ja-JP" altLang="en-US" sz="2000" dirty="0"/>
              <a:t>直列実行したとき</a:t>
            </a:r>
            <a:r>
              <a:rPr lang="ja-JP" altLang="en-US" sz="2000" dirty="0" smtClean="0"/>
              <a:t>の</a:t>
            </a:r>
            <a:r>
              <a:rPr lang="en-US" altLang="ja-JP" sz="2000" dirty="0" smtClean="0"/>
              <a:t>C</a:t>
            </a:r>
            <a:r>
              <a:rPr lang="ja-JP" altLang="en-US" sz="2000" dirty="0" smtClean="0"/>
              <a:t>の値は？</a:t>
            </a:r>
            <a:endParaRPr lang="en-US" altLang="ja-JP" sz="2000" dirty="0" smtClean="0"/>
          </a:p>
        </p:txBody>
      </p:sp>
      <p:sp>
        <p:nvSpPr>
          <p:cNvPr id="6" name="テキスト ボックス 5"/>
          <p:cNvSpPr txBox="1"/>
          <p:nvPr/>
        </p:nvSpPr>
        <p:spPr>
          <a:xfrm>
            <a:off x="975871" y="6173292"/>
            <a:ext cx="5118709" cy="400110"/>
          </a:xfrm>
          <a:prstGeom prst="rect">
            <a:avLst/>
          </a:prstGeom>
          <a:noFill/>
        </p:spPr>
        <p:txBody>
          <a:bodyPr wrap="none" rtlCol="0">
            <a:spAutoFit/>
          </a:bodyPr>
          <a:lstStyle/>
          <a:p>
            <a:r>
              <a:rPr lang="ja-JP" altLang="en-US" sz="2000" dirty="0" smtClean="0"/>
              <a:t>このスケジュールで実行したときの</a:t>
            </a:r>
            <a:r>
              <a:rPr lang="en-US" altLang="ja-JP" sz="2000" dirty="0" smtClean="0"/>
              <a:t>C</a:t>
            </a:r>
            <a:r>
              <a:rPr lang="ja-JP" altLang="en-US" sz="2000" dirty="0" smtClean="0"/>
              <a:t>の値は？</a:t>
            </a:r>
            <a:endParaRPr lang="en-US" altLang="ja-JP" sz="2000" dirty="0" smtClean="0"/>
          </a:p>
        </p:txBody>
      </p:sp>
      <p:sp>
        <p:nvSpPr>
          <p:cNvPr id="7" name="テキスト ボックス 6"/>
          <p:cNvSpPr txBox="1"/>
          <p:nvPr/>
        </p:nvSpPr>
        <p:spPr>
          <a:xfrm>
            <a:off x="6429388" y="1500174"/>
            <a:ext cx="1718740" cy="369332"/>
          </a:xfrm>
          <a:prstGeom prst="rect">
            <a:avLst/>
          </a:prstGeom>
          <a:noFill/>
        </p:spPr>
        <p:txBody>
          <a:bodyPr wrap="none" rtlCol="0">
            <a:spAutoFit/>
          </a:bodyPr>
          <a:lstStyle/>
          <a:p>
            <a:r>
              <a:rPr kumimoji="1" lang="en-US" altLang="ja-JP" dirty="0" smtClean="0"/>
              <a:t>A=200,B=300</a:t>
            </a:r>
            <a:endParaRPr kumimoji="1" lang="ja-JP" altLang="en-US" dirty="0"/>
          </a:p>
        </p:txBody>
      </p:sp>
      <p:sp>
        <p:nvSpPr>
          <p:cNvPr id="8" name="テキスト ボックス 7"/>
          <p:cNvSpPr txBox="1"/>
          <p:nvPr/>
        </p:nvSpPr>
        <p:spPr>
          <a:xfrm>
            <a:off x="1491259" y="1857364"/>
            <a:ext cx="5824030" cy="461665"/>
          </a:xfrm>
          <a:prstGeom prst="rect">
            <a:avLst/>
          </a:prstGeom>
          <a:noFill/>
        </p:spPr>
        <p:txBody>
          <a:bodyPr wrap="none" rtlCol="0">
            <a:spAutoFit/>
          </a:bodyPr>
          <a:lstStyle/>
          <a:p>
            <a:r>
              <a:rPr kumimoji="1" lang="en-US" altLang="ja-JP" sz="2400" dirty="0" smtClean="0"/>
              <a:t>S2=r1(A)w1(A)r2(A)r2(B)r1(B) w1(B)c1c2</a:t>
            </a:r>
            <a:endParaRPr kumimoji="1" lang="ja-JP"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汚読異状を引き起こすスケジュールの例</a:t>
            </a:r>
            <a:endParaRPr kumimoji="1" lang="ja-JP" altLang="en-US" dirty="0"/>
          </a:p>
        </p:txBody>
      </p:sp>
      <p:sp>
        <p:nvSpPr>
          <p:cNvPr id="3" name="コンテンツ プレースホルダ 2"/>
          <p:cNvSpPr>
            <a:spLocks noGrp="1"/>
          </p:cNvSpPr>
          <p:nvPr>
            <p:ph sz="quarter" idx="1"/>
          </p:nvPr>
        </p:nvSpPr>
        <p:spPr/>
        <p:txBody>
          <a:bodyPr/>
          <a:lstStyle/>
          <a:p>
            <a:r>
              <a:rPr kumimoji="1" lang="en-US" altLang="ja-JP" dirty="0" smtClean="0"/>
              <a:t>T2</a:t>
            </a:r>
            <a:r>
              <a:rPr kumimoji="1" lang="ja-JP" altLang="en-US" dirty="0" smtClean="0"/>
              <a:t>がコミットした後に</a:t>
            </a:r>
            <a:r>
              <a:rPr kumimoji="1" lang="en-US" altLang="ja-JP" dirty="0" smtClean="0"/>
              <a:t>T</a:t>
            </a:r>
            <a:r>
              <a:rPr kumimoji="1" lang="ja-JP" altLang="en-US" dirty="0" smtClean="0"/>
              <a:t>２がアボートしてしまう</a:t>
            </a:r>
            <a:endParaRPr kumimoji="1" lang="en-US" altLang="ja-JP" dirty="0" smtClean="0"/>
          </a:p>
        </p:txBody>
      </p:sp>
      <p:graphicFrame>
        <p:nvGraphicFramePr>
          <p:cNvPr id="4" name="表 3"/>
          <p:cNvGraphicFramePr>
            <a:graphicFrameLocks noGrp="1"/>
          </p:cNvGraphicFramePr>
          <p:nvPr/>
        </p:nvGraphicFramePr>
        <p:xfrm>
          <a:off x="1285852" y="3071810"/>
          <a:ext cx="6963913" cy="2773680"/>
        </p:xfrm>
        <a:graphic>
          <a:graphicData uri="http://schemas.openxmlformats.org/drawingml/2006/table">
            <a:tbl>
              <a:tblPr firstRow="1" bandRow="1">
                <a:tableStyleId>{21E4AEA4-8DFA-4A89-87EB-49C32662AFE0}</a:tableStyleId>
              </a:tblPr>
              <a:tblGrid>
                <a:gridCol w="930778"/>
                <a:gridCol w="3059430"/>
                <a:gridCol w="2973705"/>
              </a:tblGrid>
              <a:tr h="287496">
                <a:tc>
                  <a:txBody>
                    <a:bodyPr/>
                    <a:lstStyle/>
                    <a:p>
                      <a:pPr algn="ctr"/>
                      <a:r>
                        <a:rPr kumimoji="1" lang="ja-JP" altLang="en-US" sz="2000" dirty="0" smtClean="0"/>
                        <a:t>時刻</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トランザクション</a:t>
                      </a:r>
                      <a:r>
                        <a:rPr kumimoji="1" lang="en-US" altLang="ja-JP" sz="2000" dirty="0" smtClean="0"/>
                        <a:t>T1 </a:t>
                      </a:r>
                      <a:r>
                        <a:rPr kumimoji="1" lang="ja-JP" altLang="en-US" sz="2000" dirty="0" smtClean="0"/>
                        <a:t>の実行</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dirty="0" smtClean="0"/>
                        <a:t>トランザクション</a:t>
                      </a:r>
                      <a:r>
                        <a:rPr kumimoji="1" lang="en-US" altLang="ja-JP" sz="2000" dirty="0" smtClean="0"/>
                        <a:t>T2</a:t>
                      </a:r>
                      <a:r>
                        <a:rPr kumimoji="1" lang="ja-JP" altLang="en-US" sz="2000" dirty="0" smtClean="0"/>
                        <a:t>の実行</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read(A)</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write(A:=A+10)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read(A)</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write(A:=A-50)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commit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abort</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テキスト ボックス 4"/>
          <p:cNvSpPr txBox="1"/>
          <p:nvPr/>
        </p:nvSpPr>
        <p:spPr>
          <a:xfrm>
            <a:off x="7286644" y="2571744"/>
            <a:ext cx="907621" cy="369332"/>
          </a:xfrm>
          <a:prstGeom prst="rect">
            <a:avLst/>
          </a:prstGeom>
          <a:noFill/>
        </p:spPr>
        <p:txBody>
          <a:bodyPr wrap="none" rtlCol="0">
            <a:spAutoFit/>
          </a:bodyPr>
          <a:lstStyle/>
          <a:p>
            <a:r>
              <a:rPr kumimoji="1" lang="en-US" altLang="ja-JP" dirty="0" smtClean="0"/>
              <a:t>A=200</a:t>
            </a:r>
            <a:endParaRPr kumimoji="1" lang="ja-JP" altLang="en-US" dirty="0"/>
          </a:p>
        </p:txBody>
      </p:sp>
      <p:sp>
        <p:nvSpPr>
          <p:cNvPr id="6" name="テキスト ボックス 5"/>
          <p:cNvSpPr txBox="1"/>
          <p:nvPr/>
        </p:nvSpPr>
        <p:spPr>
          <a:xfrm>
            <a:off x="2643174" y="1928802"/>
            <a:ext cx="4352474" cy="461665"/>
          </a:xfrm>
          <a:prstGeom prst="rect">
            <a:avLst/>
          </a:prstGeom>
          <a:noFill/>
        </p:spPr>
        <p:txBody>
          <a:bodyPr wrap="none" rtlCol="0">
            <a:spAutoFit/>
          </a:bodyPr>
          <a:lstStyle/>
          <a:p>
            <a:r>
              <a:rPr kumimoji="1" lang="en-US" altLang="ja-JP" sz="2400" dirty="0" smtClean="0"/>
              <a:t>S3=r1(A)w1(A)r2(A)r2(B)c2 a1</a:t>
            </a:r>
            <a:endParaRPr kumimoji="1" lang="ja-JP"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0"/>
            <a:ext cx="7467600" cy="868346"/>
          </a:xfrm>
        </p:spPr>
        <p:txBody>
          <a:bodyPr/>
          <a:lstStyle/>
          <a:p>
            <a:r>
              <a:rPr kumimoji="1" lang="ja-JP" altLang="en-US" dirty="0" smtClean="0"/>
              <a:t>直列化可能の判定</a:t>
            </a:r>
            <a:endParaRPr kumimoji="1" lang="ja-JP" altLang="en-US" dirty="0"/>
          </a:p>
        </p:txBody>
      </p:sp>
      <p:sp>
        <p:nvSpPr>
          <p:cNvPr id="3" name="コンテンツ プレースホルダ 2"/>
          <p:cNvSpPr>
            <a:spLocks noGrp="1"/>
          </p:cNvSpPr>
          <p:nvPr>
            <p:ph sz="quarter" idx="1"/>
          </p:nvPr>
        </p:nvSpPr>
        <p:spPr>
          <a:xfrm>
            <a:off x="428596" y="984140"/>
            <a:ext cx="8215370" cy="4873752"/>
          </a:xfrm>
        </p:spPr>
        <p:txBody>
          <a:bodyPr/>
          <a:lstStyle/>
          <a:p>
            <a:r>
              <a:rPr kumimoji="1" lang="ja-JP" altLang="en-US" sz="2800" dirty="0" smtClean="0"/>
              <a:t>どのようなスケジュールなら異状が起きないのか</a:t>
            </a:r>
            <a:endParaRPr lang="en-US" altLang="ja-JP" sz="2800" dirty="0" smtClean="0"/>
          </a:p>
          <a:p>
            <a:pPr>
              <a:buNone/>
            </a:pPr>
            <a:endParaRPr lang="en-US" altLang="ja-JP" sz="2800" dirty="0" smtClean="0"/>
          </a:p>
          <a:p>
            <a:endParaRPr lang="en-US" altLang="ja-JP" sz="2800" dirty="0" smtClean="0"/>
          </a:p>
          <a:p>
            <a:r>
              <a:rPr lang="ja-JP" altLang="en-US" sz="2800" dirty="0" smtClean="0"/>
              <a:t>スケジュール</a:t>
            </a:r>
            <a:r>
              <a:rPr lang="en-US" altLang="ja-JP" sz="2800" dirty="0" smtClean="0"/>
              <a:t>A</a:t>
            </a:r>
            <a:r>
              <a:rPr lang="ja-JP" altLang="en-US" sz="2800" dirty="0" smtClean="0"/>
              <a:t>で実行されたトランザクション群が、直列化したスケジュールと</a:t>
            </a:r>
            <a:r>
              <a:rPr lang="ja-JP" altLang="en-US" sz="2800" dirty="0" smtClean="0">
                <a:solidFill>
                  <a:srgbClr val="FF0000"/>
                </a:solidFill>
              </a:rPr>
              <a:t>等価</a:t>
            </a:r>
            <a:r>
              <a:rPr lang="ja-JP" altLang="en-US" sz="2800" dirty="0" smtClean="0"/>
              <a:t>になれば「直列化可能」であるという。</a:t>
            </a:r>
            <a:endParaRPr lang="en-US" altLang="ja-JP" sz="2800" dirty="0" smtClean="0"/>
          </a:p>
          <a:p>
            <a:r>
              <a:rPr lang="ja-JP" altLang="en-US" sz="2800" dirty="0" smtClean="0"/>
              <a:t>「等価」の種類</a:t>
            </a:r>
            <a:endParaRPr lang="en-US" altLang="ja-JP" sz="2800" dirty="0" smtClean="0"/>
          </a:p>
          <a:p>
            <a:pPr lvl="1"/>
            <a:r>
              <a:rPr lang="ja-JP" altLang="en-US" sz="2400" dirty="0" smtClean="0"/>
              <a:t>最終状態等価 </a:t>
            </a:r>
            <a:r>
              <a:rPr lang="en-US" altLang="ja-JP" sz="2400" dirty="0" smtClean="0"/>
              <a:t>(Final State Equivalence)</a:t>
            </a:r>
          </a:p>
          <a:p>
            <a:pPr lvl="1"/>
            <a:r>
              <a:rPr lang="ja-JP" altLang="en-US" sz="2400" dirty="0" smtClean="0"/>
              <a:t>ビュー等価 </a:t>
            </a:r>
            <a:r>
              <a:rPr lang="en-US" altLang="ja-JP" sz="2400" dirty="0" smtClean="0"/>
              <a:t>(View Equivalence)</a:t>
            </a:r>
          </a:p>
          <a:p>
            <a:pPr lvl="1"/>
            <a:r>
              <a:rPr lang="ja-JP" altLang="en-US" sz="2400" dirty="0" smtClean="0"/>
              <a:t>相反等価 </a:t>
            </a:r>
            <a:r>
              <a:rPr lang="en-US" altLang="ja-JP" sz="2400" dirty="0" smtClean="0"/>
              <a:t>(Conflict Equivalence)</a:t>
            </a:r>
          </a:p>
        </p:txBody>
      </p:sp>
      <p:sp>
        <p:nvSpPr>
          <p:cNvPr id="8" name="テキスト ボックス 7"/>
          <p:cNvSpPr txBox="1"/>
          <p:nvPr/>
        </p:nvSpPr>
        <p:spPr>
          <a:xfrm>
            <a:off x="1571604" y="1708610"/>
            <a:ext cx="5517857"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ja-JP" altLang="en-US" sz="3200" dirty="0" smtClean="0"/>
              <a:t>直列化可能であるスケジュール</a:t>
            </a:r>
            <a:endParaRPr kumimoji="1" lang="ja-JP" alt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最終状態等価</a:t>
            </a:r>
            <a:r>
              <a:rPr lang="en-US" altLang="ja-JP" dirty="0" smtClean="0"/>
              <a:t>(Final  State Equivalence)</a:t>
            </a:r>
          </a:p>
        </p:txBody>
      </p:sp>
      <p:sp>
        <p:nvSpPr>
          <p:cNvPr id="3" name="コンテンツ プレースホルダ 2"/>
          <p:cNvSpPr>
            <a:spLocks noGrp="1"/>
          </p:cNvSpPr>
          <p:nvPr>
            <p:ph idx="1"/>
          </p:nvPr>
        </p:nvSpPr>
        <p:spPr>
          <a:xfrm>
            <a:off x="285720" y="928670"/>
            <a:ext cx="8372476" cy="5000625"/>
          </a:xfrm>
        </p:spPr>
        <p:txBody>
          <a:bodyPr/>
          <a:lstStyle/>
          <a:p>
            <a:r>
              <a:rPr lang="ja-JP" altLang="en-US" sz="2800" dirty="0" smtClean="0"/>
              <a:t>二つのスケジュール</a:t>
            </a:r>
            <a:r>
              <a:rPr lang="en-US" altLang="ja-JP" sz="2800" dirty="0" smtClean="0"/>
              <a:t>S</a:t>
            </a:r>
            <a:r>
              <a:rPr lang="ja-JP" altLang="en-US" sz="2800" dirty="0" smtClean="0"/>
              <a:t>と</a:t>
            </a:r>
            <a:r>
              <a:rPr lang="en-US" altLang="ja-JP" sz="2800" dirty="0" smtClean="0"/>
              <a:t>S’</a:t>
            </a:r>
            <a:r>
              <a:rPr lang="ja-JP" altLang="en-US" sz="2800" dirty="0" smtClean="0"/>
              <a:t>の実行結果が同じ</a:t>
            </a:r>
            <a:endParaRPr lang="en-US" altLang="ja-JP" sz="2800" dirty="0" smtClean="0"/>
          </a:p>
          <a:p>
            <a:r>
              <a:rPr lang="en-US" altLang="ja-JP" sz="2800" dirty="0" smtClean="0"/>
              <a:t>S’</a:t>
            </a:r>
            <a:r>
              <a:rPr lang="ja-JP" altLang="en-US" sz="2800" dirty="0" smtClean="0"/>
              <a:t>が直列スケジュールならば</a:t>
            </a:r>
            <a:r>
              <a:rPr lang="en-US" altLang="ja-JP" sz="2800" dirty="0" smtClean="0"/>
              <a:t>S</a:t>
            </a:r>
            <a:r>
              <a:rPr lang="ja-JP" altLang="en-US" sz="2800" dirty="0" smtClean="0"/>
              <a:t>は</a:t>
            </a:r>
            <a:r>
              <a:rPr lang="ja-JP" altLang="en-US" sz="2800" dirty="0" smtClean="0">
                <a:solidFill>
                  <a:srgbClr val="FF0000"/>
                </a:solidFill>
              </a:rPr>
              <a:t>最終状態直列化可能</a:t>
            </a:r>
            <a:r>
              <a:rPr lang="ja-JP" altLang="en-US" sz="2800" dirty="0" smtClean="0"/>
              <a:t>（</a:t>
            </a:r>
            <a:r>
              <a:rPr lang="en-US" altLang="ja-JP" sz="2800" dirty="0" smtClean="0"/>
              <a:t>Final State </a:t>
            </a:r>
            <a:r>
              <a:rPr lang="en-US" altLang="ja-JP" sz="2800" dirty="0" err="1" smtClean="0"/>
              <a:t>Serializable:FSR</a:t>
            </a:r>
            <a:r>
              <a:rPr lang="ja-JP" altLang="en-US" sz="2800" dirty="0" smtClean="0"/>
              <a:t>）であるという</a:t>
            </a:r>
            <a:endParaRPr lang="en-US" altLang="ja-JP" sz="2800" dirty="0" smtClean="0"/>
          </a:p>
          <a:p>
            <a:r>
              <a:rPr lang="ja-JP" altLang="en-US" sz="2800" dirty="0" smtClean="0"/>
              <a:t>問題：</a:t>
            </a:r>
            <a:r>
              <a:rPr lang="ja-JP" altLang="en-US" sz="2800" dirty="0" smtClean="0">
                <a:solidFill>
                  <a:srgbClr val="FF0000"/>
                </a:solidFill>
              </a:rPr>
              <a:t>不整合検索異状を起こす場合がある</a:t>
            </a:r>
            <a:endParaRPr lang="en-US" altLang="ja-JP" sz="2800" dirty="0" smtClean="0">
              <a:solidFill>
                <a:srgbClr val="FF0000"/>
              </a:solidFill>
            </a:endParaRPr>
          </a:p>
          <a:p>
            <a:pPr lvl="1"/>
            <a:endParaRPr lang="en-US" altLang="ja-JP" sz="2400" dirty="0" smtClean="0"/>
          </a:p>
        </p:txBody>
      </p:sp>
      <p:graphicFrame>
        <p:nvGraphicFramePr>
          <p:cNvPr id="4" name="表 3"/>
          <p:cNvGraphicFramePr>
            <a:graphicFrameLocks noGrp="1"/>
          </p:cNvGraphicFramePr>
          <p:nvPr/>
        </p:nvGraphicFramePr>
        <p:xfrm>
          <a:off x="342613" y="3643314"/>
          <a:ext cx="4198303" cy="2773680"/>
        </p:xfrm>
        <a:graphic>
          <a:graphicData uri="http://schemas.openxmlformats.org/drawingml/2006/table">
            <a:tbl>
              <a:tblPr firstRow="1" bandRow="1">
                <a:tableStyleId>{21E4AEA4-8DFA-4A89-87EB-49C32662AFE0}</a:tableStyleId>
              </a:tblPr>
              <a:tblGrid>
                <a:gridCol w="517843"/>
                <a:gridCol w="1840230"/>
                <a:gridCol w="1840230"/>
              </a:tblGrid>
              <a:tr h="287496">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read(A)</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read(A)</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write(A:=A-30)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write(A:=A-20)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表 4"/>
          <p:cNvGraphicFramePr>
            <a:graphicFrameLocks noGrp="1"/>
          </p:cNvGraphicFramePr>
          <p:nvPr/>
        </p:nvGraphicFramePr>
        <p:xfrm>
          <a:off x="4731415" y="3643314"/>
          <a:ext cx="4198303" cy="2773680"/>
        </p:xfrm>
        <a:graphic>
          <a:graphicData uri="http://schemas.openxmlformats.org/drawingml/2006/table">
            <a:tbl>
              <a:tblPr firstRow="1" bandRow="1">
                <a:tableStyleId>{21E4AEA4-8DFA-4A89-87EB-49C32662AFE0}</a:tableStyleId>
              </a:tblPr>
              <a:tblGrid>
                <a:gridCol w="517843"/>
                <a:gridCol w="1840230"/>
                <a:gridCol w="1840230"/>
              </a:tblGrid>
              <a:tr h="287496">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read(A)</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write(A:=A-30)</a:t>
                      </a:r>
                      <a:endParaRPr kumimoji="1" lang="ja-JP" alt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smtClean="0"/>
                        <a:t>read(A)</a:t>
                      </a:r>
                      <a:endParaRPr kumimoji="1" lang="ja-JP" altLang="en-US" sz="18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write(A:=A-20)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t5</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96">
                <a:tc>
                  <a:txBody>
                    <a:bodyPr/>
                    <a:lstStyle/>
                    <a:p>
                      <a:pPr algn="ctr"/>
                      <a:r>
                        <a:rPr kumimoji="1" lang="en-US" altLang="ja-JP" sz="2000" dirty="0" smtClean="0"/>
                        <a:t>t6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smtClean="0"/>
                        <a:t>commit</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テキスト ボックス 5"/>
          <p:cNvSpPr txBox="1"/>
          <p:nvPr/>
        </p:nvSpPr>
        <p:spPr>
          <a:xfrm>
            <a:off x="2483768" y="3100318"/>
            <a:ext cx="423514" cy="523220"/>
          </a:xfrm>
          <a:prstGeom prst="rect">
            <a:avLst/>
          </a:prstGeom>
          <a:noFill/>
        </p:spPr>
        <p:txBody>
          <a:bodyPr wrap="none" rtlCol="0">
            <a:spAutoFit/>
          </a:bodyPr>
          <a:lstStyle/>
          <a:p>
            <a:r>
              <a:rPr kumimoji="1" lang="en-US" altLang="ja-JP" sz="2800" smtClean="0"/>
              <a:t>S</a:t>
            </a:r>
            <a:endParaRPr kumimoji="1" lang="ja-JP" altLang="en-US" sz="2800" dirty="0"/>
          </a:p>
        </p:txBody>
      </p:sp>
      <p:sp>
        <p:nvSpPr>
          <p:cNvPr id="7" name="テキスト ボックス 6"/>
          <p:cNvSpPr txBox="1"/>
          <p:nvPr/>
        </p:nvSpPr>
        <p:spPr>
          <a:xfrm>
            <a:off x="6884790" y="3121804"/>
            <a:ext cx="503664" cy="523220"/>
          </a:xfrm>
          <a:prstGeom prst="rect">
            <a:avLst/>
          </a:prstGeom>
          <a:noFill/>
        </p:spPr>
        <p:txBody>
          <a:bodyPr wrap="none" rtlCol="0">
            <a:spAutoFit/>
          </a:bodyPr>
          <a:lstStyle/>
          <a:p>
            <a:r>
              <a:rPr kumimoji="1" lang="en-US" altLang="ja-JP" sz="2800" dirty="0" smtClean="0"/>
              <a:t>S</a:t>
            </a:r>
            <a:r>
              <a:rPr lang="en-US" altLang="ja-JP" sz="2800" dirty="0" smtClean="0"/>
              <a:t>’</a:t>
            </a:r>
            <a:endParaRPr kumimoji="1" lang="ja-JP"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ビュー等価（</a:t>
            </a:r>
            <a:r>
              <a:rPr lang="en-US" altLang="ja-JP" dirty="0" smtClean="0"/>
              <a:t>View Equivalence</a:t>
            </a:r>
            <a:r>
              <a:rPr lang="ja-JP" altLang="en-US" dirty="0" smtClean="0"/>
              <a:t>）</a:t>
            </a:r>
            <a:endParaRPr lang="en-US" altLang="ja-JP" dirty="0" smtClean="0"/>
          </a:p>
        </p:txBody>
      </p:sp>
      <p:sp>
        <p:nvSpPr>
          <p:cNvPr id="3" name="コンテンツ プレースホルダ 2"/>
          <p:cNvSpPr>
            <a:spLocks noGrp="1"/>
          </p:cNvSpPr>
          <p:nvPr>
            <p:ph idx="1"/>
          </p:nvPr>
        </p:nvSpPr>
        <p:spPr>
          <a:xfrm>
            <a:off x="642910" y="2857496"/>
            <a:ext cx="8229600" cy="5000625"/>
          </a:xfrm>
        </p:spPr>
        <p:txBody>
          <a:bodyPr/>
          <a:lstStyle/>
          <a:p>
            <a:r>
              <a:rPr lang="ja-JP" altLang="en-US" dirty="0" smtClean="0"/>
              <a:t>ビュー等価（</a:t>
            </a:r>
            <a:r>
              <a:rPr lang="en-US" altLang="ja-JP" dirty="0" smtClean="0"/>
              <a:t>View Equivalence</a:t>
            </a:r>
            <a:r>
              <a:rPr lang="ja-JP" altLang="en-US" dirty="0" smtClean="0"/>
              <a:t>）</a:t>
            </a:r>
            <a:endParaRPr lang="en-US" altLang="ja-JP" dirty="0" smtClean="0"/>
          </a:p>
          <a:p>
            <a:pPr lvl="1"/>
            <a:r>
              <a:rPr lang="ja-JP" altLang="en-US" sz="2400" dirty="0" smtClean="0"/>
              <a:t>二つのスケジュール</a:t>
            </a:r>
            <a:r>
              <a:rPr lang="en-US" altLang="ja-JP" sz="2400" dirty="0" smtClean="0"/>
              <a:t>S</a:t>
            </a:r>
            <a:r>
              <a:rPr lang="ja-JP" altLang="en-US" sz="2400" dirty="0" smtClean="0"/>
              <a:t>と</a:t>
            </a:r>
            <a:r>
              <a:rPr lang="en-US" altLang="ja-JP" sz="2400" dirty="0" smtClean="0"/>
              <a:t>S’</a:t>
            </a:r>
            <a:r>
              <a:rPr lang="ja-JP" altLang="en-US" sz="2400" dirty="0" smtClean="0"/>
              <a:t>が最終状態等価であり，</a:t>
            </a:r>
            <a:r>
              <a:rPr lang="en-US" altLang="ja-JP" sz="2400" dirty="0" smtClean="0"/>
              <a:t/>
            </a:r>
            <a:br>
              <a:rPr lang="en-US" altLang="ja-JP" sz="2400" dirty="0" smtClean="0"/>
            </a:br>
            <a:r>
              <a:rPr lang="ja-JP" altLang="en-US" sz="2400" dirty="0" smtClean="0"/>
              <a:t>さらにＳのステップ</a:t>
            </a:r>
            <a:r>
              <a:rPr lang="en-US" altLang="ja-JP" sz="2400" dirty="0" smtClean="0"/>
              <a:t>s</a:t>
            </a:r>
            <a:r>
              <a:rPr lang="ja-JP" altLang="en-US" sz="2400" dirty="0" smtClean="0"/>
              <a:t>（</a:t>
            </a:r>
            <a:r>
              <a:rPr lang="en-US" altLang="ja-JP" sz="2400" dirty="0" smtClean="0"/>
              <a:t>=</a:t>
            </a:r>
            <a:r>
              <a:rPr lang="en-US" altLang="ja-JP" sz="2400" dirty="0" err="1" smtClean="0"/>
              <a:t>r</a:t>
            </a:r>
            <a:r>
              <a:rPr lang="en-US" altLang="ja-JP" sz="2400" baseline="-25000" dirty="0" err="1" smtClean="0"/>
              <a:t>i</a:t>
            </a:r>
            <a:r>
              <a:rPr lang="en-US" altLang="ja-JP" sz="2400" dirty="0" smtClean="0"/>
              <a:t>(x)</a:t>
            </a:r>
            <a:r>
              <a:rPr lang="ja-JP" altLang="en-US" sz="2400" dirty="0" smtClean="0"/>
              <a:t>）が、先行するステップ</a:t>
            </a:r>
            <a:r>
              <a:rPr lang="en-US" altLang="ja-JP" sz="2400" dirty="0" smtClean="0"/>
              <a:t>s’</a:t>
            </a:r>
            <a:r>
              <a:rPr lang="ja-JP" altLang="en-US" sz="2400" dirty="0" smtClean="0"/>
              <a:t>（＝</a:t>
            </a:r>
            <a:r>
              <a:rPr lang="en-US" altLang="ja-JP" sz="2400" dirty="0" err="1" smtClean="0"/>
              <a:t>w</a:t>
            </a:r>
            <a:r>
              <a:rPr lang="en-US" altLang="ja-JP" sz="2400" baseline="-25000" dirty="0" err="1" smtClean="0"/>
              <a:t>j</a:t>
            </a:r>
            <a:r>
              <a:rPr lang="en-US" altLang="ja-JP" sz="2400" dirty="0" smtClean="0"/>
              <a:t>(x)</a:t>
            </a:r>
            <a:r>
              <a:rPr lang="ja-JP" altLang="en-US" sz="2400" dirty="0" smtClean="0"/>
              <a:t>）の結果を読んでいるならば、</a:t>
            </a:r>
            <a:r>
              <a:rPr lang="en-US" altLang="ja-JP" sz="2400" dirty="0" smtClean="0"/>
              <a:t>S’</a:t>
            </a:r>
            <a:r>
              <a:rPr lang="ja-JP" altLang="en-US" sz="2400" dirty="0" smtClean="0"/>
              <a:t>でもそうでなければいけない</a:t>
            </a:r>
            <a:endParaRPr lang="en-US" altLang="ja-JP" sz="2400" dirty="0" smtClean="0"/>
          </a:p>
          <a:p>
            <a:pPr lvl="1"/>
            <a:r>
              <a:rPr lang="en-US" altLang="ja-JP" sz="2400" dirty="0" smtClean="0"/>
              <a:t>S’</a:t>
            </a:r>
            <a:r>
              <a:rPr lang="ja-JP" altLang="en-US" sz="2400" dirty="0" smtClean="0"/>
              <a:t>が直列スケジュールのとき</a:t>
            </a:r>
            <a:r>
              <a:rPr lang="en-US" altLang="ja-JP" sz="2400" dirty="0" smtClean="0"/>
              <a:t>S</a:t>
            </a:r>
            <a:r>
              <a:rPr lang="ja-JP" altLang="en-US" sz="2400" dirty="0" smtClean="0"/>
              <a:t>はビュー直列化可能（</a:t>
            </a:r>
            <a:r>
              <a:rPr lang="en-US" altLang="ja-JP" sz="2400" dirty="0" smtClean="0"/>
              <a:t>View </a:t>
            </a:r>
            <a:r>
              <a:rPr lang="en-US" altLang="ja-JP" sz="2400" dirty="0" err="1" smtClean="0"/>
              <a:t>Serializable</a:t>
            </a:r>
            <a:r>
              <a:rPr lang="en-US" altLang="ja-JP" sz="2400" dirty="0" smtClean="0"/>
              <a:t>: VSR</a:t>
            </a:r>
            <a:r>
              <a:rPr lang="ja-JP" altLang="en-US" sz="2400" dirty="0" smtClean="0"/>
              <a:t>）であるという</a:t>
            </a:r>
            <a:endParaRPr lang="en-US" altLang="ja-JP" sz="2400" dirty="0" smtClean="0"/>
          </a:p>
          <a:p>
            <a:pPr lvl="1"/>
            <a:r>
              <a:rPr lang="ja-JP" altLang="en-US" sz="2400" dirty="0" smtClean="0"/>
              <a:t>問題：</a:t>
            </a:r>
            <a:r>
              <a:rPr lang="ja-JP" altLang="en-US" sz="2400" dirty="0" smtClean="0">
                <a:solidFill>
                  <a:srgbClr val="FF0000"/>
                </a:solidFill>
              </a:rPr>
              <a:t>スケジュールＳとビュー等価なスケジュールを探すアルゴリズムがＮＰ完全</a:t>
            </a:r>
            <a:endParaRPr lang="en-US" altLang="ja-JP" sz="2400" dirty="0" smtClean="0">
              <a:solidFill>
                <a:srgbClr val="FF0000"/>
              </a:solidFill>
            </a:endParaRPr>
          </a:p>
          <a:p>
            <a:endParaRPr kumimoji="1" lang="ja-JP" altLang="en-US" dirty="0"/>
          </a:p>
        </p:txBody>
      </p:sp>
      <p:sp>
        <p:nvSpPr>
          <p:cNvPr id="5" name="テキスト ボックス 4"/>
          <p:cNvSpPr txBox="1"/>
          <p:nvPr/>
        </p:nvSpPr>
        <p:spPr>
          <a:xfrm>
            <a:off x="1571604" y="1428736"/>
            <a:ext cx="5652509" cy="461665"/>
          </a:xfrm>
          <a:prstGeom prst="rect">
            <a:avLst/>
          </a:prstGeom>
          <a:noFill/>
        </p:spPr>
        <p:txBody>
          <a:bodyPr wrap="none" rtlCol="0">
            <a:spAutoFit/>
          </a:bodyPr>
          <a:lstStyle/>
          <a:p>
            <a:r>
              <a:rPr kumimoji="1" lang="en-US" altLang="ja-JP" sz="2400" dirty="0" smtClean="0"/>
              <a:t>S=r1(A)w1(A)</a:t>
            </a:r>
            <a:r>
              <a:rPr kumimoji="1" lang="en-US" altLang="ja-JP" sz="2400" dirty="0" smtClean="0">
                <a:solidFill>
                  <a:srgbClr val="FF0000"/>
                </a:solidFill>
              </a:rPr>
              <a:t>r2(A)r2(B)</a:t>
            </a:r>
            <a:r>
              <a:rPr kumimoji="1" lang="en-US" altLang="ja-JP" sz="2400" dirty="0" smtClean="0"/>
              <a:t>r1(B) w1(B)c1c2</a:t>
            </a:r>
            <a:endParaRPr kumimoji="1" lang="ja-JP" altLang="en-US" sz="2400" dirty="0"/>
          </a:p>
        </p:txBody>
      </p:sp>
      <p:sp>
        <p:nvSpPr>
          <p:cNvPr id="6" name="テキスト ボックス 5"/>
          <p:cNvSpPr txBox="1"/>
          <p:nvPr/>
        </p:nvSpPr>
        <p:spPr>
          <a:xfrm>
            <a:off x="857224" y="1000108"/>
            <a:ext cx="5134739"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ja-JP" altLang="en-US" sz="2000" dirty="0" smtClean="0"/>
              <a:t>不整合検索異状を引き起こす例はＦＳＲである</a:t>
            </a:r>
            <a:endParaRPr kumimoji="1" lang="ja-JP" altLang="en-US" sz="2000" dirty="0"/>
          </a:p>
        </p:txBody>
      </p:sp>
      <p:sp>
        <p:nvSpPr>
          <p:cNvPr id="7" name="テキスト ボックス 6"/>
          <p:cNvSpPr txBox="1"/>
          <p:nvPr/>
        </p:nvSpPr>
        <p:spPr>
          <a:xfrm>
            <a:off x="857224" y="2000240"/>
            <a:ext cx="7327647" cy="707886"/>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2000" dirty="0" smtClean="0"/>
              <a:t>書き込みの結果が同じか、だけでなく読み込んだ値も同じかを確認</a:t>
            </a:r>
            <a:endParaRPr kumimoji="1" lang="en-US" altLang="ja-JP" sz="2000" dirty="0" smtClean="0"/>
          </a:p>
          <a:p>
            <a:r>
              <a:rPr lang="ja-JP" altLang="en-US" sz="2000" dirty="0" smtClean="0"/>
              <a:t>しなければならない</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st">
  <a:themeElements>
    <a:clrScheme name="ユーザー定義 7">
      <a:dk1>
        <a:srgbClr val="000000"/>
      </a:dk1>
      <a:lt1>
        <a:srgbClr val="FFFFFF"/>
      </a:lt1>
      <a:dk2>
        <a:srgbClr val="000000"/>
      </a:dk2>
      <a:lt2>
        <a:srgbClr val="808080"/>
      </a:lt2>
      <a:accent1>
        <a:srgbClr val="BBE0E3"/>
      </a:accent1>
      <a:accent2>
        <a:srgbClr val="A3A3E0"/>
      </a:accent2>
      <a:accent3>
        <a:srgbClr val="FFFFFF"/>
      </a:accent3>
      <a:accent4>
        <a:srgbClr val="EFFFC1"/>
      </a:accent4>
      <a:accent5>
        <a:srgbClr val="DAEDEF"/>
      </a:accent5>
      <a:accent6>
        <a:srgbClr val="2D2D8A"/>
      </a:accent6>
      <a:hlink>
        <a:srgbClr val="009999"/>
      </a:hlink>
      <a:folHlink>
        <a:srgbClr val="99CC00"/>
      </a:folHlink>
    </a:clrScheme>
    <a:fontScheme name="p-natural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atural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natural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natural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natural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natural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natural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natural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natural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natural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natural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natural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natural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1st</Template>
  <TotalTime>1629</TotalTime>
  <Words>1856</Words>
  <Application>Microsoft Macintosh PowerPoint</Application>
  <PresentationFormat>画面に合わせる (4:3)</PresentationFormat>
  <Paragraphs>466</Paragraphs>
  <Slides>31</Slides>
  <Notes>18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31</vt:i4>
      </vt:variant>
    </vt:vector>
  </HeadingPairs>
  <TitlesOfParts>
    <vt:vector size="35" baseType="lpstr">
      <vt:lpstr>Arial</vt:lpstr>
      <vt:lpstr>Calibri</vt:lpstr>
      <vt:lpstr>ＭＳ Ｐゴシック</vt:lpstr>
      <vt:lpstr>1st</vt:lpstr>
      <vt:lpstr>データベースシステム</vt:lpstr>
      <vt:lpstr>トランザクションの同時実行</vt:lpstr>
      <vt:lpstr>同時実行制御の必要性</vt:lpstr>
      <vt:lpstr>遺失更新異状を引き起こす例</vt:lpstr>
      <vt:lpstr>不整合検索異状を引き起こす同時実行例</vt:lpstr>
      <vt:lpstr>汚読異状を引き起こすスケジュールの例</vt:lpstr>
      <vt:lpstr>直列化可能の判定</vt:lpstr>
      <vt:lpstr>最終状態等価(Final  State Equivalence)</vt:lpstr>
      <vt:lpstr>ビュー等価（View Equivalence）</vt:lpstr>
      <vt:lpstr>相反等価（Conflict Equivalence）</vt:lpstr>
      <vt:lpstr>3種類の直列化可能の関係</vt:lpstr>
      <vt:lpstr>相反グラフ解析</vt:lpstr>
      <vt:lpstr>S=r3(x)r1(x)w3(x)r2(x)r1(y)r4(x)w1(y)r2(y)w4(x)r2(y)</vt:lpstr>
      <vt:lpstr>二つのスケジュールが相反等価で あればビュー等価となる理由</vt:lpstr>
      <vt:lpstr>2相ロック法</vt:lpstr>
      <vt:lpstr>ロッキングプロトコル</vt:lpstr>
      <vt:lpstr>ロッキングプロトコル</vt:lpstr>
      <vt:lpstr>ロッキングプロトコルだけではうまくいかない</vt:lpstr>
      <vt:lpstr>2相ロック(2 phase lock)</vt:lpstr>
      <vt:lpstr>2相ロッキングを使ってスケジューリングせよ</vt:lpstr>
      <vt:lpstr>二相ロックの結果スケジュールが 相反直列化可能である理由</vt:lpstr>
      <vt:lpstr>デッドロック</vt:lpstr>
      <vt:lpstr>デッドロックの検出</vt:lpstr>
      <vt:lpstr>時刻印(Timestamp)によるデッドロック回避</vt:lpstr>
      <vt:lpstr>おまけ：分離レベル</vt:lpstr>
      <vt:lpstr>二相ロックはめちゃくちゃ厳しい</vt:lpstr>
      <vt:lpstr>分離レベル</vt:lpstr>
      <vt:lpstr>READ UNCOMITTED</vt:lpstr>
      <vt:lpstr>READ COMMITTED</vt:lpstr>
      <vt:lpstr>REPEATABLE READ</vt:lpstr>
      <vt:lpstr>データベースサーバの基本分離レベル </vt:lpstr>
    </vt:vector>
  </TitlesOfParts>
  <Company>Ochanomizu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3日目</dc:title>
  <dc:creator>chiemi</dc:creator>
  <cp:lastModifiedBy>Chiemi Watanabe</cp:lastModifiedBy>
  <cp:revision>32</cp:revision>
  <cp:lastPrinted>2013-01-15T02:18:51Z</cp:lastPrinted>
  <dcterms:created xsi:type="dcterms:W3CDTF">2008-08-27T11:56:05Z</dcterms:created>
  <dcterms:modified xsi:type="dcterms:W3CDTF">2016-08-02T13:11:23Z</dcterms:modified>
</cp:coreProperties>
</file>