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80" r:id="rId7"/>
    <p:sldId id="278" r:id="rId8"/>
    <p:sldId id="279" r:id="rId9"/>
    <p:sldId id="281" r:id="rId10"/>
    <p:sldId id="282" r:id="rId11"/>
    <p:sldId id="283" r:id="rId12"/>
    <p:sldId id="284" r:id="rId13"/>
    <p:sldId id="285" r:id="rId14"/>
    <p:sldId id="286" r:id="rId15"/>
    <p:sldId id="273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A4"/>
    <a:srgbClr val="FE4734"/>
    <a:srgbClr val="02BE8D"/>
    <a:srgbClr val="00FF99"/>
    <a:srgbClr val="001800"/>
    <a:srgbClr val="001E00"/>
    <a:srgbClr val="003300"/>
    <a:srgbClr val="CC0000"/>
    <a:srgbClr val="0C256A"/>
    <a:srgbClr val="0D266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6625" autoAdjust="0"/>
  </p:normalViewPr>
  <p:slideViewPr>
    <p:cSldViewPr>
      <p:cViewPr>
        <p:scale>
          <a:sx n="60" d="100"/>
          <a:sy n="60" d="100"/>
        </p:scale>
        <p:origin x="-1566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qua\Desktop\&#1044;&#1080;&#1072;&#1075;&#1088;&#1072;&#1084;&#1084;&#1072;%20&#1043;&#1072;&#1085;&#1090;&#1090;&#107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Диаграмма Гантта</a:t>
            </a:r>
            <a:endParaRPr lang="en-US"/>
          </a:p>
        </c:rich>
      </c:tx>
      <c:layout/>
      <c:overlay val="1"/>
    </c:title>
    <c:plotArea>
      <c:layout>
        <c:manualLayout>
          <c:layoutTarget val="inner"/>
          <c:xMode val="edge"/>
          <c:yMode val="edge"/>
          <c:x val="0.28808532810132975"/>
          <c:y val="0.18931752468585769"/>
          <c:w val="0.69720387438390086"/>
          <c:h val="0.77681026592230218"/>
        </c:manualLayout>
      </c:layout>
      <c:barChart>
        <c:barDir val="bar"/>
        <c:grouping val="stacked"/>
        <c:ser>
          <c:idx val="0"/>
          <c:order val="0"/>
          <c:tx>
            <c:strRef>
              <c:f>Лист1!$B$1</c:f>
              <c:strCache>
                <c:ptCount val="1"/>
                <c:pt idx="0">
                  <c:v>Дата</c:v>
                </c:pt>
              </c:strCache>
            </c:strRef>
          </c:tx>
          <c:spPr>
            <a:noFill/>
            <a:ln>
              <a:noFill/>
            </a:ln>
          </c:spPr>
          <c:cat>
            <c:strRef>
              <c:f>Лист1!$A$2:$A$8</c:f>
              <c:strCache>
                <c:ptCount val="7"/>
                <c:pt idx="0">
                  <c:v>Разработка схемы базы данных</c:v>
                </c:pt>
                <c:pt idx="1">
                  <c:v>Разработка слоя сущностей (Entity)</c:v>
                </c:pt>
                <c:pt idx="2">
                  <c:v>Разработка слоя доступа к базе данных (DAO)</c:v>
                </c:pt>
                <c:pt idx="3">
                  <c:v>Разработка слоя сервисов</c:v>
                </c:pt>
                <c:pt idx="4">
                  <c:v>Разработка слоя контроллеров</c:v>
                </c:pt>
                <c:pt idx="5">
                  <c:v>Разработка слоя отображения</c:v>
                </c:pt>
                <c:pt idx="6">
                  <c:v>Разработка тестов</c:v>
                </c:pt>
              </c:strCache>
            </c:strRef>
          </c:cat>
          <c:val>
            <c:numRef>
              <c:f>Лист1!$B$2:$B$8</c:f>
              <c:numCache>
                <c:formatCode>dd/mm/yyyy</c:formatCode>
                <c:ptCount val="7"/>
                <c:pt idx="0">
                  <c:v>43539</c:v>
                </c:pt>
                <c:pt idx="1">
                  <c:v>43540</c:v>
                </c:pt>
                <c:pt idx="2">
                  <c:v>43541</c:v>
                </c:pt>
                <c:pt idx="3">
                  <c:v>43542</c:v>
                </c:pt>
                <c:pt idx="4">
                  <c:v>43543</c:v>
                </c:pt>
                <c:pt idx="5">
                  <c:v>43545</c:v>
                </c:pt>
                <c:pt idx="6">
                  <c:v>43546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Продолжительность в часах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cat>
            <c:strRef>
              <c:f>Лист1!$A$2:$A$8</c:f>
              <c:strCache>
                <c:ptCount val="7"/>
                <c:pt idx="0">
                  <c:v>Разработка схемы базы данных</c:v>
                </c:pt>
                <c:pt idx="1">
                  <c:v>Разработка слоя сущностей (Entity)</c:v>
                </c:pt>
                <c:pt idx="2">
                  <c:v>Разработка слоя доступа к базе данных (DAO)</c:v>
                </c:pt>
                <c:pt idx="3">
                  <c:v>Разработка слоя сервисов</c:v>
                </c:pt>
                <c:pt idx="4">
                  <c:v>Разработка слоя контроллеров</c:v>
                </c:pt>
                <c:pt idx="5">
                  <c:v>Разработка слоя отображения</c:v>
                </c:pt>
                <c:pt idx="6">
                  <c:v>Разработка тестов</c:v>
                </c:pt>
              </c:strCache>
            </c:strRef>
          </c:cat>
          <c:val>
            <c:numRef>
              <c:f>Лист1!$C$2:$C$8</c:f>
              <c:numCache>
                <c:formatCode>0.00</c:formatCode>
                <c:ptCount val="7"/>
                <c:pt idx="0">
                  <c:v>0.5</c:v>
                </c:pt>
                <c:pt idx="1">
                  <c:v>0.33333333333333337</c:v>
                </c:pt>
                <c:pt idx="2">
                  <c:v>0.58333333333333359</c:v>
                </c:pt>
                <c:pt idx="3">
                  <c:v>0.16666666666666671</c:v>
                </c:pt>
                <c:pt idx="4">
                  <c:v>0.66666666666666674</c:v>
                </c:pt>
                <c:pt idx="5">
                  <c:v>0.33333333333333337</c:v>
                </c:pt>
                <c:pt idx="6">
                  <c:v>0.33333333333333337</c:v>
                </c:pt>
              </c:numCache>
            </c:numRef>
          </c:val>
        </c:ser>
        <c:overlap val="100"/>
        <c:axId val="77216384"/>
        <c:axId val="77255040"/>
      </c:barChart>
      <c:catAx>
        <c:axId val="77216384"/>
        <c:scaling>
          <c:orientation val="maxMin"/>
        </c:scaling>
        <c:axPos val="l"/>
        <c:tickLblPos val="nextTo"/>
        <c:crossAx val="77255040"/>
        <c:crosses val="autoZero"/>
        <c:auto val="1"/>
        <c:lblAlgn val="ctr"/>
        <c:lblOffset val="100"/>
      </c:catAx>
      <c:valAx>
        <c:axId val="77255040"/>
        <c:scaling>
          <c:orientation val="minMax"/>
          <c:min val="43539"/>
        </c:scaling>
        <c:axPos val="t"/>
        <c:majorGridlines/>
        <c:numFmt formatCode="[$-419]d\ mmm;@" sourceLinked="0"/>
        <c:tickLblPos val="high"/>
        <c:spPr>
          <a:ln w="12700" cap="rnd"/>
        </c:spPr>
        <c:txPr>
          <a:bodyPr rot="0" vert="horz"/>
          <a:lstStyle/>
          <a:p>
            <a:pPr>
              <a:defRPr/>
            </a:pPr>
            <a:endParaRPr lang="ru-RU"/>
          </a:p>
        </c:txPr>
        <c:crossAx val="77216384"/>
        <c:crosses val="autoZero"/>
        <c:crossBetween val="between"/>
        <c:minorUnit val="0.4"/>
      </c:valAx>
    </c:plotArea>
    <c:plotVisOnly val="1"/>
  </c:chart>
  <c:txPr>
    <a:bodyPr/>
    <a:lstStyle/>
    <a:p>
      <a:pPr>
        <a:defRPr sz="1400" b="1">
          <a:latin typeface="+mn-lt"/>
          <a:cs typeface="Times New Roman" pitchFamily="18" charset="0"/>
        </a:defRPr>
      </a:pPr>
      <a:endParaRPr lang="ru-RU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69D1-ABB8-44BC-B17B-EB0761CCF283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72E3-4555-447A-AC59-19DBA855E7C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1200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69D1-ABB8-44BC-B17B-EB0761CCF283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72E3-4555-447A-AC59-19DBA855E7C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7509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69D1-ABB8-44BC-B17B-EB0761CCF283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72E3-4555-447A-AC59-19DBA855E7C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8458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69D1-ABB8-44BC-B17B-EB0761CCF283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72E3-4555-447A-AC59-19DBA855E7C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8736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69D1-ABB8-44BC-B17B-EB0761CCF283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72E3-4555-447A-AC59-19DBA855E7C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3764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69D1-ABB8-44BC-B17B-EB0761CCF283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72E3-4555-447A-AC59-19DBA855E7C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7880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69D1-ABB8-44BC-B17B-EB0761CCF283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72E3-4555-447A-AC59-19DBA855E7C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6846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69D1-ABB8-44BC-B17B-EB0761CCF283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72E3-4555-447A-AC59-19DBA855E7C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5286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69D1-ABB8-44BC-B17B-EB0761CCF283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72E3-4555-447A-AC59-19DBA855E7C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993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69D1-ABB8-44BC-B17B-EB0761CCF283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72E3-4555-447A-AC59-19DBA855E7C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3034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69D1-ABB8-44BC-B17B-EB0761CCF283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72E3-4555-447A-AC59-19DBA855E7C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2094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869D1-ABB8-44BC-B17B-EB0761CCF283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C72E3-4555-447A-AC59-19DBA855E7C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9277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539750" y="404813"/>
            <a:ext cx="8105775" cy="1226121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altLang="ru-RU" sz="1600" b="1" dirty="0" smtClean="0">
                <a:latin typeface="+mn-lt"/>
                <a:cs typeface="Times New Roman" panose="02020603050405020304" pitchFamily="18" charset="0"/>
              </a:rPr>
              <a:t>РОССИЙСКИЙ ГОСУДАРСТВЕННЫЙ</a:t>
            </a:r>
            <a:r>
              <a:rPr lang="en-US" altLang="ru-RU" sz="16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1600" b="1" dirty="0" smtClean="0">
                <a:latin typeface="+mn-lt"/>
                <a:cs typeface="Times New Roman" panose="02020603050405020304" pitchFamily="18" charset="0"/>
              </a:rPr>
              <a:t>ГИДРОМЕТЕОРОЛОГИЧЕСКИЙ УНИВЕРСИТЕТ</a:t>
            </a:r>
            <a:br>
              <a:rPr lang="ru-RU" altLang="ru-RU" sz="1600" b="1" dirty="0" smtClean="0">
                <a:latin typeface="+mn-lt"/>
                <a:cs typeface="Times New Roman" panose="02020603050405020304" pitchFamily="18" charset="0"/>
              </a:rPr>
            </a:br>
            <a:r>
              <a:rPr lang="ru-RU" altLang="ru-RU" sz="1600" b="1" dirty="0" smtClean="0">
                <a:latin typeface="+mn-lt"/>
                <a:cs typeface="Times New Roman" panose="02020603050405020304" pitchFamily="18" charset="0"/>
              </a:rPr>
              <a:t>(РГГМУ)</a:t>
            </a:r>
            <a:br>
              <a:rPr lang="ru-RU" altLang="ru-RU" sz="1600" b="1" dirty="0" smtClean="0">
                <a:latin typeface="+mn-lt"/>
                <a:cs typeface="Times New Roman" panose="02020603050405020304" pitchFamily="18" charset="0"/>
              </a:rPr>
            </a:br>
            <a:r>
              <a:rPr lang="ru-RU" altLang="ru-RU" sz="1600" b="1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ru-RU" altLang="ru-RU" sz="1600" b="1" dirty="0" smtClean="0">
                <a:latin typeface="+mn-lt"/>
                <a:cs typeface="Times New Roman" panose="02020603050405020304" pitchFamily="18" charset="0"/>
              </a:rPr>
            </a:br>
            <a:r>
              <a:rPr lang="ru-RU" altLang="ru-RU" sz="1600" b="1" dirty="0" smtClean="0">
                <a:latin typeface="+mn-lt"/>
                <a:cs typeface="Times New Roman" panose="02020603050405020304" pitchFamily="18" charset="0"/>
              </a:rPr>
              <a:t>ИНСТИТУТ ИНФОРМАЦИОННЫХ СИСТЕМ И ГЕОТЕХНОЛОГИЙ</a:t>
            </a:r>
            <a:endParaRPr lang="ru-RU" sz="16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750" y="1700212"/>
            <a:ext cx="8105775" cy="2181587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ПРОЕКТИРОВАНИЕ И РАЗРАБОТКА АВТОМАТИЗИРОВАННОЙ БИБЛИОТЕЧНОЙ ИНФОРМАЦИОННОЙ СИСТЕМЫ </a:t>
            </a:r>
            <a:endParaRPr lang="ru-RU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499992" y="4292600"/>
            <a:ext cx="4104580" cy="1440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Font typeface="Wingdings" pitchFamily="2" charset="2"/>
              <a:buChar char=""/>
              <a:defRPr sz="2100">
                <a:solidFill>
                  <a:schemeClr val="tx1"/>
                </a:solidFill>
                <a:latin typeface="Palatino Linotype" pitchFamily="18" charset="0"/>
              </a:defRPr>
            </a:lvl1pPr>
            <a:lvl2pPr marL="639763" indent="-255588">
              <a:spcBef>
                <a:spcPct val="20000"/>
              </a:spcBef>
              <a:buSzPct val="60000"/>
              <a:buFont typeface="Wingdings" pitchFamily="2" charset="2"/>
              <a:buChar char=""/>
              <a:defRPr sz="1900">
                <a:solidFill>
                  <a:schemeClr val="tx1"/>
                </a:solidFill>
                <a:latin typeface="Palatino Linotype" pitchFamily="18" charset="0"/>
              </a:defRPr>
            </a:lvl2pPr>
            <a:lvl3pPr marL="1004888" indent="-255588">
              <a:spcBef>
                <a:spcPct val="20000"/>
              </a:spcBef>
              <a:buSzPct val="60000"/>
              <a:buFont typeface="Wingdings" pitchFamily="2" charset="2"/>
              <a:buChar char=""/>
              <a:defRPr sz="1700">
                <a:solidFill>
                  <a:schemeClr val="tx1"/>
                </a:solidFill>
                <a:latin typeface="Palatino Linotype" pitchFamily="18" charset="0"/>
              </a:defRPr>
            </a:lvl3pPr>
            <a:lvl4pPr indent="-255588">
              <a:spcBef>
                <a:spcPct val="20000"/>
              </a:spcBef>
              <a:buSzPct val="60000"/>
              <a:buFont typeface="Wingdings" pitchFamily="2" charset="2"/>
              <a:buChar char=""/>
              <a:defRPr sz="1600">
                <a:solidFill>
                  <a:schemeClr val="tx1"/>
                </a:solidFill>
                <a:latin typeface="Palatino Linotype" pitchFamily="18" charset="0"/>
              </a:defRPr>
            </a:lvl4pPr>
            <a:lvl5pPr marL="1644650" indent="-255588">
              <a:spcBef>
                <a:spcPct val="20000"/>
              </a:spcBef>
              <a:buSzPct val="60000"/>
              <a:buFont typeface="Wingdings" pitchFamily="2" charset="2"/>
              <a:buChar char=""/>
              <a:defRPr sz="1500">
                <a:solidFill>
                  <a:schemeClr val="tx1"/>
                </a:solidFill>
                <a:latin typeface="Palatino Linotype" pitchFamily="18" charset="0"/>
              </a:defRPr>
            </a:lvl5pPr>
            <a:lvl6pPr marL="2101850" indent="-255588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"/>
              <a:defRPr sz="1500">
                <a:solidFill>
                  <a:schemeClr val="tx1"/>
                </a:solidFill>
                <a:latin typeface="Palatino Linotype" pitchFamily="18" charset="0"/>
              </a:defRPr>
            </a:lvl6pPr>
            <a:lvl7pPr marL="2559050" indent="-255588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"/>
              <a:defRPr sz="1500">
                <a:solidFill>
                  <a:schemeClr val="tx1"/>
                </a:solidFill>
                <a:latin typeface="Palatino Linotype" pitchFamily="18" charset="0"/>
              </a:defRPr>
            </a:lvl7pPr>
            <a:lvl8pPr marL="3016250" indent="-255588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"/>
              <a:defRPr sz="1500">
                <a:solidFill>
                  <a:schemeClr val="tx1"/>
                </a:solidFill>
                <a:latin typeface="Palatino Linotype" pitchFamily="18" charset="0"/>
              </a:defRPr>
            </a:lvl8pPr>
            <a:lvl9pPr marL="3473450" indent="-255588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"/>
              <a:defRPr sz="15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>
              <a:lnSpc>
                <a:spcPct val="125000"/>
              </a:lnSpc>
              <a:buClr>
                <a:schemeClr val="bg2"/>
              </a:buClr>
              <a:buSzTx/>
              <a:buFontTx/>
              <a:buNone/>
            </a:pPr>
            <a:r>
              <a:rPr lang="ru-RU" altLang="ru-RU" sz="2000" b="1" dirty="0" smtClean="0">
                <a:latin typeface="+mn-lt"/>
                <a:cs typeface="Times New Roman" pitchFamily="18" charset="0"/>
              </a:rPr>
              <a:t>Выполнил:</a:t>
            </a:r>
            <a:r>
              <a:rPr lang="ru-RU" altLang="ru-RU" sz="2000" b="1" dirty="0">
                <a:latin typeface="+mn-lt"/>
                <a:cs typeface="Times New Roman" pitchFamily="18" charset="0"/>
              </a:rPr>
              <a:t>	</a:t>
            </a:r>
            <a:r>
              <a:rPr lang="ru-RU" altLang="ru-RU" sz="2000" b="1" dirty="0" smtClean="0">
                <a:latin typeface="+mn-lt"/>
                <a:cs typeface="Times New Roman" pitchFamily="18" charset="0"/>
              </a:rPr>
              <a:t>Курдов А.А.</a:t>
            </a:r>
            <a:endParaRPr lang="ru-RU" altLang="ru-RU" sz="2000" b="1" dirty="0">
              <a:latin typeface="+mn-lt"/>
              <a:cs typeface="Times New Roman" pitchFamily="18" charset="0"/>
            </a:endParaRPr>
          </a:p>
          <a:p>
            <a:pPr>
              <a:lnSpc>
                <a:spcPct val="125000"/>
              </a:lnSpc>
              <a:buClr>
                <a:schemeClr val="bg2"/>
              </a:buClr>
              <a:buSzTx/>
              <a:buFontTx/>
              <a:buNone/>
            </a:pPr>
            <a:r>
              <a:rPr lang="ru-RU" altLang="ru-RU" sz="2000" b="1" dirty="0">
                <a:latin typeface="+mn-lt"/>
                <a:cs typeface="Times New Roman" pitchFamily="18" charset="0"/>
              </a:rPr>
              <a:t>		</a:t>
            </a:r>
            <a:r>
              <a:rPr lang="ru-RU" altLang="ru-RU" sz="2000" b="1" dirty="0" smtClean="0">
                <a:latin typeface="+mn-lt"/>
                <a:cs typeface="Times New Roman" pitchFamily="18" charset="0"/>
              </a:rPr>
              <a:t>группа ПИ-Б16-1-1</a:t>
            </a:r>
            <a:endParaRPr lang="ru-RU" altLang="ru-RU" sz="2000" b="1" dirty="0">
              <a:latin typeface="+mn-lt"/>
              <a:cs typeface="Times New Roman" pitchFamily="18" charset="0"/>
            </a:endParaRPr>
          </a:p>
          <a:p>
            <a:pPr>
              <a:lnSpc>
                <a:spcPct val="125000"/>
              </a:lnSpc>
              <a:buClr>
                <a:schemeClr val="bg2"/>
              </a:buClr>
              <a:buSzTx/>
              <a:buFontTx/>
              <a:buNone/>
            </a:pPr>
            <a:r>
              <a:rPr lang="ru-RU" altLang="ru-RU" sz="2000" b="1" dirty="0">
                <a:latin typeface="+mn-lt"/>
                <a:cs typeface="Times New Roman" pitchFamily="18" charset="0"/>
              </a:rPr>
              <a:t>		</a:t>
            </a:r>
          </a:p>
          <a:p>
            <a:pPr>
              <a:lnSpc>
                <a:spcPct val="125000"/>
              </a:lnSpc>
              <a:buClr>
                <a:schemeClr val="bg2"/>
              </a:buClr>
              <a:buSzTx/>
              <a:buFontTx/>
              <a:buNone/>
            </a:pPr>
            <a:r>
              <a:rPr lang="ru-RU" altLang="ru-RU" sz="2000" b="1" dirty="0">
                <a:latin typeface="+mn-lt"/>
                <a:cs typeface="Times New Roman" pitchFamily="18" charset="0"/>
              </a:rPr>
              <a:t>		</a:t>
            </a:r>
          </a:p>
        </p:txBody>
      </p:sp>
    </p:spTree>
    <p:extLst>
      <p:ext uri="{BB962C8B-B14F-4D97-AF65-F5344CB8AC3E}">
        <p14:creationId xmlns="" xmlns:p14="http://schemas.microsoft.com/office/powerpoint/2010/main" val="4197213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artisticCutout numberOfShades="6"/>
                    </a14:imgEffect>
                    <a14:imgEffect>
                      <a14:colorTemperature colorTemp="47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04" y="188640"/>
            <a:ext cx="8229600" cy="792088"/>
          </a:xfrm>
          <a:effectLst>
            <a:outerShdw dist="38100" dir="2700000" algn="tl" rotWithShape="0">
              <a:prstClr val="black"/>
            </a:outerShdw>
          </a:effectLst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РАЗРАБОТКА  ДИАГРАММЫ  ПОТОКОВ  ДАННЫХ</a:t>
            </a:r>
            <a:endParaRPr lang="ru-RU" sz="3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71612"/>
            <a:ext cx="9144000" cy="450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63723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artisticCutout numberOfShades="6"/>
                    </a14:imgEffect>
                    <a14:imgEffect>
                      <a14:colorTemperature colorTemp="47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071546"/>
            <a:ext cx="9144000" cy="53578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04" y="188640"/>
            <a:ext cx="8229600" cy="792088"/>
          </a:xfrm>
          <a:effectLst>
            <a:outerShdw dist="38100" dir="2700000" algn="tl" rotWithShape="0">
              <a:prstClr val="black"/>
            </a:outerShdw>
          </a:effectLst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РАЗРАБОТКА  СХЕМЫ  ДАННЫХ</a:t>
            </a:r>
            <a:endParaRPr lang="ru-RU" sz="3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857356" y="1214422"/>
          <a:ext cx="5327015" cy="1493520"/>
        </p:xfrm>
        <a:graphic>
          <a:graphicData uri="http://schemas.openxmlformats.org/drawingml/2006/table">
            <a:tbl>
              <a:tblPr/>
              <a:tblGrid>
                <a:gridCol w="2004060"/>
                <a:gridCol w="1002665"/>
                <a:gridCol w="700405"/>
                <a:gridCol w="1619885"/>
              </a:tblGrid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latin typeface="Calibri"/>
                          <a:ea typeface="Calibri"/>
                          <a:cs typeface="Arial"/>
                        </a:rPr>
                        <a:t>Карта выдачи книг</a:t>
                      </a:r>
                      <a:endParaRPr lang="ru-RU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/>
                          <a:ea typeface="Times New Roman"/>
                          <a:cs typeface="Arial"/>
                        </a:rPr>
                        <a:t>Наименование параметра</a:t>
                      </a:r>
                      <a:endParaRPr lang="ru-RU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Times New Roman"/>
                          <a:cs typeface="Arial"/>
                        </a:rPr>
                        <a:t>Тип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Times New Roman"/>
                          <a:cs typeface="Arial"/>
                        </a:rPr>
                        <a:t>Размер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Times New Roman"/>
                          <a:cs typeface="Arial"/>
                        </a:rPr>
                        <a:t>Описание параметра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Книга*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Справочник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Читатель*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Справочник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Дата выдачи*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Дата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Дата возвращения*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Дата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Наличие штрафа*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Число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1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Arial"/>
                        </a:rPr>
                        <a:t>В качестве логического типа</a:t>
                      </a:r>
                      <a:endParaRPr lang="ru-RU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908492" y="3000372"/>
          <a:ext cx="5327015" cy="1310640"/>
        </p:xfrm>
        <a:graphic>
          <a:graphicData uri="http://schemas.openxmlformats.org/drawingml/2006/table">
            <a:tbl>
              <a:tblPr/>
              <a:tblGrid>
                <a:gridCol w="2004060"/>
                <a:gridCol w="1002665"/>
                <a:gridCol w="700405"/>
                <a:gridCol w="1619885"/>
              </a:tblGrid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latin typeface="Calibri"/>
                          <a:ea typeface="Calibri"/>
                          <a:cs typeface="Arial"/>
                        </a:rPr>
                        <a:t>Книги</a:t>
                      </a:r>
                      <a:endParaRPr lang="ru-RU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/>
                          <a:ea typeface="Times New Roman"/>
                          <a:cs typeface="Arial"/>
                        </a:rPr>
                        <a:t>Наименование параметра</a:t>
                      </a:r>
                      <a:endParaRPr lang="ru-RU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Times New Roman"/>
                          <a:cs typeface="Arial"/>
                        </a:rPr>
                        <a:t>Тип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Times New Roman"/>
                          <a:cs typeface="Arial"/>
                        </a:rPr>
                        <a:t>Размер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Times New Roman"/>
                          <a:cs typeface="Arial"/>
                        </a:rPr>
                        <a:t>Описание параметра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Название*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Arial"/>
                        </a:rPr>
                        <a:t>Строка</a:t>
                      </a:r>
                      <a:endParaRPr lang="ru-RU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250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Автор*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Строка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250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Залоговая стоимость*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Число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Стоимость проката*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Число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Жанр*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Строка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250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928794" y="4643446"/>
          <a:ext cx="5327015" cy="1676400"/>
        </p:xfrm>
        <a:graphic>
          <a:graphicData uri="http://schemas.openxmlformats.org/drawingml/2006/table">
            <a:tbl>
              <a:tblPr/>
              <a:tblGrid>
                <a:gridCol w="2004060"/>
                <a:gridCol w="1002665"/>
                <a:gridCol w="700405"/>
                <a:gridCol w="1619885"/>
              </a:tblGrid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latin typeface="Calibri"/>
                          <a:ea typeface="Calibri"/>
                          <a:cs typeface="Arial"/>
                        </a:rPr>
                        <a:t>Читатели</a:t>
                      </a:r>
                      <a:endParaRPr lang="ru-RU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Times New Roman"/>
                          <a:cs typeface="Arial"/>
                        </a:rPr>
                        <a:t>Наименование параметра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Times New Roman"/>
                          <a:cs typeface="Arial"/>
                        </a:rPr>
                        <a:t>Тип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Times New Roman"/>
                          <a:cs typeface="Arial"/>
                        </a:rPr>
                        <a:t>Размер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Times New Roman"/>
                          <a:cs typeface="Arial"/>
                        </a:rPr>
                        <a:t>Описание параметра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Фамилия*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Строка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250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Имя*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Строка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250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Отчество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Строка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250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Адрес*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Строка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250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Стоимость проката*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Число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Наличие льгот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Число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Arial"/>
                        </a:rPr>
                        <a:t>1</a:t>
                      </a:r>
                      <a:endParaRPr lang="ru-RU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Arial"/>
                        </a:rPr>
                        <a:t>В качестве логического типа</a:t>
                      </a:r>
                      <a:endParaRPr lang="ru-RU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63723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artisticCutout numberOfShades="6"/>
                    </a14:imgEffect>
                    <a14:imgEffect>
                      <a14:colorTemperature colorTemp="47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071546"/>
            <a:ext cx="9144000" cy="53578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04" y="188640"/>
            <a:ext cx="8229600" cy="792088"/>
          </a:xfrm>
          <a:effectLst>
            <a:outerShdw dist="38100" dir="2700000" algn="tl" rotWithShape="0">
              <a:prstClr val="black"/>
            </a:outerShdw>
          </a:effectLst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UML </a:t>
            </a:r>
            <a:r>
              <a:rPr lang="ru-RU" sz="3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ДИАГРАММА  БД</a:t>
            </a:r>
            <a:endParaRPr lang="ru-RU" sz="3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9" name="Рисунок 8" descr="C:\Users\Aqua\Desktop\schema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571612"/>
            <a:ext cx="4143375" cy="4348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63723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artisticCutout numberOfShades="6"/>
                    </a14:imgEffect>
                    <a14:imgEffect>
                      <a14:colorTemperature colorTemp="47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071546"/>
            <a:ext cx="9144000" cy="53578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04" y="188640"/>
            <a:ext cx="8229600" cy="792088"/>
          </a:xfrm>
          <a:effectLst>
            <a:outerShdw dist="38100" dir="2700000" algn="tl" rotWithShape="0">
              <a:prstClr val="black"/>
            </a:outerShdw>
          </a:effectLst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АРХИТЕКТУРА  ПРИЛОЖЕНИЯ</a:t>
            </a:r>
            <a:endParaRPr lang="ru-RU" sz="3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25602" name="Picture 2" descr="C:\Users\Aqua\Desktop\spring-confi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285860"/>
            <a:ext cx="6286544" cy="4943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63723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artisticCutout numberOfShades="6"/>
                    </a14:imgEffect>
                    <a14:imgEffect>
                      <a14:colorTemperature colorTemp="47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071546"/>
            <a:ext cx="9144000" cy="53578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04" y="188640"/>
            <a:ext cx="8229600" cy="792088"/>
          </a:xfrm>
          <a:effectLst>
            <a:outerShdw dist="38100" dir="2700000" algn="tl" rotWithShape="0">
              <a:prstClr val="black"/>
            </a:outerShdw>
          </a:effectLst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РЕЗУЛЬТАТ  РАЗРАБОТКИ</a:t>
            </a:r>
            <a:endParaRPr lang="ru-RU" sz="3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rcRect l="28628" t="13887" r="27785" b="8417"/>
          <a:stretch>
            <a:fillRect/>
          </a:stretch>
        </p:blipFill>
        <p:spPr bwMode="auto">
          <a:xfrm>
            <a:off x="2143108" y="1357298"/>
            <a:ext cx="4828074" cy="483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63723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artisticCutout numberOfShades="6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996952"/>
            <a:ext cx="9144000" cy="864096"/>
          </a:xfrm>
          <a:solidFill>
            <a:schemeClr val="bg1">
              <a:alpha val="81000"/>
            </a:schemeClr>
          </a:solidFill>
        </p:spPr>
        <p:txBody>
          <a:bodyPr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СПАСИБО ЗА ВНИМАНИЕ!</a:t>
            </a:r>
            <a:endParaRPr lang="ru-RU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1562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artisticCutout numberOfShades="6"/>
                    </a14:imgEffect>
                    <a14:imgEffect>
                      <a14:colorTemperature colorTemp="47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357298"/>
            <a:ext cx="9144000" cy="409720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04" y="188640"/>
            <a:ext cx="8229600" cy="792088"/>
          </a:xfrm>
          <a:effectLst>
            <a:outerShdw dist="38100" dir="2700000" algn="tl" rotWithShape="0">
              <a:prstClr val="black"/>
            </a:outerShdw>
          </a:effectLst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ЗАДАЧИ  ПРОЕКТА</a:t>
            </a:r>
            <a:endParaRPr lang="ru-RU" sz="4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Объект 2"/>
          <p:cNvSpPr txBox="1">
            <a:spLocks/>
          </p:cNvSpPr>
          <p:nvPr/>
        </p:nvSpPr>
        <p:spPr>
          <a:xfrm>
            <a:off x="204671" y="1636053"/>
            <a:ext cx="8697806" cy="3478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Анализ проблемной ситуации;</a:t>
            </a:r>
          </a:p>
          <a:p>
            <a:r>
              <a:rPr lang="ru-RU" dirty="0" smtClean="0"/>
              <a:t>Описание требований;</a:t>
            </a:r>
          </a:p>
          <a:p>
            <a:r>
              <a:rPr lang="ru-RU" dirty="0" smtClean="0"/>
              <a:t>Концепция проекта;</a:t>
            </a:r>
          </a:p>
          <a:p>
            <a:r>
              <a:rPr lang="ru-RU" dirty="0" smtClean="0"/>
              <a:t>Разработка технического задания;</a:t>
            </a:r>
          </a:p>
          <a:p>
            <a:r>
              <a:rPr lang="ru-RU" dirty="0" smtClean="0"/>
              <a:t>Разработка информационной системы.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463723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artisticCutout numberOfShades="6"/>
                    </a14:imgEffect>
                    <a14:imgEffect>
                      <a14:colorTemperature colorTemp="47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357298"/>
            <a:ext cx="9144000" cy="409720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04" y="188640"/>
            <a:ext cx="8229600" cy="792088"/>
          </a:xfrm>
          <a:effectLst>
            <a:outerShdw dist="38100" dir="2700000" algn="tl" rotWithShape="0">
              <a:prstClr val="black"/>
            </a:outerShdw>
          </a:effectLst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АНАЛИЗ ПРОБЛЕМНОЙ СИТУАЦИИ</a:t>
            </a:r>
            <a:endParaRPr lang="ru-RU" sz="4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Объект 2"/>
          <p:cNvSpPr txBox="1">
            <a:spLocks/>
          </p:cNvSpPr>
          <p:nvPr/>
        </p:nvSpPr>
        <p:spPr>
          <a:xfrm>
            <a:off x="204671" y="1636053"/>
            <a:ext cx="8697806" cy="3478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Большое количество повторяющихся действий (учет и контроль);</a:t>
            </a:r>
          </a:p>
          <a:p>
            <a:r>
              <a:rPr lang="ru-RU" dirty="0" smtClean="0"/>
              <a:t>Возможность утери/порчи физических носителей данных (каталоги, журналы);</a:t>
            </a:r>
          </a:p>
          <a:p>
            <a:r>
              <a:rPr lang="ru-RU" dirty="0" smtClean="0"/>
              <a:t>Отсутствие гибкости/</a:t>
            </a:r>
            <a:r>
              <a:rPr lang="ru-RU" dirty="0" err="1" smtClean="0"/>
              <a:t>масштабируемости</a:t>
            </a:r>
            <a:r>
              <a:rPr lang="ru-RU" dirty="0" smtClean="0"/>
              <a:t> процессов.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463723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artisticCutout numberOfShades="6"/>
                    </a14:imgEffect>
                    <a14:imgEffect>
                      <a14:colorTemperature colorTemp="47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935799"/>
            <a:ext cx="9144000" cy="300039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04" y="188640"/>
            <a:ext cx="8229600" cy="792088"/>
          </a:xfrm>
          <a:effectLst>
            <a:outerShdw dist="38100" dir="2700000" algn="tl" rotWithShape="0">
              <a:prstClr val="black"/>
            </a:outerShdw>
          </a:effectLst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ОПИСАНИЕ ТРЕБОВАНИЙ</a:t>
            </a:r>
            <a:endParaRPr lang="ru-RU" sz="4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Объект 2"/>
          <p:cNvSpPr txBox="1">
            <a:spLocks/>
          </p:cNvSpPr>
          <p:nvPr/>
        </p:nvSpPr>
        <p:spPr>
          <a:xfrm>
            <a:off x="204671" y="2214554"/>
            <a:ext cx="8697806" cy="2507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Учет зафиксированной информации о выдаче книг под залог.</a:t>
            </a:r>
          </a:p>
          <a:p>
            <a:r>
              <a:rPr lang="ru-RU" sz="2400" dirty="0" smtClean="0"/>
              <a:t>Учет информации о книгах.</a:t>
            </a:r>
          </a:p>
          <a:p>
            <a:r>
              <a:rPr lang="ru-RU" sz="2400" dirty="0" smtClean="0"/>
              <a:t>Учет контактной информации о читателях.</a:t>
            </a:r>
          </a:p>
        </p:txBody>
      </p:sp>
    </p:spTree>
    <p:extLst>
      <p:ext uri="{BB962C8B-B14F-4D97-AF65-F5344CB8AC3E}">
        <p14:creationId xmlns="" xmlns:p14="http://schemas.microsoft.com/office/powerpoint/2010/main" val="3463723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artisticCutout numberOfShades="6"/>
                    </a14:imgEffect>
                    <a14:imgEffect>
                      <a14:colorTemperature colorTemp="47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935799"/>
            <a:ext cx="9144000" cy="300039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04" y="188640"/>
            <a:ext cx="8229600" cy="792088"/>
          </a:xfrm>
          <a:effectLst>
            <a:outerShdw dist="38100" dir="2700000" algn="tl" rotWithShape="0">
              <a:prstClr val="black"/>
            </a:outerShdw>
          </a:effectLst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КОНЦЕПЦИЯ</a:t>
            </a:r>
            <a:endParaRPr lang="ru-RU" sz="4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Объект 2"/>
          <p:cNvSpPr txBox="1">
            <a:spLocks/>
          </p:cNvSpPr>
          <p:nvPr/>
        </p:nvSpPr>
        <p:spPr>
          <a:xfrm>
            <a:off x="204671" y="2214554"/>
            <a:ext cx="8697806" cy="2507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Организация автоматизированного учета книг и отслеживание финансовых показателей деятельности.</a:t>
            </a:r>
          </a:p>
          <a:p>
            <a:r>
              <a:rPr lang="ru-RU" sz="2400" dirty="0" smtClean="0"/>
              <a:t>Эксплуатация сотрудниками Библиотеки.</a:t>
            </a:r>
          </a:p>
        </p:txBody>
      </p:sp>
    </p:spTree>
    <p:extLst>
      <p:ext uri="{BB962C8B-B14F-4D97-AF65-F5344CB8AC3E}">
        <p14:creationId xmlns="" xmlns:p14="http://schemas.microsoft.com/office/powerpoint/2010/main" val="3463723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artisticCutout numberOfShades="6"/>
                    </a14:imgEffect>
                    <a14:imgEffect>
                      <a14:colorTemperature colorTemp="47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571612"/>
            <a:ext cx="9144000" cy="414340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04" y="188640"/>
            <a:ext cx="8229600" cy="792088"/>
          </a:xfrm>
          <a:effectLst>
            <a:outerShdw dist="38100" dir="2700000" algn="tl" rotWithShape="0">
              <a:prstClr val="black"/>
            </a:outerShdw>
          </a:effectLst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АНАЛИЗ  АНАЛОГОВ</a:t>
            </a:r>
            <a:endParaRPr lang="ru-RU" sz="4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857224" y="2000240"/>
          <a:ext cx="7572428" cy="3357588"/>
        </p:xfrm>
        <a:graphic>
          <a:graphicData uri="http://schemas.openxmlformats.org/drawingml/2006/table">
            <a:tbl>
              <a:tblPr/>
              <a:tblGrid>
                <a:gridCol w="1606127"/>
                <a:gridCol w="896312"/>
                <a:gridCol w="783771"/>
                <a:gridCol w="1404355"/>
                <a:gridCol w="1369789"/>
                <a:gridCol w="1512074"/>
              </a:tblGrid>
              <a:tr h="322216"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Автоматизированная библиотечная информационная система (АБИС)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9923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Поиск книг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Учет книг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Интерфейс для библиотекарей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Настройка каталогизации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Импорт/экспорт данных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6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Koha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6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Колибри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6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Моя библиотека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6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Фолиант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6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УФД/Библиотека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63723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artisticCutout numberOfShades="6"/>
                    </a14:imgEffect>
                    <a14:imgEffect>
                      <a14:colorTemperature colorTemp="47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285860"/>
            <a:ext cx="9144000" cy="471490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04" y="188640"/>
            <a:ext cx="8229600" cy="792088"/>
          </a:xfrm>
          <a:effectLst>
            <a:outerShdw dist="38100" dir="2700000" algn="tl" rotWithShape="0">
              <a:prstClr val="black"/>
            </a:outerShdw>
          </a:effectLst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ПЛАН ПРОВЕДЕНИЯ ПРОЕКТА</a:t>
            </a:r>
            <a:endParaRPr lang="ru-RU" sz="4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214282" y="1571612"/>
          <a:ext cx="8715436" cy="3857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3463723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artisticCutout numberOfShades="6"/>
                    </a14:imgEffect>
                    <a14:imgEffect>
                      <a14:colorTemperature colorTemp="47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500174"/>
            <a:ext cx="9144000" cy="400052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04" y="188640"/>
            <a:ext cx="8229600" cy="792088"/>
          </a:xfrm>
          <a:effectLst>
            <a:outerShdw dist="38100" dir="2700000" algn="tl" rotWithShape="0">
              <a:prstClr val="black"/>
            </a:outerShdw>
          </a:effectLst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ИСПОЛЬЗУЕМЫЕ РЕСУРСЫ</a:t>
            </a:r>
            <a:endParaRPr lang="ru-RU" sz="4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Объект 2"/>
          <p:cNvSpPr txBox="1">
            <a:spLocks/>
          </p:cNvSpPr>
          <p:nvPr/>
        </p:nvSpPr>
        <p:spPr>
          <a:xfrm>
            <a:off x="204671" y="2214554"/>
            <a:ext cx="8697806" cy="2507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Java SDK;</a:t>
            </a:r>
          </a:p>
          <a:p>
            <a:r>
              <a:rPr lang="en-US" sz="2400" dirty="0" smtClean="0"/>
              <a:t>Spring;</a:t>
            </a:r>
          </a:p>
          <a:p>
            <a:r>
              <a:rPr lang="en-US" sz="2400" dirty="0" smtClean="0"/>
              <a:t>JFX;</a:t>
            </a:r>
          </a:p>
          <a:p>
            <a:r>
              <a:rPr lang="en-US" sz="2400" dirty="0" smtClean="0"/>
              <a:t>Maven;</a:t>
            </a:r>
          </a:p>
          <a:p>
            <a:r>
              <a:rPr lang="en-US" sz="2400" smtClean="0"/>
              <a:t>MS SQL Server; </a:t>
            </a:r>
            <a:endParaRPr lang="en-US" sz="2400" dirty="0" smtClean="0"/>
          </a:p>
          <a:p>
            <a:r>
              <a:rPr lang="en-US" sz="2400" dirty="0" err="1" smtClean="0"/>
              <a:t>JUnit</a:t>
            </a:r>
            <a:r>
              <a:rPr lang="en-US" sz="2400" dirty="0" smtClean="0"/>
              <a:t>.</a:t>
            </a:r>
            <a:endParaRPr lang="ru-RU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463723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artisticCutout numberOfShades="6"/>
                    </a14:imgEffect>
                    <a14:imgEffect>
                      <a14:colorTemperature colorTemp="47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214422"/>
            <a:ext cx="9144000" cy="514353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04" y="188640"/>
            <a:ext cx="8229600" cy="792088"/>
          </a:xfrm>
          <a:effectLst>
            <a:outerShdw dist="38100" dir="2700000" algn="tl" rotWithShape="0">
              <a:prstClr val="black"/>
            </a:outerShdw>
          </a:effectLst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РАЗРАБОТКА  ДИАГРАММЫ  ПОТОКОВ  ДАННЫХ</a:t>
            </a:r>
            <a:endParaRPr lang="ru-RU" sz="3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1500174"/>
            <a:ext cx="5500726" cy="4502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63723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3811</TotalTime>
  <Words>280</Words>
  <Application>Microsoft Office PowerPoint</Application>
  <PresentationFormat>Экран (4:3)</PresentationFormat>
  <Paragraphs>135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РОССИЙСКИЙ ГОСУДАРСТВЕННЫЙ ГИДРОМЕТЕОРОЛОГИЧЕСКИЙ УНИВЕРСИТЕТ (РГГМУ)  ИНСТИТУТ ИНФОРМАЦИОННЫХ СИСТЕМ И ГЕОТЕХНОЛОГИЙ</vt:lpstr>
      <vt:lpstr>ЗАДАЧИ  ПРОЕКТА</vt:lpstr>
      <vt:lpstr>АНАЛИЗ ПРОБЛЕМНОЙ СИТУАЦИИ</vt:lpstr>
      <vt:lpstr>ОПИСАНИЕ ТРЕБОВАНИЙ</vt:lpstr>
      <vt:lpstr>КОНЦЕПЦИЯ</vt:lpstr>
      <vt:lpstr>АНАЛИЗ  АНАЛОГОВ</vt:lpstr>
      <vt:lpstr>ПЛАН ПРОВЕДЕНИЯ ПРОЕКТА</vt:lpstr>
      <vt:lpstr>ИСПОЛЬЗУЕМЫЕ РЕСУРСЫ</vt:lpstr>
      <vt:lpstr>РАЗРАБОТКА  ДИАГРАММЫ  ПОТОКОВ  ДАННЫХ</vt:lpstr>
      <vt:lpstr>РАЗРАБОТКА  ДИАГРАММЫ  ПОТОКОВ  ДАННЫХ</vt:lpstr>
      <vt:lpstr>РАЗРАБОТКА  СХЕМЫ  ДАННЫХ</vt:lpstr>
      <vt:lpstr>UML  ДИАГРАММА  БД</vt:lpstr>
      <vt:lpstr>АРХИТЕКТУРА  ПРИЛОЖЕНИЯ</vt:lpstr>
      <vt:lpstr>РЕЗУЛЬТАТ  РАЗРАБОТКИ</vt:lpstr>
      <vt:lpstr>Слайд 15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Agarassil</dc:creator>
  <cp:lastModifiedBy>Aqua</cp:lastModifiedBy>
  <cp:revision>234</cp:revision>
  <dcterms:created xsi:type="dcterms:W3CDTF">2015-05-25T00:12:48Z</dcterms:created>
  <dcterms:modified xsi:type="dcterms:W3CDTF">2019-05-22T01:31:22Z</dcterms:modified>
</cp:coreProperties>
</file>