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3"/>
          </p:nvPr>
        </p:nvSpPr>
        <p:spPr>
          <a:xfrm>
            <a:off x="1270000" y="4249191"/>
            <a:ext cx="10464800" cy="6456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2"/>
          <p:cNvSpPr/>
          <p:nvPr/>
        </p:nvSpPr>
        <p:spPr>
          <a:xfrm>
            <a:off x="11605476" y="1117805"/>
            <a:ext cx="356601" cy="677338"/>
          </a:xfrm>
          <a:prstGeom prst="roundRect">
            <a:avLst>
              <a:gd name="adj" fmla="val 20716"/>
            </a:avLst>
          </a:prstGeom>
          <a:solidFill>
            <a:srgbClr val="3378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5290"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" name="슬라이드 번호"/>
          <p:cNvSpPr txBox="1"/>
          <p:nvPr>
            <p:ph type="sldNum" sz="quarter" idx="2"/>
          </p:nvPr>
        </p:nvSpPr>
        <p:spPr>
          <a:xfrm>
            <a:off x="11678541" y="1334357"/>
            <a:ext cx="210469" cy="2159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415290">
              <a:defRPr sz="14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2"/>
            <a:ext cx="12401550" cy="82677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4"/>
            <a:ext cx="9429750" cy="62865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3"/>
          <p:cNvSpPr txBox="1"/>
          <p:nvPr/>
        </p:nvSpPr>
        <p:spPr>
          <a:xfrm>
            <a:off x="742044" y="2209263"/>
            <a:ext cx="8397810" cy="132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1" tIns="27091" rIns="27091" bIns="27091" anchor="ctr">
            <a:spAutoFit/>
          </a:bodyPr>
          <a:lstStyle>
            <a:lvl1pPr algn="l" defTabSz="1300480">
              <a:defRPr sz="9000">
                <a:solidFill>
                  <a:srgbClr val="7163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Mobile studio</a:t>
            </a:r>
          </a:p>
        </p:txBody>
      </p:sp>
      <p:sp>
        <p:nvSpPr>
          <p:cNvPr id="128" name="Shape 15"/>
          <p:cNvSpPr/>
          <p:nvPr/>
        </p:nvSpPr>
        <p:spPr>
          <a:xfrm>
            <a:off x="678544" y="3725694"/>
            <a:ext cx="6771038" cy="5"/>
          </a:xfrm>
          <a:prstGeom prst="line">
            <a:avLst/>
          </a:prstGeom>
          <a:ln w="12700">
            <a:solidFill>
              <a:srgbClr val="C6C6C6"/>
            </a:solidFill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17"/>
          <p:cNvSpPr txBox="1"/>
          <p:nvPr/>
        </p:nvSpPr>
        <p:spPr>
          <a:xfrm>
            <a:off x="706027" y="4336686"/>
            <a:ext cx="7527136" cy="183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889" algn="l" defTabSz="460375">
              <a:spcBef>
                <a:spcPts val="1200"/>
              </a:spcBef>
              <a:defRPr sz="3200">
                <a:solidFill>
                  <a:srgbClr val="80808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2017125081 유승경</a:t>
            </a:r>
          </a:p>
          <a:p>
            <a:pPr indent="8889" algn="l" defTabSz="460375">
              <a:spcBef>
                <a:spcPts val="1200"/>
              </a:spcBef>
              <a:defRPr sz="3200">
                <a:solidFill>
                  <a:srgbClr val="80808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2016125091 오치르</a:t>
            </a:r>
          </a:p>
          <a:p>
            <a:pPr indent="8889" algn="l" defTabSz="460375">
              <a:spcBef>
                <a:spcPts val="1200"/>
              </a:spcBef>
              <a:defRPr sz="3200">
                <a:solidFill>
                  <a:srgbClr val="80808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2018125045 이수빈</a:t>
            </a:r>
          </a:p>
        </p:txBody>
      </p:sp>
      <p:sp>
        <p:nvSpPr>
          <p:cNvPr id="130" name="슬라이드 번호"/>
          <p:cNvSpPr txBox="1"/>
          <p:nvPr>
            <p:ph type="sldNum" sz="quarter" idx="4294967295"/>
          </p:nvPr>
        </p:nvSpPr>
        <p:spPr>
          <a:xfrm>
            <a:off x="9256607" y="7999307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15290">
              <a:defRPr sz="14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Class="entr" nodeType="afterEffect" presetSubtype="2" presetID="22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3"/>
      <p:bldP build="whole" bldLvl="1" animBg="1" rev="0" advAuto="0" spid="129" grpId="2"/>
      <p:bldP build="whole" bldLvl="1" animBg="1" rev="0" advAuto="0" spid="1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20"/>
          <p:cNvSpPr txBox="1"/>
          <p:nvPr/>
        </p:nvSpPr>
        <p:spPr>
          <a:xfrm>
            <a:off x="911705" y="1137557"/>
            <a:ext cx="1118138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sz="5400">
                <a:solidFill>
                  <a:srgbClr val="7163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33" name="Shape 22"/>
          <p:cNvSpPr/>
          <p:nvPr/>
        </p:nvSpPr>
        <p:spPr>
          <a:xfrm>
            <a:off x="973580" y="2058982"/>
            <a:ext cx="4103316" cy="6"/>
          </a:xfrm>
          <a:prstGeom prst="line">
            <a:avLst/>
          </a:prstGeom>
          <a:ln w="12700">
            <a:solidFill>
              <a:srgbClr val="C6C6C6"/>
            </a:solidFill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TextBox 13"/>
          <p:cNvSpPr txBox="1"/>
          <p:nvPr/>
        </p:nvSpPr>
        <p:spPr>
          <a:xfrm>
            <a:off x="1018529" y="2087403"/>
            <a:ext cx="508703" cy="9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83" tIns="24383" rIns="24383" bIns="24383">
            <a:spAutoFit/>
          </a:bodyPr>
          <a:lstStyle>
            <a:lvl1pPr indent="8889" algn="l" defTabSz="460375">
              <a:spcBef>
                <a:spcPts val="1200"/>
              </a:spcBef>
              <a:defRPr b="1" sz="6200">
                <a:solidFill>
                  <a:srgbClr val="808080"/>
                </a:solidFill>
                <a:latin typeface="Adobe 명조 Std M"/>
                <a:ea typeface="Adobe 명조 Std M"/>
                <a:cs typeface="Adobe 명조 Std M"/>
                <a:sym typeface="Adobe 명조 Std 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" name="TextBox 16"/>
          <p:cNvSpPr txBox="1"/>
          <p:nvPr/>
        </p:nvSpPr>
        <p:spPr>
          <a:xfrm>
            <a:off x="1533699" y="3463945"/>
            <a:ext cx="241535" cy="480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383" tIns="24383" rIns="24383" bIns="24383">
            <a:spAutoFit/>
          </a:bodyPr>
          <a:lstStyle>
            <a:lvl1pPr indent="8889" algn="l" defTabSz="460375">
              <a:spcBef>
                <a:spcPts val="1200"/>
              </a:spcBef>
              <a:defRPr spc="-104" sz="2800">
                <a:solidFill>
                  <a:srgbClr val="D0D0D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136" name="기획 의도"/>
          <p:cNvSpPr txBox="1"/>
          <p:nvPr/>
        </p:nvSpPr>
        <p:spPr>
          <a:xfrm>
            <a:off x="1573614" y="2315237"/>
            <a:ext cx="1525759" cy="53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099" tIns="38099" rIns="38099" bIns="38099" anchor="ctr">
            <a:spAutoFit/>
          </a:bodyPr>
          <a:lstStyle>
            <a:lvl1pPr indent="8889" algn="l" defTabSz="460375">
              <a:spcBef>
                <a:spcPts val="1200"/>
              </a:spcBef>
              <a:defRPr sz="28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기획 의도 </a:t>
            </a:r>
          </a:p>
        </p:txBody>
      </p:sp>
      <p:sp>
        <p:nvSpPr>
          <p:cNvPr id="137" name="TextBox 13"/>
          <p:cNvSpPr txBox="1"/>
          <p:nvPr/>
        </p:nvSpPr>
        <p:spPr>
          <a:xfrm>
            <a:off x="1018529" y="3260852"/>
            <a:ext cx="508703" cy="9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83" tIns="24383" rIns="24383" bIns="24383">
            <a:spAutoFit/>
          </a:bodyPr>
          <a:lstStyle>
            <a:lvl1pPr indent="8889" algn="l" defTabSz="460375">
              <a:spcBef>
                <a:spcPts val="1200"/>
              </a:spcBef>
              <a:defRPr b="1" sz="6200">
                <a:solidFill>
                  <a:srgbClr val="808080"/>
                </a:solidFill>
                <a:latin typeface="Adobe 명조 Std M"/>
                <a:ea typeface="Adobe 명조 Std M"/>
                <a:cs typeface="Adobe 명조 Std M"/>
                <a:sym typeface="Adobe 명조 Std 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8" name="TextBox 13"/>
          <p:cNvSpPr txBox="1"/>
          <p:nvPr/>
        </p:nvSpPr>
        <p:spPr>
          <a:xfrm>
            <a:off x="1018529" y="4545276"/>
            <a:ext cx="508703" cy="9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83" tIns="24383" rIns="24383" bIns="24383">
            <a:spAutoFit/>
          </a:bodyPr>
          <a:lstStyle>
            <a:lvl1pPr indent="8889" algn="l" defTabSz="460375">
              <a:spcBef>
                <a:spcPts val="1200"/>
              </a:spcBef>
              <a:defRPr b="1" sz="6200">
                <a:solidFill>
                  <a:srgbClr val="808080"/>
                </a:solidFill>
                <a:latin typeface="Adobe 명조 Std M"/>
                <a:ea typeface="Adobe 명조 Std M"/>
                <a:cs typeface="Adobe 명조 Std M"/>
                <a:sym typeface="Adobe 명조 Std 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9" name="TextBox 13"/>
          <p:cNvSpPr txBox="1"/>
          <p:nvPr/>
        </p:nvSpPr>
        <p:spPr>
          <a:xfrm>
            <a:off x="1018529" y="5774213"/>
            <a:ext cx="508703" cy="9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83" tIns="24383" rIns="24383" bIns="24383">
            <a:spAutoFit/>
          </a:bodyPr>
          <a:lstStyle>
            <a:lvl1pPr indent="8889" algn="l" defTabSz="460375">
              <a:spcBef>
                <a:spcPts val="1200"/>
              </a:spcBef>
              <a:defRPr b="1" sz="6200">
                <a:solidFill>
                  <a:srgbClr val="808080"/>
                </a:solidFill>
                <a:latin typeface="Adobe 명조 Std M"/>
                <a:ea typeface="Adobe 명조 Std M"/>
                <a:cs typeface="Adobe 명조 Std M"/>
                <a:sym typeface="Adobe 명조 Std 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0" name="비슷한 앱과 비교 분석"/>
          <p:cNvSpPr txBox="1"/>
          <p:nvPr/>
        </p:nvSpPr>
        <p:spPr>
          <a:xfrm>
            <a:off x="1573614" y="4773112"/>
            <a:ext cx="1426962" cy="53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099" tIns="38099" rIns="38099" bIns="38099" anchor="ctr">
            <a:spAutoFit/>
          </a:bodyPr>
          <a:lstStyle>
            <a:lvl1pPr indent="8889" algn="l" defTabSz="460375">
              <a:spcBef>
                <a:spcPts val="1200"/>
              </a:spcBef>
              <a:defRPr sz="28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기획 분석</a:t>
            </a:r>
          </a:p>
        </p:txBody>
      </p:sp>
      <p:sp>
        <p:nvSpPr>
          <p:cNvPr id="141" name="화면 구성"/>
          <p:cNvSpPr txBox="1"/>
          <p:nvPr/>
        </p:nvSpPr>
        <p:spPr>
          <a:xfrm>
            <a:off x="1623013" y="3544175"/>
            <a:ext cx="1426962" cy="53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099" tIns="38099" rIns="38099" bIns="38099" anchor="ctr">
            <a:spAutoFit/>
          </a:bodyPr>
          <a:lstStyle>
            <a:lvl1pPr indent="8889" algn="l" defTabSz="460375">
              <a:spcBef>
                <a:spcPts val="1200"/>
              </a:spcBef>
              <a:defRPr sz="28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화면 구성</a:t>
            </a:r>
          </a:p>
        </p:txBody>
      </p:sp>
      <p:sp>
        <p:nvSpPr>
          <p:cNvPr id="142" name="Text Box 1"/>
          <p:cNvSpPr txBox="1"/>
          <p:nvPr/>
        </p:nvSpPr>
        <p:spPr>
          <a:xfrm>
            <a:off x="1744116" y="6038215"/>
            <a:ext cx="702768" cy="451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QnA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5"/>
      <p:bldP build="whole" bldLvl="1" animBg="1" rev="0" advAuto="0" spid="133" grpId="2"/>
      <p:bldP build="whole" bldLvl="1" animBg="1" rev="0" advAuto="0" spid="139" grpId="9"/>
      <p:bldP build="whole" bldLvl="1" animBg="1" rev="0" advAuto="0" spid="140" grpId="8"/>
      <p:bldP build="whole" bldLvl="1" animBg="1" rev="0" advAuto="0" spid="134" grpId="3"/>
      <p:bldP build="whole" bldLvl="1" animBg="1" rev="0" advAuto="0" spid="141" grpId="6"/>
      <p:bldP build="whole" bldLvl="1" animBg="1" rev="0" advAuto="0" spid="136" grpId="4"/>
      <p:bldP build="whole" bldLvl="1" animBg="1" rev="0" advAuto="0" spid="132" grpId="1"/>
      <p:bldP build="whole" bldLvl="1" animBg="1" rev="0" advAuto="0" spid="138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20"/>
          <p:cNvSpPr txBox="1"/>
          <p:nvPr/>
        </p:nvSpPr>
        <p:spPr>
          <a:xfrm>
            <a:off x="911705" y="1137557"/>
            <a:ext cx="1118138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sz="5400">
                <a:solidFill>
                  <a:srgbClr val="7163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기획의도 </a:t>
            </a:r>
          </a:p>
        </p:txBody>
      </p:sp>
      <p:sp>
        <p:nvSpPr>
          <p:cNvPr id="145" name="Shape 22"/>
          <p:cNvSpPr/>
          <p:nvPr/>
        </p:nvSpPr>
        <p:spPr>
          <a:xfrm>
            <a:off x="973580" y="2058982"/>
            <a:ext cx="2318486" cy="1"/>
          </a:xfrm>
          <a:prstGeom prst="line">
            <a:avLst/>
          </a:prstGeom>
          <a:ln w="12700">
            <a:solidFill>
              <a:srgbClr val="C6C6C6"/>
            </a:solidFill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depositphotos_249958956-stock-video-portrait-of-a-happy-joyful.jpg" descr="depositphotos_249958956-stock-video-portrait-of-a-happy-joyfu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57" y="3292623"/>
            <a:ext cx="7721601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-어린이들을 위한 앱"/>
          <p:cNvSpPr txBox="1"/>
          <p:nvPr/>
        </p:nvSpPr>
        <p:spPr>
          <a:xfrm>
            <a:off x="8277656" y="3604157"/>
            <a:ext cx="2596288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-어린이들을 위한 앱 </a:t>
            </a:r>
          </a:p>
        </p:txBody>
      </p:sp>
      <p:sp>
        <p:nvSpPr>
          <p:cNvPr id="148" name="-게임과 접목시켜  흥미유발"/>
          <p:cNvSpPr txBox="1"/>
          <p:nvPr/>
        </p:nvSpPr>
        <p:spPr>
          <a:xfrm>
            <a:off x="8313978" y="4632857"/>
            <a:ext cx="338724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-게임과 접목시켜  흥미유발</a:t>
            </a:r>
          </a:p>
        </p:txBody>
      </p:sp>
      <p:sp>
        <p:nvSpPr>
          <p:cNvPr id="149" name="-어른들도 즐기 수 있게…"/>
          <p:cNvSpPr txBox="1"/>
          <p:nvPr/>
        </p:nvSpPr>
        <p:spPr>
          <a:xfrm>
            <a:off x="8255863" y="5508598"/>
            <a:ext cx="2944674" cy="125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-어른들도 즐기 수 있게</a:t>
            </a:r>
          </a:p>
          <a:p>
            <a:pPr/>
            <a:r>
              <a:t>더 많은 지식을 넣음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20"/>
          <p:cNvSpPr txBox="1"/>
          <p:nvPr/>
        </p:nvSpPr>
        <p:spPr>
          <a:xfrm>
            <a:off x="657705" y="959757"/>
            <a:ext cx="1118138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sz="5400">
                <a:solidFill>
                  <a:srgbClr val="7163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화면구성</a:t>
            </a:r>
          </a:p>
        </p:txBody>
      </p:sp>
      <p:sp>
        <p:nvSpPr>
          <p:cNvPr id="152" name="Shape 22"/>
          <p:cNvSpPr/>
          <p:nvPr/>
        </p:nvSpPr>
        <p:spPr>
          <a:xfrm>
            <a:off x="732280" y="1779582"/>
            <a:ext cx="2318486" cy="1"/>
          </a:xfrm>
          <a:prstGeom prst="line">
            <a:avLst/>
          </a:prstGeom>
          <a:ln w="12700">
            <a:solidFill>
              <a:srgbClr val="C6C6C6"/>
            </a:solidFill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3" name="스크린샷 2019-09-16 오후 7.30.09.png" descr="스크린샷 2019-09-16 오후 7.30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41550"/>
            <a:ext cx="11861800" cy="572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2"/>
      <p:bldP build="whole" bldLvl="1" animBg="1" rev="0" advAuto="0" spid="1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20"/>
          <p:cNvSpPr txBox="1"/>
          <p:nvPr/>
        </p:nvSpPr>
        <p:spPr>
          <a:xfrm>
            <a:off x="657705" y="959757"/>
            <a:ext cx="1118138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sz="5400">
                <a:solidFill>
                  <a:srgbClr val="7163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화면구성</a:t>
            </a:r>
          </a:p>
        </p:txBody>
      </p:sp>
      <p:sp>
        <p:nvSpPr>
          <p:cNvPr id="156" name="Shape 22"/>
          <p:cNvSpPr/>
          <p:nvPr/>
        </p:nvSpPr>
        <p:spPr>
          <a:xfrm>
            <a:off x="732280" y="1779582"/>
            <a:ext cx="2318486" cy="1"/>
          </a:xfrm>
          <a:prstGeom prst="line">
            <a:avLst/>
          </a:prstGeom>
          <a:ln w="12700">
            <a:solidFill>
              <a:srgbClr val="C6C6C6"/>
            </a:solidFill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스크린샷 2019-09-16 오후 7.30.18.png" descr="스크린샷 2019-09-16 오후 7.3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47" y="2105273"/>
            <a:ext cx="12079306" cy="594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20"/>
          <p:cNvSpPr txBox="1"/>
          <p:nvPr/>
        </p:nvSpPr>
        <p:spPr>
          <a:xfrm>
            <a:off x="657705" y="959757"/>
            <a:ext cx="1118138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300480">
              <a:defRPr sz="5400">
                <a:solidFill>
                  <a:srgbClr val="7163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기획 분석</a:t>
            </a:r>
          </a:p>
        </p:txBody>
      </p:sp>
      <p:sp>
        <p:nvSpPr>
          <p:cNvPr id="160" name="Shape 22"/>
          <p:cNvSpPr/>
          <p:nvPr/>
        </p:nvSpPr>
        <p:spPr>
          <a:xfrm>
            <a:off x="732280" y="1779582"/>
            <a:ext cx="2318486" cy="1"/>
          </a:xfrm>
          <a:prstGeom prst="line">
            <a:avLst/>
          </a:prstGeom>
          <a:ln w="12700">
            <a:solidFill>
              <a:srgbClr val="C6C6C6"/>
            </a:solidFill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1" name="표 3"/>
          <p:cNvGraphicFramePr/>
          <p:nvPr/>
        </p:nvGraphicFramePr>
        <p:xfrm>
          <a:off x="1255305" y="3027603"/>
          <a:ext cx="9998889" cy="46269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986188"/>
              </a:tblGrid>
              <a:tr h="769038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상세일정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5B9BD5"/>
                      </a:solidFill>
                    </a:lnL>
                    <a:lnR w="12700">
                      <a:solidFill>
                        <a:srgbClr val="5B9BD5"/>
                      </a:solidFill>
                    </a:lnR>
                    <a:lnT w="12700">
                      <a:solidFill>
                        <a:srgbClr val="5B9BD5"/>
                      </a:solidFill>
                    </a:lnT>
                    <a:lnB w="12700">
                      <a:solidFill>
                        <a:srgbClr val="5B9BD5"/>
                      </a:solidFill>
                    </a:lnB>
                    <a:solidFill>
                      <a:srgbClr val="9DC3E6"/>
                    </a:solidFill>
                  </a:tcPr>
                </a:tc>
              </a:tr>
              <a:tr h="769036">
                <a:tc rowSpan="2">
                  <a:txBody>
                    <a:bodyPr/>
                    <a:lstStyle/>
                    <a:p>
                      <a:pPr algn="l" defTabSz="914400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  <a:p>
                      <a:pPr algn="l" defTabSz="914400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국가공공데이터 포털 자료조사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5B9BD5"/>
                      </a:solidFill>
                    </a:lnL>
                    <a:lnR w="12700">
                      <a:solidFill>
                        <a:srgbClr val="5B9BD5"/>
                      </a:solidFill>
                    </a:lnR>
                    <a:lnT w="12700">
                      <a:solidFill>
                        <a:srgbClr val="5B9BD5"/>
                      </a:solidFill>
                    </a:lnT>
                    <a:lnB w="12700">
                      <a:solidFill>
                        <a:srgbClr val="5B9BD5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769038">
                <a:tc vMerge="1">
                  <a:tcPr/>
                </a:tc>
              </a:tr>
              <a:tr h="769038"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Open</a:t>
                      </a:r>
                      <a:r>
                        <a:t> </a:t>
                      </a:r>
                      <a:r>
                        <a:t>API</a:t>
                      </a:r>
                      <a:r>
                        <a:t>연동을 통한 기능 구현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5B9BD5"/>
                      </a:solidFill>
                    </a:lnL>
                    <a:lnR w="12700">
                      <a:solidFill>
                        <a:srgbClr val="5B9BD5"/>
                      </a:solidFill>
                    </a:lnR>
                    <a:lnT w="12700">
                      <a:solidFill>
                        <a:srgbClr val="5B9BD5"/>
                      </a:solidFill>
                    </a:lnT>
                    <a:lnB w="12700">
                      <a:solidFill>
                        <a:srgbClr val="5B9BD5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769036"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Map kit </a:t>
                      </a:r>
                      <a:r>
                        <a:t>활용 지도연동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5B9BD5"/>
                      </a:solidFill>
                    </a:lnL>
                    <a:lnR w="12700">
                      <a:solidFill>
                        <a:srgbClr val="5B9BD5"/>
                      </a:solidFill>
                    </a:lnR>
                    <a:lnT w="12700">
                      <a:solidFill>
                        <a:srgbClr val="5B9BD5"/>
                      </a:solidFill>
                    </a:lnT>
                    <a:lnB w="12700">
                      <a:solidFill>
                        <a:srgbClr val="5B9BD5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769036"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사운드</a:t>
                      </a:r>
                      <a:r>
                        <a:t>, </a:t>
                      </a:r>
                      <a:r>
                        <a:t>및 디자인 작업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5B9BD5"/>
                      </a:solidFill>
                    </a:lnL>
                    <a:lnR w="12700">
                      <a:solidFill>
                        <a:srgbClr val="5B9BD5"/>
                      </a:solidFill>
                    </a:lnR>
                    <a:lnT w="12700">
                      <a:solidFill>
                        <a:srgbClr val="5B9BD5"/>
                      </a:solidFill>
                    </a:lnT>
                    <a:lnB w="12700">
                      <a:solidFill>
                        <a:srgbClr val="5B9BD5"/>
                      </a:solidFill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감사합니다"/>
          <p:cNvSpPr txBox="1"/>
          <p:nvPr/>
        </p:nvSpPr>
        <p:spPr>
          <a:xfrm>
            <a:off x="4385466" y="4146546"/>
            <a:ext cx="4233863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/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