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87" r:id="rId3"/>
    <p:sldId id="257" r:id="rId4"/>
    <p:sldId id="259" r:id="rId5"/>
    <p:sldId id="263" r:id="rId6"/>
    <p:sldId id="264" r:id="rId7"/>
    <p:sldId id="260" r:id="rId8"/>
    <p:sldId id="281" r:id="rId9"/>
    <p:sldId id="269" r:id="rId10"/>
    <p:sldId id="270" r:id="rId11"/>
    <p:sldId id="271" r:id="rId12"/>
    <p:sldId id="265" r:id="rId13"/>
    <p:sldId id="273" r:id="rId14"/>
    <p:sldId id="274" r:id="rId15"/>
    <p:sldId id="275" r:id="rId16"/>
    <p:sldId id="285" r:id="rId17"/>
    <p:sldId id="279" r:id="rId18"/>
    <p:sldId id="286" r:id="rId19"/>
    <p:sldId id="280" r:id="rId20"/>
    <p:sldId id="277" r:id="rId21"/>
    <p:sldId id="290" r:id="rId22"/>
    <p:sldId id="262"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2" autoAdjust="0"/>
    <p:restoredTop sz="87296" autoAdjust="0"/>
  </p:normalViewPr>
  <p:slideViewPr>
    <p:cSldViewPr snapToGrid="0" snapToObjects="1">
      <p:cViewPr varScale="1">
        <p:scale>
          <a:sx n="43" d="100"/>
          <a:sy n="43" d="100"/>
        </p:scale>
        <p:origin x="3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F4DF3-DDF5-4310-957C-3AA044370433}"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D71FF-B125-4660-97DE-D687053ABA8E}" type="slidenum">
              <a:rPr lang="en-US" smtClean="0"/>
              <a:t>‹#›</a:t>
            </a:fld>
            <a:endParaRPr lang="en-US"/>
          </a:p>
        </p:txBody>
      </p:sp>
    </p:spTree>
    <p:extLst>
      <p:ext uri="{BB962C8B-B14F-4D97-AF65-F5344CB8AC3E}">
        <p14:creationId xmlns:p14="http://schemas.microsoft.com/office/powerpoint/2010/main" val="227702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4</a:t>
            </a:fld>
            <a:endParaRPr lang="en-US"/>
          </a:p>
        </p:txBody>
      </p:sp>
    </p:spTree>
    <p:extLst>
      <p:ext uri="{BB962C8B-B14F-4D97-AF65-F5344CB8AC3E}">
        <p14:creationId xmlns:p14="http://schemas.microsoft.com/office/powerpoint/2010/main" val="1825197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m</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Number of loci</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Number of individuals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1" i="1" u="none" strike="noStrike" kern="1200">
                          <a:solidFill>
                            <a:srgbClr val="595959"/>
                          </a:solidFill>
                          <a:effectLst/>
                          <a:latin typeface="Cambria Math" panose="02040503050406030204" pitchFamily="18" charset="0"/>
                        </a:rPr>
                        <m:t>𝒚</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𝑛</m:t>
                      </m:r>
                      <m:r>
                        <a:rPr lang="en-US" sz="1800" b="0" i="1" u="none" strike="noStrike" kern="1200">
                          <a:solidFill>
                            <a:srgbClr val="000000"/>
                          </a:solidFill>
                          <a:effectLst/>
                          <a:latin typeface="Cambria Math" panose="02040503050406030204" pitchFamily="18" charset="0"/>
                        </a:rPr>
                        <m:t>×1</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Trait vector</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𝛼</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Intercept coefficient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b="0" i="1" u="none" strike="noStrike" kern="1200">
                              <a:solidFill>
                                <a:srgbClr val="595959"/>
                              </a:solidFill>
                              <a:effectLst/>
                              <a:latin typeface="Cambria Math" panose="02040503050406030204" pitchFamily="18" charset="0"/>
                            </a:rPr>
                          </m:ctrlPr>
                        </m:sSubPr>
                        <m:e>
                          <m:r>
                            <a:rPr lang="en-US" sz="1800" b="1" i="1" u="none" strike="noStrike" kern="1200">
                              <a:solidFill>
                                <a:srgbClr val="595959"/>
                              </a:solidFill>
                              <a:effectLst/>
                              <a:latin typeface="Cambria Math" panose="02040503050406030204" pitchFamily="18" charset="0"/>
                            </a:rPr>
                            <m:t>𝟏</m:t>
                          </m:r>
                        </m:e>
                        <m:sub>
                          <m:r>
                            <a:rPr lang="en-US" sz="1800" b="0" i="1" u="none" strike="noStrike" kern="1200">
                              <a:solidFill>
                                <a:srgbClr val="595959"/>
                              </a:solidFill>
                              <a:effectLst/>
                              <a:latin typeface="Cambria Math" panose="02040503050406030204" pitchFamily="18" charset="0"/>
                            </a:rPr>
                            <m:t>𝑛</m:t>
                          </m:r>
                        </m:sub>
                      </m:sSub>
                    </m:oMath>
                  </m:oMathPara>
                </a14:m>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𝑛</m:t>
                      </m:r>
                      <m:r>
                        <a:rPr lang="en-US" sz="1800" b="0" i="1" u="none" strike="noStrike" kern="1200">
                          <a:solidFill>
                            <a:srgbClr val="000000"/>
                          </a:solidFill>
                          <a:effectLst/>
                          <a:latin typeface="Cambria Math" panose="02040503050406030204" pitchFamily="18" charset="0"/>
                        </a:rPr>
                        <m:t>×1</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Vector of ones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595959"/>
                          </a:solidFill>
                          <a:effectLst/>
                          <a:latin typeface="Cambria Math" panose="02040503050406030204" pitchFamily="18" charset="0"/>
                        </a:rPr>
                        <m:t>𝛽</m:t>
                      </m:r>
                    </m:oMath>
                  </m:oMathPara>
                </a14:m>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𝑚</m:t>
                      </m:r>
                      <m:r>
                        <a:rPr lang="en-US" sz="1800" b="0" i="1" u="none" strike="noStrike" kern="1200">
                          <a:solidFill>
                            <a:srgbClr val="000000"/>
                          </a:solidFill>
                          <a:effectLst/>
                          <a:latin typeface="Cambria Math" panose="02040503050406030204" pitchFamily="18" charset="0"/>
                        </a:rPr>
                        <m:t>×1</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Effect size coefficients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1" i="1" u="none" strike="noStrike" kern="1200">
                          <a:solidFill>
                            <a:srgbClr val="595959"/>
                          </a:solidFill>
                          <a:effectLst/>
                          <a:latin typeface="Cambria Math" panose="02040503050406030204" pitchFamily="18" charset="0"/>
                        </a:rPr>
                        <m:t>𝑿</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𝑚</m:t>
                      </m:r>
                      <m:r>
                        <a:rPr lang="en-US" sz="1800" b="0" i="1" u="none" strike="noStrike" kern="1200">
                          <a:solidFill>
                            <a:srgbClr val="000000"/>
                          </a:solidFill>
                          <a:effectLst/>
                          <a:latin typeface="Cambria Math" panose="02040503050406030204" pitchFamily="18" charset="0"/>
                        </a:rPr>
                        <m:t>×</m:t>
                      </m:r>
                      <m:r>
                        <a:rPr lang="en-US" sz="1800" b="0" i="1" u="none" strike="noStrike" kern="1200">
                          <a:solidFill>
                            <a:srgbClr val="000000"/>
                          </a:solidFill>
                          <a:effectLst/>
                          <a:latin typeface="Cambria Math" panose="02040503050406030204" pitchFamily="18" charset="0"/>
                        </a:rPr>
                        <m:t>𝑛</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Genotype matrix</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595959"/>
                          </a:solidFill>
                          <a:effectLst/>
                          <a:latin typeface="Cambria Math" panose="02040503050406030204" pitchFamily="18" charset="0"/>
                        </a:rPr>
                        <m:t>𝜖</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800" b="0" i="1" u="none" strike="noStrike" kern="1200">
                          <a:solidFill>
                            <a:srgbClr val="000000"/>
                          </a:solidFill>
                          <a:effectLst/>
                          <a:latin typeface="Cambria Math" panose="02040503050406030204" pitchFamily="18" charset="0"/>
                        </a:rPr>
                        <m:t>𝑛</m:t>
                      </m:r>
                      <m:r>
                        <a:rPr lang="en-US" sz="1800" b="0" i="1" u="none" strike="noStrike" kern="1200">
                          <a:solidFill>
                            <a:srgbClr val="000000"/>
                          </a:solidFill>
                          <a:effectLst/>
                          <a:latin typeface="Cambria Math" panose="02040503050406030204" pitchFamily="18" charset="0"/>
                        </a:rPr>
                        <m:t>×1</m:t>
                      </m:r>
                    </m:oMath>
                  </m:oMathPara>
                </a14:m>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Non-genetic random effect</a:t>
                </a:r>
                <a:endParaRPr lang="en-US" sz="1800" b="0" i="0" u="none" strike="noStrike" dirty="0">
                  <a:effectLst/>
                  <a:latin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m</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Number of loci</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Number of individuals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595959"/>
                    </a:solidFill>
                    <a:effectLst/>
                    <a:latin typeface="Cambria Math" panose="02040503050406030204" pitchFamily="18" charset="0"/>
                  </a:rPr>
                  <a:t>𝒚</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𝑛×1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Trait vector</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𝛼</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Intercept coefficient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595959"/>
                    </a:solidFill>
                    <a:effectLst/>
                    <a:latin typeface="Cambria Math" panose="02040503050406030204" pitchFamily="18" charset="0"/>
                  </a:rPr>
                  <a:t>𝟏</a:t>
                </a:r>
                <a:r>
                  <a:rPr lang="en-US" sz="1800" b="0" i="0" u="none" strike="noStrike" kern="1200">
                    <a:solidFill>
                      <a:srgbClr val="595959"/>
                    </a:solidFill>
                    <a:effectLst/>
                    <a:latin typeface="Cambria Math" panose="02040503050406030204" pitchFamily="18" charset="0"/>
                  </a:rPr>
                  <a:t>_𝑛</a:t>
                </a: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𝑛×1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Vector of ones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595959"/>
                    </a:solidFill>
                    <a:effectLst/>
                    <a:latin typeface="Cambria Math" panose="02040503050406030204" pitchFamily="18" charset="0"/>
                  </a:rPr>
                  <a:t>𝛽</a:t>
                </a: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𝑚×1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Effect size coefficients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595959"/>
                    </a:solidFill>
                    <a:effectLst/>
                    <a:latin typeface="Cambria Math" panose="02040503050406030204" pitchFamily="18" charset="0"/>
                  </a:rPr>
                  <a:t>𝑿</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𝑚×𝑛</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Genotype matrix</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595959"/>
                    </a:solidFill>
                    <a:effectLst/>
                    <a:latin typeface="Cambria Math" panose="02040503050406030204" pitchFamily="18" charset="0"/>
                  </a:rPr>
                  <a:t>𝜖</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Cambria Math" panose="02040503050406030204" pitchFamily="18" charset="0"/>
                  </a:rPr>
                  <a:t>𝑛×1</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baseline="0" dirty="0">
                    <a:solidFill>
                      <a:srgbClr val="000000"/>
                    </a:solidFill>
                    <a:effectLst/>
                    <a:latin typeface="Calibri" panose="020F0502020204030204" pitchFamily="34" charset="0"/>
                  </a:rPr>
                  <a:t>Non-genetic random effect</a:t>
                </a:r>
                <a:endParaRPr lang="en-US" sz="1800" b="0" i="0" u="none" strike="noStrike" dirty="0">
                  <a:effectLst/>
                  <a:latin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B91D71FF-B125-4660-97DE-D687053ABA8E}" type="slidenum">
              <a:rPr lang="en-US" smtClean="0"/>
              <a:t>22</a:t>
            </a:fld>
            <a:endParaRPr lang="en-US"/>
          </a:p>
        </p:txBody>
      </p:sp>
    </p:spTree>
    <p:extLst>
      <p:ext uri="{BB962C8B-B14F-4D97-AF65-F5344CB8AC3E}">
        <p14:creationId xmlns:p14="http://schemas.microsoft.com/office/powerpoint/2010/main" val="404686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m 1 Number of loci; n, 1 </a:t>
            </a:r>
            <a:r>
              <a:rPr lang="en-US" sz="1800" b="0" i="0" u="none" strike="noStrike" kern="1200" baseline="0" dirty="0">
                <a:solidFill>
                  <a:srgbClr val="000000"/>
                </a:solidFill>
                <a:effectLst/>
                <a:latin typeface="Calibri" panose="020F0502020204030204" pitchFamily="34" charset="0"/>
              </a:rPr>
              <a:t>Number of individuals</a:t>
            </a:r>
            <a:endParaRPr lang="en-US"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23</a:t>
            </a:fld>
            <a:endParaRPr lang="en-US"/>
          </a:p>
        </p:txBody>
      </p:sp>
    </p:spTree>
    <p:extLst>
      <p:ext uri="{BB962C8B-B14F-4D97-AF65-F5344CB8AC3E}">
        <p14:creationId xmlns:p14="http://schemas.microsoft.com/office/powerpoint/2010/main" val="100966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5</a:t>
            </a:fld>
            <a:endParaRPr lang="en-US"/>
          </a:p>
        </p:txBody>
      </p:sp>
    </p:spTree>
    <p:extLst>
      <p:ext uri="{BB962C8B-B14F-4D97-AF65-F5344CB8AC3E}">
        <p14:creationId xmlns:p14="http://schemas.microsoft.com/office/powerpoint/2010/main" val="73377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65000"/>
                        <a:lumOff val="35000"/>
                      </a:schemeClr>
                    </a:solidFill>
                  </a:rPr>
                  <a:t>GCTA</a:t>
                </a:r>
                <a:r>
                  <a:rPr lang="en-US" dirty="0">
                    <a:solidFill>
                      <a:schemeClr val="tx1">
                        <a:lumMod val="65000"/>
                        <a:lumOff val="35000"/>
                      </a:schemeClr>
                    </a:solidFill>
                  </a:rPr>
                  <a:t> approach</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1" i="1" smtClean="0">
                        <a:solidFill>
                          <a:schemeClr val="tx1">
                            <a:lumMod val="65000"/>
                            <a:lumOff val="35000"/>
                          </a:schemeClr>
                        </a:solidFill>
                        <a:latin typeface="Cambria Math" panose="02040503050406030204" pitchFamily="18" charset="0"/>
                      </a:rPr>
                      <m:t>𝒚</m:t>
                    </m:r>
                  </m:oMath>
                </a14:m>
                <a:r>
                  <a:rPr lang="en-US" dirty="0">
                    <a:solidFill>
                      <a:schemeClr val="tx1">
                        <a:lumMod val="65000"/>
                        <a:lumOff val="35000"/>
                      </a:schemeClr>
                    </a:solidFill>
                  </a:rPr>
                  <a:t>:  phenotype vector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65000"/>
                      <a:lumOff val="35000"/>
                    </a:schemeClr>
                  </a:solidFill>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65000"/>
                        <a:lumOff val="35000"/>
                      </a:schemeClr>
                    </a:solidFill>
                  </a:rPr>
                  <a:t>GCTA</a:t>
                </a:r>
                <a:r>
                  <a:rPr lang="en-US" dirty="0">
                    <a:solidFill>
                      <a:schemeClr val="tx1">
                        <a:lumMod val="65000"/>
                        <a:lumOff val="35000"/>
                      </a:schemeClr>
                    </a:solidFill>
                  </a:rPr>
                  <a:t>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chemeClr val="tx1">
                        <a:lumMod val="65000"/>
                        <a:lumOff val="35000"/>
                      </a:schemeClr>
                    </a:solidFill>
                    <a:latin typeface="Cambria Math" panose="02040503050406030204" pitchFamily="18" charset="0"/>
                  </a:rPr>
                  <a:t>𝒚</a:t>
                </a:r>
                <a:r>
                  <a:rPr lang="en-US" dirty="0">
                    <a:solidFill>
                      <a:schemeClr val="tx1">
                        <a:lumMod val="65000"/>
                        <a:lumOff val="35000"/>
                      </a:schemeClr>
                    </a:solidFill>
                  </a:rPr>
                  <a:t>:  phenotype vector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65000"/>
                      <a:lumOff val="35000"/>
                    </a:schemeClr>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B91D71FF-B125-4660-97DE-D687053ABA8E}" type="slidenum">
              <a:rPr lang="en-US" smtClean="0"/>
              <a:t>6</a:t>
            </a:fld>
            <a:endParaRPr lang="en-US"/>
          </a:p>
        </p:txBody>
      </p:sp>
    </p:spTree>
    <p:extLst>
      <p:ext uri="{BB962C8B-B14F-4D97-AF65-F5344CB8AC3E}">
        <p14:creationId xmlns:p14="http://schemas.microsoft.com/office/powerpoint/2010/main" val="259512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7</a:t>
            </a:fld>
            <a:endParaRPr lang="en-US"/>
          </a:p>
        </p:txBody>
      </p:sp>
    </p:spTree>
    <p:extLst>
      <p:ext uri="{BB962C8B-B14F-4D97-AF65-F5344CB8AC3E}">
        <p14:creationId xmlns:p14="http://schemas.microsoft.com/office/powerpoint/2010/main" val="794656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14:m>
                  <m:oMath xmlns:m="http://schemas.openxmlformats.org/officeDocument/2006/math">
                    <m:r>
                      <a:rPr lang="en-US" b="0" i="1" smtClean="0">
                        <a:solidFill>
                          <a:schemeClr val="tx1">
                            <a:lumMod val="65000"/>
                            <a:lumOff val="35000"/>
                          </a:schemeClr>
                        </a:solidFill>
                        <a:latin typeface="Cambria Math" panose="02040503050406030204" pitchFamily="18" charset="0"/>
                      </a:rPr>
                      <m:t>𝛼</m:t>
                    </m:r>
                  </m:oMath>
                </a14:m>
                <a:r>
                  <a:rPr lang="en-US" dirty="0"/>
                  <a:t> intercept; </a:t>
                </a:r>
                <a14:m>
                  <m:oMath xmlns:m="http://schemas.openxmlformats.org/officeDocument/2006/math">
                    <m:r>
                      <a:rPr lang="en-US" b="0" i="1" smtClean="0">
                        <a:solidFill>
                          <a:schemeClr val="tx1">
                            <a:lumMod val="65000"/>
                            <a:lumOff val="35000"/>
                          </a:schemeClr>
                        </a:solidFill>
                        <a:latin typeface="Cambria Math" panose="02040503050406030204" pitchFamily="18" charset="0"/>
                      </a:rPr>
                      <m:t>𝛽</m:t>
                    </m:r>
                  </m:oMath>
                </a14:m>
                <a:r>
                  <a:rPr lang="en-US" dirty="0"/>
                  <a:t>  </a:t>
                </a:r>
                <a:r>
                  <a:rPr lang="en-US" sz="1200" b="0" i="0" u="none" strike="noStrike" kern="1200" baseline="0" dirty="0">
                    <a:solidFill>
                      <a:schemeClr val="tx1"/>
                    </a:solidFill>
                    <a:latin typeface="+mn-lt"/>
                    <a:ea typeface="+mn-ea"/>
                    <a:cs typeface="+mn-cs"/>
                  </a:rPr>
                  <a:t>Effect size coefficients   m*1</a:t>
                </a:r>
                <a:endParaRPr lang="en-US" dirty="0"/>
              </a:p>
            </p:txBody>
          </p:sp>
        </mc:Choice>
        <mc:Fallback>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b="0" i="0">
                    <a:solidFill>
                      <a:schemeClr val="tx1">
                        <a:lumMod val="65000"/>
                        <a:lumOff val="35000"/>
                      </a:schemeClr>
                    </a:solidFill>
                    <a:latin typeface="Cambria Math" panose="02040503050406030204" pitchFamily="18" charset="0"/>
                  </a:rPr>
                  <a:t>𝛼</a:t>
                </a:r>
                <a:r>
                  <a:rPr lang="en-US" dirty="0"/>
                  <a:t> intercept; </a:t>
                </a:r>
                <a:r>
                  <a:rPr lang="en-US" b="0" i="0">
                    <a:solidFill>
                      <a:schemeClr val="tx1">
                        <a:lumMod val="65000"/>
                        <a:lumOff val="35000"/>
                      </a:schemeClr>
                    </a:solidFill>
                    <a:latin typeface="Cambria Math" panose="02040503050406030204" pitchFamily="18" charset="0"/>
                  </a:rPr>
                  <a:t>𝛽</a:t>
                </a:r>
                <a:r>
                  <a:rPr lang="en-US" dirty="0"/>
                  <a:t>  </a:t>
                </a:r>
                <a:r>
                  <a:rPr lang="en-US" sz="1200" b="0" i="0" u="none" strike="noStrike" kern="1200" baseline="0" dirty="0">
                    <a:solidFill>
                      <a:schemeClr val="tx1"/>
                    </a:solidFill>
                    <a:latin typeface="+mn-lt"/>
                    <a:ea typeface="+mn-ea"/>
                    <a:cs typeface="+mn-cs"/>
                  </a:rPr>
                  <a:t>Effect size coefficients   m*1</a:t>
                </a:r>
                <a:endParaRPr lang="en-US" dirty="0"/>
              </a:p>
            </p:txBody>
          </p:sp>
        </mc:Fallback>
      </mc:AlternateContent>
      <p:sp>
        <p:nvSpPr>
          <p:cNvPr id="4" name="Slide Number Placeholder 3"/>
          <p:cNvSpPr>
            <a:spLocks noGrp="1"/>
          </p:cNvSpPr>
          <p:nvPr>
            <p:ph type="sldNum" sz="quarter" idx="5"/>
          </p:nvPr>
        </p:nvSpPr>
        <p:spPr/>
        <p:txBody>
          <a:bodyPr/>
          <a:lstStyle/>
          <a:p>
            <a:fld id="{B91D71FF-B125-4660-97DE-D687053ABA8E}" type="slidenum">
              <a:rPr lang="en-US" smtClean="0"/>
              <a:t>10</a:t>
            </a:fld>
            <a:endParaRPr lang="en-US"/>
          </a:p>
        </p:txBody>
      </p:sp>
    </p:spTree>
    <p:extLst>
      <p:ext uri="{BB962C8B-B14F-4D97-AF65-F5344CB8AC3E}">
        <p14:creationId xmlns:p14="http://schemas.microsoft.com/office/powerpoint/2010/main" val="263556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等线" panose="02010600030101010101" pitchFamily="2" charset="-122"/>
                <a:cs typeface="Times New Roman" panose="02020603050405020304" pitchFamily="18" charset="0"/>
              </a:rPr>
              <a:t>use true </a:t>
            </a:r>
            <a:r>
              <a:rPr lang="en-US" sz="1800" dirty="0">
                <a:solidFill>
                  <a:srgbClr val="FF0000"/>
                </a:solidFill>
                <a:effectLst/>
                <a:latin typeface="Calibri" panose="020F0502020204030204" pitchFamily="34" charset="0"/>
                <a:ea typeface="等线" panose="02010600030101010101" pitchFamily="2" charset="-122"/>
                <a:cs typeface="Times New Roman" panose="02020603050405020304" pitchFamily="18" charset="0"/>
              </a:rPr>
              <a:t>kinship matrix</a:t>
            </a:r>
            <a:r>
              <a:rPr lang="en-US" sz="1800" dirty="0">
                <a:effectLst/>
                <a:latin typeface="Calibri" panose="020F0502020204030204" pitchFamily="34" charset="0"/>
                <a:ea typeface="等线" panose="02010600030101010101" pitchFamily="2" charset="-122"/>
                <a:cs typeface="Times New Roman" panose="02020603050405020304" pitchFamily="18" charset="0"/>
              </a:rPr>
              <a:t> and model parameters (the desired heritability, total variance scale, and mean) to generate trait</a:t>
            </a:r>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11</a:t>
            </a:fld>
            <a:endParaRPr lang="en-US"/>
          </a:p>
        </p:txBody>
      </p:sp>
    </p:spTree>
    <p:extLst>
      <p:ext uri="{BB962C8B-B14F-4D97-AF65-F5344CB8AC3E}">
        <p14:creationId xmlns:p14="http://schemas.microsoft.com/office/powerpoint/2010/main" val="2581238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等线" panose="02010600030101010101" pitchFamily="2" charset="-122"/>
                <a:cs typeface="Times New Roman" panose="02020603050405020304" pitchFamily="18" charset="0"/>
              </a:rPr>
              <a:t>Genotypes and traits were simulated for n = 5000 individuals, m = 100000 loci, for 10 replicates, from an admixture simulation (K = 3 ancestral subpopulations, FST = 0:3 for admixed individuals, bias coefficient of s = 0:5), no family structure, and the traits had a true heritability of h2 = 0.8 and m1 = 100 causal loci).</a:t>
            </a:r>
          </a:p>
          <a:p>
            <a:pPr algn="l"/>
            <a:endParaRPr lang="en-US" sz="1800" b="0" i="0" u="none" strike="noStrike" baseline="0" dirty="0">
              <a:latin typeface="SFRM1095"/>
            </a:endParaRPr>
          </a:p>
        </p:txBody>
      </p:sp>
      <p:sp>
        <p:nvSpPr>
          <p:cNvPr id="4" name="Slide Number Placeholder 3"/>
          <p:cNvSpPr>
            <a:spLocks noGrp="1"/>
          </p:cNvSpPr>
          <p:nvPr>
            <p:ph type="sldNum" sz="quarter" idx="5"/>
          </p:nvPr>
        </p:nvSpPr>
        <p:spPr/>
        <p:txBody>
          <a:bodyPr/>
          <a:lstStyle/>
          <a:p>
            <a:fld id="{B91D71FF-B125-4660-97DE-D687053ABA8E}" type="slidenum">
              <a:rPr lang="en-US" smtClean="0"/>
              <a:t>15</a:t>
            </a:fld>
            <a:endParaRPr lang="en-US"/>
          </a:p>
        </p:txBody>
      </p:sp>
    </p:spTree>
    <p:extLst>
      <p:ext uri="{BB962C8B-B14F-4D97-AF65-F5344CB8AC3E}">
        <p14:creationId xmlns:p14="http://schemas.microsoft.com/office/powerpoint/2010/main" val="318881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SFRM1095"/>
                <a:ea typeface="等线" panose="02010600030101010101" pitchFamily="2" charset="-122"/>
                <a:cs typeface="SFRM1095"/>
              </a:rPr>
              <a:t>Since traditional heritability estimation is based on family structure, we decided to consider a simulation including both population and family structure.</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91D71FF-B125-4660-97DE-D687053ABA8E}" type="slidenum">
              <a:rPr lang="en-US" smtClean="0"/>
              <a:t>16</a:t>
            </a:fld>
            <a:endParaRPr lang="en-US"/>
          </a:p>
        </p:txBody>
      </p:sp>
    </p:spTree>
    <p:extLst>
      <p:ext uri="{BB962C8B-B14F-4D97-AF65-F5344CB8AC3E}">
        <p14:creationId xmlns:p14="http://schemas.microsoft.com/office/powerpoint/2010/main" val="319733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等线" panose="02010600030101010101" pitchFamily="2" charset="-122"/>
                <a:cs typeface="Times New Roman" panose="02020603050405020304" pitchFamily="18" charset="0"/>
              </a:rPr>
              <a:t>So today, I’ve introduced some basic concepts and models in heritability estimation, and how we compare the effect of different kinship estimators by simulations. In the end, we found out these two sources of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Increase the # of causal loci to test the convergence of genetic traits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91D71FF-B125-4660-97DE-D687053ABA8E}" type="slidenum">
              <a:rPr lang="en-US" smtClean="0"/>
              <a:t>17</a:t>
            </a:fld>
            <a:endParaRPr lang="en-US"/>
          </a:p>
        </p:txBody>
      </p:sp>
    </p:spTree>
    <p:extLst>
      <p:ext uri="{BB962C8B-B14F-4D97-AF65-F5344CB8AC3E}">
        <p14:creationId xmlns:p14="http://schemas.microsoft.com/office/powerpoint/2010/main" val="348955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530E-EA1D-B043-9DD3-8FA130E9D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782A20-9720-974C-BCFC-BAD78A357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6A861-0B9E-2645-BAA9-CEA39CBE98FA}"/>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0AB69B20-07C4-1247-809E-8B4907338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A88A-7252-3447-9686-3E23F5A0A25F}"/>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41976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D294-19ED-9E46-81D3-0E6C07B652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954F51-2D76-074A-BA83-982A6D2BE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744A4-D366-6245-B1E3-1346DED3BA39}"/>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1FD29539-9E6B-844C-A583-CEB992993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BC632-480F-8A4C-8DA2-7C23878104B3}"/>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65390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27FC0-59BA-294D-8986-87ADD8451C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6F355-4393-464F-96B7-7EAD0A5AE2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4FA72-A5C5-D743-B62E-514F0D6B8D7E}"/>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D2CF5ACC-659F-7B4A-836D-032A8F42E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BDD17-73A7-3849-A8DC-7870BD570882}"/>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406028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534B-64E8-974F-8096-22BE86B30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1F4F3-FD80-2044-A0DD-1BC33CDE4B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0D31F-7B5A-4F45-AF02-69E59A3F3774}"/>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51713684-EF9E-5748-A3AD-5F079DAE3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4F620-3DEC-D643-B879-9FAE4F7DD970}"/>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21315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E6C0-9681-7245-A5A5-97F31E227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5A6F0-14D5-9F42-9B93-5C369D0C5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F9CFAD-693A-D94D-AAD5-A97880D6D729}"/>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950FB0FA-A718-524A-83A5-4B1C3BA79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C1DA2-DCB9-9E40-AF6B-1EC5A05ED0B9}"/>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1891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2FEB-2A6F-5E42-BB60-9DA1542DE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5BDF7-9DAF-A24E-AB5F-817B725C5F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EA7E9-2656-CE4B-ABF7-D3008C7A76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244BC2-C335-8B47-8FAB-794706049567}"/>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6" name="Footer Placeholder 5">
            <a:extLst>
              <a:ext uri="{FF2B5EF4-FFF2-40B4-BE49-F238E27FC236}">
                <a16:creationId xmlns:a16="http://schemas.microsoft.com/office/drawing/2014/main" id="{1CCC5738-8B76-EC48-9341-FD36E8548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C33BB-B93C-B54F-AA15-84D54CAB65D6}"/>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88022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C0B6-093D-4A4E-A1F4-02C6BFA99D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48FF9-DC20-A740-A258-D8E3428C1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48E4C8-884C-AB4F-A987-11FCE59DE0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FEA6E-1708-0C46-9D2F-F91B544E7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B5F18D-6B4F-AE46-985B-AB3705AA2A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05A425-ED70-F340-96D9-23F2E7D8646E}"/>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8" name="Footer Placeholder 7">
            <a:extLst>
              <a:ext uri="{FF2B5EF4-FFF2-40B4-BE49-F238E27FC236}">
                <a16:creationId xmlns:a16="http://schemas.microsoft.com/office/drawing/2014/main" id="{272358B6-AF8F-C24A-8BD5-3BDB6D49A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F68289-9BBE-6340-BBFB-B0AE47D7A6BB}"/>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336933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DE04-28D8-F944-B865-94FB283F88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ABB4F-1EDB-8842-9AF6-CC155751396D}"/>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4" name="Footer Placeholder 3">
            <a:extLst>
              <a:ext uri="{FF2B5EF4-FFF2-40B4-BE49-F238E27FC236}">
                <a16:creationId xmlns:a16="http://schemas.microsoft.com/office/drawing/2014/main" id="{005ADA7F-4D98-4043-9C6E-8339E8204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59778-AD05-0543-B0E6-CB3FFBA36C0B}"/>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236949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834A8-AC3C-864F-88B3-242449258B66}"/>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3" name="Footer Placeholder 2">
            <a:extLst>
              <a:ext uri="{FF2B5EF4-FFF2-40B4-BE49-F238E27FC236}">
                <a16:creationId xmlns:a16="http://schemas.microsoft.com/office/drawing/2014/main" id="{AA6CA2BF-1813-F84F-B753-E5D59A358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2A3BE-BEA9-974C-A512-6BADDC85DFCC}"/>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409536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785F-4990-5345-833F-FAD0B95F5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A76057-866F-5744-8867-7893E36FE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D992C-3CBD-4C47-AD0B-2A8E9D7D4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412E7F-DF6B-3C47-94EB-2BF3F2324AC3}"/>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6" name="Footer Placeholder 5">
            <a:extLst>
              <a:ext uri="{FF2B5EF4-FFF2-40B4-BE49-F238E27FC236}">
                <a16:creationId xmlns:a16="http://schemas.microsoft.com/office/drawing/2014/main" id="{9C3C46F5-6929-DE4A-BE8F-BEB5E1D0D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340E4-6712-6A48-AF12-08CF4565070C}"/>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6886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B2FD-3F19-194E-A3EE-B66D56C0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FBD1-9416-BB4A-B7FA-4676BD5F0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6D8FB-D593-1046-9337-3F70C3C34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89E396-6FD5-214C-A1B9-CC3B2C74C023}"/>
              </a:ext>
            </a:extLst>
          </p:cNvPr>
          <p:cNvSpPr>
            <a:spLocks noGrp="1"/>
          </p:cNvSpPr>
          <p:nvPr>
            <p:ph type="dt" sz="half" idx="10"/>
          </p:nvPr>
        </p:nvSpPr>
        <p:spPr/>
        <p:txBody>
          <a:bodyPr/>
          <a:lstStyle/>
          <a:p>
            <a:fld id="{32EBFB4D-B4AB-AA40-A938-D7CF64766D2B}" type="datetimeFigureOut">
              <a:rPr lang="en-US" smtClean="0"/>
              <a:t>11/6/2020</a:t>
            </a:fld>
            <a:endParaRPr lang="en-US"/>
          </a:p>
        </p:txBody>
      </p:sp>
      <p:sp>
        <p:nvSpPr>
          <p:cNvPr id="6" name="Footer Placeholder 5">
            <a:extLst>
              <a:ext uri="{FF2B5EF4-FFF2-40B4-BE49-F238E27FC236}">
                <a16:creationId xmlns:a16="http://schemas.microsoft.com/office/drawing/2014/main" id="{4D395505-BAA6-E649-9736-D474B7FD8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B08B0-B60F-A942-B7F8-E95EAF03791A}"/>
              </a:ext>
            </a:extLst>
          </p:cNvPr>
          <p:cNvSpPr>
            <a:spLocks noGrp="1"/>
          </p:cNvSpPr>
          <p:nvPr>
            <p:ph type="sldNum" sz="quarter" idx="12"/>
          </p:nvPr>
        </p:nvSpPr>
        <p:spPr/>
        <p:txBody>
          <a:bodyPr/>
          <a:lstStyle/>
          <a:p>
            <a:fld id="{25D1CDB9-BDE4-4740-BB07-3DF1E2B5646F}" type="slidenum">
              <a:rPr lang="en-US" smtClean="0"/>
              <a:t>‹#›</a:t>
            </a:fld>
            <a:endParaRPr lang="en-US"/>
          </a:p>
        </p:txBody>
      </p:sp>
    </p:spTree>
    <p:extLst>
      <p:ext uri="{BB962C8B-B14F-4D97-AF65-F5344CB8AC3E}">
        <p14:creationId xmlns:p14="http://schemas.microsoft.com/office/powerpoint/2010/main" val="424961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871BE-EE1A-1045-BD70-89C655D6F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8E7A37-FC4C-CF4F-94EA-4732113D8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E0DCF-1F78-1A49-80A7-5EBD46B8D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BFB4D-B4AB-AA40-A938-D7CF64766D2B}" type="datetimeFigureOut">
              <a:rPr lang="en-US" smtClean="0"/>
              <a:t>11/6/2020</a:t>
            </a:fld>
            <a:endParaRPr lang="en-US"/>
          </a:p>
        </p:txBody>
      </p:sp>
      <p:sp>
        <p:nvSpPr>
          <p:cNvPr id="5" name="Footer Placeholder 4">
            <a:extLst>
              <a:ext uri="{FF2B5EF4-FFF2-40B4-BE49-F238E27FC236}">
                <a16:creationId xmlns:a16="http://schemas.microsoft.com/office/drawing/2014/main" id="{6AB84BD0-0CB6-9043-B9C5-35D48B211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F1DDCC-2DC3-AA41-86F0-A51D6D977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1CDB9-BDE4-4740-BB07-3DF1E2B5646F}" type="slidenum">
              <a:rPr lang="en-US" smtClean="0"/>
              <a:t>‹#›</a:t>
            </a:fld>
            <a:endParaRPr lang="en-US"/>
          </a:p>
        </p:txBody>
      </p:sp>
    </p:spTree>
    <p:extLst>
      <p:ext uri="{BB962C8B-B14F-4D97-AF65-F5344CB8AC3E}">
        <p14:creationId xmlns:p14="http://schemas.microsoft.com/office/powerpoint/2010/main" val="136343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809382" y="1817505"/>
            <a:ext cx="10934944" cy="2162071"/>
          </a:xfrm>
        </p:spPr>
        <p:txBody>
          <a:bodyPr>
            <a:noAutofit/>
          </a:bodyPr>
          <a:lstStyle/>
          <a:p>
            <a:pPr algn="l"/>
            <a:r>
              <a:rPr lang="en-US" sz="4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The effect of population kinship estimation bias in heritability estimation </a:t>
            </a:r>
            <a:endParaRPr lang="en-US" sz="4800" dirty="0"/>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24000" y="4370039"/>
            <a:ext cx="9144000" cy="1655762"/>
          </a:xfrm>
        </p:spPr>
        <p:txBody>
          <a:bodyPr/>
          <a:lstStyle/>
          <a:p>
            <a:pPr algn="l"/>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Zhuoran Hou</a:t>
            </a:r>
          </a:p>
          <a:p>
            <a:pPr algn="l"/>
            <a:r>
              <a:rPr lang="en-US" b="1" dirty="0">
                <a:solidFill>
                  <a:schemeClr val="tx1">
                    <a:lumMod val="65000"/>
                    <a:lumOff val="35000"/>
                  </a:schemeClr>
                </a:solidFill>
                <a:latin typeface="Open Sans" panose="020B0606030504020204" pitchFamily="34" charset="0"/>
              </a:rPr>
              <a:t>Advisor: Alejandro Ochoa, PhD.</a:t>
            </a:r>
          </a:p>
          <a:p>
            <a:pPr algn="l"/>
            <a:r>
              <a:rPr lang="en-US" dirty="0"/>
              <a:t>Department of Biostatistics &amp; Bioinformatics</a:t>
            </a: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85035"/>
          <a:stretch/>
        </p:blipFill>
        <p:spPr>
          <a:xfrm>
            <a:off x="0" y="0"/>
            <a:ext cx="12192000" cy="1427044"/>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1427044"/>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9" name="Picture 8">
            <a:extLst>
              <a:ext uri="{FF2B5EF4-FFF2-40B4-BE49-F238E27FC236}">
                <a16:creationId xmlns:a16="http://schemas.microsoft.com/office/drawing/2014/main" id="{D668A603-3ECF-2342-A812-9FA2681AB9FD}"/>
              </a:ext>
            </a:extLst>
          </p:cNvPr>
          <p:cNvPicPr>
            <a:picLocks noChangeAspect="1"/>
          </p:cNvPicPr>
          <p:nvPr/>
        </p:nvPicPr>
        <p:blipFill>
          <a:blip r:embed="rId3"/>
          <a:stretch>
            <a:fillRect/>
          </a:stretch>
        </p:blipFill>
        <p:spPr>
          <a:xfrm>
            <a:off x="-293077" y="-243434"/>
            <a:ext cx="7213290" cy="2060940"/>
          </a:xfrm>
          <a:prstGeom prst="rect">
            <a:avLst/>
          </a:prstGeom>
        </p:spPr>
      </p:pic>
    </p:spTree>
    <p:extLst>
      <p:ext uri="{BB962C8B-B14F-4D97-AF65-F5344CB8AC3E}">
        <p14:creationId xmlns:p14="http://schemas.microsoft.com/office/powerpoint/2010/main" val="113166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421139" y="952573"/>
                <a:ext cx="11611203" cy="5607883"/>
              </a:xfrm>
            </p:spPr>
            <p:txBody>
              <a:bodyPr>
                <a:normAutofit/>
              </a:bodyPr>
              <a:lstStyle/>
              <a:p>
                <a:pPr algn="l">
                  <a:lnSpc>
                    <a:spcPct val="120000"/>
                  </a:lnSpc>
                </a:pPr>
                <a:r>
                  <a:rPr lang="en-US" dirty="0">
                    <a:solidFill>
                      <a:schemeClr val="tx1">
                        <a:lumMod val="65000"/>
                        <a:lumOff val="35000"/>
                      </a:schemeClr>
                    </a:solidFill>
                  </a:rPr>
                  <a:t>Suppose m loci and n diploid individuals, genotype </a:t>
                </a:r>
                <a14:m>
                  <m:oMath xmlns:m="http://schemas.openxmlformats.org/officeDocument/2006/math">
                    <m:sSub>
                      <m:sSubPr>
                        <m:ctrlPr>
                          <a:rPr lang="en-US" b="0" i="1" smtClean="0">
                            <a:solidFill>
                              <a:schemeClr val="tx1">
                                <a:lumMod val="65000"/>
                                <a:lumOff val="35000"/>
                              </a:schemeClr>
                            </a:solidFill>
                            <a:latin typeface="Cambria Math" panose="02040503050406030204" pitchFamily="18" charset="0"/>
                          </a:rPr>
                        </m:ctrlPr>
                      </m:sSubPr>
                      <m:e>
                        <m:r>
                          <a:rPr lang="en-US" b="0" i="1" smtClean="0">
                            <a:solidFill>
                              <a:schemeClr val="tx1">
                                <a:lumMod val="65000"/>
                                <a:lumOff val="35000"/>
                              </a:schemeClr>
                            </a:solidFill>
                            <a:latin typeface="Cambria Math" panose="02040503050406030204" pitchFamily="18" charset="0"/>
                          </a:rPr>
                          <m:t>𝑥</m:t>
                        </m:r>
                      </m:e>
                      <m:sub>
                        <m:r>
                          <a:rPr lang="en-US" b="0" i="1" smtClean="0">
                            <a:solidFill>
                              <a:schemeClr val="tx1">
                                <a:lumMod val="65000"/>
                                <a:lumOff val="35000"/>
                              </a:schemeClr>
                            </a:solidFill>
                            <a:latin typeface="Cambria Math" panose="02040503050406030204" pitchFamily="18" charset="0"/>
                          </a:rPr>
                          <m:t>𝑖𝑗</m:t>
                        </m:r>
                      </m:sub>
                    </m:sSub>
                    <m:r>
                      <a:rPr lang="en-US" b="0" i="1" smtClean="0">
                        <a:solidFill>
                          <a:schemeClr val="tx1">
                            <a:lumMod val="65000"/>
                            <a:lumOff val="35000"/>
                          </a:schemeClr>
                        </a:solidFill>
                        <a:latin typeface="Cambria Math" panose="02040503050406030204" pitchFamily="18" charset="0"/>
                      </a:rPr>
                      <m:t>∈{0,1,2}</m:t>
                    </m:r>
                  </m:oMath>
                </a14:m>
                <a:endParaRPr lang="en-US" i="1" dirty="0">
                  <a:solidFill>
                    <a:schemeClr val="tx1">
                      <a:lumMod val="65000"/>
                      <a:lumOff val="35000"/>
                    </a:schemeClr>
                  </a:solidFill>
                  <a:latin typeface="Cambria Math" panose="02040503050406030204" pitchFamily="18" charset="0"/>
                </a:endParaRPr>
              </a:p>
              <a:p>
                <a:pPr>
                  <a:lnSpc>
                    <a:spcPct val="120000"/>
                  </a:lnSpc>
                </a:pPr>
                <a:endParaRPr lang="en-US" b="1" i="1" dirty="0">
                  <a:solidFill>
                    <a:schemeClr val="tx1">
                      <a:lumMod val="65000"/>
                      <a:lumOff val="35000"/>
                    </a:schemeClr>
                  </a:solidFill>
                  <a:latin typeface="Cambria Math" panose="02040503050406030204" pitchFamily="18" charset="0"/>
                </a:endParaRPr>
              </a:p>
              <a:p>
                <a:pPr>
                  <a:lnSpc>
                    <a:spcPct val="120000"/>
                  </a:lnSpc>
                </a:pPr>
                <a14:m>
                  <m:oMathPara xmlns:m="http://schemas.openxmlformats.org/officeDocument/2006/math">
                    <m:oMathParaPr>
                      <m:jc m:val="center"/>
                    </m:oMathParaPr>
                    <m:oMath xmlns:m="http://schemas.openxmlformats.org/officeDocument/2006/math">
                      <m:r>
                        <a:rPr lang="en-US" b="1" i="1" smtClean="0">
                          <a:solidFill>
                            <a:schemeClr val="tx1">
                              <a:lumMod val="65000"/>
                              <a:lumOff val="35000"/>
                            </a:schemeClr>
                          </a:solidFill>
                          <a:latin typeface="Cambria Math" panose="02040503050406030204" pitchFamily="18" charset="0"/>
                        </a:rPr>
                        <m:t>𝒚</m:t>
                      </m:r>
                      <m:r>
                        <a:rPr lang="en-US" b="0" i="1" smtClean="0">
                          <a:solidFill>
                            <a:schemeClr val="tx1">
                              <a:lumMod val="65000"/>
                              <a:lumOff val="35000"/>
                            </a:schemeClr>
                          </a:solidFill>
                          <a:latin typeface="Cambria Math" panose="02040503050406030204" pitchFamily="18" charset="0"/>
                        </a:rPr>
                        <m:t>=</m:t>
                      </m:r>
                      <m:sSub>
                        <m:sSubPr>
                          <m:ctrlPr>
                            <a:rPr lang="en-US" b="0" i="1" smtClean="0">
                              <a:solidFill>
                                <a:schemeClr val="tx1">
                                  <a:lumMod val="65000"/>
                                  <a:lumOff val="35000"/>
                                </a:schemeClr>
                              </a:solidFill>
                              <a:latin typeface="Cambria Math" panose="02040503050406030204" pitchFamily="18" charset="0"/>
                            </a:rPr>
                          </m:ctrlPr>
                        </m:sSubPr>
                        <m:e>
                          <m:r>
                            <a:rPr lang="en-US" b="1" i="1" smtClean="0">
                              <a:solidFill>
                                <a:schemeClr val="tx1">
                                  <a:lumMod val="65000"/>
                                  <a:lumOff val="35000"/>
                                </a:schemeClr>
                              </a:solidFill>
                              <a:latin typeface="Cambria Math" panose="02040503050406030204" pitchFamily="18" charset="0"/>
                            </a:rPr>
                            <m:t>𝟏</m:t>
                          </m:r>
                        </m:e>
                        <m:sub>
                          <m:r>
                            <a:rPr lang="en-US" b="0" i="1" smtClean="0">
                              <a:solidFill>
                                <a:schemeClr val="tx1">
                                  <a:lumMod val="65000"/>
                                  <a:lumOff val="35000"/>
                                </a:schemeClr>
                              </a:solidFill>
                              <a:latin typeface="Cambria Math" panose="02040503050406030204" pitchFamily="18" charset="0"/>
                            </a:rPr>
                            <m:t>𝑛</m:t>
                          </m:r>
                        </m:sub>
                      </m:sSub>
                      <m:r>
                        <a:rPr lang="en-US" b="0" i="1" smtClean="0">
                          <a:solidFill>
                            <a:schemeClr val="tx1">
                              <a:lumMod val="65000"/>
                              <a:lumOff val="35000"/>
                            </a:schemeClr>
                          </a:solidFill>
                          <a:latin typeface="Cambria Math" panose="02040503050406030204" pitchFamily="18" charset="0"/>
                        </a:rPr>
                        <m:t>𝛼</m:t>
                      </m:r>
                      <m:r>
                        <a:rPr lang="en-US" b="0" i="1" smtClean="0">
                          <a:solidFill>
                            <a:schemeClr val="tx1">
                              <a:lumMod val="65000"/>
                              <a:lumOff val="35000"/>
                            </a:schemeClr>
                          </a:solidFill>
                          <a:latin typeface="Cambria Math" panose="02040503050406030204" pitchFamily="18" charset="0"/>
                        </a:rPr>
                        <m:t>+</m:t>
                      </m:r>
                      <m:sSup>
                        <m:sSupPr>
                          <m:ctrlPr>
                            <a:rPr lang="en-US" b="0" i="1" smtClean="0">
                              <a:solidFill>
                                <a:schemeClr val="tx1">
                                  <a:lumMod val="65000"/>
                                  <a:lumOff val="35000"/>
                                </a:schemeClr>
                              </a:solidFill>
                              <a:latin typeface="Cambria Math" panose="02040503050406030204" pitchFamily="18" charset="0"/>
                            </a:rPr>
                          </m:ctrlPr>
                        </m:sSupPr>
                        <m:e>
                          <m:r>
                            <a:rPr lang="en-US" b="1" i="1" smtClean="0">
                              <a:solidFill>
                                <a:schemeClr val="tx1">
                                  <a:lumMod val="65000"/>
                                  <a:lumOff val="35000"/>
                                </a:schemeClr>
                              </a:solidFill>
                              <a:latin typeface="Cambria Math" panose="02040503050406030204" pitchFamily="18" charset="0"/>
                            </a:rPr>
                            <m:t>𝑿</m:t>
                          </m:r>
                        </m:e>
                        <m:sup>
                          <m:r>
                            <a:rPr lang="en-US" b="0" i="1" smtClean="0">
                              <a:solidFill>
                                <a:schemeClr val="tx1">
                                  <a:lumMod val="65000"/>
                                  <a:lumOff val="35000"/>
                                </a:schemeClr>
                              </a:solidFill>
                              <a:latin typeface="Cambria Math" panose="02040503050406030204" pitchFamily="18" charset="0"/>
                            </a:rPr>
                            <m:t>𝑇</m:t>
                          </m:r>
                        </m:sup>
                      </m:sSup>
                      <m:r>
                        <a:rPr lang="en-US" b="0" i="1" smtClean="0">
                          <a:solidFill>
                            <a:schemeClr val="tx1">
                              <a:lumMod val="65000"/>
                              <a:lumOff val="35000"/>
                            </a:schemeClr>
                          </a:solidFill>
                          <a:latin typeface="Cambria Math" panose="02040503050406030204" pitchFamily="18" charset="0"/>
                        </a:rPr>
                        <m:t>𝛽</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𝜖</m:t>
                      </m:r>
                      <m:r>
                        <a:rPr lang="en-US" b="0" i="0" smtClean="0">
                          <a:solidFill>
                            <a:schemeClr val="tx1">
                              <a:lumMod val="65000"/>
                              <a:lumOff val="35000"/>
                            </a:schemeClr>
                          </a:solidFill>
                          <a:latin typeface="Cambria Math" panose="02040503050406030204" pitchFamily="18" charset="0"/>
                        </a:rPr>
                        <m:t>, </m:t>
                      </m:r>
                    </m:oMath>
                  </m:oMathPara>
                </a14:m>
                <a:endParaRPr lang="en-US" b="0" i="0" dirty="0">
                  <a:solidFill>
                    <a:schemeClr val="tx1">
                      <a:lumMod val="65000"/>
                      <a:lumOff val="35000"/>
                    </a:schemeClr>
                  </a:solidFill>
                  <a:latin typeface="Cambria Math" panose="02040503050406030204" pitchFamily="18" charset="0"/>
                </a:endParaRPr>
              </a:p>
              <a:p>
                <a:pPr algn="l">
                  <a:lnSpc>
                    <a:spcPct val="120000"/>
                  </a:lnSpc>
                </a:pPr>
                <a:r>
                  <a:rPr lang="en-US" b="0" i="0" dirty="0">
                    <a:solidFill>
                      <a:schemeClr val="tx1">
                        <a:lumMod val="65000"/>
                        <a:lumOff val="35000"/>
                      </a:schemeClr>
                    </a:solidFill>
                    <a:latin typeface="Cambria Math" panose="02040503050406030204" pitchFamily="18" charset="0"/>
                  </a:rPr>
                  <a:t>where </a:t>
                </a:r>
                <a14:m>
                  <m:oMath xmlns:m="http://schemas.openxmlformats.org/officeDocument/2006/math">
                    <m:r>
                      <a:rPr lang="en-US" b="1" i="1" smtClean="0">
                        <a:solidFill>
                          <a:schemeClr val="tx1">
                            <a:lumMod val="65000"/>
                            <a:lumOff val="35000"/>
                          </a:schemeClr>
                        </a:solidFill>
                        <a:latin typeface="Cambria Math" panose="02040503050406030204" pitchFamily="18" charset="0"/>
                      </a:rPr>
                      <m:t>𝑿</m:t>
                    </m:r>
                  </m:oMath>
                </a14:m>
                <a:r>
                  <a:rPr lang="en-US" b="0" i="0" dirty="0">
                    <a:solidFill>
                      <a:schemeClr val="tx1">
                        <a:lumMod val="65000"/>
                        <a:lumOff val="35000"/>
                      </a:schemeClr>
                    </a:solidFill>
                    <a:latin typeface="Cambria Math" panose="02040503050406030204" pitchFamily="18" charset="0"/>
                  </a:rPr>
                  <a:t> is </a:t>
                </a:r>
                <a:r>
                  <a:rPr lang="en-US" dirty="0">
                    <a:solidFill>
                      <a:schemeClr val="tx1">
                        <a:lumMod val="65000"/>
                        <a:lumOff val="35000"/>
                      </a:schemeClr>
                    </a:solidFill>
                    <a:latin typeface="Cambria Math" panose="02040503050406030204" pitchFamily="18" charset="0"/>
                  </a:rPr>
                  <a:t>the genotype matrix, and </a:t>
                </a:r>
                <a14:m>
                  <m:oMath xmlns:m="http://schemas.openxmlformats.org/officeDocument/2006/math">
                    <m:r>
                      <a:rPr lang="en-US" i="1">
                        <a:solidFill>
                          <a:schemeClr val="tx1">
                            <a:lumMod val="65000"/>
                            <a:lumOff val="35000"/>
                          </a:schemeClr>
                        </a:solidFill>
                        <a:latin typeface="Cambria Math" panose="02040503050406030204" pitchFamily="18" charset="0"/>
                      </a:rPr>
                      <m:t>𝜖</m:t>
                    </m:r>
                  </m:oMath>
                </a14:m>
                <a:r>
                  <a:rPr lang="en-US" b="0" i="0" dirty="0">
                    <a:solidFill>
                      <a:schemeClr val="tx1">
                        <a:lumMod val="65000"/>
                        <a:lumOff val="35000"/>
                      </a:schemeClr>
                    </a:solidFill>
                    <a:latin typeface="Cambria Math" panose="02040503050406030204" pitchFamily="18" charset="0"/>
                  </a:rPr>
                  <a:t> </a:t>
                </a:r>
                <a:r>
                  <a:rPr lang="en-US" dirty="0">
                    <a:solidFill>
                      <a:schemeClr val="tx1">
                        <a:lumMod val="65000"/>
                        <a:lumOff val="35000"/>
                      </a:schemeClr>
                    </a:solidFill>
                    <a:latin typeface="Cambria Math" panose="02040503050406030204" pitchFamily="18" charset="0"/>
                  </a:rPr>
                  <a:t>is the environmental random effect.</a:t>
                </a:r>
                <a:endParaRPr lang="en-US" b="0" i="0" dirty="0">
                  <a:solidFill>
                    <a:schemeClr val="tx1">
                      <a:lumMod val="65000"/>
                      <a:lumOff val="35000"/>
                    </a:schemeClr>
                  </a:solidFill>
                  <a:latin typeface="Cambria Math" panose="02040503050406030204" pitchFamily="18" charset="0"/>
                </a:endParaRPr>
              </a:p>
              <a:p>
                <a:pPr algn="l">
                  <a:lnSpc>
                    <a:spcPct val="120000"/>
                  </a:lnSpc>
                </a:pPr>
                <a14:m>
                  <m:oMathPara xmlns:m="http://schemas.openxmlformats.org/officeDocument/2006/math">
                    <m:oMathParaPr>
                      <m:jc m:val="center"/>
                    </m:oMathParaPr>
                    <m:oMath xmlns:m="http://schemas.openxmlformats.org/officeDocument/2006/math">
                      <m:r>
                        <m:rPr>
                          <m:sty m:val="p"/>
                        </m:rPr>
                        <a:rPr lang="en-US" b="0" i="0" smtClean="0">
                          <a:solidFill>
                            <a:schemeClr val="tx1">
                              <a:lumMod val="65000"/>
                              <a:lumOff val="35000"/>
                            </a:schemeClr>
                          </a:solidFill>
                          <a:latin typeface="Cambria Math" panose="02040503050406030204" pitchFamily="18" charset="0"/>
                        </a:rPr>
                        <m:t>E</m:t>
                      </m:r>
                      <m:d>
                        <m:dPr>
                          <m:begChr m:val="["/>
                          <m:endChr m:val="]"/>
                          <m:ctrlPr>
                            <a:rPr lang="en-US" b="0" i="1" smtClean="0">
                              <a:solidFill>
                                <a:schemeClr val="tx1">
                                  <a:lumMod val="65000"/>
                                  <a:lumOff val="35000"/>
                                </a:schemeClr>
                              </a:solidFill>
                              <a:latin typeface="Cambria Math" panose="02040503050406030204" pitchFamily="18" charset="0"/>
                            </a:rPr>
                          </m:ctrlPr>
                        </m:dPr>
                        <m:e>
                          <m:r>
                            <a:rPr lang="en-US" b="1" i="0" smtClean="0">
                              <a:solidFill>
                                <a:schemeClr val="tx1">
                                  <a:lumMod val="65000"/>
                                  <a:lumOff val="35000"/>
                                </a:schemeClr>
                              </a:solidFill>
                              <a:latin typeface="Cambria Math" panose="02040503050406030204" pitchFamily="18" charset="0"/>
                            </a:rPr>
                            <m:t>𝐗</m:t>
                          </m:r>
                        </m:e>
                      </m:d>
                      <m:r>
                        <a:rPr lang="en-US" b="0" i="0" smtClean="0">
                          <a:solidFill>
                            <a:schemeClr val="tx1">
                              <a:lumMod val="65000"/>
                              <a:lumOff val="35000"/>
                            </a:schemeClr>
                          </a:solidFill>
                          <a:latin typeface="Cambria Math" panose="02040503050406030204" pitchFamily="18" charset="0"/>
                        </a:rPr>
                        <m:t>=2</m:t>
                      </m:r>
                      <m:r>
                        <a:rPr lang="en-US" b="1" i="0" smtClean="0">
                          <a:solidFill>
                            <a:schemeClr val="tx1">
                              <a:lumMod val="65000"/>
                              <a:lumOff val="35000"/>
                            </a:schemeClr>
                          </a:solidFill>
                          <a:latin typeface="Cambria Math" panose="02040503050406030204" pitchFamily="18" charset="0"/>
                        </a:rPr>
                        <m:t>𝐩</m:t>
                      </m:r>
                      <m:sSubSup>
                        <m:sSubSupPr>
                          <m:ctrlPr>
                            <a:rPr lang="en-US" b="0" i="1" smtClean="0">
                              <a:solidFill>
                                <a:schemeClr val="tx1">
                                  <a:lumMod val="65000"/>
                                  <a:lumOff val="35000"/>
                                </a:schemeClr>
                              </a:solidFill>
                              <a:latin typeface="Cambria Math" panose="02040503050406030204" pitchFamily="18" charset="0"/>
                            </a:rPr>
                          </m:ctrlPr>
                        </m:sSubSupPr>
                        <m:e>
                          <m:r>
                            <a:rPr lang="en-US" b="1" i="0" smtClean="0">
                              <a:solidFill>
                                <a:schemeClr val="tx1">
                                  <a:lumMod val="65000"/>
                                  <a:lumOff val="35000"/>
                                </a:schemeClr>
                              </a:solidFill>
                              <a:latin typeface="Cambria Math" panose="02040503050406030204" pitchFamily="18" charset="0"/>
                            </a:rPr>
                            <m:t>𝟏</m:t>
                          </m:r>
                        </m:e>
                        <m:sub>
                          <m:r>
                            <m:rPr>
                              <m:sty m:val="p"/>
                            </m:rPr>
                            <a:rPr lang="en-US" b="0" i="0" smtClean="0">
                              <a:solidFill>
                                <a:schemeClr val="tx1">
                                  <a:lumMod val="65000"/>
                                  <a:lumOff val="35000"/>
                                </a:schemeClr>
                              </a:solidFill>
                              <a:latin typeface="Cambria Math" panose="02040503050406030204" pitchFamily="18" charset="0"/>
                            </a:rPr>
                            <m:t>n</m:t>
                          </m:r>
                        </m:sub>
                        <m:sup>
                          <m:r>
                            <m:rPr>
                              <m:sty m:val="p"/>
                            </m:rPr>
                            <a:rPr lang="en-US" b="0" i="0" smtClean="0">
                              <a:solidFill>
                                <a:schemeClr val="tx1">
                                  <a:lumMod val="65000"/>
                                  <a:lumOff val="35000"/>
                                </a:schemeClr>
                              </a:solidFill>
                              <a:latin typeface="Cambria Math" panose="02040503050406030204" pitchFamily="18" charset="0"/>
                            </a:rPr>
                            <m:t>T</m:t>
                          </m:r>
                        </m:sup>
                      </m:sSubSup>
                      <m:r>
                        <a:rPr lang="en-US" b="0" i="0" smtClean="0">
                          <a:solidFill>
                            <a:schemeClr val="tx1">
                              <a:lumMod val="65000"/>
                              <a:lumOff val="35000"/>
                            </a:schemeClr>
                          </a:solidFill>
                          <a:latin typeface="Cambria Math" panose="02040503050406030204" pitchFamily="18" charset="0"/>
                        </a:rPr>
                        <m:t>,  </m:t>
                      </m:r>
                      <m:r>
                        <m:rPr>
                          <m:sty m:val="p"/>
                        </m:rPr>
                        <a:rPr lang="en-US" b="0" i="0" smtClean="0">
                          <a:solidFill>
                            <a:schemeClr val="tx1">
                              <a:lumMod val="65000"/>
                              <a:lumOff val="35000"/>
                            </a:schemeClr>
                          </a:solidFill>
                          <a:latin typeface="Cambria Math" panose="02040503050406030204" pitchFamily="18" charset="0"/>
                        </a:rPr>
                        <m:t>Cov</m:t>
                      </m:r>
                      <m:d>
                        <m:dPr>
                          <m:ctrlPr>
                            <a:rPr lang="en-US" b="0" i="1" smtClean="0">
                              <a:solidFill>
                                <a:schemeClr val="tx1">
                                  <a:lumMod val="65000"/>
                                  <a:lumOff val="35000"/>
                                </a:schemeClr>
                              </a:solidFill>
                              <a:latin typeface="Cambria Math" panose="02040503050406030204" pitchFamily="18" charset="0"/>
                            </a:rPr>
                          </m:ctrlPr>
                        </m:dPr>
                        <m:e>
                          <m:sSub>
                            <m:sSubPr>
                              <m:ctrlPr>
                                <a:rPr lang="en-US" b="0" i="1" smtClean="0">
                                  <a:solidFill>
                                    <a:schemeClr val="tx1">
                                      <a:lumMod val="65000"/>
                                      <a:lumOff val="35000"/>
                                    </a:schemeClr>
                                  </a:solidFill>
                                  <a:latin typeface="Cambria Math" panose="02040503050406030204" pitchFamily="18" charset="0"/>
                                </a:rPr>
                              </m:ctrlPr>
                            </m:sSubPr>
                            <m:e>
                              <m:r>
                                <a:rPr lang="en-US" b="1" i="0" smtClean="0">
                                  <a:solidFill>
                                    <a:schemeClr val="tx1">
                                      <a:lumMod val="65000"/>
                                      <a:lumOff val="35000"/>
                                    </a:schemeClr>
                                  </a:solidFill>
                                  <a:latin typeface="Cambria Math" panose="02040503050406030204" pitchFamily="18" charset="0"/>
                                </a:rPr>
                                <m:t>𝐱</m:t>
                              </m:r>
                            </m:e>
                            <m:sub>
                              <m:r>
                                <m:rPr>
                                  <m:sty m:val="p"/>
                                </m:rPr>
                                <a:rPr lang="en-US" b="0" i="0" smtClean="0">
                                  <a:solidFill>
                                    <a:schemeClr val="tx1">
                                      <a:lumMod val="65000"/>
                                      <a:lumOff val="35000"/>
                                    </a:schemeClr>
                                  </a:solidFill>
                                  <a:latin typeface="Cambria Math" panose="02040503050406030204" pitchFamily="18" charset="0"/>
                                </a:rPr>
                                <m:t>i</m:t>
                              </m:r>
                            </m:sub>
                          </m:sSub>
                        </m:e>
                      </m:d>
                      <m:r>
                        <a:rPr lang="en-US" b="0" i="0" smtClean="0">
                          <a:solidFill>
                            <a:schemeClr val="tx1">
                              <a:lumMod val="65000"/>
                              <a:lumOff val="35000"/>
                            </a:schemeClr>
                          </a:solidFill>
                          <a:latin typeface="Cambria Math" panose="02040503050406030204" pitchFamily="18" charset="0"/>
                        </a:rPr>
                        <m:t>=4</m:t>
                      </m:r>
                      <m:sSub>
                        <m:sSubPr>
                          <m:ctrlPr>
                            <a:rPr lang="en-US" b="0" i="1" smtClean="0">
                              <a:solidFill>
                                <a:schemeClr val="tx1">
                                  <a:lumMod val="65000"/>
                                  <a:lumOff val="35000"/>
                                </a:schemeClr>
                              </a:solidFill>
                              <a:latin typeface="Cambria Math" panose="02040503050406030204" pitchFamily="18" charset="0"/>
                            </a:rPr>
                          </m:ctrlPr>
                        </m:sSubPr>
                        <m:e>
                          <m:r>
                            <m:rPr>
                              <m:sty m:val="p"/>
                            </m:rPr>
                            <a:rPr lang="en-US" b="0" i="0" smtClean="0">
                              <a:solidFill>
                                <a:schemeClr val="tx1">
                                  <a:lumMod val="65000"/>
                                  <a:lumOff val="35000"/>
                                </a:schemeClr>
                              </a:solidFill>
                              <a:latin typeface="Cambria Math" panose="02040503050406030204" pitchFamily="18" charset="0"/>
                            </a:rPr>
                            <m:t>p</m:t>
                          </m:r>
                        </m:e>
                        <m:sub>
                          <m:r>
                            <m:rPr>
                              <m:sty m:val="p"/>
                            </m:rPr>
                            <a:rPr lang="en-US" b="0" i="0" smtClean="0">
                              <a:solidFill>
                                <a:schemeClr val="tx1">
                                  <a:lumMod val="65000"/>
                                  <a:lumOff val="35000"/>
                                </a:schemeClr>
                              </a:solidFill>
                              <a:latin typeface="Cambria Math" panose="02040503050406030204" pitchFamily="18" charset="0"/>
                            </a:rPr>
                            <m:t>i</m:t>
                          </m:r>
                        </m:sub>
                      </m:sSub>
                      <m:d>
                        <m:dPr>
                          <m:ctrlPr>
                            <a:rPr lang="en-US" b="0" i="1" smtClean="0">
                              <a:solidFill>
                                <a:schemeClr val="tx1">
                                  <a:lumMod val="65000"/>
                                  <a:lumOff val="35000"/>
                                </a:schemeClr>
                              </a:solidFill>
                              <a:latin typeface="Cambria Math" panose="02040503050406030204" pitchFamily="18" charset="0"/>
                            </a:rPr>
                          </m:ctrlPr>
                        </m:dPr>
                        <m:e>
                          <m:r>
                            <a:rPr lang="en-US" b="0" i="0" smtClean="0">
                              <a:solidFill>
                                <a:schemeClr val="tx1">
                                  <a:lumMod val="65000"/>
                                  <a:lumOff val="35000"/>
                                </a:schemeClr>
                              </a:solidFill>
                              <a:latin typeface="Cambria Math" panose="02040503050406030204" pitchFamily="18" charset="0"/>
                            </a:rPr>
                            <m:t>1−</m:t>
                          </m:r>
                          <m:sSub>
                            <m:sSubPr>
                              <m:ctrlPr>
                                <a:rPr lang="en-US" b="0" i="1" smtClean="0">
                                  <a:solidFill>
                                    <a:schemeClr val="tx1">
                                      <a:lumMod val="65000"/>
                                      <a:lumOff val="35000"/>
                                    </a:schemeClr>
                                  </a:solidFill>
                                  <a:latin typeface="Cambria Math" panose="02040503050406030204" pitchFamily="18" charset="0"/>
                                </a:rPr>
                              </m:ctrlPr>
                            </m:sSubPr>
                            <m:e>
                              <m:r>
                                <m:rPr>
                                  <m:sty m:val="p"/>
                                </m:rPr>
                                <a:rPr lang="en-US" b="0" i="0" smtClean="0">
                                  <a:solidFill>
                                    <a:schemeClr val="tx1">
                                      <a:lumMod val="65000"/>
                                      <a:lumOff val="35000"/>
                                    </a:schemeClr>
                                  </a:solidFill>
                                  <a:latin typeface="Cambria Math" panose="02040503050406030204" pitchFamily="18" charset="0"/>
                                </a:rPr>
                                <m:t>p</m:t>
                              </m:r>
                            </m:e>
                            <m:sub>
                              <m:r>
                                <m:rPr>
                                  <m:sty m:val="p"/>
                                </m:rPr>
                                <a:rPr lang="en-US" b="0" i="0" smtClean="0">
                                  <a:solidFill>
                                    <a:schemeClr val="tx1">
                                      <a:lumMod val="65000"/>
                                      <a:lumOff val="35000"/>
                                    </a:schemeClr>
                                  </a:solidFill>
                                  <a:latin typeface="Cambria Math" panose="02040503050406030204" pitchFamily="18" charset="0"/>
                                </a:rPr>
                                <m:t>i</m:t>
                              </m:r>
                            </m:sub>
                          </m:sSub>
                        </m:e>
                      </m:d>
                      <m:r>
                        <a:rPr lang="el-GR" b="1" i="1" smtClean="0">
                          <a:solidFill>
                            <a:schemeClr val="tx1">
                              <a:lumMod val="65000"/>
                              <a:lumOff val="35000"/>
                            </a:schemeClr>
                          </a:solidFill>
                          <a:latin typeface="Cambria Math" panose="02040503050406030204" pitchFamily="18" charset="0"/>
                          <a:ea typeface="Cambria Math" panose="02040503050406030204" pitchFamily="18" charset="0"/>
                        </a:rPr>
                        <m:t>𝜱</m:t>
                      </m:r>
                    </m:oMath>
                  </m:oMathPara>
                </a14:m>
                <a:endParaRPr lang="en-US" b="1" dirty="0">
                  <a:solidFill>
                    <a:schemeClr val="tx1">
                      <a:lumMod val="65000"/>
                      <a:lumOff val="35000"/>
                    </a:schemeClr>
                  </a:solidFill>
                  <a:ea typeface="Cambria Math" panose="02040503050406030204" pitchFamily="18" charset="0"/>
                </a:endParaRPr>
              </a:p>
              <a:p>
                <a:pPr algn="l">
                  <a:lnSpc>
                    <a:spcPct val="120000"/>
                  </a:lnSpc>
                </a:pPr>
                <a:endParaRPr lang="en-US" dirty="0">
                  <a:solidFill>
                    <a:schemeClr val="tx1">
                      <a:lumMod val="65000"/>
                      <a:lumOff val="35000"/>
                    </a:schemeClr>
                  </a:solidFill>
                </a:endParaRPr>
              </a:p>
              <a:p>
                <a:pPr algn="l">
                  <a:lnSpc>
                    <a:spcPct val="120000"/>
                  </a:lnSpc>
                </a:pPr>
                <a:r>
                  <a:rPr lang="en-US" dirty="0">
                    <a:solidFill>
                      <a:schemeClr val="tx1">
                        <a:lumMod val="65000"/>
                        <a:lumOff val="35000"/>
                      </a:schemeClr>
                    </a:solidFill>
                  </a:rPr>
                  <a:t>Then,</a:t>
                </a:r>
              </a:p>
              <a:p>
                <a:pPr algn="l">
                  <a:lnSpc>
                    <a:spcPct val="120000"/>
                  </a:lnSpc>
                </a:pPr>
                <a14:m>
                  <m:oMathPara xmlns:m="http://schemas.openxmlformats.org/officeDocument/2006/math">
                    <m:oMathParaPr>
                      <m:jc m:val="center"/>
                    </m:oMathParaPr>
                    <m:oMath xmlns:m="http://schemas.openxmlformats.org/officeDocument/2006/math">
                      <m:r>
                        <a:rPr lang="en-US" b="0" i="1" smtClean="0">
                          <a:solidFill>
                            <a:schemeClr val="tx1">
                              <a:lumMod val="65000"/>
                              <a:lumOff val="35000"/>
                            </a:schemeClr>
                          </a:solidFill>
                          <a:latin typeface="Cambria Math" panose="02040503050406030204" pitchFamily="18" charset="0"/>
                        </a:rPr>
                        <m:t>𝐶𝑜𝑣</m:t>
                      </m:r>
                      <m:d>
                        <m:dPr>
                          <m:ctrlPr>
                            <a:rPr lang="en-US" b="0" i="1" smtClean="0">
                              <a:solidFill>
                                <a:schemeClr val="tx1">
                                  <a:lumMod val="65000"/>
                                  <a:lumOff val="35000"/>
                                </a:schemeClr>
                              </a:solidFill>
                              <a:latin typeface="Cambria Math" panose="02040503050406030204" pitchFamily="18" charset="0"/>
                            </a:rPr>
                          </m:ctrlPr>
                        </m:dPr>
                        <m:e>
                          <m:r>
                            <a:rPr lang="en-US" b="1" i="1" smtClean="0">
                              <a:solidFill>
                                <a:schemeClr val="tx1">
                                  <a:lumMod val="65000"/>
                                  <a:lumOff val="35000"/>
                                </a:schemeClr>
                              </a:solidFill>
                              <a:latin typeface="Cambria Math" panose="02040503050406030204" pitchFamily="18" charset="0"/>
                            </a:rPr>
                            <m:t>𝒚</m:t>
                          </m:r>
                        </m:e>
                      </m:d>
                      <m:r>
                        <a:rPr lang="en-US" b="0" i="1" smtClean="0">
                          <a:solidFill>
                            <a:schemeClr val="tx1">
                              <a:lumMod val="65000"/>
                              <a:lumOff val="35000"/>
                            </a:schemeClr>
                          </a:solidFill>
                          <a:latin typeface="Cambria Math" panose="02040503050406030204" pitchFamily="18" charset="0"/>
                        </a:rPr>
                        <m:t>=</m:t>
                      </m:r>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𝜎</m:t>
                          </m:r>
                        </m:e>
                        <m:sup>
                          <m:r>
                            <a:rPr lang="en-US" b="0" i="1" smtClean="0">
                              <a:solidFill>
                                <a:schemeClr val="tx1">
                                  <a:lumMod val="65000"/>
                                  <a:lumOff val="35000"/>
                                </a:schemeClr>
                              </a:solidFill>
                              <a:latin typeface="Cambria Math" panose="02040503050406030204" pitchFamily="18" charset="0"/>
                            </a:rPr>
                            <m:t>2</m:t>
                          </m:r>
                        </m:sup>
                      </m:sSup>
                      <m:d>
                        <m:dPr>
                          <m:ctrlPr>
                            <a:rPr lang="en-US" b="0" i="1" smtClean="0">
                              <a:solidFill>
                                <a:schemeClr val="tx1">
                                  <a:lumMod val="65000"/>
                                  <a:lumOff val="35000"/>
                                </a:schemeClr>
                              </a:solidFill>
                              <a:latin typeface="Cambria Math" panose="02040503050406030204" pitchFamily="18" charset="0"/>
                            </a:rPr>
                          </m:ctrlPr>
                        </m:dPr>
                        <m:e>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h</m:t>
                              </m:r>
                            </m:e>
                            <m:sup>
                              <m:r>
                                <a:rPr lang="en-US" b="0" i="1" smtClean="0">
                                  <a:solidFill>
                                    <a:schemeClr val="tx1">
                                      <a:lumMod val="65000"/>
                                      <a:lumOff val="35000"/>
                                    </a:schemeClr>
                                  </a:solidFill>
                                  <a:latin typeface="Cambria Math" panose="02040503050406030204" pitchFamily="18" charset="0"/>
                                </a:rPr>
                                <m:t>2</m:t>
                              </m:r>
                            </m:sup>
                          </m:sSup>
                          <m:r>
                            <a:rPr lang="en-US" b="0" i="1" smtClean="0">
                              <a:solidFill>
                                <a:schemeClr val="tx1">
                                  <a:lumMod val="65000"/>
                                  <a:lumOff val="35000"/>
                                </a:schemeClr>
                              </a:solidFill>
                              <a:latin typeface="Cambria Math" panose="02040503050406030204" pitchFamily="18" charset="0"/>
                            </a:rPr>
                            <m:t>2</m:t>
                          </m:r>
                          <m:r>
                            <a:rPr lang="el-GR" b="1" i="1">
                              <a:solidFill>
                                <a:schemeClr val="tx1">
                                  <a:lumMod val="65000"/>
                                  <a:lumOff val="35000"/>
                                </a:schemeClr>
                              </a:solidFill>
                              <a:latin typeface="Cambria Math" panose="02040503050406030204" pitchFamily="18" charset="0"/>
                              <a:ea typeface="Cambria Math" panose="02040503050406030204" pitchFamily="18" charset="0"/>
                            </a:rPr>
                            <m:t>𝜱</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d>
                            <m:d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1−</m:t>
                              </m:r>
                              <m:sSup>
                                <m:sSup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h</m:t>
                                  </m:r>
                                </m:e>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2</m:t>
                                  </m:r>
                                </m:sup>
                              </m:sSup>
                            </m:e>
                          </m:d>
                          <m:sSub>
                            <m:sSub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US" b="1" i="1" smtClean="0">
                                  <a:solidFill>
                                    <a:schemeClr val="tx1">
                                      <a:lumMod val="65000"/>
                                      <a:lumOff val="35000"/>
                                    </a:schemeClr>
                                  </a:solidFill>
                                  <a:latin typeface="Cambria Math" panose="02040503050406030204" pitchFamily="18" charset="0"/>
                                  <a:ea typeface="Cambria Math" panose="02040503050406030204" pitchFamily="18" charset="0"/>
                                </a:rPr>
                                <m:t>𝑰</m:t>
                              </m:r>
                            </m:e>
                            <m:sub>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𝑛</m:t>
                              </m:r>
                            </m:sub>
                          </m:sSub>
                        </m:e>
                      </m:d>
                    </m:oMath>
                  </m:oMathPara>
                </a14:m>
                <a:endParaRPr lang="en-US" b="0" dirty="0">
                  <a:solidFill>
                    <a:schemeClr val="tx1">
                      <a:lumMod val="65000"/>
                      <a:lumOff val="35000"/>
                    </a:schemeClr>
                  </a:solidFill>
                  <a:ea typeface="Cambria Math" panose="02040503050406030204" pitchFamily="18" charset="0"/>
                </a:endParaRPr>
              </a:p>
              <a:p>
                <a:pPr algn="l">
                  <a:lnSpc>
                    <a:spcPct val="120000"/>
                  </a:lnSpc>
                </a:pPr>
                <a:r>
                  <a:rPr lang="en-US" dirty="0">
                    <a:solidFill>
                      <a:schemeClr val="tx1">
                        <a:lumMod val="65000"/>
                        <a:lumOff val="35000"/>
                      </a:schemeClr>
                    </a:solidFill>
                  </a:rPr>
                  <a:t>where </a:t>
                </a:r>
                <a14:m>
                  <m:oMath xmlns:m="http://schemas.openxmlformats.org/officeDocument/2006/math">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𝜎</m:t>
                        </m:r>
                      </m:e>
                      <m:sup>
                        <m:r>
                          <a:rPr lang="en-US" b="0" i="1" smtClean="0">
                            <a:solidFill>
                              <a:schemeClr val="tx1">
                                <a:lumMod val="65000"/>
                                <a:lumOff val="35000"/>
                              </a:schemeClr>
                            </a:solidFill>
                            <a:latin typeface="Cambria Math" panose="02040503050406030204" pitchFamily="18" charset="0"/>
                          </a:rPr>
                          <m:t>2</m:t>
                        </m:r>
                      </m:sup>
                    </m:sSup>
                  </m:oMath>
                </a14:m>
                <a:r>
                  <a:rPr lang="en-US" dirty="0">
                    <a:solidFill>
                      <a:schemeClr val="tx1">
                        <a:lumMod val="65000"/>
                        <a:lumOff val="35000"/>
                      </a:schemeClr>
                    </a:solidFill>
                  </a:rPr>
                  <a:t>is the total trait variance scale, and </a:t>
                </a:r>
                <a14:m>
                  <m:oMath xmlns:m="http://schemas.openxmlformats.org/officeDocument/2006/math">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h</m:t>
                        </m:r>
                      </m:e>
                      <m:sup>
                        <m:r>
                          <a:rPr lang="en-US" i="1">
                            <a:solidFill>
                              <a:schemeClr val="tx1">
                                <a:lumMod val="65000"/>
                                <a:lumOff val="35000"/>
                              </a:schemeClr>
                            </a:solidFill>
                            <a:latin typeface="Cambria Math" panose="02040503050406030204" pitchFamily="18" charset="0"/>
                          </a:rPr>
                          <m:t>2</m:t>
                        </m:r>
                      </m:sup>
                    </m:sSup>
                  </m:oMath>
                </a14:m>
                <a:r>
                  <a:rPr lang="en-US" dirty="0">
                    <a:solidFill>
                      <a:schemeClr val="tx1">
                        <a:lumMod val="65000"/>
                        <a:lumOff val="35000"/>
                      </a:schemeClr>
                    </a:solidFill>
                  </a:rPr>
                  <a:t>is the heritability.</a:t>
                </a:r>
              </a:p>
              <a:p>
                <a:pPr algn="l">
                  <a:lnSpc>
                    <a:spcPct val="120000"/>
                  </a:lnSpc>
                </a:pPr>
                <a:endParaRPr lang="en-US" dirty="0">
                  <a:solidFill>
                    <a:schemeClr val="tx1">
                      <a:lumMod val="65000"/>
                      <a:lumOff val="35000"/>
                    </a:schemeClr>
                  </a:solidFill>
                </a:endParaRPr>
              </a:p>
            </p:txBody>
          </p:sp>
        </mc:Choice>
        <mc:Fallback>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421139" y="952573"/>
                <a:ext cx="11611203" cy="5607883"/>
              </a:xfrm>
              <a:blipFill>
                <a:blip r:embed="rId3"/>
                <a:stretch>
                  <a:fillRect l="-78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4"/>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236566" y="-266909"/>
            <a:ext cx="9229969" cy="971550"/>
          </a:xfrm>
        </p:spPr>
        <p:txBody>
          <a:bodyPr>
            <a:normAutofit/>
          </a:bodyPr>
          <a:lstStyle/>
          <a:p>
            <a:pPr algn="l"/>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Genetic model</a:t>
            </a:r>
          </a:p>
        </p:txBody>
      </p:sp>
    </p:spTree>
    <p:extLst>
      <p:ext uri="{BB962C8B-B14F-4D97-AF65-F5344CB8AC3E}">
        <p14:creationId xmlns:p14="http://schemas.microsoft.com/office/powerpoint/2010/main" val="320990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213178" y="659737"/>
            <a:ext cx="9229969" cy="971550"/>
          </a:xfrm>
        </p:spPr>
        <p:txBody>
          <a:bodyPr>
            <a:normAutofit/>
          </a:bodyPr>
          <a:lstStyle/>
          <a:p>
            <a:pPr algn="l"/>
            <a:r>
              <a:rPr lang="en-US" sz="4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Genetic trait vs. MVN trait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088571" y="1631287"/>
                <a:ext cx="10014858" cy="5042563"/>
              </a:xfrm>
            </p:spPr>
            <p:txBody>
              <a:bodyPr>
                <a:normAutofit/>
              </a:bodyPr>
              <a:lstStyle/>
              <a:p>
                <a:pPr algn="l"/>
                <a:r>
                  <a:rPr lang="en-US" sz="2800" b="1" dirty="0">
                    <a:solidFill>
                      <a:schemeClr val="tx1">
                        <a:lumMod val="65000"/>
                        <a:lumOff val="35000"/>
                      </a:schemeClr>
                    </a:solidFill>
                  </a:rPr>
                  <a:t>Genetic trait:</a:t>
                </a:r>
              </a:p>
              <a:p>
                <a:pPr marL="457200" indent="-457200" algn="l">
                  <a:buFont typeface="Arial" panose="020B0604020202020204" pitchFamily="34" charset="0"/>
                  <a:buChar char="•"/>
                </a:pPr>
                <a:r>
                  <a:rPr lang="en-US" sz="2800" dirty="0">
                    <a:solidFill>
                      <a:schemeClr val="tx1">
                        <a:lumMod val="65000"/>
                        <a:lumOff val="35000"/>
                      </a:schemeClr>
                    </a:solidFill>
                  </a:rPr>
                  <a:t>Use </a:t>
                </a:r>
                <a:r>
                  <a:rPr lang="en-US" sz="2800" dirty="0">
                    <a:solidFill>
                      <a:srgbClr val="FF0000"/>
                    </a:solidFill>
                  </a:rPr>
                  <a:t>genotype</a:t>
                </a:r>
                <a:r>
                  <a:rPr lang="en-US" sz="2800" dirty="0">
                    <a:solidFill>
                      <a:schemeClr val="tx1">
                        <a:lumMod val="65000"/>
                        <a:lumOff val="35000"/>
                      </a:schemeClr>
                    </a:solidFill>
                  </a:rPr>
                  <a:t> to generate trait</a:t>
                </a:r>
              </a:p>
              <a:p>
                <a:pPr marL="457200" indent="-457200" algn="l">
                  <a:buFont typeface="Arial" panose="020B0604020202020204" pitchFamily="34" charset="0"/>
                  <a:buChar char="•"/>
                </a:pPr>
                <a:endParaRPr lang="en-US" sz="2800" dirty="0">
                  <a:solidFill>
                    <a:schemeClr val="tx1">
                      <a:lumMod val="65000"/>
                      <a:lumOff val="35000"/>
                    </a:schemeClr>
                  </a:solidFill>
                </a:endParaRPr>
              </a:p>
              <a:p>
                <a:pPr algn="l"/>
                <a:r>
                  <a:rPr lang="en-US" sz="2800" b="1" dirty="0">
                    <a:solidFill>
                      <a:schemeClr val="tx1">
                        <a:lumMod val="65000"/>
                        <a:lumOff val="35000"/>
                      </a:schemeClr>
                    </a:solidFill>
                  </a:rPr>
                  <a:t>MVN trait:</a:t>
                </a:r>
              </a:p>
              <a:p>
                <a:pPr marL="457200" indent="-457200" algn="l">
                  <a:buFont typeface="Arial" panose="020B0604020202020204" pitchFamily="34" charset="0"/>
                  <a:buChar char="•"/>
                </a:pPr>
                <a:r>
                  <a:rPr lang="en-US" sz="2800" dirty="0">
                    <a:solidFill>
                      <a:schemeClr val="tx1">
                        <a:lumMod val="65000"/>
                        <a:lumOff val="35000"/>
                      </a:schemeClr>
                    </a:solidFill>
                  </a:rPr>
                  <a:t>Only use kinship matrix to generate trait</a:t>
                </a:r>
              </a:p>
              <a:p>
                <a:pPr algn="l"/>
                <a14:m>
                  <m:oMathPara xmlns:m="http://schemas.openxmlformats.org/officeDocument/2006/math">
                    <m:oMathParaPr>
                      <m:jc m:val="centerGroup"/>
                    </m:oMathParaPr>
                    <m:oMath xmlns:m="http://schemas.openxmlformats.org/officeDocument/2006/math">
                      <m:r>
                        <a:rPr lang="en-US" sz="2800">
                          <a:solidFill>
                            <a:schemeClr val="tx1">
                              <a:lumMod val="65000"/>
                              <a:lumOff val="35000"/>
                            </a:schemeClr>
                          </a:solidFill>
                          <a:latin typeface="Cambria Math" panose="02040503050406030204" pitchFamily="18" charset="0"/>
                        </a:rPr>
                        <m:t>𝒚</m:t>
                      </m:r>
                      <m:r>
                        <a:rPr lang="en-US" sz="2800">
                          <a:solidFill>
                            <a:schemeClr val="tx1">
                              <a:lumMod val="65000"/>
                              <a:lumOff val="35000"/>
                            </a:schemeClr>
                          </a:solidFill>
                          <a:latin typeface="Cambria Math" panose="02040503050406030204" pitchFamily="18" charset="0"/>
                        </a:rPr>
                        <m:t>~</m:t>
                      </m:r>
                      <m:r>
                        <a:rPr lang="en-US" sz="2800">
                          <a:solidFill>
                            <a:schemeClr val="tx1">
                              <a:lumMod val="65000"/>
                              <a:lumOff val="35000"/>
                            </a:schemeClr>
                          </a:solidFill>
                          <a:latin typeface="Cambria Math" panose="02040503050406030204" pitchFamily="18" charset="0"/>
                        </a:rPr>
                        <m:t>𝑀𝑉𝑁</m:t>
                      </m:r>
                      <m:d>
                        <m:dPr>
                          <m:ctrlPr>
                            <a:rPr lang="en-US" sz="2800" i="1">
                              <a:solidFill>
                                <a:schemeClr val="tx1">
                                  <a:lumMod val="65000"/>
                                  <a:lumOff val="35000"/>
                                </a:schemeClr>
                              </a:solidFill>
                              <a:latin typeface="Cambria Math" panose="02040503050406030204" pitchFamily="18" charset="0"/>
                            </a:rPr>
                          </m:ctrlPr>
                        </m:dPr>
                        <m:e>
                          <m:r>
                            <a:rPr lang="en-US" sz="2800">
                              <a:solidFill>
                                <a:schemeClr val="tx1">
                                  <a:lumMod val="65000"/>
                                  <a:lumOff val="35000"/>
                                </a:schemeClr>
                              </a:solidFill>
                              <a:latin typeface="Cambria Math" panose="02040503050406030204" pitchFamily="18" charset="0"/>
                            </a:rPr>
                            <m:t>𝜇</m:t>
                          </m:r>
                          <m:r>
                            <a:rPr lang="en-US" sz="2800">
                              <a:solidFill>
                                <a:schemeClr val="tx1">
                                  <a:lumMod val="65000"/>
                                  <a:lumOff val="35000"/>
                                </a:schemeClr>
                              </a:solidFill>
                              <a:latin typeface="Cambria Math" panose="02040503050406030204" pitchFamily="18" charset="0"/>
                            </a:rPr>
                            <m:t>𝟏</m:t>
                          </m:r>
                          <m:r>
                            <a:rPr lang="en-US" sz="2800">
                              <a:solidFill>
                                <a:schemeClr val="tx1">
                                  <a:lumMod val="65000"/>
                                  <a:lumOff val="35000"/>
                                </a:schemeClr>
                              </a:solidFill>
                              <a:latin typeface="Cambria Math" panose="02040503050406030204" pitchFamily="18" charset="0"/>
                            </a:rPr>
                            <m:t>, </m:t>
                          </m:r>
                          <m:sSup>
                            <m:sSupPr>
                              <m:ctrlPr>
                                <a:rPr lang="en-US" sz="2800" i="1">
                                  <a:solidFill>
                                    <a:schemeClr val="tx1">
                                      <a:lumMod val="65000"/>
                                      <a:lumOff val="35000"/>
                                    </a:schemeClr>
                                  </a:solidFill>
                                  <a:latin typeface="Cambria Math" panose="02040503050406030204" pitchFamily="18" charset="0"/>
                                </a:rPr>
                              </m:ctrlPr>
                            </m:sSupPr>
                            <m:e>
                              <m:r>
                                <a:rPr lang="en-US" sz="2800">
                                  <a:solidFill>
                                    <a:schemeClr val="tx1">
                                      <a:lumMod val="65000"/>
                                      <a:lumOff val="35000"/>
                                    </a:schemeClr>
                                  </a:solidFill>
                                  <a:latin typeface="Cambria Math" panose="02040503050406030204" pitchFamily="18" charset="0"/>
                                </a:rPr>
                                <m:t>𝜎</m:t>
                              </m:r>
                            </m:e>
                            <m:sup>
                              <m:r>
                                <a:rPr lang="en-US" sz="2800">
                                  <a:solidFill>
                                    <a:schemeClr val="tx1">
                                      <a:lumMod val="65000"/>
                                      <a:lumOff val="35000"/>
                                    </a:schemeClr>
                                  </a:solidFill>
                                  <a:latin typeface="Cambria Math" panose="02040503050406030204" pitchFamily="18" charset="0"/>
                                </a:rPr>
                                <m:t>2</m:t>
                              </m:r>
                            </m:sup>
                          </m:sSup>
                          <m:r>
                            <a:rPr lang="en-US" sz="2800">
                              <a:solidFill>
                                <a:schemeClr val="tx1">
                                  <a:lumMod val="65000"/>
                                  <a:lumOff val="35000"/>
                                </a:schemeClr>
                              </a:solidFill>
                              <a:latin typeface="Cambria Math" panose="02040503050406030204" pitchFamily="18" charset="0"/>
                            </a:rPr>
                            <m:t>(2</m:t>
                          </m:r>
                          <m:sSup>
                            <m:sSupPr>
                              <m:ctrlPr>
                                <a:rPr lang="en-US" sz="2800" i="1">
                                  <a:solidFill>
                                    <a:schemeClr val="tx1">
                                      <a:lumMod val="65000"/>
                                      <a:lumOff val="35000"/>
                                    </a:schemeClr>
                                  </a:solidFill>
                                  <a:latin typeface="Cambria Math" panose="02040503050406030204" pitchFamily="18" charset="0"/>
                                </a:rPr>
                              </m:ctrlPr>
                            </m:sSupPr>
                            <m:e>
                              <m:r>
                                <a:rPr lang="en-US" sz="2800">
                                  <a:solidFill>
                                    <a:schemeClr val="tx1">
                                      <a:lumMod val="65000"/>
                                      <a:lumOff val="35000"/>
                                    </a:schemeClr>
                                  </a:solidFill>
                                  <a:latin typeface="Cambria Math" panose="02040503050406030204" pitchFamily="18" charset="0"/>
                                </a:rPr>
                                <m:t>h</m:t>
                              </m:r>
                            </m:e>
                            <m:sup>
                              <m:r>
                                <a:rPr lang="en-US" sz="2800">
                                  <a:solidFill>
                                    <a:schemeClr val="tx1">
                                      <a:lumMod val="65000"/>
                                      <a:lumOff val="35000"/>
                                    </a:schemeClr>
                                  </a:solidFill>
                                  <a:latin typeface="Cambria Math" panose="02040503050406030204" pitchFamily="18" charset="0"/>
                                </a:rPr>
                                <m:t>2</m:t>
                              </m:r>
                            </m:sup>
                          </m:sSup>
                          <m:r>
                            <a:rPr lang="en-US" sz="2800">
                              <a:solidFill>
                                <a:schemeClr val="tx1">
                                  <a:lumMod val="65000"/>
                                  <a:lumOff val="35000"/>
                                </a:schemeClr>
                              </a:solidFill>
                              <a:latin typeface="Cambria Math" panose="02040503050406030204" pitchFamily="18" charset="0"/>
                            </a:rPr>
                            <m:t>𝚽</m:t>
                          </m:r>
                          <m:r>
                            <a:rPr lang="en-US" sz="2800">
                              <a:solidFill>
                                <a:schemeClr val="tx1">
                                  <a:lumMod val="65000"/>
                                  <a:lumOff val="35000"/>
                                </a:schemeClr>
                              </a:solidFill>
                              <a:latin typeface="Cambria Math" panose="02040503050406030204" pitchFamily="18" charset="0"/>
                            </a:rPr>
                            <m:t>+</m:t>
                          </m:r>
                          <m:d>
                            <m:dPr>
                              <m:ctrlPr>
                                <a:rPr lang="en-US" sz="2800" i="1">
                                  <a:solidFill>
                                    <a:schemeClr val="tx1">
                                      <a:lumMod val="65000"/>
                                      <a:lumOff val="35000"/>
                                    </a:schemeClr>
                                  </a:solidFill>
                                  <a:latin typeface="Cambria Math" panose="02040503050406030204" pitchFamily="18" charset="0"/>
                                </a:rPr>
                              </m:ctrlPr>
                            </m:dPr>
                            <m:e>
                              <m:r>
                                <a:rPr lang="en-US" sz="2800">
                                  <a:solidFill>
                                    <a:schemeClr val="tx1">
                                      <a:lumMod val="65000"/>
                                      <a:lumOff val="35000"/>
                                    </a:schemeClr>
                                  </a:solidFill>
                                  <a:latin typeface="Cambria Math" panose="02040503050406030204" pitchFamily="18" charset="0"/>
                                </a:rPr>
                                <m:t>1−</m:t>
                              </m:r>
                              <m:sSup>
                                <m:sSupPr>
                                  <m:ctrlPr>
                                    <a:rPr lang="en-US" sz="2800" i="1">
                                      <a:solidFill>
                                        <a:schemeClr val="tx1">
                                          <a:lumMod val="65000"/>
                                          <a:lumOff val="35000"/>
                                        </a:schemeClr>
                                      </a:solidFill>
                                      <a:latin typeface="Cambria Math" panose="02040503050406030204" pitchFamily="18" charset="0"/>
                                    </a:rPr>
                                  </m:ctrlPr>
                                </m:sSupPr>
                                <m:e>
                                  <m:r>
                                    <a:rPr lang="en-US" sz="2800">
                                      <a:solidFill>
                                        <a:schemeClr val="tx1">
                                          <a:lumMod val="65000"/>
                                          <a:lumOff val="35000"/>
                                        </a:schemeClr>
                                      </a:solidFill>
                                      <a:latin typeface="Cambria Math" panose="02040503050406030204" pitchFamily="18" charset="0"/>
                                    </a:rPr>
                                    <m:t>h</m:t>
                                  </m:r>
                                </m:e>
                                <m:sup>
                                  <m:r>
                                    <a:rPr lang="en-US" sz="2800">
                                      <a:solidFill>
                                        <a:schemeClr val="tx1">
                                          <a:lumMod val="65000"/>
                                          <a:lumOff val="35000"/>
                                        </a:schemeClr>
                                      </a:solidFill>
                                      <a:latin typeface="Cambria Math" panose="02040503050406030204" pitchFamily="18" charset="0"/>
                                    </a:rPr>
                                    <m:t>2</m:t>
                                  </m:r>
                                </m:sup>
                              </m:sSup>
                            </m:e>
                          </m:d>
                          <m:sSub>
                            <m:sSubPr>
                              <m:ctrlPr>
                                <a:rPr lang="en-US" sz="2800" i="1">
                                  <a:solidFill>
                                    <a:schemeClr val="tx1">
                                      <a:lumMod val="65000"/>
                                      <a:lumOff val="35000"/>
                                    </a:schemeClr>
                                  </a:solidFill>
                                  <a:latin typeface="Cambria Math" panose="02040503050406030204" pitchFamily="18" charset="0"/>
                                </a:rPr>
                              </m:ctrlPr>
                            </m:sSubPr>
                            <m:e>
                              <m:r>
                                <a:rPr lang="en-US" sz="2800">
                                  <a:solidFill>
                                    <a:schemeClr val="tx1">
                                      <a:lumMod val="65000"/>
                                      <a:lumOff val="35000"/>
                                    </a:schemeClr>
                                  </a:solidFill>
                                  <a:latin typeface="Cambria Math" panose="02040503050406030204" pitchFamily="18" charset="0"/>
                                </a:rPr>
                                <m:t>𝑰</m:t>
                              </m:r>
                            </m:e>
                            <m:sub>
                              <m:r>
                                <a:rPr lang="en-US" sz="2800">
                                  <a:solidFill>
                                    <a:schemeClr val="tx1">
                                      <a:lumMod val="65000"/>
                                      <a:lumOff val="35000"/>
                                    </a:schemeClr>
                                  </a:solidFill>
                                  <a:latin typeface="Cambria Math" panose="02040503050406030204" pitchFamily="18" charset="0"/>
                                </a:rPr>
                                <m:t>𝑛</m:t>
                              </m:r>
                            </m:sub>
                          </m:sSub>
                          <m:r>
                            <a:rPr lang="en-US" sz="2800">
                              <a:solidFill>
                                <a:schemeClr val="tx1">
                                  <a:lumMod val="65000"/>
                                  <a:lumOff val="35000"/>
                                </a:schemeClr>
                              </a:solidFill>
                              <a:latin typeface="Cambria Math" panose="02040503050406030204" pitchFamily="18" charset="0"/>
                            </a:rPr>
                            <m:t>)</m:t>
                          </m:r>
                        </m:e>
                      </m:d>
                    </m:oMath>
                  </m:oMathPara>
                </a14:m>
                <a:endParaRPr lang="en-US" sz="2800" dirty="0">
                  <a:solidFill>
                    <a:schemeClr val="tx1">
                      <a:lumMod val="65000"/>
                      <a:lumOff val="35000"/>
                    </a:schemeClr>
                  </a:solidFill>
                </a:endParaRPr>
              </a:p>
              <a:p>
                <a:pPr algn="l"/>
                <a:endParaRPr lang="en-US" sz="2800" dirty="0">
                  <a:solidFill>
                    <a:schemeClr val="tx1">
                      <a:lumMod val="65000"/>
                      <a:lumOff val="35000"/>
                    </a:schemeClr>
                  </a:solidFill>
                </a:endParaRPr>
              </a:p>
              <a:p>
                <a:pPr marL="342900" indent="-342900" algn="l">
                  <a:buFont typeface="Arial" panose="020B0604020202020204" pitchFamily="34" charset="0"/>
                  <a:buChar char="•"/>
                </a:pPr>
                <a:r>
                  <a:rPr lang="en-US" sz="2800" dirty="0">
                    <a:solidFill>
                      <a:schemeClr val="tx1">
                        <a:lumMod val="65000"/>
                        <a:lumOff val="35000"/>
                      </a:schemeClr>
                    </a:solidFill>
                  </a:rPr>
                  <a:t>Same mean and covariance matrix as the genetic trait</a:t>
                </a:r>
              </a:p>
              <a:p>
                <a:pPr marL="342900" indent="-342900" algn="l">
                  <a:buFont typeface="Arial" panose="020B0604020202020204" pitchFamily="34" charset="0"/>
                  <a:buChar char="•"/>
                </a:pPr>
                <a:r>
                  <a:rPr lang="en-US" sz="2800" dirty="0">
                    <a:solidFill>
                      <a:schemeClr val="tx1">
                        <a:lumMod val="65000"/>
                        <a:lumOff val="35000"/>
                      </a:schemeClr>
                    </a:solidFill>
                  </a:rPr>
                  <a:t>The limiting case of infinite causal locus effects</a:t>
                </a:r>
              </a:p>
              <a:p>
                <a:pPr algn="l"/>
                <a:endParaRPr lang="en-US" sz="2800" dirty="0">
                  <a:solidFill>
                    <a:schemeClr val="tx1">
                      <a:lumMod val="65000"/>
                      <a:lumOff val="35000"/>
                    </a:schemeClr>
                  </a:solidFill>
                </a:endParaRPr>
              </a:p>
            </p:txBody>
          </p:sp>
        </mc:Choice>
        <mc:Fallback xmlns="">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1088571" y="1631287"/>
                <a:ext cx="10014858" cy="5042563"/>
              </a:xfrm>
              <a:blipFill>
                <a:blip r:embed="rId3"/>
                <a:stretch>
                  <a:fillRect l="-1279" t="-205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4"/>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419885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495056" y="684703"/>
            <a:ext cx="9229969" cy="971550"/>
          </a:xfrm>
        </p:spPr>
        <p:txBody>
          <a:bodyPr>
            <a:normAutofit/>
          </a:bodyPr>
          <a:lstStyle/>
          <a:p>
            <a:pPr algn="l"/>
            <a:r>
              <a:rPr lang="en-US" sz="4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Kinship estimation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381000" y="1842295"/>
                <a:ext cx="11106150" cy="4544218"/>
              </a:xfrm>
            </p:spPr>
            <p:txBody>
              <a:bodyPr/>
              <a:lstStyle/>
              <a:p>
                <a:pPr algn="l"/>
                <a:r>
                  <a:rPr lang="en-US" dirty="0">
                    <a:solidFill>
                      <a:schemeClr val="tx1">
                        <a:lumMod val="65000"/>
                        <a:lumOff val="35000"/>
                      </a:schemeClr>
                    </a:solidFill>
                  </a:rPr>
                  <a:t>1.Standard kinship estimator</a:t>
                </a:r>
              </a:p>
              <a:p>
                <a:pPr algn="l"/>
                <a:endParaRPr lang="en-US" dirty="0">
                  <a:solidFill>
                    <a:schemeClr val="tx1">
                      <a:lumMod val="65000"/>
                      <a:lumOff val="35000"/>
                    </a:schemeClr>
                  </a:solidFill>
                </a:endParaRPr>
              </a:p>
              <a:p>
                <a:pPr algn="l"/>
                <a:endParaRPr lang="en-US" dirty="0">
                  <a:solidFill>
                    <a:schemeClr val="tx1">
                      <a:lumMod val="65000"/>
                      <a:lumOff val="35000"/>
                    </a:schemeClr>
                  </a:solidFill>
                </a:endParaRPr>
              </a:p>
              <a:p>
                <a:pPr algn="l"/>
                <a:r>
                  <a:rPr lang="en-US" dirty="0">
                    <a:solidFill>
                      <a:schemeClr val="tx1">
                        <a:lumMod val="65000"/>
                        <a:lumOff val="35000"/>
                      </a:schemeClr>
                    </a:solidFill>
                  </a:rPr>
                  <a:t>2.GCTA kinship estimator</a:t>
                </a:r>
              </a:p>
              <a:p>
                <a:pPr algn="l"/>
                <a:endParaRPr lang="en-US" dirty="0">
                  <a:solidFill>
                    <a:schemeClr val="tx1">
                      <a:lumMod val="65000"/>
                      <a:lumOff val="35000"/>
                    </a:schemeClr>
                  </a:solidFill>
                </a:endParaRPr>
              </a:p>
              <a:p>
                <a:pPr algn="l"/>
                <a:r>
                  <a:rPr lang="en-US" dirty="0">
                    <a:solidFill>
                      <a:schemeClr val="tx1">
                        <a:lumMod val="65000"/>
                        <a:lumOff val="35000"/>
                      </a:schemeClr>
                    </a:solidFill>
                  </a:rPr>
                  <a:t>3.Popkin kinship estimator (Ochoa and </a:t>
                </a:r>
                <a:r>
                  <a:rPr lang="en-US" dirty="0" err="1">
                    <a:solidFill>
                      <a:schemeClr val="tx1">
                        <a:lumMod val="65000"/>
                        <a:lumOff val="35000"/>
                      </a:schemeClr>
                    </a:solidFill>
                  </a:rPr>
                  <a:t>Storey</a:t>
                </a:r>
                <a:r>
                  <a:rPr lang="en-US" dirty="0">
                    <a:solidFill>
                      <a:schemeClr val="tx1">
                        <a:lumMod val="65000"/>
                        <a:lumOff val="35000"/>
                      </a:schemeClr>
                    </a:solidFill>
                  </a:rPr>
                  <a:t>, 2016).</a:t>
                </a:r>
              </a:p>
              <a:p>
                <a:pPr algn="l"/>
                <a:endParaRPr lang="en-US" dirty="0">
                  <a:solidFill>
                    <a:schemeClr val="tx1">
                      <a:lumMod val="65000"/>
                      <a:lumOff val="35000"/>
                    </a:schemeClr>
                  </a:solidFill>
                </a:endParaRPr>
              </a:p>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sSubPr>
                        <m:e>
                          <m:acc>
                            <m:accPr>
                              <m:chr m:val="̂"/>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acc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𝜑</m:t>
                              </m:r>
                            </m:e>
                          </m:acc>
                        </m:e>
                        <m:sub>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𝑗𝑘</m:t>
                          </m:r>
                        </m:sub>
                      </m:sSub>
                      <m:limLow>
                        <m:limLow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limLowPr>
                        <m:e>
                          <m:groupChr>
                            <m:groupChrPr>
                              <m:chr m:val="→"/>
                              <m:vertJc m:val="bot"/>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groupChrPr>
                            <m:e>
                              <m:r>
                                <m:rPr>
                                  <m:brk m:alnAt="2"/>
                                </m:rP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𝑎</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𝑠</m:t>
                              </m:r>
                            </m:e>
                          </m:groupChr>
                        </m:e>
                        <m:lim>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𝑚</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lim>
                      </m:limLow>
                      <m:sSub>
                        <m:sSub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US" i="1" smtClean="0">
                              <a:solidFill>
                                <a:schemeClr val="tx1">
                                  <a:lumMod val="65000"/>
                                  <a:lumOff val="35000"/>
                                </a:schemeClr>
                              </a:solidFill>
                              <a:latin typeface="Cambria Math" panose="02040503050406030204" pitchFamily="18" charset="0"/>
                              <a:ea typeface="Cambria Math" panose="02040503050406030204" pitchFamily="18" charset="0"/>
                            </a:rPr>
                            <m:t>𝜑</m:t>
                          </m:r>
                        </m:e>
                        <m:sub>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𝑗𝑘</m:t>
                          </m:r>
                        </m:sub>
                      </m:sSub>
                    </m:oMath>
                  </m:oMathPara>
                </a14:m>
                <a:endParaRPr lang="en-US" dirty="0">
                  <a:solidFill>
                    <a:schemeClr val="tx1">
                      <a:lumMod val="65000"/>
                      <a:lumOff val="35000"/>
                    </a:schemeClr>
                  </a:solidFill>
                </a:endParaRPr>
              </a:p>
              <a:p>
                <a:pPr algn="l"/>
                <a:endParaRPr lang="en-US" dirty="0">
                  <a:solidFill>
                    <a:schemeClr val="tx1">
                      <a:lumMod val="65000"/>
                      <a:lumOff val="35000"/>
                    </a:schemeClr>
                  </a:solidFill>
                </a:endParaRPr>
              </a:p>
            </p:txBody>
          </p:sp>
        </mc:Choice>
        <mc:Fallback xmlns="">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381000" y="1842295"/>
                <a:ext cx="11106150" cy="4544218"/>
              </a:xfrm>
              <a:blipFill>
                <a:blip r:embed="rId2"/>
                <a:stretch>
                  <a:fillRect l="-879" t="-187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grpSp>
        <p:nvGrpSpPr>
          <p:cNvPr id="16" name="Group 15">
            <a:extLst>
              <a:ext uri="{FF2B5EF4-FFF2-40B4-BE49-F238E27FC236}">
                <a16:creationId xmlns:a16="http://schemas.microsoft.com/office/drawing/2014/main" id="{CB1C71B8-E2AE-477C-8B3F-0529BFB4DE8A}"/>
              </a:ext>
            </a:extLst>
          </p:cNvPr>
          <p:cNvGrpSpPr/>
          <p:nvPr/>
        </p:nvGrpSpPr>
        <p:grpSpPr>
          <a:xfrm>
            <a:off x="5110040" y="1635616"/>
            <a:ext cx="4218083" cy="920749"/>
            <a:chOff x="1409700" y="2264570"/>
            <a:chExt cx="4218083" cy="920749"/>
          </a:xfrm>
        </p:grpSpPr>
        <p:pic>
          <p:nvPicPr>
            <p:cNvPr id="4" name="Picture 3">
              <a:extLst>
                <a:ext uri="{FF2B5EF4-FFF2-40B4-BE49-F238E27FC236}">
                  <a16:creationId xmlns:a16="http://schemas.microsoft.com/office/drawing/2014/main" id="{DEE19774-F622-4092-BA34-A4DDEE03BA84}"/>
                </a:ext>
              </a:extLst>
            </p:cNvPr>
            <p:cNvPicPr>
              <a:picLocks noChangeAspect="1"/>
            </p:cNvPicPr>
            <p:nvPr/>
          </p:nvPicPr>
          <p:blipFill rotWithShape="1">
            <a:blip r:embed="rId4"/>
            <a:srcRect r="92310"/>
            <a:stretch/>
          </p:blipFill>
          <p:spPr>
            <a:xfrm>
              <a:off x="1409700" y="2264570"/>
              <a:ext cx="639437" cy="914400"/>
            </a:xfrm>
            <a:prstGeom prst="rect">
              <a:avLst/>
            </a:prstGeom>
          </p:spPr>
        </p:pic>
        <p:pic>
          <p:nvPicPr>
            <p:cNvPr id="13" name="Picture 12">
              <a:extLst>
                <a:ext uri="{FF2B5EF4-FFF2-40B4-BE49-F238E27FC236}">
                  <a16:creationId xmlns:a16="http://schemas.microsoft.com/office/drawing/2014/main" id="{971B6AFB-5948-4AB7-8B61-0A1A76E50CCA}"/>
                </a:ext>
              </a:extLst>
            </p:cNvPr>
            <p:cNvPicPr>
              <a:picLocks noChangeAspect="1"/>
            </p:cNvPicPr>
            <p:nvPr/>
          </p:nvPicPr>
          <p:blipFill rotWithShape="1">
            <a:blip r:embed="rId4"/>
            <a:srcRect l="56963"/>
            <a:stretch/>
          </p:blipFill>
          <p:spPr>
            <a:xfrm>
              <a:off x="2049137" y="2270919"/>
              <a:ext cx="3578646" cy="914400"/>
            </a:xfrm>
            <a:prstGeom prst="rect">
              <a:avLst/>
            </a:prstGeom>
          </p:spPr>
        </p:pic>
      </p:grpSp>
      <p:grpSp>
        <p:nvGrpSpPr>
          <p:cNvPr id="17" name="Group 16">
            <a:extLst>
              <a:ext uri="{FF2B5EF4-FFF2-40B4-BE49-F238E27FC236}">
                <a16:creationId xmlns:a16="http://schemas.microsoft.com/office/drawing/2014/main" id="{E8B616F0-9390-48A7-9D18-CCFBB1DC85DA}"/>
              </a:ext>
            </a:extLst>
          </p:cNvPr>
          <p:cNvGrpSpPr/>
          <p:nvPr/>
        </p:nvGrpSpPr>
        <p:grpSpPr>
          <a:xfrm>
            <a:off x="5218953" y="3023836"/>
            <a:ext cx="2647032" cy="792738"/>
            <a:chOff x="1660505" y="3679826"/>
            <a:chExt cx="2647032" cy="792738"/>
          </a:xfrm>
        </p:grpSpPr>
        <p:pic>
          <p:nvPicPr>
            <p:cNvPr id="8" name="Picture 7">
              <a:extLst>
                <a:ext uri="{FF2B5EF4-FFF2-40B4-BE49-F238E27FC236}">
                  <a16:creationId xmlns:a16="http://schemas.microsoft.com/office/drawing/2014/main" id="{88262680-4637-4DC4-A013-81575A01F05B}"/>
                </a:ext>
              </a:extLst>
            </p:cNvPr>
            <p:cNvPicPr>
              <a:picLocks noChangeAspect="1"/>
            </p:cNvPicPr>
            <p:nvPr/>
          </p:nvPicPr>
          <p:blipFill rotWithShape="1">
            <a:blip r:embed="rId5"/>
            <a:srcRect l="71836"/>
            <a:stretch/>
          </p:blipFill>
          <p:spPr>
            <a:xfrm>
              <a:off x="2437768" y="3679826"/>
              <a:ext cx="1869769" cy="771525"/>
            </a:xfrm>
            <a:prstGeom prst="rect">
              <a:avLst/>
            </a:prstGeom>
          </p:spPr>
        </p:pic>
        <p:pic>
          <p:nvPicPr>
            <p:cNvPr id="15" name="Picture 14">
              <a:extLst>
                <a:ext uri="{FF2B5EF4-FFF2-40B4-BE49-F238E27FC236}">
                  <a16:creationId xmlns:a16="http://schemas.microsoft.com/office/drawing/2014/main" id="{BE09AA35-B2CD-495F-838D-3DE4F77AA56C}"/>
                </a:ext>
              </a:extLst>
            </p:cNvPr>
            <p:cNvPicPr>
              <a:picLocks noChangeAspect="1"/>
            </p:cNvPicPr>
            <p:nvPr/>
          </p:nvPicPr>
          <p:blipFill rotWithShape="1">
            <a:blip r:embed="rId5"/>
            <a:srcRect r="88292"/>
            <a:stretch/>
          </p:blipFill>
          <p:spPr>
            <a:xfrm>
              <a:off x="1660505" y="3701039"/>
              <a:ext cx="777263" cy="771525"/>
            </a:xfrm>
            <a:prstGeom prst="rect">
              <a:avLst/>
            </a:prstGeom>
          </p:spPr>
        </p:pic>
      </p:grpSp>
    </p:spTree>
    <p:extLst>
      <p:ext uri="{BB962C8B-B14F-4D97-AF65-F5344CB8AC3E}">
        <p14:creationId xmlns:p14="http://schemas.microsoft.com/office/powerpoint/2010/main" val="40258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546763" y="879475"/>
            <a:ext cx="10676408" cy="5708611"/>
          </a:xfrm>
        </p:spPr>
        <p:txBody>
          <a:bodyPr>
            <a:normAutofit fontScale="92500" lnSpcReduction="20000"/>
          </a:bodyPr>
          <a:lstStyle/>
          <a:p>
            <a:pPr marL="342900" indent="-342900" algn="l">
              <a:lnSpc>
                <a:spcPct val="150000"/>
              </a:lnSpc>
              <a:buFont typeface="Arial" panose="020B0604020202020204" pitchFamily="34" charset="0"/>
              <a:buChar char="•"/>
            </a:pPr>
            <a:r>
              <a:rPr lang="en-US" b="1" dirty="0">
                <a:solidFill>
                  <a:schemeClr val="tx1">
                    <a:lumMod val="65000"/>
                    <a:lumOff val="35000"/>
                  </a:schemeClr>
                </a:solidFill>
              </a:rPr>
              <a:t>genotype simulation</a:t>
            </a:r>
            <a:r>
              <a:rPr lang="en-US" dirty="0">
                <a:solidFill>
                  <a:schemeClr val="tx1">
                    <a:lumMod val="65000"/>
                    <a:lumOff val="35000"/>
                  </a:schemeClr>
                </a:solidFill>
              </a:rPr>
              <a:t>: </a:t>
            </a:r>
          </a:p>
          <a:p>
            <a:pPr algn="l">
              <a:lnSpc>
                <a:spcPct val="150000"/>
              </a:lnSpc>
            </a:pPr>
            <a:r>
              <a:rPr lang="en-US" dirty="0">
                <a:solidFill>
                  <a:schemeClr val="tx1">
                    <a:lumMod val="65000"/>
                    <a:lumOff val="35000"/>
                  </a:schemeClr>
                </a:solidFill>
              </a:rPr>
              <a:t>1) admixture structure only:</a:t>
            </a:r>
          </a:p>
          <a:p>
            <a:pPr algn="l">
              <a:lnSpc>
                <a:spcPct val="150000"/>
              </a:lnSpc>
            </a:pPr>
            <a:r>
              <a:rPr lang="en-US" dirty="0">
                <a:solidFill>
                  <a:schemeClr val="tx1">
                    <a:lumMod val="65000"/>
                    <a:lumOff val="35000"/>
                  </a:schemeClr>
                </a:solidFill>
              </a:rPr>
              <a:t>2) admixture structure + family structure</a:t>
            </a:r>
          </a:p>
          <a:p>
            <a:pPr algn="l">
              <a:lnSpc>
                <a:spcPct val="150000"/>
              </a:lnSpc>
            </a:pPr>
            <a:endParaRPr lang="en-US" dirty="0">
              <a:solidFill>
                <a:schemeClr val="tx1">
                  <a:lumMod val="65000"/>
                  <a:lumOff val="35000"/>
                </a:schemeClr>
              </a:solidFill>
            </a:endParaRPr>
          </a:p>
          <a:p>
            <a:pPr marL="342900" indent="-342900" algn="l">
              <a:lnSpc>
                <a:spcPct val="150000"/>
              </a:lnSpc>
              <a:buFont typeface="Arial" panose="020B0604020202020204" pitchFamily="34" charset="0"/>
              <a:buChar char="•"/>
            </a:pPr>
            <a:r>
              <a:rPr lang="en-US" b="1" dirty="0">
                <a:solidFill>
                  <a:schemeClr val="tx1">
                    <a:lumMod val="65000"/>
                    <a:lumOff val="35000"/>
                  </a:schemeClr>
                </a:solidFill>
              </a:rPr>
              <a:t>phenotype simulation</a:t>
            </a:r>
            <a:r>
              <a:rPr lang="en-US" dirty="0">
                <a:solidFill>
                  <a:schemeClr val="tx1">
                    <a:lumMod val="65000"/>
                    <a:lumOff val="35000"/>
                  </a:schemeClr>
                </a:solidFill>
              </a:rPr>
              <a:t>:</a:t>
            </a:r>
          </a:p>
          <a:p>
            <a:pPr marL="457200" indent="-457200" algn="l">
              <a:lnSpc>
                <a:spcPct val="150000"/>
              </a:lnSpc>
              <a:buFont typeface="Arial" panose="020B0604020202020204" pitchFamily="34" charset="0"/>
              <a:buAutoNum type="arabicParenR"/>
            </a:pPr>
            <a:r>
              <a:rPr lang="en-US" dirty="0">
                <a:solidFill>
                  <a:schemeClr val="tx1">
                    <a:lumMod val="65000"/>
                    <a:lumOff val="35000"/>
                  </a:schemeClr>
                </a:solidFill>
              </a:rPr>
              <a:t>genetic </a:t>
            </a:r>
            <a:r>
              <a:rPr lang="en-US" altLang="zh-CN" dirty="0">
                <a:solidFill>
                  <a:schemeClr val="tx1">
                    <a:lumMod val="65000"/>
                    <a:lumOff val="35000"/>
                  </a:schemeClr>
                </a:solidFill>
              </a:rPr>
              <a:t>trait</a:t>
            </a:r>
            <a:endParaRPr lang="en-US" dirty="0">
              <a:solidFill>
                <a:schemeClr val="tx1">
                  <a:lumMod val="65000"/>
                  <a:lumOff val="35000"/>
                </a:schemeClr>
              </a:solidFill>
            </a:endParaRPr>
          </a:p>
          <a:p>
            <a:pPr marL="457200" indent="-457200" algn="l">
              <a:lnSpc>
                <a:spcPct val="150000"/>
              </a:lnSpc>
              <a:buFont typeface="Arial" panose="020B0604020202020204" pitchFamily="34" charset="0"/>
              <a:buAutoNum type="arabicParenR"/>
            </a:pPr>
            <a:r>
              <a:rPr lang="en-US" dirty="0">
                <a:solidFill>
                  <a:schemeClr val="tx1">
                    <a:lumMod val="65000"/>
                    <a:lumOff val="35000"/>
                  </a:schemeClr>
                </a:solidFill>
              </a:rPr>
              <a:t>MVN </a:t>
            </a:r>
            <a:r>
              <a:rPr lang="en-US" altLang="zh-CN" dirty="0">
                <a:solidFill>
                  <a:schemeClr val="tx1">
                    <a:lumMod val="65000"/>
                    <a:lumOff val="35000"/>
                  </a:schemeClr>
                </a:solidFill>
              </a:rPr>
              <a:t>trait</a:t>
            </a:r>
            <a:endParaRPr lang="en-US" dirty="0">
              <a:solidFill>
                <a:schemeClr val="tx1">
                  <a:lumMod val="65000"/>
                  <a:lumOff val="35000"/>
                </a:schemeClr>
              </a:solidFill>
            </a:endParaRPr>
          </a:p>
          <a:p>
            <a:pPr algn="l">
              <a:lnSpc>
                <a:spcPct val="150000"/>
              </a:lnSpc>
            </a:pPr>
            <a:endParaRPr lang="en-US" altLang="zh-CN" dirty="0">
              <a:solidFill>
                <a:schemeClr val="tx1">
                  <a:lumMod val="65000"/>
                  <a:lumOff val="35000"/>
                </a:schemeClr>
              </a:solidFill>
            </a:endParaRPr>
          </a:p>
          <a:p>
            <a:pPr marL="342900" indent="-342900" algn="l">
              <a:lnSpc>
                <a:spcPct val="150000"/>
              </a:lnSpc>
              <a:buFont typeface="Arial" panose="020B0604020202020204" pitchFamily="34" charset="0"/>
              <a:buChar char="•"/>
            </a:pPr>
            <a:r>
              <a:rPr lang="en-US" b="1" dirty="0">
                <a:solidFill>
                  <a:schemeClr val="tx1">
                    <a:lumMod val="65000"/>
                    <a:lumOff val="35000"/>
                  </a:schemeClr>
                </a:solidFill>
              </a:rPr>
              <a:t>Heritability estimation software</a:t>
            </a:r>
            <a:r>
              <a:rPr lang="en-US" dirty="0">
                <a:solidFill>
                  <a:schemeClr val="tx1">
                    <a:lumMod val="65000"/>
                    <a:lumOff val="35000"/>
                  </a:schemeClr>
                </a:solidFill>
              </a:rPr>
              <a:t>: </a:t>
            </a:r>
          </a:p>
          <a:p>
            <a:pPr algn="l">
              <a:lnSpc>
                <a:spcPct val="150000"/>
              </a:lnSpc>
            </a:pPr>
            <a:r>
              <a:rPr lang="en-US" dirty="0">
                <a:solidFill>
                  <a:schemeClr val="tx1">
                    <a:lumMod val="65000"/>
                    <a:lumOff val="35000"/>
                  </a:schemeClr>
                </a:solidFill>
              </a:rPr>
              <a:t>     GCTA</a:t>
            </a: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35584" y="-194772"/>
            <a:ext cx="9229969" cy="971550"/>
          </a:xfrm>
        </p:spPr>
        <p:txBody>
          <a:bodyPr>
            <a:normAutofit/>
          </a:bodyPr>
          <a:lstStyle/>
          <a:p>
            <a:pPr algn="l"/>
            <a:r>
              <a:rPr lang="en-US" altLang="zh-CN"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imulations</a:t>
            </a:r>
          </a:p>
        </p:txBody>
      </p:sp>
    </p:spTree>
    <p:extLst>
      <p:ext uri="{BB962C8B-B14F-4D97-AF65-F5344CB8AC3E}">
        <p14:creationId xmlns:p14="http://schemas.microsoft.com/office/powerpoint/2010/main" val="217289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title"/>
          </p:nvPr>
        </p:nvSpPr>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4" name="Text Placeholder 3">
            <a:extLst>
              <a:ext uri="{FF2B5EF4-FFF2-40B4-BE49-F238E27FC236}">
                <a16:creationId xmlns:a16="http://schemas.microsoft.com/office/drawing/2014/main" id="{02D0F76C-CA5D-4041-89EF-57A8461FD5C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77937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 name="Title 1">
            <a:extLst>
              <a:ext uri="{FF2B5EF4-FFF2-40B4-BE49-F238E27FC236}">
                <a16:creationId xmlns:a16="http://schemas.microsoft.com/office/drawing/2014/main" id="{C261C45A-8A82-43CB-94BC-415E4507B0B8}"/>
              </a:ext>
            </a:extLst>
          </p:cNvPr>
          <p:cNvSpPr>
            <a:spLocks noGrp="1"/>
          </p:cNvSpPr>
          <p:nvPr>
            <p:ph type="ctrTitle"/>
          </p:nvPr>
        </p:nvSpPr>
        <p:spPr>
          <a:xfrm>
            <a:off x="135584" y="-194772"/>
            <a:ext cx="9229969" cy="971550"/>
          </a:xfrm>
        </p:spPr>
        <p:txBody>
          <a:bodyPr>
            <a:normAutofit/>
          </a:bodyPr>
          <a:lstStyle/>
          <a:p>
            <a:pPr algn="l"/>
            <a:r>
              <a:rPr lang="en-US" altLang="zh-CN"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Admixture simulation </a:t>
            </a:r>
            <a:endPar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Group 10">
            <a:extLst>
              <a:ext uri="{FF2B5EF4-FFF2-40B4-BE49-F238E27FC236}">
                <a16:creationId xmlns:a16="http://schemas.microsoft.com/office/drawing/2014/main" id="{8F2C9730-4E50-4833-8BBE-07FC44AA5F54}"/>
              </a:ext>
            </a:extLst>
          </p:cNvPr>
          <p:cNvGrpSpPr/>
          <p:nvPr/>
        </p:nvGrpSpPr>
        <p:grpSpPr>
          <a:xfrm>
            <a:off x="2505126" y="879475"/>
            <a:ext cx="6648725" cy="5858566"/>
            <a:chOff x="2505126" y="879475"/>
            <a:chExt cx="6648725" cy="5858566"/>
          </a:xfrm>
        </p:grpSpPr>
        <p:pic>
          <p:nvPicPr>
            <p:cNvPr id="9" name="Picture 8">
              <a:extLst>
                <a:ext uri="{FF2B5EF4-FFF2-40B4-BE49-F238E27FC236}">
                  <a16:creationId xmlns:a16="http://schemas.microsoft.com/office/drawing/2014/main" id="{0A5B705E-503B-4B71-954F-48C6C5AABECF}"/>
                </a:ext>
              </a:extLst>
            </p:cNvPr>
            <p:cNvPicPr>
              <a:picLocks noChangeAspect="1"/>
            </p:cNvPicPr>
            <p:nvPr/>
          </p:nvPicPr>
          <p:blipFill>
            <a:blip r:embed="rId4"/>
            <a:stretch>
              <a:fillRect/>
            </a:stretch>
          </p:blipFill>
          <p:spPr>
            <a:xfrm>
              <a:off x="2505126" y="879475"/>
              <a:ext cx="6648725" cy="5858566"/>
            </a:xfrm>
            <a:prstGeom prst="rect">
              <a:avLst/>
            </a:prstGeom>
          </p:spPr>
        </p:pic>
        <p:sp>
          <p:nvSpPr>
            <p:cNvPr id="25" name="Rectangle 24">
              <a:extLst>
                <a:ext uri="{FF2B5EF4-FFF2-40B4-BE49-F238E27FC236}">
                  <a16:creationId xmlns:a16="http://schemas.microsoft.com/office/drawing/2014/main" id="{AF882D11-A887-463E-8525-1F7B5AA5C72A}"/>
                </a:ext>
              </a:extLst>
            </p:cNvPr>
            <p:cNvSpPr/>
            <p:nvPr/>
          </p:nvSpPr>
          <p:spPr>
            <a:xfrm>
              <a:off x="3697403" y="4063482"/>
              <a:ext cx="784914" cy="31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2">
                      <a:lumMod val="50000"/>
                    </a:schemeClr>
                  </a:solidFill>
                  <a:latin typeface="Abadi" panose="020B0604020202020204" pitchFamily="34" charset="0"/>
                </a:rPr>
                <a:t>Limit</a:t>
              </a:r>
              <a:endParaRPr lang="en-US" sz="1600" b="1" dirty="0">
                <a:solidFill>
                  <a:schemeClr val="bg2">
                    <a:lumMod val="50000"/>
                  </a:schemeClr>
                </a:solidFill>
                <a:latin typeface="Abadi" panose="020B0604020202020204" pitchFamily="34" charset="0"/>
              </a:endParaRPr>
            </a:p>
          </p:txBody>
        </p:sp>
      </p:grpSp>
      <p:grpSp>
        <p:nvGrpSpPr>
          <p:cNvPr id="10" name="Group 9">
            <a:extLst>
              <a:ext uri="{FF2B5EF4-FFF2-40B4-BE49-F238E27FC236}">
                <a16:creationId xmlns:a16="http://schemas.microsoft.com/office/drawing/2014/main" id="{9CB71A66-5066-4E80-9094-791D90AFE623}"/>
              </a:ext>
            </a:extLst>
          </p:cNvPr>
          <p:cNvGrpSpPr/>
          <p:nvPr/>
        </p:nvGrpSpPr>
        <p:grpSpPr>
          <a:xfrm>
            <a:off x="209486" y="1652972"/>
            <a:ext cx="6263523" cy="743566"/>
            <a:chOff x="209486" y="1652972"/>
            <a:chExt cx="6263523" cy="743566"/>
          </a:xfrm>
        </p:grpSpPr>
        <p:sp>
          <p:nvSpPr>
            <p:cNvPr id="20" name="TextBox 19">
              <a:extLst>
                <a:ext uri="{FF2B5EF4-FFF2-40B4-BE49-F238E27FC236}">
                  <a16:creationId xmlns:a16="http://schemas.microsoft.com/office/drawing/2014/main" id="{2E3E5FFA-6CB6-4135-8014-CAE84D0486EE}"/>
                </a:ext>
              </a:extLst>
            </p:cNvPr>
            <p:cNvSpPr txBox="1"/>
            <p:nvPr/>
          </p:nvSpPr>
          <p:spPr>
            <a:xfrm>
              <a:off x="209486" y="1766363"/>
              <a:ext cx="4591280" cy="584775"/>
            </a:xfrm>
            <a:prstGeom prst="rect">
              <a:avLst/>
            </a:prstGeom>
            <a:noFill/>
          </p:spPr>
          <p:txBody>
            <a:bodyPr wrap="square">
              <a:spAutoFit/>
            </a:bodyPr>
            <a:lstStyle/>
            <a:p>
              <a:r>
                <a:rPr lang="en-US" sz="3200" b="1" dirty="0">
                  <a:solidFill>
                    <a:srgbClr val="92D050"/>
                  </a:solidFill>
                  <a:effectLst/>
                  <a:latin typeface="Calibri" panose="020F0502020204030204" pitchFamily="34" charset="0"/>
                  <a:ea typeface="等线" panose="02010600030101010101" pitchFamily="2" charset="-122"/>
                  <a:cs typeface="Times New Roman" panose="02020603050405020304" pitchFamily="18" charset="0"/>
                </a:rPr>
                <a:t>Upward bias </a:t>
              </a:r>
              <a:endParaRPr lang="en-US" sz="3200" dirty="0">
                <a:solidFill>
                  <a:srgbClr val="92D050"/>
                </a:solidFill>
              </a:endParaRPr>
            </a:p>
          </p:txBody>
        </p:sp>
        <p:cxnSp>
          <p:nvCxnSpPr>
            <p:cNvPr id="12" name="Straight Arrow Connector 11">
              <a:extLst>
                <a:ext uri="{FF2B5EF4-FFF2-40B4-BE49-F238E27FC236}">
                  <a16:creationId xmlns:a16="http://schemas.microsoft.com/office/drawing/2014/main" id="{C0C07024-749D-4FB8-9B53-732D35D8F343}"/>
                </a:ext>
              </a:extLst>
            </p:cNvPr>
            <p:cNvCxnSpPr>
              <a:cxnSpLocks/>
            </p:cNvCxnSpPr>
            <p:nvPr/>
          </p:nvCxnSpPr>
          <p:spPr>
            <a:xfrm flipH="1" flipV="1">
              <a:off x="3789617" y="1652972"/>
              <a:ext cx="2683392" cy="743566"/>
            </a:xfrm>
            <a:prstGeom prst="straightConnector1">
              <a:avLst/>
            </a:prstGeom>
            <a:ln w="7620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8F04356-CA83-44B6-B220-385487E00421}"/>
              </a:ext>
            </a:extLst>
          </p:cNvPr>
          <p:cNvGrpSpPr/>
          <p:nvPr/>
        </p:nvGrpSpPr>
        <p:grpSpPr>
          <a:xfrm>
            <a:off x="6473009" y="2396538"/>
            <a:ext cx="7483824" cy="1305435"/>
            <a:chOff x="6473009" y="2396538"/>
            <a:chExt cx="7483824" cy="1305435"/>
          </a:xfrm>
        </p:grpSpPr>
        <p:sp>
          <p:nvSpPr>
            <p:cNvPr id="22" name="TextBox 21">
              <a:extLst>
                <a:ext uri="{FF2B5EF4-FFF2-40B4-BE49-F238E27FC236}">
                  <a16:creationId xmlns:a16="http://schemas.microsoft.com/office/drawing/2014/main" id="{08ABCB02-AEFC-4F5A-B27C-8D9F33F043B1}"/>
                </a:ext>
              </a:extLst>
            </p:cNvPr>
            <p:cNvSpPr txBox="1"/>
            <p:nvPr/>
          </p:nvSpPr>
          <p:spPr>
            <a:xfrm>
              <a:off x="9365553" y="2894446"/>
              <a:ext cx="4591280" cy="584775"/>
            </a:xfrm>
            <a:prstGeom prst="rect">
              <a:avLst/>
            </a:prstGeom>
            <a:noFill/>
          </p:spPr>
          <p:txBody>
            <a:bodyPr wrap="square">
              <a:spAutoFit/>
            </a:bodyPr>
            <a:lstStyle/>
            <a:p>
              <a:r>
                <a:rPr lang="en-US" sz="3200" b="1" dirty="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Downward bias </a:t>
              </a:r>
              <a:endParaRPr lang="en-US" sz="3200" dirty="0">
                <a:solidFill>
                  <a:srgbClr val="FFC000"/>
                </a:solidFill>
              </a:endParaRPr>
            </a:p>
          </p:txBody>
        </p:sp>
        <p:cxnSp>
          <p:nvCxnSpPr>
            <p:cNvPr id="4" name="Straight Arrow Connector 3">
              <a:extLst>
                <a:ext uri="{FF2B5EF4-FFF2-40B4-BE49-F238E27FC236}">
                  <a16:creationId xmlns:a16="http://schemas.microsoft.com/office/drawing/2014/main" id="{594FAF23-292C-4304-80AE-C1BC245147BD}"/>
                </a:ext>
              </a:extLst>
            </p:cNvPr>
            <p:cNvCxnSpPr>
              <a:cxnSpLocks/>
            </p:cNvCxnSpPr>
            <p:nvPr/>
          </p:nvCxnSpPr>
          <p:spPr>
            <a:xfrm>
              <a:off x="6473009" y="2396538"/>
              <a:ext cx="515303" cy="1305435"/>
            </a:xfrm>
            <a:prstGeom prst="straightConnector1">
              <a:avLst/>
            </a:prstGeom>
            <a:ln w="762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20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 name="Title 1">
            <a:extLst>
              <a:ext uri="{FF2B5EF4-FFF2-40B4-BE49-F238E27FC236}">
                <a16:creationId xmlns:a16="http://schemas.microsoft.com/office/drawing/2014/main" id="{17C91FB6-1988-4D8B-B869-00A862455FFD}"/>
              </a:ext>
            </a:extLst>
          </p:cNvPr>
          <p:cNvSpPr txBox="1">
            <a:spLocks/>
          </p:cNvSpPr>
          <p:nvPr/>
        </p:nvSpPr>
        <p:spPr>
          <a:xfrm>
            <a:off x="135584" y="-194772"/>
            <a:ext cx="9229969" cy="9715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Admixture plus family structure</a:t>
            </a:r>
            <a:endPar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id="{8824F384-688D-4612-BA79-D49043B7CFDE}"/>
              </a:ext>
            </a:extLst>
          </p:cNvPr>
          <p:cNvGrpSpPr/>
          <p:nvPr/>
        </p:nvGrpSpPr>
        <p:grpSpPr>
          <a:xfrm>
            <a:off x="2580696" y="746401"/>
            <a:ext cx="6707729" cy="5955119"/>
            <a:chOff x="2580696" y="746401"/>
            <a:chExt cx="6707729" cy="5955119"/>
          </a:xfrm>
        </p:grpSpPr>
        <p:pic>
          <p:nvPicPr>
            <p:cNvPr id="10" name="Picture 9">
              <a:extLst>
                <a:ext uri="{FF2B5EF4-FFF2-40B4-BE49-F238E27FC236}">
                  <a16:creationId xmlns:a16="http://schemas.microsoft.com/office/drawing/2014/main" id="{65E02AED-D3EC-4B89-990C-896685206D1A}"/>
                </a:ext>
              </a:extLst>
            </p:cNvPr>
            <p:cNvPicPr>
              <a:picLocks noChangeAspect="1"/>
            </p:cNvPicPr>
            <p:nvPr/>
          </p:nvPicPr>
          <p:blipFill>
            <a:blip r:embed="rId4"/>
            <a:stretch>
              <a:fillRect/>
            </a:stretch>
          </p:blipFill>
          <p:spPr>
            <a:xfrm>
              <a:off x="2580696" y="746401"/>
              <a:ext cx="6707729" cy="5955119"/>
            </a:xfrm>
            <a:prstGeom prst="rect">
              <a:avLst/>
            </a:prstGeom>
          </p:spPr>
        </p:pic>
        <p:sp>
          <p:nvSpPr>
            <p:cNvPr id="23" name="Rectangle 22">
              <a:extLst>
                <a:ext uri="{FF2B5EF4-FFF2-40B4-BE49-F238E27FC236}">
                  <a16:creationId xmlns:a16="http://schemas.microsoft.com/office/drawing/2014/main" id="{BC28724A-0BF3-4FAA-87E0-22B03DE5482A}"/>
                </a:ext>
              </a:extLst>
            </p:cNvPr>
            <p:cNvSpPr/>
            <p:nvPr/>
          </p:nvSpPr>
          <p:spPr>
            <a:xfrm>
              <a:off x="3697403" y="3935053"/>
              <a:ext cx="784914" cy="31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50000"/>
                    </a:schemeClr>
                  </a:solidFill>
                </a:rPr>
                <a:t>Limit</a:t>
              </a:r>
              <a:endParaRPr lang="en-US" sz="1600" b="1" dirty="0">
                <a:solidFill>
                  <a:schemeClr val="bg2">
                    <a:lumMod val="50000"/>
                  </a:schemeClr>
                </a:solidFill>
              </a:endParaRPr>
            </a:p>
          </p:txBody>
        </p:sp>
      </p:grpSp>
      <p:grpSp>
        <p:nvGrpSpPr>
          <p:cNvPr id="3" name="Group 2">
            <a:extLst>
              <a:ext uri="{FF2B5EF4-FFF2-40B4-BE49-F238E27FC236}">
                <a16:creationId xmlns:a16="http://schemas.microsoft.com/office/drawing/2014/main" id="{3A095BD0-FF22-41D6-8906-AD4899B01E66}"/>
              </a:ext>
            </a:extLst>
          </p:cNvPr>
          <p:cNvGrpSpPr/>
          <p:nvPr/>
        </p:nvGrpSpPr>
        <p:grpSpPr>
          <a:xfrm>
            <a:off x="6601993" y="3018323"/>
            <a:ext cx="7277712" cy="847370"/>
            <a:chOff x="6601993" y="3018323"/>
            <a:chExt cx="7277712" cy="847370"/>
          </a:xfrm>
        </p:grpSpPr>
        <p:sp>
          <p:nvSpPr>
            <p:cNvPr id="21" name="TextBox 20">
              <a:extLst>
                <a:ext uri="{FF2B5EF4-FFF2-40B4-BE49-F238E27FC236}">
                  <a16:creationId xmlns:a16="http://schemas.microsoft.com/office/drawing/2014/main" id="{DFF9ECE3-62B8-4306-8801-286391C4EB16}"/>
                </a:ext>
              </a:extLst>
            </p:cNvPr>
            <p:cNvSpPr txBox="1"/>
            <p:nvPr/>
          </p:nvSpPr>
          <p:spPr>
            <a:xfrm>
              <a:off x="9288425" y="3280918"/>
              <a:ext cx="4591280" cy="584775"/>
            </a:xfrm>
            <a:prstGeom prst="rect">
              <a:avLst/>
            </a:prstGeom>
            <a:noFill/>
          </p:spPr>
          <p:txBody>
            <a:bodyPr wrap="square">
              <a:spAutoFit/>
            </a:bodyPr>
            <a:lstStyle/>
            <a:p>
              <a:r>
                <a:rPr lang="en-US" sz="3200" b="1" dirty="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Downward bias </a:t>
              </a:r>
              <a:endParaRPr lang="en-US" sz="3200" dirty="0">
                <a:solidFill>
                  <a:srgbClr val="FFC000"/>
                </a:solidFill>
              </a:endParaRPr>
            </a:p>
          </p:txBody>
        </p:sp>
        <p:cxnSp>
          <p:nvCxnSpPr>
            <p:cNvPr id="11" name="Straight Arrow Connector 10">
              <a:extLst>
                <a:ext uri="{FF2B5EF4-FFF2-40B4-BE49-F238E27FC236}">
                  <a16:creationId xmlns:a16="http://schemas.microsoft.com/office/drawing/2014/main" id="{47EA9476-534C-4812-A101-AE0650F1DA7D}"/>
                </a:ext>
              </a:extLst>
            </p:cNvPr>
            <p:cNvCxnSpPr>
              <a:cxnSpLocks/>
            </p:cNvCxnSpPr>
            <p:nvPr/>
          </p:nvCxnSpPr>
          <p:spPr>
            <a:xfrm>
              <a:off x="6601993" y="3018323"/>
              <a:ext cx="405090" cy="532403"/>
            </a:xfrm>
            <a:prstGeom prst="straightConnector1">
              <a:avLst/>
            </a:prstGeom>
            <a:ln w="762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D101B276-83DD-499E-BB24-DACB0A4CF8C7}"/>
              </a:ext>
            </a:extLst>
          </p:cNvPr>
          <p:cNvGrpSpPr/>
          <p:nvPr/>
        </p:nvGrpSpPr>
        <p:grpSpPr>
          <a:xfrm>
            <a:off x="209486" y="1768332"/>
            <a:ext cx="6392506" cy="1209490"/>
            <a:chOff x="209486" y="1768332"/>
            <a:chExt cx="6392506" cy="1209490"/>
          </a:xfrm>
        </p:grpSpPr>
        <p:cxnSp>
          <p:nvCxnSpPr>
            <p:cNvPr id="12" name="Straight Arrow Connector 11">
              <a:extLst>
                <a:ext uri="{FF2B5EF4-FFF2-40B4-BE49-F238E27FC236}">
                  <a16:creationId xmlns:a16="http://schemas.microsoft.com/office/drawing/2014/main" id="{DD3B1558-720E-45EE-9068-B2D57570A62F}"/>
                </a:ext>
              </a:extLst>
            </p:cNvPr>
            <p:cNvCxnSpPr>
              <a:cxnSpLocks/>
            </p:cNvCxnSpPr>
            <p:nvPr/>
          </p:nvCxnSpPr>
          <p:spPr>
            <a:xfrm flipH="1" flipV="1">
              <a:off x="3785659" y="1768332"/>
              <a:ext cx="2816333" cy="1209490"/>
            </a:xfrm>
            <a:prstGeom prst="straightConnector1">
              <a:avLst/>
            </a:prstGeom>
            <a:ln w="7620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397633-18D8-4D26-A7CA-F8A482C6D344}"/>
                </a:ext>
              </a:extLst>
            </p:cNvPr>
            <p:cNvSpPr txBox="1"/>
            <p:nvPr/>
          </p:nvSpPr>
          <p:spPr>
            <a:xfrm>
              <a:off x="209486" y="1964230"/>
              <a:ext cx="4591280" cy="584775"/>
            </a:xfrm>
            <a:prstGeom prst="rect">
              <a:avLst/>
            </a:prstGeom>
            <a:noFill/>
          </p:spPr>
          <p:txBody>
            <a:bodyPr wrap="square">
              <a:spAutoFit/>
            </a:bodyPr>
            <a:lstStyle/>
            <a:p>
              <a:r>
                <a:rPr lang="en-US" sz="3200" b="1" dirty="0">
                  <a:solidFill>
                    <a:srgbClr val="92D050"/>
                  </a:solidFill>
                  <a:effectLst/>
                  <a:latin typeface="Calibri" panose="020F0502020204030204" pitchFamily="34" charset="0"/>
                  <a:ea typeface="等线" panose="02010600030101010101" pitchFamily="2" charset="-122"/>
                  <a:cs typeface="Times New Roman" panose="02020603050405020304" pitchFamily="18" charset="0"/>
                </a:rPr>
                <a:t>Upward bias </a:t>
              </a:r>
              <a:endParaRPr lang="en-US" sz="3200" dirty="0">
                <a:solidFill>
                  <a:srgbClr val="92D050"/>
                </a:solidFill>
              </a:endParaRPr>
            </a:p>
          </p:txBody>
        </p:sp>
      </p:grpSp>
    </p:spTree>
    <p:extLst>
      <p:ext uri="{BB962C8B-B14F-4D97-AF65-F5344CB8AC3E}">
        <p14:creationId xmlns:p14="http://schemas.microsoft.com/office/powerpoint/2010/main" val="18463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870856" y="776778"/>
            <a:ext cx="9229969" cy="971550"/>
          </a:xfrm>
        </p:spPr>
        <p:txBody>
          <a:bodyPr/>
          <a:lstStyle/>
          <a:p>
            <a:pPr algn="l"/>
            <a:r>
              <a:rPr lang="en-US"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Conclusion</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870856" y="1986856"/>
            <a:ext cx="10668001" cy="4368974"/>
          </a:xfrm>
        </p:spPr>
        <p:txBody>
          <a:bodyPr>
            <a:normAutofit/>
          </a:bodyPr>
          <a:lstStyle/>
          <a:p>
            <a:pPr marL="342900" indent="-342900" algn="l">
              <a:buFont typeface="Arial" panose="020B0604020202020204" pitchFamily="34" charset="0"/>
              <a:buChar char="•"/>
            </a:pPr>
            <a:r>
              <a:rPr lang="en-US" b="1" dirty="0">
                <a:solidFill>
                  <a:schemeClr val="tx1">
                    <a:lumMod val="65000"/>
                    <a:lumOff val="35000"/>
                  </a:schemeClr>
                </a:solidFill>
              </a:rPr>
              <a:t>Upward bias </a:t>
            </a:r>
            <a:r>
              <a:rPr lang="en-US" dirty="0">
                <a:solidFill>
                  <a:schemeClr val="tx1">
                    <a:lumMod val="65000"/>
                    <a:lumOff val="35000"/>
                  </a:schemeClr>
                </a:solidFill>
              </a:rPr>
              <a:t>due to performing inference with the mis-specified MVN model</a:t>
            </a:r>
          </a:p>
          <a:p>
            <a:pPr marL="342900" indent="-342900" algn="l">
              <a:buFont typeface="Arial" panose="020B0604020202020204" pitchFamily="34" charset="0"/>
              <a:buChar char="•"/>
            </a:pPr>
            <a:endParaRPr lang="en-US" b="1" dirty="0">
              <a:solidFill>
                <a:schemeClr val="tx1">
                  <a:lumMod val="65000"/>
                  <a:lumOff val="35000"/>
                </a:schemeClr>
              </a:solidFill>
            </a:endParaRPr>
          </a:p>
          <a:p>
            <a:pPr marL="342900" indent="-342900" algn="l">
              <a:buFont typeface="Arial" panose="020B0604020202020204" pitchFamily="34" charset="0"/>
              <a:buChar char="•"/>
            </a:pPr>
            <a:r>
              <a:rPr lang="en-US" b="1" dirty="0">
                <a:solidFill>
                  <a:schemeClr val="tx1">
                    <a:lumMod val="65000"/>
                    <a:lumOff val="35000"/>
                  </a:schemeClr>
                </a:solidFill>
              </a:rPr>
              <a:t>Downward bias </a:t>
            </a:r>
            <a:r>
              <a:rPr lang="en-US" dirty="0">
                <a:solidFill>
                  <a:schemeClr val="tx1">
                    <a:lumMod val="65000"/>
                    <a:lumOff val="35000"/>
                  </a:schemeClr>
                </a:solidFill>
              </a:rPr>
              <a:t>due to the </a:t>
            </a:r>
            <a:r>
              <a:rPr lang="en-US" b="1" dirty="0">
                <a:solidFill>
                  <a:schemeClr val="tx1">
                    <a:lumMod val="65000"/>
                    <a:lumOff val="35000"/>
                  </a:schemeClr>
                </a:solidFill>
              </a:rPr>
              <a:t>noise</a:t>
            </a:r>
            <a:r>
              <a:rPr lang="en-US" dirty="0">
                <a:solidFill>
                  <a:schemeClr val="tx1">
                    <a:lumMod val="65000"/>
                    <a:lumOff val="35000"/>
                  </a:schemeClr>
                </a:solidFill>
              </a:rPr>
              <a:t> in kinship estimation </a:t>
            </a:r>
          </a:p>
          <a:p>
            <a:pPr algn="l"/>
            <a:endParaRPr lang="en-US" dirty="0">
              <a:solidFill>
                <a:schemeClr val="tx1">
                  <a:lumMod val="65000"/>
                  <a:lumOff val="35000"/>
                </a:schemeClr>
              </a:solidFill>
            </a:endParaRPr>
          </a:p>
          <a:p>
            <a:pPr algn="l"/>
            <a:r>
              <a:rPr lang="en-US" b="1" dirty="0">
                <a:solidFill>
                  <a:schemeClr val="tx1">
                    <a:lumMod val="65000"/>
                    <a:lumOff val="35000"/>
                  </a:schemeClr>
                </a:solidFill>
              </a:rPr>
              <a:t>Future work</a:t>
            </a:r>
          </a:p>
          <a:p>
            <a:pPr marL="342900" indent="-342900" algn="l">
              <a:buFont typeface="Arial" panose="020B0604020202020204" pitchFamily="34" charset="0"/>
              <a:buChar char="•"/>
            </a:pPr>
            <a:r>
              <a:rPr lang="en-US" dirty="0">
                <a:solidFill>
                  <a:schemeClr val="tx1">
                    <a:lumMod val="65000"/>
                    <a:lumOff val="35000"/>
                  </a:schemeClr>
                </a:solidFill>
              </a:rPr>
              <a:t>how bias and the # of causal loci are related</a:t>
            </a:r>
          </a:p>
          <a:p>
            <a:pPr algn="l"/>
            <a:endParaRPr lang="en-US" dirty="0">
              <a:solidFill>
                <a:schemeClr val="tx1">
                  <a:lumMod val="65000"/>
                  <a:lumOff val="35000"/>
                </a:schemeClr>
              </a:solidFill>
            </a:endParaRPr>
          </a:p>
          <a:p>
            <a:pPr algn="l"/>
            <a:endParaRPr lang="en-US" dirty="0">
              <a:solidFill>
                <a:schemeClr val="tx1">
                  <a:lumMod val="65000"/>
                  <a:lumOff val="35000"/>
                </a:schemeClr>
              </a:solidFill>
            </a:endParaRPr>
          </a:p>
          <a:p>
            <a:pPr algn="l"/>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273184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122363"/>
            <a:ext cx="9229969" cy="971550"/>
          </a:xfrm>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Acknowledgments</a:t>
            </a: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24000" y="2516554"/>
            <a:ext cx="9144000" cy="2741246"/>
          </a:xfrm>
        </p:spPr>
        <p:txBody>
          <a:bodyPr/>
          <a:lstStyle/>
          <a:p>
            <a:pPr algn="l"/>
            <a:r>
              <a:rPr lang="en-US" b="1" dirty="0">
                <a:solidFill>
                  <a:schemeClr val="tx1">
                    <a:lumMod val="65000"/>
                    <a:lumOff val="35000"/>
                  </a:schemeClr>
                </a:solidFill>
              </a:rPr>
              <a:t>Ochoa Lab</a:t>
            </a:r>
          </a:p>
          <a:p>
            <a:pPr algn="l"/>
            <a:r>
              <a:rPr lang="en-US" dirty="0">
                <a:solidFill>
                  <a:schemeClr val="tx1">
                    <a:lumMod val="65000"/>
                    <a:lumOff val="35000"/>
                  </a:schemeClr>
                </a:solidFill>
              </a:rPr>
              <a:t>Alejandro Ochoa, PhD.</a:t>
            </a:r>
          </a:p>
          <a:p>
            <a:pPr algn="l"/>
            <a:r>
              <a:rPr lang="en-US" dirty="0">
                <a:solidFill>
                  <a:schemeClr val="tx1">
                    <a:lumMod val="65000"/>
                    <a:lumOff val="35000"/>
                  </a:schemeClr>
                </a:solidFill>
              </a:rPr>
              <a:t>Amika Sood, Ph.D.</a:t>
            </a:r>
          </a:p>
          <a:p>
            <a:pPr algn="l"/>
            <a:r>
              <a:rPr lang="en-US" dirty="0">
                <a:solidFill>
                  <a:schemeClr val="tx1">
                    <a:lumMod val="65000"/>
                    <a:lumOff val="35000"/>
                  </a:schemeClr>
                </a:solidFill>
              </a:rPr>
              <a:t>Tiffany Tu</a:t>
            </a:r>
          </a:p>
          <a:p>
            <a:pPr algn="l"/>
            <a:r>
              <a:rPr lang="en-US" dirty="0">
                <a:solidFill>
                  <a:schemeClr val="tx1">
                    <a:lumMod val="65000"/>
                    <a:lumOff val="35000"/>
                  </a:schemeClr>
                </a:solidFill>
              </a:rPr>
              <a:t>Yiqi Yao (Alumni)</a:t>
            </a:r>
          </a:p>
          <a:p>
            <a:pPr algn="l"/>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161671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133231" y="804775"/>
            <a:ext cx="9229969" cy="971550"/>
          </a:xfrm>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References</a:t>
            </a: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914400" y="1776325"/>
            <a:ext cx="10363200" cy="4897525"/>
          </a:xfrm>
        </p:spPr>
        <p:txBody>
          <a:bodyPr>
            <a:normAutofit fontScale="92500" lnSpcReduction="10000"/>
          </a:bodyPr>
          <a:lstStyle/>
          <a:p>
            <a:pPr marL="342900" indent="-342900" algn="l">
              <a:buAutoNum type="arabicPeriod"/>
            </a:pPr>
            <a:r>
              <a:rPr lang="en-US" sz="1800" dirty="0" err="1">
                <a:solidFill>
                  <a:schemeClr val="tx1">
                    <a:lumMod val="65000"/>
                    <a:lumOff val="35000"/>
                  </a:schemeClr>
                </a:solidFill>
              </a:rPr>
              <a:t>Demontis</a:t>
            </a:r>
            <a:r>
              <a:rPr lang="en-US" sz="1800" dirty="0">
                <a:solidFill>
                  <a:schemeClr val="tx1">
                    <a:lumMod val="65000"/>
                    <a:lumOff val="35000"/>
                  </a:schemeClr>
                </a:solidFill>
              </a:rPr>
              <a:t>, </a:t>
            </a:r>
            <a:r>
              <a:rPr lang="en-US" sz="1800" dirty="0" err="1">
                <a:solidFill>
                  <a:schemeClr val="tx1">
                    <a:lumMod val="65000"/>
                    <a:lumOff val="35000"/>
                  </a:schemeClr>
                </a:solidFill>
              </a:rPr>
              <a:t>Ditte</a:t>
            </a:r>
            <a:r>
              <a:rPr lang="en-US" sz="1800" dirty="0">
                <a:solidFill>
                  <a:schemeClr val="tx1">
                    <a:lumMod val="65000"/>
                    <a:lumOff val="35000"/>
                  </a:schemeClr>
                </a:solidFill>
              </a:rPr>
              <a:t>, et al. "Discovery of the first genome-wide significant risk loci for attention deficit/hyperactivity disorder." Nature genetics 51.1 (2019): 63-75.</a:t>
            </a:r>
          </a:p>
          <a:p>
            <a:pPr marL="342900" indent="-342900" algn="l">
              <a:buAutoNum type="arabicPeriod"/>
            </a:pPr>
            <a:endParaRPr lang="en-US" sz="1800" dirty="0">
              <a:solidFill>
                <a:schemeClr val="tx1">
                  <a:lumMod val="65000"/>
                  <a:lumOff val="35000"/>
                </a:schemeClr>
              </a:solidFill>
            </a:endParaRPr>
          </a:p>
          <a:p>
            <a:pPr marL="342900" indent="-342900" algn="l">
              <a:buAutoNum type="arabicPeriod"/>
            </a:pPr>
            <a:r>
              <a:rPr lang="en-US" sz="1800" dirty="0" err="1">
                <a:solidFill>
                  <a:schemeClr val="tx1">
                    <a:lumMod val="65000"/>
                    <a:lumOff val="35000"/>
                  </a:schemeClr>
                </a:solidFill>
              </a:rPr>
              <a:t>Astle</a:t>
            </a:r>
            <a:r>
              <a:rPr lang="en-US" sz="1800" dirty="0">
                <a:solidFill>
                  <a:schemeClr val="tx1">
                    <a:lumMod val="65000"/>
                    <a:lumOff val="35000"/>
                  </a:schemeClr>
                </a:solidFill>
              </a:rPr>
              <a:t>, William and David J. Balding (2009). “Population Structure and Cryptic Relatedness in Genetic Association Studies”. Statist. Sci. 24(4). Mathematical Reviews number (</a:t>
            </a:r>
            <a:r>
              <a:rPr lang="en-US" sz="1800" dirty="0" err="1">
                <a:solidFill>
                  <a:schemeClr val="tx1">
                    <a:lumMod val="65000"/>
                    <a:lumOff val="35000"/>
                  </a:schemeClr>
                </a:solidFill>
              </a:rPr>
              <a:t>MathSciNet</a:t>
            </a:r>
            <a:r>
              <a:rPr lang="en-US" sz="1800" dirty="0">
                <a:solidFill>
                  <a:schemeClr val="tx1">
                    <a:lumMod val="65000"/>
                    <a:lumOff val="35000"/>
                  </a:schemeClr>
                </a:solidFill>
              </a:rPr>
              <a:t>): MR2779337, pp. 451–471.</a:t>
            </a:r>
          </a:p>
          <a:p>
            <a:pPr marL="342900" indent="-342900" algn="l">
              <a:buAutoNum type="arabicPeriod"/>
            </a:pPr>
            <a:endParaRPr lang="en-US" sz="1800" dirty="0">
              <a:solidFill>
                <a:schemeClr val="tx1">
                  <a:lumMod val="65000"/>
                  <a:lumOff val="35000"/>
                </a:schemeClr>
              </a:solidFill>
            </a:endParaRPr>
          </a:p>
          <a:p>
            <a:pPr marL="342900" indent="-342900" algn="l">
              <a:buAutoNum type="arabicPeriod"/>
            </a:pPr>
            <a:r>
              <a:rPr lang="en-US" sz="1800" dirty="0">
                <a:solidFill>
                  <a:schemeClr val="tx1">
                    <a:lumMod val="65000"/>
                    <a:lumOff val="35000"/>
                  </a:schemeClr>
                </a:solidFill>
              </a:rPr>
              <a:t>Speed, D., &amp; Balding, D. J. (2015). Relatedness in the post-genomic era: is it still useful?. Nature Reviews Genetics, 16(1), 33-44. </a:t>
            </a:r>
          </a:p>
          <a:p>
            <a:pPr marL="342900" indent="-342900" algn="l">
              <a:buAutoNum type="arabicPeriod"/>
            </a:pPr>
            <a:endParaRPr lang="en-US" sz="1800" dirty="0">
              <a:solidFill>
                <a:schemeClr val="tx1">
                  <a:lumMod val="65000"/>
                  <a:lumOff val="35000"/>
                </a:schemeClr>
              </a:solidFill>
            </a:endParaRPr>
          </a:p>
          <a:p>
            <a:pPr marL="342900" indent="-342900" algn="l">
              <a:buAutoNum type="arabicPeriod"/>
            </a:pPr>
            <a:r>
              <a:rPr lang="en-US" sz="1800" dirty="0">
                <a:solidFill>
                  <a:schemeClr val="tx1">
                    <a:lumMod val="65000"/>
                    <a:lumOff val="35000"/>
                  </a:schemeClr>
                </a:solidFill>
              </a:rPr>
              <a:t>Yang, Jian et al. (7, 2011). “GCTA: a tool for genome-wide complex trait analysis”. Am. J. Hum. Genet. 88(1), pp. 76–82.</a:t>
            </a:r>
          </a:p>
          <a:p>
            <a:pPr marL="342900" indent="-342900" algn="l">
              <a:buAutoNum type="arabicPeriod"/>
            </a:pPr>
            <a:endParaRPr lang="en-US" sz="1800" dirty="0">
              <a:solidFill>
                <a:schemeClr val="tx1">
                  <a:lumMod val="65000"/>
                  <a:lumOff val="35000"/>
                </a:schemeClr>
              </a:solidFill>
            </a:endParaRPr>
          </a:p>
          <a:p>
            <a:pPr marL="342900" indent="-342900" algn="l">
              <a:buAutoNum type="arabicPeriod"/>
            </a:pPr>
            <a:r>
              <a:rPr lang="en-US" sz="1800" dirty="0">
                <a:solidFill>
                  <a:schemeClr val="tx1">
                    <a:lumMod val="65000"/>
                    <a:lumOff val="35000"/>
                  </a:schemeClr>
                </a:solidFill>
              </a:rPr>
              <a:t>Falconer, Douglas S. and Trudy F. C. Mackay (16, 1996). Introduction to Quantitative Genetics. 4 edition. Harlow: Pearson</a:t>
            </a:r>
          </a:p>
          <a:p>
            <a:pPr marL="342900" indent="-342900" algn="l">
              <a:buAutoNum type="arabicPeriod"/>
            </a:pPr>
            <a:endParaRPr lang="en-US" sz="1800" dirty="0">
              <a:solidFill>
                <a:schemeClr val="tx1">
                  <a:lumMod val="65000"/>
                  <a:lumOff val="35000"/>
                </a:schemeClr>
              </a:solidFill>
            </a:endParaRPr>
          </a:p>
          <a:p>
            <a:pPr marL="342900" indent="-342900" algn="l">
              <a:buAutoNum type="arabicPeriod"/>
            </a:pPr>
            <a:r>
              <a:rPr lang="en-US" sz="1800" dirty="0">
                <a:solidFill>
                  <a:schemeClr val="tx1">
                    <a:lumMod val="65000"/>
                    <a:lumOff val="35000"/>
                  </a:schemeClr>
                </a:solidFill>
              </a:rPr>
              <a:t>Ochoa, Alejandro and John D. </a:t>
            </a:r>
            <a:r>
              <a:rPr lang="en-US" sz="1800" dirty="0" err="1">
                <a:solidFill>
                  <a:schemeClr val="tx1">
                    <a:lumMod val="65000"/>
                    <a:lumOff val="35000"/>
                  </a:schemeClr>
                </a:solidFill>
              </a:rPr>
              <a:t>Storey</a:t>
            </a:r>
            <a:r>
              <a:rPr lang="en-US" sz="1800" dirty="0">
                <a:solidFill>
                  <a:schemeClr val="tx1">
                    <a:lumMod val="65000"/>
                    <a:lumOff val="35000"/>
                  </a:schemeClr>
                </a:solidFill>
              </a:rPr>
              <a:t> (2016b). “FST and kinship for arbitrary population structures II: Method of moments estimators”. Submitted, preprint at http://biorxiv.org/content/early/2016/10/27/083923.</a:t>
            </a:r>
          </a:p>
          <a:p>
            <a:pPr marL="342900" indent="-342900" algn="l">
              <a:buAutoNum type="arabicPeriod"/>
            </a:pPr>
            <a:endParaRPr lang="en-US" sz="18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262909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122363"/>
            <a:ext cx="9229969" cy="971550"/>
          </a:xfrm>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Content</a:t>
            </a: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24000" y="2516554"/>
            <a:ext cx="9144000" cy="2741246"/>
          </a:xfrm>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Background</a:t>
            </a:r>
          </a:p>
          <a:p>
            <a:pPr algn="l"/>
            <a:endParaRPr lang="en-US" dirty="0">
              <a:solidFill>
                <a:schemeClr val="tx1">
                  <a:lumMod val="65000"/>
                  <a:lumOff val="35000"/>
                </a:schemeClr>
              </a:solidFill>
              <a:latin typeface="Open Sans" panose="020B0606030504020204" pitchFamily="34" charset="0"/>
            </a:endParaRPr>
          </a:p>
          <a:p>
            <a:pPr algn="l"/>
            <a:r>
              <a:rPr lang="en-US" dirty="0">
                <a:solidFill>
                  <a:schemeClr val="tx1">
                    <a:lumMod val="65000"/>
                    <a:lumOff val="35000"/>
                  </a:schemeClr>
                </a:solidFill>
                <a:latin typeface="Open Sans" panose="020B0606030504020204" pitchFamily="34" charset="0"/>
              </a:rPr>
              <a:t>Methods</a:t>
            </a:r>
          </a:p>
          <a:p>
            <a:pPr algn="l"/>
            <a:endParaRPr lang="en-US" dirty="0">
              <a:solidFill>
                <a:schemeClr val="tx1">
                  <a:lumMod val="65000"/>
                  <a:lumOff val="35000"/>
                </a:schemeClr>
              </a:solidFill>
              <a:latin typeface="Open Sans" panose="020B0606030504020204" pitchFamily="34" charset="0"/>
            </a:endParaRPr>
          </a:p>
          <a:p>
            <a:pPr algn="l"/>
            <a:r>
              <a:rPr lang="en-US" dirty="0">
                <a:solidFill>
                  <a:schemeClr val="tx1">
                    <a:lumMod val="65000"/>
                    <a:lumOff val="35000"/>
                  </a:schemeClr>
                </a:solidFill>
                <a:latin typeface="Open Sans" panose="020B0606030504020204" pitchFamily="34" charset="0"/>
              </a:rPr>
              <a:t>Results</a:t>
            </a:r>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351190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Q&amp;A session</a:t>
            </a:r>
          </a:p>
        </p:txBody>
      </p:sp>
      <p:sp>
        <p:nvSpPr>
          <p:cNvPr id="4" name="Subtitle 3">
            <a:extLst>
              <a:ext uri="{FF2B5EF4-FFF2-40B4-BE49-F238E27FC236}">
                <a16:creationId xmlns:a16="http://schemas.microsoft.com/office/drawing/2014/main" id="{83146107-D0FB-436A-8C36-DA99A9487E6F}"/>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317205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122363"/>
            <a:ext cx="9229969" cy="971550"/>
          </a:xfrm>
        </p:spPr>
        <p:txBody>
          <a:bodyPr/>
          <a:lstStyle/>
          <a:p>
            <a:pPr algn="l"/>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24000" y="2516554"/>
            <a:ext cx="9144000" cy="2741246"/>
          </a:xfrm>
        </p:spPr>
        <p:txBody>
          <a:bodyPr/>
          <a:lstStyle/>
          <a:p>
            <a:pPr algn="l"/>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101864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817505"/>
            <a:ext cx="9229969" cy="1036583"/>
          </a:xfrm>
        </p:spPr>
        <p:txBody>
          <a:bodyPr/>
          <a:lstStyle/>
          <a:p>
            <a:pPr algn="l"/>
            <a:endParaRPr lang="en-US" dirty="0"/>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p:txBody>
          <a:bodyPr/>
          <a:lstStyle/>
          <a:p>
            <a:pPr algn="l"/>
            <a:endPar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dirty="0"/>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85035"/>
          <a:stretch/>
        </p:blipFill>
        <p:spPr>
          <a:xfrm>
            <a:off x="0" y="0"/>
            <a:ext cx="12192000" cy="1427044"/>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1427044"/>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9" name="Picture 8">
            <a:extLst>
              <a:ext uri="{FF2B5EF4-FFF2-40B4-BE49-F238E27FC236}">
                <a16:creationId xmlns:a16="http://schemas.microsoft.com/office/drawing/2014/main" id="{D668A603-3ECF-2342-A812-9FA2681AB9FD}"/>
              </a:ext>
            </a:extLst>
          </p:cNvPr>
          <p:cNvPicPr>
            <a:picLocks noChangeAspect="1"/>
          </p:cNvPicPr>
          <p:nvPr/>
        </p:nvPicPr>
        <p:blipFill>
          <a:blip r:embed="rId4"/>
          <a:stretch>
            <a:fillRect/>
          </a:stretch>
        </p:blipFill>
        <p:spPr>
          <a:xfrm>
            <a:off x="-293077" y="-243434"/>
            <a:ext cx="7213290" cy="2060940"/>
          </a:xfrm>
          <a:prstGeom prst="rect">
            <a:avLst/>
          </a:prstGeom>
        </p:spPr>
      </p:pic>
    </p:spTree>
    <p:extLst>
      <p:ext uri="{BB962C8B-B14F-4D97-AF65-F5344CB8AC3E}">
        <p14:creationId xmlns:p14="http://schemas.microsoft.com/office/powerpoint/2010/main" val="294002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9" name="Subtitle 8">
            <a:extLst>
              <a:ext uri="{FF2B5EF4-FFF2-40B4-BE49-F238E27FC236}">
                <a16:creationId xmlns:a16="http://schemas.microsoft.com/office/drawing/2014/main" id="{1A6A0679-9E1F-49DE-B3A4-347BD5B6C056}"/>
              </a:ext>
            </a:extLst>
          </p:cNvPr>
          <p:cNvSpPr>
            <a:spLocks noGrp="1"/>
          </p:cNvSpPr>
          <p:nvPr>
            <p:ph type="subTitle" idx="1"/>
          </p:nvPr>
        </p:nvSpPr>
        <p:spPr/>
        <p:txBody>
          <a:bodyPr/>
          <a:lstStyle/>
          <a:p>
            <a:endParaRPr lang="en-US"/>
          </a:p>
        </p:txBody>
      </p:sp>
      <p:sp>
        <p:nvSpPr>
          <p:cNvPr id="11" name="Title 10">
            <a:extLst>
              <a:ext uri="{FF2B5EF4-FFF2-40B4-BE49-F238E27FC236}">
                <a16:creationId xmlns:a16="http://schemas.microsoft.com/office/drawing/2014/main" id="{A31B4A69-72C4-483A-9F56-D0A985CCEFB5}"/>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58197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title"/>
          </p:nvPr>
        </p:nvSpPr>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Background</a:t>
            </a:r>
          </a:p>
        </p:txBody>
      </p:sp>
      <p:sp>
        <p:nvSpPr>
          <p:cNvPr id="4" name="Text Placeholder 3">
            <a:extLst>
              <a:ext uri="{FF2B5EF4-FFF2-40B4-BE49-F238E27FC236}">
                <a16:creationId xmlns:a16="http://schemas.microsoft.com/office/drawing/2014/main" id="{D98BFB8D-C83A-4370-BFAB-7C77C8387DE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356622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815731" y="808074"/>
            <a:ext cx="9938657" cy="971550"/>
          </a:xfrm>
        </p:spPr>
        <p:txBody>
          <a:bodyPr>
            <a:normAutofit/>
          </a:bodyPr>
          <a:lstStyle/>
          <a:p>
            <a:pPr algn="l"/>
            <a:r>
              <a:rPr lang="en-US" sz="4400" dirty="0">
                <a:solidFill>
                  <a:schemeClr val="tx1">
                    <a:lumMod val="65000"/>
                    <a:lumOff val="35000"/>
                  </a:schemeClr>
                </a:solidFill>
                <a:latin typeface="+mn-lt"/>
                <a:ea typeface="Open Sans" panose="020B0606030504020204" pitchFamily="34" charset="0"/>
                <a:cs typeface="Open Sans" panose="020B0606030504020204" pitchFamily="34" charset="0"/>
              </a:rPr>
              <a:t>Kinshi</a:t>
            </a:r>
            <a:r>
              <a:rPr lang="en-US" altLang="zh-CN" sz="4400" dirty="0">
                <a:solidFill>
                  <a:schemeClr val="tx1">
                    <a:lumMod val="65000"/>
                    <a:lumOff val="35000"/>
                  </a:schemeClr>
                </a:solidFill>
                <a:latin typeface="+mn-lt"/>
                <a:ea typeface="Open Sans" panose="020B0606030504020204" pitchFamily="34" charset="0"/>
                <a:cs typeface="Open Sans" panose="020B0606030504020204" pitchFamily="34" charset="0"/>
              </a:rPr>
              <a:t>p </a:t>
            </a:r>
            <a:r>
              <a:rPr lang="en-US" altLang="zh-CN" sz="4400" dirty="0">
                <a:solidFill>
                  <a:schemeClr val="tx1">
                    <a:lumMod val="65000"/>
                    <a:lumOff val="35000"/>
                  </a:schemeClr>
                </a:solidFill>
                <a:latin typeface="+mn-lt"/>
              </a:rPr>
              <a:t>coefficient: measure of relatedness</a:t>
            </a:r>
            <a:endParaRPr lang="en-US" sz="4400" dirty="0">
              <a:solidFill>
                <a:schemeClr val="tx1">
                  <a:lumMod val="65000"/>
                  <a:lumOff val="35000"/>
                </a:schemeClr>
              </a:solidFill>
              <a:latin typeface="+mn-lt"/>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815731" y="2034284"/>
                <a:ext cx="9938657" cy="2412293"/>
              </a:xfrm>
            </p:spPr>
            <p:txBody>
              <a:bodyPr>
                <a:normAutofit/>
              </a:bodyPr>
              <a:lstStyle/>
              <a:p>
                <a:pPr algn="l"/>
                <a:r>
                  <a:rPr lang="en-US" altLang="zh-CN" sz="2800" dirty="0">
                    <a:solidFill>
                      <a:schemeClr val="tx1">
                        <a:lumMod val="65000"/>
                        <a:lumOff val="35000"/>
                      </a:schemeClr>
                    </a:solidFill>
                  </a:rPr>
                  <a:t>-Kinship coefficient: </a:t>
                </a:r>
                <a14:m>
                  <m:oMath xmlns:m="http://schemas.openxmlformats.org/officeDocument/2006/math">
                    <m:r>
                      <a:rPr lang="en-US" altLang="zh-CN" sz="2800" b="0" i="1" smtClean="0">
                        <a:solidFill>
                          <a:schemeClr val="tx1">
                            <a:lumMod val="65000"/>
                            <a:lumOff val="35000"/>
                          </a:schemeClr>
                        </a:solidFill>
                        <a:latin typeface="Cambria Math" panose="02040503050406030204" pitchFamily="18" charset="0"/>
                      </a:rPr>
                      <m:t>𝜑</m:t>
                    </m:r>
                  </m:oMath>
                </a14:m>
                <a:endParaRPr lang="en-US" altLang="zh-CN" sz="2800" dirty="0">
                  <a:solidFill>
                    <a:schemeClr val="tx1">
                      <a:lumMod val="65000"/>
                      <a:lumOff val="35000"/>
                    </a:schemeClr>
                  </a:solidFill>
                </a:endParaRPr>
              </a:p>
              <a:p>
                <a:pPr algn="l"/>
                <a:r>
                  <a:rPr lang="en-US" altLang="zh-CN" sz="2800" dirty="0">
                    <a:solidFill>
                      <a:schemeClr val="tx1">
                        <a:lumMod val="65000"/>
                        <a:lumOff val="35000"/>
                      </a:schemeClr>
                    </a:solidFill>
                  </a:rPr>
                  <a:t>The </a:t>
                </a:r>
                <a:r>
                  <a:rPr lang="en-US" altLang="zh-CN" sz="2800" b="1" dirty="0">
                    <a:solidFill>
                      <a:schemeClr val="tx1">
                        <a:lumMod val="65000"/>
                        <a:lumOff val="35000"/>
                      </a:schemeClr>
                    </a:solidFill>
                  </a:rPr>
                  <a:t>probability</a:t>
                </a:r>
                <a:r>
                  <a:rPr lang="en-US" altLang="zh-CN" sz="2800" dirty="0">
                    <a:solidFill>
                      <a:schemeClr val="tx1">
                        <a:lumMod val="65000"/>
                        <a:lumOff val="35000"/>
                      </a:schemeClr>
                    </a:solidFill>
                  </a:rPr>
                  <a:t> that two homologous alleles, one drawn (randomly) from each of two individuals, are IBD (identical-by-descent). </a:t>
                </a:r>
              </a:p>
              <a:p>
                <a:pPr algn="l"/>
                <a:endParaRPr lang="en-US" dirty="0">
                  <a:solidFill>
                    <a:schemeClr val="tx1">
                      <a:lumMod val="65000"/>
                      <a:lumOff val="35000"/>
                    </a:schemeClr>
                  </a:solidFill>
                </a:endParaRPr>
              </a:p>
              <a:p>
                <a:pPr algn="l"/>
                <a:endParaRPr lang="en-US" dirty="0">
                  <a:solidFill>
                    <a:schemeClr val="tx1">
                      <a:lumMod val="65000"/>
                      <a:lumOff val="35000"/>
                    </a:schemeClr>
                  </a:solidFill>
                </a:endParaRPr>
              </a:p>
              <a:p>
                <a:pPr algn="l"/>
                <a:endParaRPr lang="en-US" dirty="0">
                  <a:solidFill>
                    <a:schemeClr val="tx1">
                      <a:lumMod val="65000"/>
                      <a:lumOff val="35000"/>
                    </a:schemeClr>
                  </a:solidFill>
                </a:endParaRPr>
              </a:p>
            </p:txBody>
          </p:sp>
        </mc:Choice>
        <mc:Fallback xmlns="">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815731" y="2034284"/>
                <a:ext cx="9938657" cy="2412293"/>
              </a:xfrm>
              <a:blipFill>
                <a:blip r:embed="rId3"/>
                <a:stretch>
                  <a:fillRect l="-1288" t="-4304" r="-23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4"/>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7" descr="Diagram&#10;&#10;Description automatically generated">
            <a:extLst>
              <a:ext uri="{FF2B5EF4-FFF2-40B4-BE49-F238E27FC236}">
                <a16:creationId xmlns:a16="http://schemas.microsoft.com/office/drawing/2014/main" id="{255CF8E5-8E80-4DD1-AFCC-F0B7A820F955}"/>
              </a:ext>
            </a:extLst>
          </p:cNvPr>
          <p:cNvPicPr>
            <a:picLocks noChangeAspect="1"/>
          </p:cNvPicPr>
          <p:nvPr/>
        </p:nvPicPr>
        <p:blipFill>
          <a:blip r:embed="rId5"/>
          <a:stretch>
            <a:fillRect/>
          </a:stretch>
        </p:blipFill>
        <p:spPr>
          <a:xfrm>
            <a:off x="7178254" y="3628374"/>
            <a:ext cx="4528457" cy="2513516"/>
          </a:xfrm>
          <a:prstGeom prst="rect">
            <a:avLst/>
          </a:prstGeom>
        </p:spPr>
      </p:pic>
      <p:sp>
        <p:nvSpPr>
          <p:cNvPr id="10" name="TextBox 9">
            <a:extLst>
              <a:ext uri="{FF2B5EF4-FFF2-40B4-BE49-F238E27FC236}">
                <a16:creationId xmlns:a16="http://schemas.microsoft.com/office/drawing/2014/main" id="{F4696D25-E998-4285-9139-C6D3CBEED646}"/>
              </a:ext>
            </a:extLst>
          </p:cNvPr>
          <p:cNvSpPr txBox="1"/>
          <p:nvPr/>
        </p:nvSpPr>
        <p:spPr>
          <a:xfrm>
            <a:off x="815731" y="4193419"/>
            <a:ext cx="6260923" cy="1815882"/>
          </a:xfrm>
          <a:prstGeom prst="rect">
            <a:avLst/>
          </a:prstGeom>
          <a:noFill/>
        </p:spPr>
        <p:txBody>
          <a:bodyPr wrap="square">
            <a:spAutoFit/>
          </a:bodyPr>
          <a:lstStyle/>
          <a:p>
            <a:pPr algn="l"/>
            <a:r>
              <a:rPr lang="en-US" sz="2800" dirty="0">
                <a:solidFill>
                  <a:schemeClr val="tx1">
                    <a:lumMod val="65000"/>
                    <a:lumOff val="35000"/>
                  </a:schemeClr>
                </a:solidFill>
              </a:rPr>
              <a:t>-IBD: </a:t>
            </a:r>
          </a:p>
          <a:p>
            <a:pPr algn="l"/>
            <a:r>
              <a:rPr lang="en-US" sz="2800" dirty="0">
                <a:solidFill>
                  <a:schemeClr val="tx1">
                    <a:lumMod val="65000"/>
                    <a:lumOff val="35000"/>
                  </a:schemeClr>
                </a:solidFill>
              </a:rPr>
              <a:t>Two alleles are called IBD if they are copies of the </a:t>
            </a:r>
            <a:r>
              <a:rPr lang="en-US" sz="2800" b="1" dirty="0">
                <a:solidFill>
                  <a:schemeClr val="tx1">
                    <a:lumMod val="65000"/>
                    <a:lumOff val="35000"/>
                  </a:schemeClr>
                </a:solidFill>
              </a:rPr>
              <a:t>identical allele </a:t>
            </a:r>
            <a:r>
              <a:rPr lang="en-US" sz="2800" dirty="0">
                <a:solidFill>
                  <a:schemeClr val="tx1">
                    <a:lumMod val="65000"/>
                    <a:lumOff val="35000"/>
                  </a:schemeClr>
                </a:solidFill>
              </a:rPr>
              <a:t>carried by </a:t>
            </a:r>
            <a:r>
              <a:rPr lang="en-US" sz="2800" b="1" dirty="0">
                <a:solidFill>
                  <a:schemeClr val="tx1">
                    <a:lumMod val="65000"/>
                    <a:lumOff val="35000"/>
                  </a:schemeClr>
                </a:solidFill>
              </a:rPr>
              <a:t>a recent common ancestor</a:t>
            </a:r>
            <a:r>
              <a:rPr lang="en-US" sz="2800" dirty="0">
                <a:solidFill>
                  <a:schemeClr val="tx1">
                    <a:lumMod val="65000"/>
                    <a:lumOff val="35000"/>
                  </a:schemeClr>
                </a:solidFill>
              </a:rPr>
              <a:t>.</a:t>
            </a:r>
          </a:p>
        </p:txBody>
      </p:sp>
      <p:sp>
        <p:nvSpPr>
          <p:cNvPr id="12" name="TextBox 11">
            <a:extLst>
              <a:ext uri="{FF2B5EF4-FFF2-40B4-BE49-F238E27FC236}">
                <a16:creationId xmlns:a16="http://schemas.microsoft.com/office/drawing/2014/main" id="{BCF2FCBF-C468-4E76-AB70-36EA6F06B9BB}"/>
              </a:ext>
            </a:extLst>
          </p:cNvPr>
          <p:cNvSpPr txBox="1"/>
          <p:nvPr/>
        </p:nvSpPr>
        <p:spPr>
          <a:xfrm>
            <a:off x="7396145" y="6194497"/>
            <a:ext cx="4528457" cy="369332"/>
          </a:xfrm>
          <a:prstGeom prst="rect">
            <a:avLst/>
          </a:prstGeom>
          <a:noFill/>
        </p:spPr>
        <p:txBody>
          <a:bodyPr wrap="square">
            <a:spAutoFit/>
          </a:bodyPr>
          <a:lstStyle/>
          <a:p>
            <a:r>
              <a:rPr lang="en-US" dirty="0"/>
              <a:t>https://isogg.org/wiki/Identical_by_descent</a:t>
            </a:r>
          </a:p>
        </p:txBody>
      </p:sp>
    </p:spTree>
    <p:extLst>
      <p:ext uri="{BB962C8B-B14F-4D97-AF65-F5344CB8AC3E}">
        <p14:creationId xmlns:p14="http://schemas.microsoft.com/office/powerpoint/2010/main" val="369685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795148"/>
            <a:ext cx="9229969" cy="971550"/>
          </a:xfrm>
        </p:spPr>
        <p:txBody>
          <a:bodyPr>
            <a:normAutofit/>
          </a:bodyPr>
          <a:lstStyle/>
          <a:p>
            <a:pPr algn="l"/>
            <a:r>
              <a:rPr lang="en-US" sz="4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Heritability</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438031" y="1983921"/>
                <a:ext cx="9144000" cy="4358822"/>
              </a:xfrm>
            </p:spPr>
            <p:txBody>
              <a:bodyPr>
                <a:normAutofit/>
              </a:bodyPr>
              <a:lstStyle/>
              <a:p>
                <a:pPr algn="l"/>
                <a:r>
                  <a:rPr lang="en-US" sz="2800" dirty="0">
                    <a:solidFill>
                      <a:schemeClr val="tx1">
                        <a:lumMod val="65000"/>
                        <a:lumOff val="35000"/>
                      </a:schemeClr>
                    </a:solidFill>
                  </a:rPr>
                  <a:t>The proportion of trait variance that can be attributed to genetic variance</a:t>
                </a:r>
                <a:endParaRPr lang="en-US" sz="2800" b="0" i="1" dirty="0">
                  <a:solidFill>
                    <a:schemeClr val="tx1">
                      <a:lumMod val="65000"/>
                      <a:lumOff val="35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p>
                        <m:sSupPr>
                          <m:ctrlPr>
                            <a:rPr lang="en-US" sz="2800" b="0" i="1" smtClean="0">
                              <a:solidFill>
                                <a:schemeClr val="tx1">
                                  <a:lumMod val="65000"/>
                                  <a:lumOff val="35000"/>
                                </a:schemeClr>
                              </a:solidFill>
                              <a:latin typeface="Cambria Math" panose="02040503050406030204" pitchFamily="18" charset="0"/>
                            </a:rPr>
                          </m:ctrlPr>
                        </m:sSupPr>
                        <m:e>
                          <m:r>
                            <a:rPr lang="en-US" sz="2800" b="0" i="1" smtClean="0">
                              <a:solidFill>
                                <a:schemeClr val="tx1">
                                  <a:lumMod val="65000"/>
                                  <a:lumOff val="35000"/>
                                </a:schemeClr>
                              </a:solidFill>
                              <a:latin typeface="Cambria Math" panose="02040503050406030204" pitchFamily="18" charset="0"/>
                            </a:rPr>
                            <m:t>h</m:t>
                          </m:r>
                        </m:e>
                        <m:sup>
                          <m:r>
                            <a:rPr lang="en-US" sz="2800" b="0" i="1" smtClean="0">
                              <a:solidFill>
                                <a:schemeClr val="tx1">
                                  <a:lumMod val="65000"/>
                                  <a:lumOff val="35000"/>
                                </a:schemeClr>
                              </a:solidFill>
                              <a:latin typeface="Cambria Math" panose="02040503050406030204" pitchFamily="18" charset="0"/>
                            </a:rPr>
                            <m:t>2</m:t>
                          </m:r>
                        </m:sup>
                      </m:sSup>
                      <m:r>
                        <a:rPr lang="en-US" sz="2800" b="0" i="1" smtClean="0">
                          <a:solidFill>
                            <a:schemeClr val="tx1">
                              <a:lumMod val="65000"/>
                              <a:lumOff val="35000"/>
                            </a:schemeClr>
                          </a:solidFill>
                          <a:latin typeface="Cambria Math" panose="02040503050406030204" pitchFamily="18" charset="0"/>
                        </a:rPr>
                        <m:t>=</m:t>
                      </m:r>
                      <m:f>
                        <m:fPr>
                          <m:ctrlPr>
                            <a:rPr lang="en-US" sz="2800" b="0" i="1" smtClean="0">
                              <a:solidFill>
                                <a:schemeClr val="tx1">
                                  <a:lumMod val="65000"/>
                                  <a:lumOff val="35000"/>
                                </a:schemeClr>
                              </a:solidFill>
                              <a:latin typeface="Cambria Math" panose="02040503050406030204" pitchFamily="18" charset="0"/>
                            </a:rPr>
                          </m:ctrlPr>
                        </m:fPr>
                        <m:num>
                          <m:sSubSup>
                            <m:sSubSupPr>
                              <m:ctrlPr>
                                <a:rPr lang="en-US" sz="2800" b="0" i="1" smtClean="0">
                                  <a:solidFill>
                                    <a:schemeClr val="tx1">
                                      <a:lumMod val="65000"/>
                                      <a:lumOff val="35000"/>
                                    </a:schemeClr>
                                  </a:solidFill>
                                  <a:latin typeface="Cambria Math" panose="02040503050406030204" pitchFamily="18" charset="0"/>
                                </a:rPr>
                              </m:ctrlPr>
                            </m:sSubSupPr>
                            <m:e>
                              <m:r>
                                <a:rPr lang="en-US" sz="2800" b="0" i="1" smtClean="0">
                                  <a:solidFill>
                                    <a:schemeClr val="tx1">
                                      <a:lumMod val="65000"/>
                                      <a:lumOff val="35000"/>
                                    </a:schemeClr>
                                  </a:solidFill>
                                  <a:latin typeface="Cambria Math" panose="02040503050406030204" pitchFamily="18" charset="0"/>
                                </a:rPr>
                                <m:t>𝜎</m:t>
                              </m:r>
                            </m:e>
                            <m:sub>
                              <m:r>
                                <a:rPr lang="en-US" sz="2800" b="0" i="1" smtClean="0">
                                  <a:solidFill>
                                    <a:schemeClr val="tx1">
                                      <a:lumMod val="65000"/>
                                      <a:lumOff val="35000"/>
                                    </a:schemeClr>
                                  </a:solidFill>
                                  <a:latin typeface="Cambria Math" panose="02040503050406030204" pitchFamily="18" charset="0"/>
                                </a:rPr>
                                <m:t>𝑔</m:t>
                              </m:r>
                            </m:sub>
                            <m:sup>
                              <m:r>
                                <a:rPr lang="en-US" sz="2800" b="0" i="1" smtClean="0">
                                  <a:solidFill>
                                    <a:schemeClr val="tx1">
                                      <a:lumMod val="65000"/>
                                      <a:lumOff val="35000"/>
                                    </a:schemeClr>
                                  </a:solidFill>
                                  <a:latin typeface="Cambria Math" panose="02040503050406030204" pitchFamily="18" charset="0"/>
                                </a:rPr>
                                <m:t>2</m:t>
                              </m:r>
                            </m:sup>
                          </m:sSubSup>
                        </m:num>
                        <m:den>
                          <m:sSubSup>
                            <m:sSubSupPr>
                              <m:ctrlPr>
                                <a:rPr lang="en-US" sz="2800" i="1">
                                  <a:solidFill>
                                    <a:schemeClr val="tx1">
                                      <a:lumMod val="65000"/>
                                      <a:lumOff val="35000"/>
                                    </a:schemeClr>
                                  </a:solidFill>
                                  <a:latin typeface="Cambria Math" panose="02040503050406030204" pitchFamily="18" charset="0"/>
                                </a:rPr>
                              </m:ctrlPr>
                            </m:sSubSupPr>
                            <m:e>
                              <m:r>
                                <a:rPr lang="en-US" sz="2800" i="1">
                                  <a:solidFill>
                                    <a:schemeClr val="tx1">
                                      <a:lumMod val="65000"/>
                                      <a:lumOff val="35000"/>
                                    </a:schemeClr>
                                  </a:solidFill>
                                  <a:latin typeface="Cambria Math" panose="02040503050406030204" pitchFamily="18" charset="0"/>
                                </a:rPr>
                                <m:t>𝜎</m:t>
                              </m:r>
                            </m:e>
                            <m:sub>
                              <m:r>
                                <a:rPr lang="en-US" sz="2800" i="1">
                                  <a:solidFill>
                                    <a:schemeClr val="tx1">
                                      <a:lumMod val="65000"/>
                                      <a:lumOff val="35000"/>
                                    </a:schemeClr>
                                  </a:solidFill>
                                  <a:latin typeface="Cambria Math" panose="02040503050406030204" pitchFamily="18" charset="0"/>
                                </a:rPr>
                                <m:t>𝑔</m:t>
                              </m:r>
                            </m:sub>
                            <m:sup>
                              <m:r>
                                <a:rPr lang="en-US" sz="2800" i="1">
                                  <a:solidFill>
                                    <a:schemeClr val="tx1">
                                      <a:lumMod val="65000"/>
                                      <a:lumOff val="35000"/>
                                    </a:schemeClr>
                                  </a:solidFill>
                                  <a:latin typeface="Cambria Math" panose="02040503050406030204" pitchFamily="18" charset="0"/>
                                </a:rPr>
                                <m:t>2</m:t>
                              </m:r>
                            </m:sup>
                          </m:sSubSup>
                          <m:r>
                            <a:rPr lang="en-US" sz="2800" b="0" i="1" smtClean="0">
                              <a:solidFill>
                                <a:schemeClr val="tx1">
                                  <a:lumMod val="65000"/>
                                  <a:lumOff val="35000"/>
                                </a:schemeClr>
                              </a:solidFill>
                              <a:latin typeface="Cambria Math" panose="02040503050406030204" pitchFamily="18" charset="0"/>
                            </a:rPr>
                            <m:t>+</m:t>
                          </m:r>
                          <m:sSubSup>
                            <m:sSubSupPr>
                              <m:ctrlPr>
                                <a:rPr lang="en-US" sz="2800" i="1">
                                  <a:solidFill>
                                    <a:schemeClr val="tx1">
                                      <a:lumMod val="65000"/>
                                      <a:lumOff val="35000"/>
                                    </a:schemeClr>
                                  </a:solidFill>
                                  <a:latin typeface="Cambria Math" panose="02040503050406030204" pitchFamily="18" charset="0"/>
                                </a:rPr>
                              </m:ctrlPr>
                            </m:sSubSupPr>
                            <m:e>
                              <m:r>
                                <a:rPr lang="en-US" sz="2800" i="1">
                                  <a:solidFill>
                                    <a:schemeClr val="tx1">
                                      <a:lumMod val="65000"/>
                                      <a:lumOff val="35000"/>
                                    </a:schemeClr>
                                  </a:solidFill>
                                  <a:latin typeface="Cambria Math" panose="02040503050406030204" pitchFamily="18" charset="0"/>
                                </a:rPr>
                                <m:t>𝜎</m:t>
                              </m:r>
                            </m:e>
                            <m:sub>
                              <m:r>
                                <a:rPr lang="en-US" sz="2800" b="0" i="1" smtClean="0">
                                  <a:solidFill>
                                    <a:schemeClr val="tx1">
                                      <a:lumMod val="65000"/>
                                      <a:lumOff val="35000"/>
                                    </a:schemeClr>
                                  </a:solidFill>
                                  <a:latin typeface="Cambria Math" panose="02040503050406030204" pitchFamily="18" charset="0"/>
                                </a:rPr>
                                <m:t>𝑒</m:t>
                              </m:r>
                            </m:sub>
                            <m:sup>
                              <m:r>
                                <a:rPr lang="en-US" sz="2800" i="1">
                                  <a:solidFill>
                                    <a:schemeClr val="tx1">
                                      <a:lumMod val="65000"/>
                                      <a:lumOff val="35000"/>
                                    </a:schemeClr>
                                  </a:solidFill>
                                  <a:latin typeface="Cambria Math" panose="02040503050406030204" pitchFamily="18" charset="0"/>
                                </a:rPr>
                                <m:t>2</m:t>
                              </m:r>
                            </m:sup>
                          </m:sSubSup>
                        </m:den>
                      </m:f>
                    </m:oMath>
                  </m:oMathPara>
                </a14:m>
                <a:endParaRPr lang="en-US" sz="2800" dirty="0">
                  <a:solidFill>
                    <a:schemeClr val="tx1">
                      <a:lumMod val="65000"/>
                      <a:lumOff val="35000"/>
                    </a:schemeClr>
                  </a:solidFill>
                </a:endParaRPr>
              </a:p>
              <a:p>
                <a:pPr algn="l"/>
                <a:endParaRPr lang="en-US" sz="2800" b="0" i="1" dirty="0">
                  <a:solidFill>
                    <a:schemeClr val="tx1">
                      <a:lumMod val="65000"/>
                      <a:lumOff val="35000"/>
                    </a:schemeClr>
                  </a:solidFill>
                  <a:latin typeface="Cambria Math" panose="02040503050406030204" pitchFamily="18" charset="0"/>
                </a:endParaRPr>
              </a:p>
              <a:p>
                <a:pPr algn="l"/>
                <a14:m>
                  <m:oMath xmlns:m="http://schemas.openxmlformats.org/officeDocument/2006/math">
                    <m:sSubSup>
                      <m:sSubSupPr>
                        <m:ctrlPr>
                          <a:rPr lang="en-US" sz="2800" b="0" i="1" smtClean="0">
                            <a:solidFill>
                              <a:schemeClr val="tx1">
                                <a:lumMod val="65000"/>
                                <a:lumOff val="35000"/>
                              </a:schemeClr>
                            </a:solidFill>
                            <a:latin typeface="Cambria Math" panose="02040503050406030204" pitchFamily="18" charset="0"/>
                          </a:rPr>
                        </m:ctrlPr>
                      </m:sSubSupPr>
                      <m:e>
                        <m:r>
                          <a:rPr lang="en-US" sz="2800" b="0" i="1" smtClean="0">
                            <a:solidFill>
                              <a:schemeClr val="tx1">
                                <a:lumMod val="65000"/>
                                <a:lumOff val="35000"/>
                              </a:schemeClr>
                            </a:solidFill>
                            <a:latin typeface="Cambria Math" panose="02040503050406030204" pitchFamily="18" charset="0"/>
                          </a:rPr>
                          <m:t>𝜎</m:t>
                        </m:r>
                      </m:e>
                      <m:sub>
                        <m:r>
                          <a:rPr lang="en-US" sz="2800" b="0" i="1" smtClean="0">
                            <a:solidFill>
                              <a:schemeClr val="tx1">
                                <a:lumMod val="65000"/>
                                <a:lumOff val="35000"/>
                              </a:schemeClr>
                            </a:solidFill>
                            <a:latin typeface="Cambria Math" panose="02040503050406030204" pitchFamily="18" charset="0"/>
                          </a:rPr>
                          <m:t>𝑔</m:t>
                        </m:r>
                      </m:sub>
                      <m:sup>
                        <m:r>
                          <a:rPr lang="en-US" sz="2800" b="0" i="1" smtClean="0">
                            <a:solidFill>
                              <a:schemeClr val="tx1">
                                <a:lumMod val="65000"/>
                                <a:lumOff val="35000"/>
                              </a:schemeClr>
                            </a:solidFill>
                            <a:latin typeface="Cambria Math" panose="02040503050406030204" pitchFamily="18" charset="0"/>
                          </a:rPr>
                          <m:t>2</m:t>
                        </m:r>
                      </m:sup>
                    </m:sSubSup>
                  </m:oMath>
                </a14:m>
                <a:r>
                  <a:rPr lang="en-US" sz="2800" dirty="0">
                    <a:solidFill>
                      <a:schemeClr val="tx1">
                        <a:lumMod val="65000"/>
                        <a:lumOff val="35000"/>
                      </a:schemeClr>
                    </a:solidFill>
                  </a:rPr>
                  <a:t>: genetic effect variance component</a:t>
                </a:r>
              </a:p>
              <a:p>
                <a:pPr algn="l"/>
                <a:endParaRPr lang="en-US" sz="2800" i="1" dirty="0">
                  <a:solidFill>
                    <a:schemeClr val="tx1">
                      <a:lumMod val="65000"/>
                      <a:lumOff val="35000"/>
                    </a:schemeClr>
                  </a:solidFill>
                  <a:latin typeface="Cambria Math" panose="02040503050406030204" pitchFamily="18" charset="0"/>
                </a:endParaRPr>
              </a:p>
              <a:p>
                <a:pPr algn="l"/>
                <a14:m>
                  <m:oMath xmlns:m="http://schemas.openxmlformats.org/officeDocument/2006/math">
                    <m:sSubSup>
                      <m:sSubSupPr>
                        <m:ctrlPr>
                          <a:rPr lang="en-US" sz="2800" i="1" smtClean="0">
                            <a:solidFill>
                              <a:schemeClr val="tx1">
                                <a:lumMod val="65000"/>
                                <a:lumOff val="35000"/>
                              </a:schemeClr>
                            </a:solidFill>
                            <a:latin typeface="Cambria Math" panose="02040503050406030204" pitchFamily="18" charset="0"/>
                          </a:rPr>
                        </m:ctrlPr>
                      </m:sSubSupPr>
                      <m:e>
                        <m:r>
                          <a:rPr lang="en-US" sz="2800" i="1">
                            <a:solidFill>
                              <a:schemeClr val="tx1">
                                <a:lumMod val="65000"/>
                                <a:lumOff val="35000"/>
                              </a:schemeClr>
                            </a:solidFill>
                            <a:latin typeface="Cambria Math" panose="02040503050406030204" pitchFamily="18" charset="0"/>
                          </a:rPr>
                          <m:t>𝜎</m:t>
                        </m:r>
                      </m:e>
                      <m:sub>
                        <m:r>
                          <a:rPr lang="en-US" sz="2800" b="0" i="1" smtClean="0">
                            <a:solidFill>
                              <a:schemeClr val="tx1">
                                <a:lumMod val="65000"/>
                                <a:lumOff val="35000"/>
                              </a:schemeClr>
                            </a:solidFill>
                            <a:latin typeface="Cambria Math" panose="02040503050406030204" pitchFamily="18" charset="0"/>
                          </a:rPr>
                          <m:t>𝑒</m:t>
                        </m:r>
                      </m:sub>
                      <m:sup>
                        <m:r>
                          <a:rPr lang="en-US" sz="2800" i="1">
                            <a:solidFill>
                              <a:schemeClr val="tx1">
                                <a:lumMod val="65000"/>
                                <a:lumOff val="35000"/>
                              </a:schemeClr>
                            </a:solidFill>
                            <a:latin typeface="Cambria Math" panose="02040503050406030204" pitchFamily="18" charset="0"/>
                          </a:rPr>
                          <m:t>2</m:t>
                        </m:r>
                      </m:sup>
                    </m:sSubSup>
                  </m:oMath>
                </a14:m>
                <a:r>
                  <a:rPr lang="en-US" sz="2800" dirty="0">
                    <a:solidFill>
                      <a:schemeClr val="tx1">
                        <a:lumMod val="65000"/>
                        <a:lumOff val="35000"/>
                      </a:schemeClr>
                    </a:solidFill>
                  </a:rPr>
                  <a:t>: environmental effect variance component.</a:t>
                </a:r>
              </a:p>
            </p:txBody>
          </p:sp>
        </mc:Choice>
        <mc:Fallback xmlns="">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1438031" y="1983921"/>
                <a:ext cx="9144000" cy="4358822"/>
              </a:xfrm>
              <a:blipFill>
                <a:blip r:embed="rId3"/>
                <a:stretch>
                  <a:fillRect l="-1400" t="-22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4"/>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325459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001008"/>
            <a:ext cx="11663607" cy="971550"/>
          </a:xfrm>
        </p:spPr>
        <p:txBody>
          <a:bodyPr>
            <a:normAutofit/>
          </a:bodyPr>
          <a:lstStyle/>
          <a:p>
            <a:pPr algn="l"/>
            <a:r>
              <a:rPr lang="en-US" sz="4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Methods for heritability estimation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119264" y="2337581"/>
                <a:ext cx="10537371" cy="3818932"/>
              </a:xfrm>
            </p:spPr>
            <p:txBody>
              <a:bodyPr>
                <a:normAutofit/>
              </a:bodyPr>
              <a:lstStyle/>
              <a:p>
                <a:pPr marL="342900" indent="-342900" algn="l">
                  <a:buFont typeface="Arial" panose="020B0604020202020204" pitchFamily="34" charset="0"/>
                  <a:buChar char="•"/>
                </a:pPr>
                <a:r>
                  <a:rPr lang="en-US" sz="2800" dirty="0">
                    <a:solidFill>
                      <a:schemeClr val="tx1">
                        <a:lumMod val="65000"/>
                        <a:lumOff val="35000"/>
                      </a:schemeClr>
                    </a:solidFill>
                  </a:rPr>
                  <a:t>Pre-genome era:</a:t>
                </a:r>
                <a:r>
                  <a:rPr lang="zh-CN" altLang="en-US" sz="2800" dirty="0">
                    <a:solidFill>
                      <a:schemeClr val="tx1">
                        <a:lumMod val="65000"/>
                        <a:lumOff val="35000"/>
                      </a:schemeClr>
                    </a:solidFill>
                  </a:rPr>
                  <a:t> </a:t>
                </a:r>
                <a:r>
                  <a:rPr lang="en-US" sz="2800" dirty="0">
                    <a:solidFill>
                      <a:schemeClr val="tx1">
                        <a:lumMod val="65000"/>
                        <a:lumOff val="35000"/>
                      </a:schemeClr>
                    </a:solidFill>
                  </a:rPr>
                  <a:t>regression model based on close relatives, twins or siblings.</a:t>
                </a:r>
              </a:p>
              <a:p>
                <a:pPr marL="457200" indent="-457200" algn="l">
                  <a:buAutoNum type="arabicPeriod"/>
                </a:pPr>
                <a:endParaRPr lang="en-US" sz="2800" dirty="0">
                  <a:solidFill>
                    <a:schemeClr val="tx1">
                      <a:lumMod val="65000"/>
                      <a:lumOff val="35000"/>
                    </a:schemeClr>
                  </a:solidFill>
                </a:endParaRPr>
              </a:p>
              <a:p>
                <a:pPr marL="342900" indent="-342900" algn="l">
                  <a:buFont typeface="Arial" panose="020B0604020202020204" pitchFamily="34" charset="0"/>
                  <a:buChar char="•"/>
                </a:pPr>
                <a:r>
                  <a:rPr lang="it-IT" sz="2800" dirty="0">
                    <a:solidFill>
                      <a:schemeClr val="tx1">
                        <a:lumMod val="65000"/>
                        <a:lumOff val="35000"/>
                      </a:schemeClr>
                    </a:solidFill>
                  </a:rPr>
                  <a:t>Multivariate Normal (MVN) variance component model</a:t>
                </a:r>
                <a:r>
                  <a:rPr lang="en-US" sz="2800" dirty="0">
                    <a:solidFill>
                      <a:schemeClr val="tx1">
                        <a:lumMod val="65000"/>
                        <a:lumOff val="35000"/>
                      </a:schemeClr>
                    </a:solidFill>
                  </a:rPr>
                  <a:t>:</a:t>
                </a:r>
              </a:p>
              <a:p>
                <a:pPr algn="l"/>
                <a:r>
                  <a:rPr lang="en-US" sz="2800" dirty="0">
                    <a:solidFill>
                      <a:schemeClr val="tx1">
                        <a:lumMod val="65000"/>
                        <a:lumOff val="35000"/>
                      </a:schemeClr>
                    </a:solidFill>
                  </a:rPr>
                  <a:t>            </a:t>
                </a:r>
              </a:p>
              <a:p>
                <a:pPr algn="l"/>
                <a14:m>
                  <m:oMathPara xmlns:m="http://schemas.openxmlformats.org/officeDocument/2006/math">
                    <m:oMathParaPr>
                      <m:jc m:val="centerGroup"/>
                    </m:oMathParaPr>
                    <m:oMath xmlns:m="http://schemas.openxmlformats.org/officeDocument/2006/math">
                      <m:r>
                        <a:rPr lang="en-US" sz="2800" b="1" i="1" smtClean="0">
                          <a:solidFill>
                            <a:schemeClr val="tx1">
                              <a:lumMod val="65000"/>
                              <a:lumOff val="35000"/>
                            </a:schemeClr>
                          </a:solidFill>
                          <a:latin typeface="Cambria Math" panose="02040503050406030204" pitchFamily="18" charset="0"/>
                        </a:rPr>
                        <m:t>𝒚</m:t>
                      </m:r>
                      <m:r>
                        <a:rPr lang="en-US" sz="2800" b="1" i="1" smtClean="0">
                          <a:solidFill>
                            <a:schemeClr val="tx1">
                              <a:lumMod val="65000"/>
                              <a:lumOff val="35000"/>
                            </a:schemeClr>
                          </a:solidFill>
                          <a:latin typeface="Cambria Math" panose="02040503050406030204" pitchFamily="18" charset="0"/>
                        </a:rPr>
                        <m:t>~</m:t>
                      </m:r>
                      <m:r>
                        <a:rPr lang="en-US" sz="2800" b="0" i="1" smtClean="0">
                          <a:solidFill>
                            <a:schemeClr val="tx1">
                              <a:lumMod val="65000"/>
                              <a:lumOff val="35000"/>
                            </a:schemeClr>
                          </a:solidFill>
                          <a:latin typeface="Cambria Math" panose="02040503050406030204" pitchFamily="18" charset="0"/>
                        </a:rPr>
                        <m:t>𝑀𝑉𝑁</m:t>
                      </m:r>
                      <m:r>
                        <a:rPr lang="en-US" sz="2800" b="0" i="1" smtClean="0">
                          <a:solidFill>
                            <a:schemeClr val="tx1">
                              <a:lumMod val="65000"/>
                              <a:lumOff val="35000"/>
                            </a:schemeClr>
                          </a:solidFill>
                          <a:latin typeface="Cambria Math" panose="02040503050406030204" pitchFamily="18" charset="0"/>
                        </a:rPr>
                        <m:t>(</m:t>
                      </m:r>
                      <m:r>
                        <a:rPr lang="en-US" sz="2800" b="0" i="1" smtClean="0">
                          <a:solidFill>
                            <a:schemeClr val="tx1">
                              <a:lumMod val="65000"/>
                              <a:lumOff val="35000"/>
                            </a:schemeClr>
                          </a:solidFill>
                          <a:latin typeface="Cambria Math" panose="02040503050406030204" pitchFamily="18" charset="0"/>
                        </a:rPr>
                        <m:t>𝜇</m:t>
                      </m:r>
                      <m:r>
                        <a:rPr lang="en-US" sz="2800" b="1" i="1" smtClean="0">
                          <a:solidFill>
                            <a:schemeClr val="tx1">
                              <a:lumMod val="65000"/>
                              <a:lumOff val="35000"/>
                            </a:schemeClr>
                          </a:solidFill>
                          <a:latin typeface="Cambria Math" panose="02040503050406030204" pitchFamily="18" charset="0"/>
                        </a:rPr>
                        <m:t>𝟏</m:t>
                      </m:r>
                      <m:r>
                        <a:rPr lang="en-US" sz="2800" b="1" i="1" smtClean="0">
                          <a:solidFill>
                            <a:schemeClr val="tx1">
                              <a:lumMod val="65000"/>
                              <a:lumOff val="35000"/>
                            </a:schemeClr>
                          </a:solidFill>
                          <a:latin typeface="Cambria Math" panose="02040503050406030204" pitchFamily="18" charset="0"/>
                        </a:rPr>
                        <m:t>,</m:t>
                      </m:r>
                      <m:r>
                        <a:rPr lang="en-US" sz="2800" b="0" i="1" smtClean="0">
                          <a:solidFill>
                            <a:schemeClr val="tx1">
                              <a:lumMod val="65000"/>
                              <a:lumOff val="35000"/>
                            </a:schemeClr>
                          </a:solidFill>
                          <a:latin typeface="Cambria Math" panose="02040503050406030204" pitchFamily="18" charset="0"/>
                        </a:rPr>
                        <m:t> </m:t>
                      </m:r>
                      <m:r>
                        <a:rPr lang="en-US" sz="2800" b="1" i="1" smtClean="0">
                          <a:solidFill>
                            <a:schemeClr val="tx1">
                              <a:lumMod val="65000"/>
                              <a:lumOff val="35000"/>
                            </a:schemeClr>
                          </a:solidFill>
                          <a:latin typeface="Cambria Math" panose="02040503050406030204" pitchFamily="18" charset="0"/>
                        </a:rPr>
                        <m:t>𝑽</m:t>
                      </m:r>
                      <m:r>
                        <a:rPr lang="en-US" sz="2800" b="0" i="1" smtClean="0">
                          <a:solidFill>
                            <a:schemeClr val="tx1">
                              <a:lumMod val="65000"/>
                              <a:lumOff val="35000"/>
                            </a:schemeClr>
                          </a:solidFill>
                          <a:latin typeface="Cambria Math" panose="02040503050406030204" pitchFamily="18" charset="0"/>
                        </a:rPr>
                        <m:t>)</m:t>
                      </m:r>
                    </m:oMath>
                  </m:oMathPara>
                </a14:m>
                <a:endParaRPr lang="en-US" sz="2800" dirty="0">
                  <a:solidFill>
                    <a:schemeClr val="tx1">
                      <a:lumMod val="65000"/>
                      <a:lumOff val="35000"/>
                    </a:schemeClr>
                  </a:solidFill>
                </a:endParaRPr>
              </a:p>
              <a:p>
                <a:r>
                  <a:rPr lang="en-US" sz="2800" b="0" dirty="0">
                    <a:solidFill>
                      <a:schemeClr val="tx1">
                        <a:lumMod val="65000"/>
                        <a:lumOff val="35000"/>
                      </a:schemeClr>
                    </a:solidFill>
                  </a:rPr>
                  <a:t> </a:t>
                </a:r>
                <a14:m>
                  <m:oMath xmlns:m="http://schemas.openxmlformats.org/officeDocument/2006/math">
                    <m:r>
                      <a:rPr lang="en-US" sz="2800" b="1" i="0" smtClean="0">
                        <a:solidFill>
                          <a:schemeClr val="tx1">
                            <a:lumMod val="65000"/>
                            <a:lumOff val="35000"/>
                          </a:schemeClr>
                        </a:solidFill>
                        <a:latin typeface="Cambria Math" panose="02040503050406030204" pitchFamily="18" charset="0"/>
                      </a:rPr>
                      <m:t>𝐕</m:t>
                    </m:r>
                    <m:r>
                      <a:rPr lang="en-US" sz="2800" b="0" i="0" smtClean="0">
                        <a:solidFill>
                          <a:schemeClr val="tx1">
                            <a:lumMod val="65000"/>
                            <a:lumOff val="35000"/>
                          </a:schemeClr>
                        </a:solidFill>
                        <a:latin typeface="Cambria Math" panose="02040503050406030204" pitchFamily="18" charset="0"/>
                      </a:rPr>
                      <m:t>=</m:t>
                    </m:r>
                    <m:r>
                      <a:rPr lang="en-US" sz="2800" b="0" i="1" smtClean="0">
                        <a:solidFill>
                          <a:schemeClr val="tx1">
                            <a:lumMod val="65000"/>
                            <a:lumOff val="35000"/>
                          </a:schemeClr>
                        </a:solidFill>
                        <a:latin typeface="Cambria Math" panose="02040503050406030204" pitchFamily="18" charset="0"/>
                      </a:rPr>
                      <m:t>2</m:t>
                    </m:r>
                    <m:r>
                      <a:rPr lang="en-US" sz="2800" b="1" i="0" smtClean="0">
                        <a:solidFill>
                          <a:schemeClr val="tx1">
                            <a:lumMod val="65000"/>
                            <a:lumOff val="35000"/>
                          </a:schemeClr>
                        </a:solidFill>
                        <a:latin typeface="Cambria Math" panose="02040503050406030204" pitchFamily="18" charset="0"/>
                      </a:rPr>
                      <m:t>𝚽</m:t>
                    </m:r>
                    <m:sSubSup>
                      <m:sSubSupPr>
                        <m:ctrlPr>
                          <a:rPr lang="en-US" sz="2800" i="1">
                            <a:solidFill>
                              <a:schemeClr val="tx1">
                                <a:lumMod val="65000"/>
                                <a:lumOff val="35000"/>
                              </a:schemeClr>
                            </a:solidFill>
                            <a:latin typeface="Cambria Math" panose="02040503050406030204" pitchFamily="18" charset="0"/>
                          </a:rPr>
                        </m:ctrlPr>
                      </m:sSubSupPr>
                      <m:e>
                        <m:r>
                          <a:rPr lang="en-US" sz="2800" i="1">
                            <a:solidFill>
                              <a:schemeClr val="tx1">
                                <a:lumMod val="65000"/>
                                <a:lumOff val="35000"/>
                              </a:schemeClr>
                            </a:solidFill>
                            <a:latin typeface="Cambria Math" panose="02040503050406030204" pitchFamily="18" charset="0"/>
                          </a:rPr>
                          <m:t>𝜎</m:t>
                        </m:r>
                      </m:e>
                      <m:sub>
                        <m:r>
                          <a:rPr lang="en-US" sz="2800" i="1">
                            <a:solidFill>
                              <a:schemeClr val="tx1">
                                <a:lumMod val="65000"/>
                                <a:lumOff val="35000"/>
                              </a:schemeClr>
                            </a:solidFill>
                            <a:latin typeface="Cambria Math" panose="02040503050406030204" pitchFamily="18" charset="0"/>
                          </a:rPr>
                          <m:t>𝑔</m:t>
                        </m:r>
                      </m:sub>
                      <m:sup>
                        <m:r>
                          <a:rPr lang="en-US" sz="2800" i="1">
                            <a:solidFill>
                              <a:schemeClr val="tx1">
                                <a:lumMod val="65000"/>
                                <a:lumOff val="35000"/>
                              </a:schemeClr>
                            </a:solidFill>
                            <a:latin typeface="Cambria Math" panose="02040503050406030204" pitchFamily="18" charset="0"/>
                          </a:rPr>
                          <m:t>2</m:t>
                        </m:r>
                      </m:sup>
                    </m:sSubSup>
                    <m:r>
                      <a:rPr lang="en-US" sz="2800" b="0" i="1" smtClean="0">
                        <a:solidFill>
                          <a:schemeClr val="tx1">
                            <a:lumMod val="65000"/>
                            <a:lumOff val="35000"/>
                          </a:schemeClr>
                        </a:solidFill>
                        <a:latin typeface="Cambria Math" panose="02040503050406030204" pitchFamily="18" charset="0"/>
                      </a:rPr>
                      <m:t>+</m:t>
                    </m:r>
                    <m:sSubSup>
                      <m:sSubSupPr>
                        <m:ctrlPr>
                          <a:rPr lang="en-US" sz="2800" b="0" i="1" smtClean="0">
                            <a:solidFill>
                              <a:schemeClr val="tx1">
                                <a:lumMod val="65000"/>
                                <a:lumOff val="35000"/>
                              </a:schemeClr>
                            </a:solidFill>
                            <a:latin typeface="Cambria Math" panose="02040503050406030204" pitchFamily="18" charset="0"/>
                          </a:rPr>
                        </m:ctrlPr>
                      </m:sSubSupPr>
                      <m:e>
                        <m:r>
                          <a:rPr lang="en-US" sz="2800" b="0" i="1" smtClean="0">
                            <a:solidFill>
                              <a:schemeClr val="tx1">
                                <a:lumMod val="65000"/>
                                <a:lumOff val="35000"/>
                              </a:schemeClr>
                            </a:solidFill>
                            <a:latin typeface="Cambria Math" panose="02040503050406030204" pitchFamily="18" charset="0"/>
                          </a:rPr>
                          <m:t>𝜎</m:t>
                        </m:r>
                      </m:e>
                      <m:sub>
                        <m:r>
                          <a:rPr lang="en-US" sz="2800" b="0" i="1" smtClean="0">
                            <a:solidFill>
                              <a:schemeClr val="tx1">
                                <a:lumMod val="65000"/>
                                <a:lumOff val="35000"/>
                              </a:schemeClr>
                            </a:solidFill>
                            <a:latin typeface="Cambria Math" panose="02040503050406030204" pitchFamily="18" charset="0"/>
                          </a:rPr>
                          <m:t>𝑒</m:t>
                        </m:r>
                      </m:sub>
                      <m:sup>
                        <m:r>
                          <a:rPr lang="en-US" sz="2800" b="0" i="1" smtClean="0">
                            <a:solidFill>
                              <a:schemeClr val="tx1">
                                <a:lumMod val="65000"/>
                                <a:lumOff val="35000"/>
                              </a:schemeClr>
                            </a:solidFill>
                            <a:latin typeface="Cambria Math" panose="02040503050406030204" pitchFamily="18" charset="0"/>
                          </a:rPr>
                          <m:t>2</m:t>
                        </m:r>
                      </m:sup>
                    </m:sSubSup>
                    <m:r>
                      <a:rPr lang="en-US" sz="2800" b="1" i="1" smtClean="0">
                        <a:solidFill>
                          <a:schemeClr val="tx1">
                            <a:lumMod val="65000"/>
                            <a:lumOff val="35000"/>
                          </a:schemeClr>
                        </a:solidFill>
                        <a:latin typeface="Cambria Math" panose="02040503050406030204" pitchFamily="18" charset="0"/>
                      </a:rPr>
                      <m:t>𝑰</m:t>
                    </m:r>
                  </m:oMath>
                </a14:m>
                <a:endParaRPr lang="en-US" sz="2800" dirty="0">
                  <a:solidFill>
                    <a:schemeClr val="tx1">
                      <a:lumMod val="65000"/>
                      <a:lumOff val="35000"/>
                    </a:schemeClr>
                  </a:solidFill>
                </a:endParaRPr>
              </a:p>
            </p:txBody>
          </p:sp>
        </mc:Choice>
        <mc:Fallback xmlns="">
          <p:sp>
            <p:nvSpPr>
              <p:cNvPr id="3" name="Subtitle 2">
                <a:extLst>
                  <a:ext uri="{FF2B5EF4-FFF2-40B4-BE49-F238E27FC236}">
                    <a16:creationId xmlns:a16="http://schemas.microsoft.com/office/drawing/2014/main" id="{FDDE1F87-2AF2-6541-8C59-A90A1869AE54}"/>
                  </a:ext>
                </a:extLst>
              </p:cNvPr>
              <p:cNvSpPr>
                <a:spLocks noGrp="1" noRot="1" noChangeAspect="1" noMove="1" noResize="1" noEditPoints="1" noAdjustHandles="1" noChangeArrowheads="1" noChangeShapeType="1" noTextEdit="1"/>
              </p:cNvSpPr>
              <p:nvPr>
                <p:ph type="subTitle" idx="1"/>
              </p:nvPr>
            </p:nvSpPr>
            <p:spPr>
              <a:xfrm>
                <a:off x="1119264" y="2337581"/>
                <a:ext cx="10537371" cy="3818932"/>
              </a:xfrm>
              <a:blipFill>
                <a:blip r:embed="rId3"/>
                <a:stretch>
                  <a:fillRect l="-1042" t="-2552" r="-1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4"/>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278118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1122363"/>
            <a:ext cx="9229969" cy="971550"/>
          </a:xfrm>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GCTA software</a:t>
            </a: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24000" y="2265816"/>
            <a:ext cx="9144000" cy="3772569"/>
          </a:xfrm>
        </p:spPr>
        <p:txBody>
          <a:bodyPr/>
          <a:lstStyle/>
          <a:p>
            <a:pPr algn="l"/>
            <a:r>
              <a:rPr lang="en-US" b="1" dirty="0">
                <a:solidFill>
                  <a:schemeClr val="tx1">
                    <a:lumMod val="65000"/>
                    <a:lumOff val="35000"/>
                  </a:schemeClr>
                </a:solidFill>
              </a:rPr>
              <a:t>Genome-wide Complex Trait Analysis (GCTA) </a:t>
            </a:r>
            <a:r>
              <a:rPr lang="en-US" dirty="0">
                <a:solidFill>
                  <a:schemeClr val="tx1">
                    <a:lumMod val="65000"/>
                    <a:lumOff val="35000"/>
                  </a:schemeClr>
                </a:solidFill>
              </a:rPr>
              <a:t>(Yang et al. 2011)</a:t>
            </a:r>
          </a:p>
          <a:p>
            <a:pPr marL="342900" indent="-342900" algn="l">
              <a:buFont typeface="Arial" panose="020B0604020202020204" pitchFamily="34" charset="0"/>
              <a:buChar char="•"/>
            </a:pPr>
            <a:r>
              <a:rPr lang="en-US" dirty="0">
                <a:solidFill>
                  <a:schemeClr val="tx1">
                    <a:lumMod val="65000"/>
                    <a:lumOff val="35000"/>
                  </a:schemeClr>
                </a:solidFill>
              </a:rPr>
              <a:t>It was initially designed to estimate heritability.</a:t>
            </a:r>
          </a:p>
          <a:p>
            <a:pPr algn="l"/>
            <a:endParaRPr lang="en-US" dirty="0">
              <a:solidFill>
                <a:schemeClr val="tx1">
                  <a:lumMod val="65000"/>
                  <a:lumOff val="35000"/>
                </a:schemeClr>
              </a:solidFill>
            </a:endParaRPr>
          </a:p>
          <a:p>
            <a:pPr marL="342900" indent="-342900" algn="l">
              <a:buFont typeface="Arial" panose="020B0604020202020204" pitchFamily="34" charset="0"/>
              <a:buChar char="•"/>
            </a:pPr>
            <a:r>
              <a:rPr lang="en-US" dirty="0">
                <a:solidFill>
                  <a:schemeClr val="tx1">
                    <a:lumMod val="65000"/>
                    <a:lumOff val="35000"/>
                  </a:schemeClr>
                </a:solidFill>
              </a:rPr>
              <a:t>It was then extended for all kinds of analysis in GWAS.</a:t>
            </a:r>
          </a:p>
          <a:p>
            <a:pPr algn="l"/>
            <a:endParaRPr lang="en-US" dirty="0">
              <a:solidFill>
                <a:schemeClr val="tx1">
                  <a:lumMod val="65000"/>
                  <a:lumOff val="35000"/>
                </a:schemeClr>
              </a:solidFill>
            </a:endParaRPr>
          </a:p>
          <a:p>
            <a:pPr marL="342900" indent="-342900" algn="l">
              <a:buFont typeface="Arial" panose="020B0604020202020204" pitchFamily="34" charset="0"/>
              <a:buChar char="•"/>
            </a:pPr>
            <a:r>
              <a:rPr lang="en-US" altLang="zh-CN" dirty="0">
                <a:solidFill>
                  <a:schemeClr val="tx1">
                    <a:lumMod val="65000"/>
                    <a:lumOff val="35000"/>
                  </a:schemeClr>
                </a:solidFill>
              </a:rPr>
              <a:t>It is based on MVN model.</a:t>
            </a:r>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3"/>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4" name="Picture 3">
            <a:extLst>
              <a:ext uri="{FF2B5EF4-FFF2-40B4-BE49-F238E27FC236}">
                <a16:creationId xmlns:a16="http://schemas.microsoft.com/office/drawing/2014/main" id="{ADDBFA4E-9433-4B9B-8155-023B33C6800D}"/>
              </a:ext>
            </a:extLst>
          </p:cNvPr>
          <p:cNvPicPr>
            <a:picLocks noChangeAspect="1"/>
          </p:cNvPicPr>
          <p:nvPr/>
        </p:nvPicPr>
        <p:blipFill>
          <a:blip r:embed="rId4"/>
          <a:stretch>
            <a:fillRect/>
          </a:stretch>
        </p:blipFill>
        <p:spPr>
          <a:xfrm>
            <a:off x="9602701" y="5781896"/>
            <a:ext cx="2562422" cy="681670"/>
          </a:xfrm>
          <a:prstGeom prst="rect">
            <a:avLst/>
          </a:prstGeom>
        </p:spPr>
      </p:pic>
      <p:pic>
        <p:nvPicPr>
          <p:cNvPr id="8" name="Picture 7">
            <a:extLst>
              <a:ext uri="{FF2B5EF4-FFF2-40B4-BE49-F238E27FC236}">
                <a16:creationId xmlns:a16="http://schemas.microsoft.com/office/drawing/2014/main" id="{A3C146E5-3FB4-4484-944E-6667C063A211}"/>
              </a:ext>
            </a:extLst>
          </p:cNvPr>
          <p:cNvPicPr>
            <a:picLocks noChangeAspect="1"/>
          </p:cNvPicPr>
          <p:nvPr/>
        </p:nvPicPr>
        <p:blipFill>
          <a:blip r:embed="rId5"/>
          <a:stretch>
            <a:fillRect/>
          </a:stretch>
        </p:blipFill>
        <p:spPr>
          <a:xfrm>
            <a:off x="7205792" y="5781896"/>
            <a:ext cx="2219584" cy="681670"/>
          </a:xfrm>
          <a:prstGeom prst="rect">
            <a:avLst/>
          </a:prstGeom>
        </p:spPr>
      </p:pic>
    </p:spTree>
    <p:extLst>
      <p:ext uri="{BB962C8B-B14F-4D97-AF65-F5344CB8AC3E}">
        <p14:creationId xmlns:p14="http://schemas.microsoft.com/office/powerpoint/2010/main" val="316845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ctrTitle"/>
          </p:nvPr>
        </p:nvSpPr>
        <p:spPr>
          <a:xfrm>
            <a:off x="1438031" y="795849"/>
            <a:ext cx="11663607" cy="971550"/>
          </a:xfrm>
        </p:spPr>
        <p:txBody>
          <a:bodyPr>
            <a:normAutofit/>
          </a:bodyPr>
          <a:lstStyle/>
          <a:p>
            <a:pPr algn="l"/>
            <a:r>
              <a:rPr lang="en-US" sz="4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3" name="Subtitle 2">
            <a:extLst>
              <a:ext uri="{FF2B5EF4-FFF2-40B4-BE49-F238E27FC236}">
                <a16:creationId xmlns:a16="http://schemas.microsoft.com/office/drawing/2014/main" id="{FDDE1F87-2AF2-6541-8C59-A90A1869AE54}"/>
              </a:ext>
            </a:extLst>
          </p:cNvPr>
          <p:cNvSpPr>
            <a:spLocks noGrp="1"/>
          </p:cNvSpPr>
          <p:nvPr>
            <p:ph type="subTitle" idx="1"/>
          </p:nvPr>
        </p:nvSpPr>
        <p:spPr>
          <a:xfrm>
            <a:off x="1511300" y="1879357"/>
            <a:ext cx="9144000" cy="3716089"/>
          </a:xfrm>
        </p:spPr>
        <p:txBody>
          <a:bodyPr/>
          <a:lstStyle/>
          <a:p>
            <a:pPr algn="l"/>
            <a:r>
              <a:rPr lang="en-US" dirty="0">
                <a:solidFill>
                  <a:schemeClr val="tx1">
                    <a:lumMod val="65000"/>
                    <a:lumOff val="35000"/>
                  </a:schemeClr>
                </a:solidFill>
              </a:rPr>
              <a:t>The most common family of kinship estimators for </a:t>
            </a:r>
            <a:r>
              <a:rPr lang="en-US" b="1" dirty="0">
                <a:solidFill>
                  <a:srgbClr val="FF0000"/>
                </a:solidFill>
              </a:rPr>
              <a:t>populations</a:t>
            </a:r>
            <a:r>
              <a:rPr lang="en-US" dirty="0">
                <a:solidFill>
                  <a:schemeClr val="tx1">
                    <a:lumMod val="65000"/>
                    <a:lumOff val="35000"/>
                  </a:schemeClr>
                </a:solidFill>
              </a:rPr>
              <a:t> </a:t>
            </a:r>
            <a:r>
              <a:rPr lang="en-US" b="1" dirty="0">
                <a:solidFill>
                  <a:schemeClr val="tx1">
                    <a:lumMod val="65000"/>
                    <a:lumOff val="35000"/>
                  </a:schemeClr>
                </a:solidFill>
              </a:rPr>
              <a:t>can be severely biased </a:t>
            </a:r>
          </a:p>
          <a:p>
            <a:pPr algn="l"/>
            <a:r>
              <a:rPr lang="en-US" dirty="0">
                <a:solidFill>
                  <a:schemeClr val="tx1">
                    <a:lumMod val="65000"/>
                    <a:lumOff val="35000"/>
                  </a:schemeClr>
                </a:solidFill>
              </a:rPr>
              <a:t>(Ochoa and </a:t>
            </a:r>
            <a:r>
              <a:rPr lang="en-US" dirty="0" err="1">
                <a:solidFill>
                  <a:schemeClr val="tx1">
                    <a:lumMod val="65000"/>
                    <a:lumOff val="35000"/>
                  </a:schemeClr>
                </a:solidFill>
              </a:rPr>
              <a:t>Storey</a:t>
            </a:r>
            <a:r>
              <a:rPr lang="en-US" dirty="0">
                <a:solidFill>
                  <a:schemeClr val="tx1">
                    <a:lumMod val="65000"/>
                    <a:lumOff val="35000"/>
                  </a:schemeClr>
                </a:solidFill>
              </a:rPr>
              <a:t>, 2016; Weir and </a:t>
            </a:r>
            <a:r>
              <a:rPr lang="en-US" dirty="0" err="1">
                <a:solidFill>
                  <a:schemeClr val="tx1">
                    <a:lumMod val="65000"/>
                    <a:lumOff val="35000"/>
                  </a:schemeClr>
                </a:solidFill>
              </a:rPr>
              <a:t>Goudet</a:t>
            </a:r>
            <a:r>
              <a:rPr lang="en-US" dirty="0">
                <a:solidFill>
                  <a:schemeClr val="tx1">
                    <a:lumMod val="65000"/>
                    <a:lumOff val="35000"/>
                  </a:schemeClr>
                </a:solidFill>
              </a:rPr>
              <a:t>, 2017).</a:t>
            </a:r>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9" name="Picture 8">
            <a:extLst>
              <a:ext uri="{FF2B5EF4-FFF2-40B4-BE49-F238E27FC236}">
                <a16:creationId xmlns:a16="http://schemas.microsoft.com/office/drawing/2014/main" id="{ED1E7013-3334-4055-A8C1-EE3D9D8C990C}"/>
              </a:ext>
            </a:extLst>
          </p:cNvPr>
          <p:cNvPicPr>
            <a:picLocks noChangeAspect="1"/>
          </p:cNvPicPr>
          <p:nvPr/>
        </p:nvPicPr>
        <p:blipFill>
          <a:blip r:embed="rId3"/>
          <a:stretch>
            <a:fillRect/>
          </a:stretch>
        </p:blipFill>
        <p:spPr>
          <a:xfrm>
            <a:off x="1722437" y="4123513"/>
            <a:ext cx="8315325" cy="914400"/>
          </a:xfrm>
          <a:prstGeom prst="rect">
            <a:avLst/>
          </a:prstGeom>
        </p:spPr>
      </p:pic>
      <p:sp>
        <p:nvSpPr>
          <p:cNvPr id="10" name="TextBox 9">
            <a:extLst>
              <a:ext uri="{FF2B5EF4-FFF2-40B4-BE49-F238E27FC236}">
                <a16:creationId xmlns:a16="http://schemas.microsoft.com/office/drawing/2014/main" id="{EA0029F3-7DAC-4F77-8D70-A13DD0144203}"/>
              </a:ext>
            </a:extLst>
          </p:cNvPr>
          <p:cNvSpPr txBox="1"/>
          <p:nvPr/>
        </p:nvSpPr>
        <p:spPr>
          <a:xfrm>
            <a:off x="1524000" y="3309686"/>
            <a:ext cx="6553200" cy="461665"/>
          </a:xfrm>
          <a:prstGeom prst="rect">
            <a:avLst/>
          </a:prstGeom>
          <a:noFill/>
        </p:spPr>
        <p:txBody>
          <a:bodyPr wrap="square">
            <a:spAutoFit/>
          </a:bodyPr>
          <a:lstStyle/>
          <a:p>
            <a:pPr marL="342900" indent="-342900" algn="l">
              <a:buFont typeface="Arial" panose="020B0604020202020204" pitchFamily="34" charset="0"/>
              <a:buChar char="•"/>
            </a:pPr>
            <a:r>
              <a:rPr lang="en-US" sz="2400" dirty="0">
                <a:solidFill>
                  <a:schemeClr val="tx1">
                    <a:lumMod val="65000"/>
                    <a:lumOff val="35000"/>
                  </a:schemeClr>
                </a:solidFill>
              </a:rPr>
              <a:t>Standard kinship estimator</a:t>
            </a:r>
          </a:p>
        </p:txBody>
      </p:sp>
    </p:spTree>
    <p:extLst>
      <p:ext uri="{BB962C8B-B14F-4D97-AF65-F5344CB8AC3E}">
        <p14:creationId xmlns:p14="http://schemas.microsoft.com/office/powerpoint/2010/main" val="334056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DE39-BBC7-D543-B42F-3740203913AF}"/>
              </a:ext>
            </a:extLst>
          </p:cNvPr>
          <p:cNvSpPr>
            <a:spLocks noGrp="1"/>
          </p:cNvSpPr>
          <p:nvPr>
            <p:ph type="title"/>
          </p:nvPr>
        </p:nvSpPr>
        <p:spPr/>
        <p:txBody>
          <a:bodyPr/>
          <a:lstStyle/>
          <a:p>
            <a:pPr algn="l"/>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4" name="Text Placeholder 3">
            <a:extLst>
              <a:ext uri="{FF2B5EF4-FFF2-40B4-BE49-F238E27FC236}">
                <a16:creationId xmlns:a16="http://schemas.microsoft.com/office/drawing/2014/main" id="{A93171F3-3948-46E1-89F2-E64033956265}"/>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5E27F83-CA32-4446-899F-EBF0753D1569}"/>
              </a:ext>
            </a:extLst>
          </p:cNvPr>
          <p:cNvPicPr>
            <a:picLocks noChangeAspect="1"/>
          </p:cNvPicPr>
          <p:nvPr/>
        </p:nvPicPr>
        <p:blipFill rotWithShape="1">
          <a:blip r:embed="rId2"/>
          <a:srcRect r="1215" b="92820"/>
          <a:stretch/>
        </p:blipFill>
        <p:spPr>
          <a:xfrm>
            <a:off x="0" y="0"/>
            <a:ext cx="12192000" cy="684703"/>
          </a:xfrm>
          <a:prstGeom prst="rect">
            <a:avLst/>
          </a:prstGeom>
        </p:spPr>
      </p:pic>
      <p:sp>
        <p:nvSpPr>
          <p:cNvPr id="6" name="Rectangle 5">
            <a:extLst>
              <a:ext uri="{FF2B5EF4-FFF2-40B4-BE49-F238E27FC236}">
                <a16:creationId xmlns:a16="http://schemas.microsoft.com/office/drawing/2014/main" id="{C1E92CDE-38A1-9C4A-81A1-B5B04C5DAC12}"/>
              </a:ext>
            </a:extLst>
          </p:cNvPr>
          <p:cNvSpPr/>
          <p:nvPr/>
        </p:nvSpPr>
        <p:spPr>
          <a:xfrm>
            <a:off x="0" y="684703"/>
            <a:ext cx="12192000" cy="9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6">
            <a:extLst>
              <a:ext uri="{FF2B5EF4-FFF2-40B4-BE49-F238E27FC236}">
                <a16:creationId xmlns:a16="http://schemas.microsoft.com/office/drawing/2014/main" id="{41A39604-478C-EC46-9C7D-1D9EAE82EA60}"/>
              </a:ext>
            </a:extLst>
          </p:cNvPr>
          <p:cNvSpPr/>
          <p:nvPr/>
        </p:nvSpPr>
        <p:spPr>
          <a:xfrm>
            <a:off x="0" y="6765925"/>
            <a:ext cx="12192000" cy="9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Tree>
    <p:extLst>
      <p:ext uri="{BB962C8B-B14F-4D97-AF65-F5344CB8AC3E}">
        <p14:creationId xmlns:p14="http://schemas.microsoft.com/office/powerpoint/2010/main" val="208035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3506</TotalTime>
  <Words>964</Words>
  <Application>Microsoft Office PowerPoint</Application>
  <PresentationFormat>Widescreen</PresentationFormat>
  <Paragraphs>164</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Open Sans</vt:lpstr>
      <vt:lpstr>SFRM1095</vt:lpstr>
      <vt:lpstr>Abadi</vt:lpstr>
      <vt:lpstr>Arial</vt:lpstr>
      <vt:lpstr>Calibri</vt:lpstr>
      <vt:lpstr>Calibri Light</vt:lpstr>
      <vt:lpstr>Cambria Math</vt:lpstr>
      <vt:lpstr>Office Theme</vt:lpstr>
      <vt:lpstr>The effect of population kinship estimation bias in heritability estimation </vt:lpstr>
      <vt:lpstr>Content</vt:lpstr>
      <vt:lpstr>Background</vt:lpstr>
      <vt:lpstr>Kinship coefficient: measure of relatedness</vt:lpstr>
      <vt:lpstr>Heritability</vt:lpstr>
      <vt:lpstr>Methods for heritability estimation</vt:lpstr>
      <vt:lpstr>GCTA software</vt:lpstr>
      <vt:lpstr>Problem</vt:lpstr>
      <vt:lpstr>Methods</vt:lpstr>
      <vt:lpstr>Genetic model</vt:lpstr>
      <vt:lpstr>Genetic trait vs. MVN trait</vt:lpstr>
      <vt:lpstr>Kinship estimation</vt:lpstr>
      <vt:lpstr>Simulations</vt:lpstr>
      <vt:lpstr>Results</vt:lpstr>
      <vt:lpstr>Admixture simulation </vt:lpstr>
      <vt:lpstr>PowerPoint Presentation</vt:lpstr>
      <vt:lpstr>Conclusion</vt:lpstr>
      <vt:lpstr>Acknowledgments</vt:lpstr>
      <vt:lpstr>References</vt:lpstr>
      <vt:lpstr>Q&amp;A session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dc:title>
  <dc:creator>Laura Hughes</dc:creator>
  <cp:lastModifiedBy>Zhuoran Hou</cp:lastModifiedBy>
  <cp:revision>236</cp:revision>
  <dcterms:created xsi:type="dcterms:W3CDTF">2019-01-22T17:22:11Z</dcterms:created>
  <dcterms:modified xsi:type="dcterms:W3CDTF">2020-11-06T18:07:22Z</dcterms:modified>
</cp:coreProperties>
</file>