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3" r:id="rId2"/>
    <p:sldId id="294" r:id="rId3"/>
    <p:sldId id="276" r:id="rId4"/>
    <p:sldId id="277" r:id="rId5"/>
    <p:sldId id="259" r:id="rId6"/>
    <p:sldId id="278" r:id="rId7"/>
    <p:sldId id="269" r:id="rId8"/>
    <p:sldId id="279" r:id="rId9"/>
    <p:sldId id="287" r:id="rId10"/>
    <p:sldId id="288" r:id="rId11"/>
    <p:sldId id="289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8896"/>
  </p:normalViewPr>
  <p:slideViewPr>
    <p:cSldViewPr snapToGrid="0">
      <p:cViewPr varScale="1">
        <p:scale>
          <a:sx n="89" d="100"/>
          <a:sy n="89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0F897-A59B-9643-8028-775264E5FA74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0191F-3120-784B-9C22-35CA315B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79B45-A90B-3944-A815-A122CD5EA2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VEP can be used for variant interpretation and annotation without any further info than genomic position</a:t>
            </a:r>
          </a:p>
          <a:p>
            <a:r>
              <a:rPr lang="en-US" dirty="0"/>
              <a:t>Works for coding and non-coding variants, rare and common variants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1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6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how to interpret each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Say, this is all important in different contexts, today we will focus on splicing/pathogenicity, but tell them we are ignoring other info that is not directly relevant to this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21E-9CE7-CBA1-3EC0-306AE533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D0AFD-5F72-37AF-8148-E1E8D813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DEC6-4AF2-5564-791D-3AF4C489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2DAD-338A-4D90-D6A9-7517FB2A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95CD-00A9-C8C7-3D4F-F7A7330B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067A-8BCF-8BB2-AC1C-13513155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B1B89-E4B8-C088-CCDD-CE43C0A47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142D-44B5-20AE-525C-E3F7118E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4F06-FDF2-78AF-B00E-0539CCB4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B3F2-A328-243E-45A0-4950CD4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CB762-407A-C19E-A82D-3845AF0FF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83692-70A0-7BEC-4085-639D1052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1FE6-FF3C-72FC-787E-15C7BAF7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F21A-1A5A-BC78-DD32-1881325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AFBF-E5B0-9F6A-D097-BDB5DD1B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3C71-C353-30E1-CD35-168A2F35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CF8C-DFD8-EEA1-E972-46FB7874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0441-A233-D01D-AC32-F36C9565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0E90-C696-34F1-00FD-5ACDAA1C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FB86-C51C-C349-A2CB-B66E8B72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D2C4-D32E-F160-DB0F-313EAA2C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81605-EBEF-EDED-2B4D-5604E378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4E2D-FC9D-9536-146F-E18C8C7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44CE-6FBD-71AE-753B-F6E843C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5196-B06D-1B53-85F9-706D8121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1214-78B9-8E61-90FB-67E5393F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8352-19AE-1252-4BD7-EBFD4410A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194E5-47F4-7CE0-3E62-BD0B5C5F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8323D-0DBD-9AD6-48AB-443BA142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6C7F-D2C3-79DE-4BF2-DB1D2DBB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783DD-CA87-9CC3-F36A-350C821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4BAA-A76D-530F-1125-511CE4CE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D713-76CD-CE2D-BC5A-22866E97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115A-DDE7-A247-EFAE-8C7CE7884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BE6CF-C10E-1D6A-3961-77A561C2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D80C-D1AA-78C5-F8F8-6BA06FE7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0F0A7-4301-9828-2089-F375C129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51A40-520B-8D3B-7082-F0DB3AF3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9AC16-A4C0-9FD4-84D7-8DFF643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4D4-5A21-424E-6AB1-8370AE86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71C7C-676F-35C1-4449-CE49CB2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1727-9BE5-7EF8-541F-360024F7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C00AF-9ED9-2350-0F52-1990D35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91C14-840C-3916-6D68-B0282D70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8090-8ED8-AB1A-9450-F1E6ED5A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D24F-12F7-34E6-0B57-5CBFCCD1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6252-4CF7-2B30-7109-7B25C2FD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39CF-97AA-B534-19B0-DC3F64E4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8A18-5BA3-06C4-285E-06CDC6E5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7130-660D-63A0-43D9-B4EBAF22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9848-E23E-091B-D4B1-F925732D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F2A6-7BF6-1FA9-B322-9CA74F09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4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289-36C8-7F17-6B46-22C9C329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D5411-C25B-7C58-6C77-A5685FF73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BF7B6-E308-42B7-F27E-0CF27351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03209-916F-6331-9144-653C662C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5FDEB-AB26-0DBB-B13F-1169A2A4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81FA-51FA-E79B-5F39-632A5D1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FC0C2-57D0-5B67-C62E-02BB2FA2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9875-6E59-E8FC-EA4E-EB4BD436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8F9C-267B-9B87-27CE-E9988CBD3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C3D5-F548-AB4E-9049-C26B134AC63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BA36-69C9-16F5-9F0B-27D86F9F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3ECC-0857-21AC-1949-538E894CD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snp/rs902477442" TargetMode="External"/><Relationship Id="rId3" Type="http://schemas.openxmlformats.org/officeDocument/2006/relationships/hyperlink" Target="https://www.ncbi.nlm.nih.gov/snp/rs1670455296" TargetMode="External"/><Relationship Id="rId7" Type="http://schemas.openxmlformats.org/officeDocument/2006/relationships/hyperlink" Target="https://www.ncbi.nlm.nih.gov/snp/rs116844370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snp/rs748538213" TargetMode="External"/><Relationship Id="rId11" Type="http://schemas.openxmlformats.org/officeDocument/2006/relationships/hyperlink" Target="https://www.ncbi.nlm.nih.gov/snp/rs529993149" TargetMode="External"/><Relationship Id="rId5" Type="http://schemas.openxmlformats.org/officeDocument/2006/relationships/hyperlink" Target="https://www.ncbi.nlm.nih.gov/snp/rs781461905" TargetMode="External"/><Relationship Id="rId10" Type="http://schemas.openxmlformats.org/officeDocument/2006/relationships/hyperlink" Target="https://www.ncbi.nlm.nih.gov/snp/rs1573096202" TargetMode="External"/><Relationship Id="rId4" Type="http://schemas.openxmlformats.org/officeDocument/2006/relationships/hyperlink" Target="https://www.ncbi.nlm.nih.gov/snp/rs1670521527" TargetMode="External"/><Relationship Id="rId9" Type="http://schemas.openxmlformats.org/officeDocument/2006/relationships/hyperlink" Target="https://www.ncbi.nlm.nih.gov/snp/rs124931309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ast.ensembl.org/info/docs/tools/vep/online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ast.ensembl.org/info/genome/variation/prediction/predicted_data.html" TargetMode="External"/><Relationship Id="rId4" Type="http://schemas.openxmlformats.org/officeDocument/2006/relationships/hyperlink" Target="http://useast.ensembl.org/info/genome/genebuild/biotyp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east.ensembl.org/Tools/VE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BCF0-16F6-3383-BC2E-B2D6B6DBD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027" y="1427166"/>
            <a:ext cx="10111946" cy="2387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Day 2: Variant effect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287C5-A465-F411-C321-D6B3982F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2118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09/19/2023</a:t>
            </a:r>
          </a:p>
          <a:p>
            <a:r>
              <a:rPr lang="en-US" dirty="0">
                <a:solidFill>
                  <a:schemeClr val="accent1"/>
                </a:solidFill>
              </a:rPr>
              <a:t>Apoorva Iyengar</a:t>
            </a:r>
          </a:p>
        </p:txBody>
      </p:sp>
      <p:pic>
        <p:nvPicPr>
          <p:cNvPr id="4" name="Picture 3" descr="A yellow and orange text&#10;&#10;Description automatically generated">
            <a:extLst>
              <a:ext uri="{FF2B5EF4-FFF2-40B4-BE49-F238E27FC236}">
                <a16:creationId xmlns:a16="http://schemas.microsoft.com/office/drawing/2014/main" id="{A3169842-3B90-8CA5-6169-2634053A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78" y="1000120"/>
            <a:ext cx="7075985" cy="10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9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D259-365E-EF24-427D-B60921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6" y="189129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Zoom out and make a Sashimi plot to further examine splicing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FAA2-DBE0-8DD6-DFDA-9994EA14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3" y="1514692"/>
            <a:ext cx="10515600" cy="4351338"/>
          </a:xfrm>
        </p:spPr>
        <p:txBody>
          <a:bodyPr/>
          <a:lstStyle/>
          <a:p>
            <a:r>
              <a:rPr lang="en-US" dirty="0"/>
              <a:t>Right click -&gt; “Sashimi Plot”</a:t>
            </a:r>
          </a:p>
          <a:p>
            <a:r>
              <a:rPr lang="en-US" dirty="0"/>
              <a:t>Right click on each track and set Junction Coverage Min to 5 – this will remove junctions without plenty of supporting evidence from the data viz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BE0CC0-16D9-DD7F-054D-CFAC554B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05" y="3193054"/>
            <a:ext cx="7772400" cy="34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5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F727-343B-48F4-EFB3-8994240A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Visualize pseudoexon splice acceptor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8CB796-2A90-D445-2CFC-64667A075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466" y="1825625"/>
            <a:ext cx="102350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31AA73-0D20-E0CF-12C9-B22305F95CB4}"/>
              </a:ext>
            </a:extLst>
          </p:cNvPr>
          <p:cNvSpPr txBox="1"/>
          <p:nvPr/>
        </p:nvSpPr>
        <p:spPr>
          <a:xfrm>
            <a:off x="4865005" y="4638619"/>
            <a:ext cx="1420048" cy="743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DC05-9EF1-E068-81A8-93B6C96D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50812"/>
            <a:ext cx="117729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Additional variants to look up &amp; discuss in groups: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17F9-7E10-F468-0328-05FDC27E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582738"/>
            <a:ext cx="74955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put </a:t>
            </a:r>
            <a:r>
              <a:rPr lang="en-US" dirty="0" err="1"/>
              <a:t>rsIDs</a:t>
            </a:r>
            <a:r>
              <a:rPr lang="en-US" dirty="0"/>
              <a:t> (if they exist for that variant) straight into VEP</a:t>
            </a:r>
          </a:p>
          <a:p>
            <a:r>
              <a:rPr lang="en-US" dirty="0"/>
              <a:t>List of variants in BCL11A on this slide – submit this list as a job in VEP</a:t>
            </a:r>
          </a:p>
          <a:p>
            <a:r>
              <a:rPr lang="en-US" dirty="0"/>
              <a:t>For each variant, use links on next slide to:</a:t>
            </a:r>
          </a:p>
          <a:p>
            <a:pPr lvl="1"/>
            <a:r>
              <a:rPr lang="en-US" dirty="0"/>
              <a:t>Note “biotype(s)” (gene/transcript classification) and what they mean</a:t>
            </a:r>
          </a:p>
          <a:p>
            <a:pPr lvl="1"/>
            <a:r>
              <a:rPr lang="en-US" dirty="0"/>
              <a:t>Note “consequence(s)”</a:t>
            </a:r>
          </a:p>
          <a:p>
            <a:pPr lvl="1"/>
            <a:r>
              <a:rPr lang="en-US" dirty="0"/>
              <a:t>Scroll over to other columns – SIFT, </a:t>
            </a:r>
            <a:r>
              <a:rPr lang="en-US" dirty="0" err="1"/>
              <a:t>PolyPhen</a:t>
            </a:r>
            <a:r>
              <a:rPr lang="en-US" dirty="0"/>
              <a:t>, Clinical Significance, APPRIS, NMD</a:t>
            </a:r>
          </a:p>
          <a:p>
            <a:pPr lvl="1"/>
            <a:r>
              <a:rPr lang="en-US" dirty="0"/>
              <a:t>In aggregate, what does this tell you about the impact of this variant on BCL11A function? What are the potential mechanisms?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DEC74F-CE4D-305A-05D4-94F50FEC7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04968"/>
              </p:ext>
            </p:extLst>
          </p:nvPr>
        </p:nvGraphicFramePr>
        <p:xfrm>
          <a:off x="8792418" y="1825625"/>
          <a:ext cx="2362200" cy="330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4609780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</a:rPr>
                        <a:t>rs1333618217</a:t>
                      </a:r>
                      <a:endParaRPr 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6028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rs1670455296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515295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rs1670521527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146019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rs781461905</a:t>
                      </a:r>
                      <a:endParaRPr 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20561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rs748538213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9499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rs1168443709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743046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rs902477442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863893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rs1249313093</a:t>
                      </a:r>
                      <a:endParaRPr lang="en-US" sz="2000" b="0" i="0" u="sng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82935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rs1573096202</a:t>
                      </a:r>
                      <a:endParaRPr 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261047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 dirty="0"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rs529993149</a:t>
                      </a:r>
                      <a:endParaRPr lang="en-US" sz="20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468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BC6B-7CB5-67F7-0B95-B536FD6C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288A-A4CD-0FAA-1459-0FF1F95C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https://useast.ensembl.org/info/docs/tools/vep/online/index.html</a:t>
            </a:r>
            <a:endParaRPr lang="en-US" dirty="0"/>
          </a:p>
          <a:p>
            <a:pPr lvl="1"/>
            <a:r>
              <a:rPr lang="en-US" dirty="0"/>
              <a:t>Hit “Launch VEP”</a:t>
            </a:r>
          </a:p>
          <a:p>
            <a:r>
              <a:rPr lang="en-US" dirty="0"/>
              <a:t>Choose species: Homo sapiens, GRCh38</a:t>
            </a:r>
          </a:p>
          <a:p>
            <a:r>
              <a:rPr lang="en-US" dirty="0"/>
              <a:t>List </a:t>
            </a:r>
            <a:r>
              <a:rPr lang="en-US" dirty="0" err="1"/>
              <a:t>rsIDs</a:t>
            </a:r>
            <a:r>
              <a:rPr lang="en-US" dirty="0"/>
              <a:t> in the “Input data” box</a:t>
            </a:r>
          </a:p>
          <a:p>
            <a:pPr lvl="1"/>
            <a:r>
              <a:rPr lang="en-US" dirty="0"/>
              <a:t>Other input formats are possible, including VCF files and HGVS notations, which are often used in clinical reports</a:t>
            </a:r>
          </a:p>
          <a:p>
            <a:r>
              <a:rPr lang="en-US" dirty="0"/>
              <a:t>Scroll to the bottom and hit “run”</a:t>
            </a:r>
          </a:p>
          <a:p>
            <a:r>
              <a:rPr lang="en-US" dirty="0"/>
              <a:t>For help interpreting variant consequences and biotypes that come out of VEP, here are some resources:</a:t>
            </a:r>
          </a:p>
          <a:p>
            <a:pPr lvl="1"/>
            <a:r>
              <a:rPr lang="en-US" dirty="0">
                <a:hlinkClick r:id="rId4"/>
              </a:rPr>
              <a:t>http://useast.ensembl.org/info/genome/genebuild/biotypes.html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https://useast.ensembl.org/info/genome/variation/prediction/predicted_data.html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2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9123-C3B3-9548-90B4-BD3CCBAB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Clinical motivation: variant effect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F4EC-577A-B9B9-3F2A-0FE3E060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given person has ~4 million genetic variants</a:t>
            </a:r>
          </a:p>
          <a:p>
            <a:pPr lvl="1"/>
            <a:r>
              <a:rPr lang="en-US" dirty="0"/>
              <a:t>Rare/monogenic disease – which 1-2 variants are causal?</a:t>
            </a:r>
          </a:p>
          <a:p>
            <a:pPr lvl="1"/>
            <a:r>
              <a:rPr lang="en-US" dirty="0"/>
              <a:t>Common/polygenic disease – which variants are causal, and what genes do they affect?</a:t>
            </a:r>
          </a:p>
          <a:p>
            <a:r>
              <a:rPr lang="en-US" dirty="0"/>
              <a:t>Knowing causal variants, genes, and mechanisms can inform drug development and treatment</a:t>
            </a:r>
          </a:p>
          <a:p>
            <a:pPr lvl="1"/>
            <a:r>
              <a:rPr lang="en-US" dirty="0"/>
              <a:t>Ex. BRCA, triple-negative breast cancer, </a:t>
            </a:r>
          </a:p>
        </p:txBody>
      </p:sp>
    </p:spTree>
    <p:extLst>
      <p:ext uri="{BB962C8B-B14F-4D97-AF65-F5344CB8AC3E}">
        <p14:creationId xmlns:p14="http://schemas.microsoft.com/office/powerpoint/2010/main" val="73583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6E03-154F-C85D-10D5-C673E179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3" y="105181"/>
            <a:ext cx="11061627" cy="121888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1"/>
                </a:solidFill>
                <a:cs typeface="Calibri" panose="020F0502020204030204" pitchFamily="34" charset="0"/>
              </a:rPr>
              <a:t>Example exercise 1: Glycogen Storage Disease IX </a:t>
            </a:r>
            <a:r>
              <a:rPr lang="el-GR" b="1" i="1" u="none" strike="noStrike" dirty="0">
                <a:solidFill>
                  <a:schemeClr val="accent1"/>
                </a:solidFill>
                <a:effectLst/>
                <a:cs typeface="Calibri" panose="020F0502020204030204" pitchFamily="34" charset="0"/>
              </a:rPr>
              <a:t>γ</a:t>
            </a:r>
            <a:r>
              <a:rPr lang="en-US" b="1" i="1" u="none" strike="noStrike" dirty="0">
                <a:solidFill>
                  <a:schemeClr val="accent1"/>
                </a:solidFill>
                <a:effectLst/>
                <a:cs typeface="Calibri" panose="020F0502020204030204" pitchFamily="34" charset="0"/>
              </a:rPr>
              <a:t>2</a:t>
            </a:r>
            <a:endParaRPr lang="en-US" b="1" i="1" dirty="0">
              <a:solidFill>
                <a:schemeClr val="accent1"/>
              </a:solidFill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56E0-E905-4515-3748-52CB286F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16" y="1324064"/>
            <a:ext cx="5497484" cy="2750989"/>
          </a:xfrm>
        </p:spPr>
        <p:txBody>
          <a:bodyPr>
            <a:normAutofit/>
          </a:bodyPr>
          <a:lstStyle/>
          <a:p>
            <a:r>
              <a:rPr lang="en-US" dirty="0"/>
              <a:t>PHKG2 regulates glycogen debranching</a:t>
            </a:r>
          </a:p>
          <a:p>
            <a:r>
              <a:rPr lang="en-US" dirty="0"/>
              <a:t>Pathogenic variants cause issues regulating blood glucose and severely damage the liver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FE4E8E-917D-B650-F05E-863688D0B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05217"/>
              </p:ext>
            </p:extLst>
          </p:nvPr>
        </p:nvGraphicFramePr>
        <p:xfrm>
          <a:off x="910908" y="3807661"/>
          <a:ext cx="4353917" cy="1764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512">
                  <a:extLst>
                    <a:ext uri="{9D8B030D-6E8A-4147-A177-3AD203B41FA5}">
                      <a16:colId xmlns:a16="http://schemas.microsoft.com/office/drawing/2014/main" val="438581572"/>
                    </a:ext>
                  </a:extLst>
                </a:gridCol>
                <a:gridCol w="1420318">
                  <a:extLst>
                    <a:ext uri="{9D8B030D-6E8A-4147-A177-3AD203B41FA5}">
                      <a16:colId xmlns:a16="http://schemas.microsoft.com/office/drawing/2014/main" val="1671518484"/>
                    </a:ext>
                  </a:extLst>
                </a:gridCol>
                <a:gridCol w="636497">
                  <a:extLst>
                    <a:ext uri="{9D8B030D-6E8A-4147-A177-3AD203B41FA5}">
                      <a16:colId xmlns:a16="http://schemas.microsoft.com/office/drawing/2014/main" val="4129910337"/>
                    </a:ext>
                  </a:extLst>
                </a:gridCol>
                <a:gridCol w="1400590">
                  <a:extLst>
                    <a:ext uri="{9D8B030D-6E8A-4147-A177-3AD203B41FA5}">
                      <a16:colId xmlns:a16="http://schemas.microsoft.com/office/drawing/2014/main" val="3222482395"/>
                    </a:ext>
                  </a:extLst>
                </a:gridCol>
              </a:tblGrid>
              <a:tr h="5652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Disorder</a:t>
                      </a:r>
                    </a:p>
                  </a:txBody>
                  <a:tcPr marL="79090" marR="790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Gene</a:t>
                      </a:r>
                    </a:p>
                  </a:txBody>
                  <a:tcPr marL="79090" marR="790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Liver PhK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Pathogenic variants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/>
                </a:tc>
                <a:extLst>
                  <a:ext uri="{0D108BD9-81ED-4DB2-BD59-A6C34878D82A}">
                    <a16:rowId xmlns:a16="http://schemas.microsoft.com/office/drawing/2014/main" val="1939123020"/>
                  </a:ext>
                </a:extLst>
              </a:tr>
              <a:tr h="5997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GSD IX </a:t>
                      </a:r>
                      <a:r>
                        <a:rPr lang="el-GR" sz="1200" b="1" i="0" u="none" strike="noStrike" dirty="0">
                          <a:solidFill>
                            <a:srgbClr val="2021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γ</a:t>
                      </a:r>
                      <a:r>
                        <a:rPr lang="en-US" sz="1200" b="1" i="0" u="none" strike="noStrike" dirty="0">
                          <a:solidFill>
                            <a:srgbClr val="2021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PHKG2</a:t>
                      </a: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471352"/>
                  </a:ext>
                </a:extLst>
              </a:tr>
              <a:tr h="5997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GSD IX </a:t>
                      </a:r>
                      <a:r>
                        <a:rPr lang="el-GR" sz="1200" b="1" i="0" u="none" strike="noStrike" dirty="0">
                          <a:solidFill>
                            <a:srgbClr val="2021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γ</a:t>
                      </a:r>
                      <a:r>
                        <a:rPr lang="en-US" sz="1200" b="1" i="0" u="none" strike="noStrike" dirty="0">
                          <a:solidFill>
                            <a:srgbClr val="20212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PHKG2</a:t>
                      </a: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9090" marR="7909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884262"/>
                  </a:ext>
                </a:extLst>
              </a:tr>
            </a:tbl>
          </a:graphicData>
        </a:graphic>
      </p:graphicFrame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7E89015-C709-C055-ED52-48551D6EE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68" r="3826"/>
          <a:stretch/>
        </p:blipFill>
        <p:spPr>
          <a:xfrm>
            <a:off x="6480610" y="1083539"/>
            <a:ext cx="5419217" cy="5547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CADC7-C77F-3AE4-3C49-DDEEE0BDC6BD}"/>
              </a:ext>
            </a:extLst>
          </p:cNvPr>
          <p:cNvSpPr txBox="1"/>
          <p:nvPr/>
        </p:nvSpPr>
        <p:spPr>
          <a:xfrm>
            <a:off x="9815057" y="2728958"/>
            <a:ext cx="2069529" cy="730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5EA25-A7A6-4A51-733D-6C2D3EE98BDD}"/>
              </a:ext>
            </a:extLst>
          </p:cNvPr>
          <p:cNvSpPr txBox="1"/>
          <p:nvPr/>
        </p:nvSpPr>
        <p:spPr>
          <a:xfrm>
            <a:off x="244550" y="5752214"/>
            <a:ext cx="560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 genome sequencing showed no known pathogenic variants, but found one that may be relevant:</a:t>
            </a:r>
          </a:p>
          <a:p>
            <a:r>
              <a:rPr lang="en-US" dirty="0"/>
              <a:t>chr16:30754550 T&gt;G</a:t>
            </a:r>
          </a:p>
        </p:txBody>
      </p:sp>
    </p:spTree>
    <p:extLst>
      <p:ext uri="{BB962C8B-B14F-4D97-AF65-F5344CB8AC3E}">
        <p14:creationId xmlns:p14="http://schemas.microsoft.com/office/powerpoint/2010/main" val="45897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FCD9-4D1A-878F-0D79-A7121DE9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Ensembl</a:t>
            </a:r>
            <a:r>
              <a:rPr lang="en-US" b="1" i="1" dirty="0">
                <a:solidFill>
                  <a:schemeClr val="accent1"/>
                </a:solidFill>
              </a:rPr>
              <a:t> Variant Effect Predictor (VEP)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5468-4659-CAF9-6232-82DA406A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first-line tool for variant interpretation</a:t>
            </a:r>
          </a:p>
          <a:p>
            <a:r>
              <a:rPr lang="en-US" dirty="0"/>
              <a:t>Predicts the impact on RNA transcripts and proteins by aggregating data from other, more specific pieces of variant prediction software</a:t>
            </a:r>
          </a:p>
          <a:p>
            <a:r>
              <a:rPr lang="en-US" dirty="0"/>
              <a:t>Can do variant lookups in &gt;100 species, including human and all major model organisms</a:t>
            </a:r>
          </a:p>
          <a:p>
            <a:r>
              <a:rPr lang="en-US" dirty="0"/>
              <a:t>Can easily toggle settings to look for specific effects (alternative splicing, transcriptional regulation, conservation, associated phenotypes/diseases,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https://useast.ensembl.org/Tools/VEP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B1D7-3E33-5498-83EA-997E48A1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1086-0355-8E68-0F94-12B049C7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need to make a VCF (Variant Calling Format) file</a:t>
            </a:r>
          </a:p>
          <a:p>
            <a:r>
              <a:rPr lang="en-US" dirty="0"/>
              <a:t>Use TextEdit or &lt;Windows Equivalent&gt;</a:t>
            </a:r>
          </a:p>
          <a:p>
            <a:r>
              <a:rPr lang="en-US" dirty="0"/>
              <a:t>Example format</a:t>
            </a:r>
          </a:p>
          <a:p>
            <a:pPr marL="0" indent="0">
              <a:buNone/>
            </a:pPr>
            <a:r>
              <a:rPr lang="en-US" dirty="0"/>
              <a:t>	#HEADER</a:t>
            </a:r>
          </a:p>
          <a:p>
            <a:pPr marL="0" indent="0">
              <a:buNone/>
            </a:pPr>
            <a:r>
              <a:rPr lang="en-US" dirty="0"/>
              <a:t>	#CHROM	POS	ID	REF	ALT</a:t>
            </a:r>
          </a:p>
          <a:p>
            <a:pPr marL="0" indent="0">
              <a:buNone/>
            </a:pPr>
            <a:r>
              <a:rPr lang="en-US" dirty="0"/>
              <a:t>	20	10001019	.	T	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9837-B5D6-E74B-3109-2EE8211A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Using VEP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FFB480-85B4-8DD5-1F53-E3CD39FE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631" y="1690688"/>
            <a:ext cx="75787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F3507-F160-73E8-5D86-2254742B2C08}"/>
              </a:ext>
            </a:extLst>
          </p:cNvPr>
          <p:cNvSpPr txBox="1"/>
          <p:nvPr/>
        </p:nvSpPr>
        <p:spPr>
          <a:xfrm>
            <a:off x="1889046" y="6308209"/>
            <a:ext cx="841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variant information in one of the accepted formats, scroll to bottom and hit “Run”</a:t>
            </a:r>
          </a:p>
        </p:txBody>
      </p:sp>
    </p:spTree>
    <p:extLst>
      <p:ext uri="{BB962C8B-B14F-4D97-AF65-F5344CB8AC3E}">
        <p14:creationId xmlns:p14="http://schemas.microsoft.com/office/powerpoint/2010/main" val="419970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5E4A-A448-4B3E-FA14-FDE2A441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VEP 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D08E49-F3D1-614C-F709-62FEDC8C4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64" y="1501534"/>
            <a:ext cx="1045027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374DB-C845-5EB9-ED0D-E671B3BA8EF8}"/>
              </a:ext>
            </a:extLst>
          </p:cNvPr>
          <p:cNvSpPr txBox="1"/>
          <p:nvPr/>
        </p:nvSpPr>
        <p:spPr>
          <a:xfrm>
            <a:off x="6736465" y="1679114"/>
            <a:ext cx="532436" cy="43868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0AA6C-7CB0-FA05-E8C3-017C71EFCD9E}"/>
              </a:ext>
            </a:extLst>
          </p:cNvPr>
          <p:cNvSpPr txBox="1"/>
          <p:nvPr/>
        </p:nvSpPr>
        <p:spPr>
          <a:xfrm>
            <a:off x="5268541" y="3429000"/>
            <a:ext cx="145634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EE197-4A80-5491-6099-1B5634D496B5}"/>
              </a:ext>
            </a:extLst>
          </p:cNvPr>
          <p:cNvSpPr txBox="1"/>
          <p:nvPr/>
        </p:nvSpPr>
        <p:spPr>
          <a:xfrm>
            <a:off x="5256965" y="3798332"/>
            <a:ext cx="148901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5D637-1FC3-7040-C9BA-AF5525AE48EF}"/>
              </a:ext>
            </a:extLst>
          </p:cNvPr>
          <p:cNvSpPr txBox="1"/>
          <p:nvPr/>
        </p:nvSpPr>
        <p:spPr>
          <a:xfrm>
            <a:off x="509286" y="6192456"/>
            <a:ext cx="725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Evidence that it may cause splicing changes </a:t>
            </a:r>
            <a:r>
              <a:rPr lang="en-US" dirty="0">
                <a:sym typeface="Wingdings" pitchFamily="2" charset="2"/>
              </a:rPr>
              <a:t> next step was to do RNA-seq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7352-ACEA-C5F2-D72A-2C0A05E0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Visualize RNA-seq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A2D7-E2E4-4511-5F9D-BBB33F00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We’ve performed RNA-seq and have aligned the reads to the human genome – download the aligned reads from the GitHub day 2 folder</a:t>
            </a:r>
          </a:p>
          <a:p>
            <a:r>
              <a:rPr lang="en-US" dirty="0"/>
              <a:t>Upload them into IGV under the hg38 genome build</a:t>
            </a:r>
          </a:p>
          <a:p>
            <a:pPr lvl="1"/>
            <a:r>
              <a:rPr lang="en-US" dirty="0"/>
              <a:t>File -&gt; Load from File -&gt; select .bam file</a:t>
            </a:r>
          </a:p>
          <a:p>
            <a:pPr lvl="1"/>
            <a:r>
              <a:rPr lang="en-US" dirty="0"/>
              <a:t>.bai (bam index) file should be in the same folder as the .bam that you are uploading</a:t>
            </a:r>
          </a:p>
          <a:p>
            <a:r>
              <a:rPr lang="en-US" dirty="0"/>
              <a:t>Can we identify any splicing abnormalities in that region, that occur in the patient with GSD IX but not in the 2 healthy people?</a:t>
            </a:r>
          </a:p>
          <a:p>
            <a:pPr lvl="1"/>
            <a:r>
              <a:rPr lang="en-US" dirty="0"/>
              <a:t>Visualize in Sashimi plot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VEP often cannot tell you whether a variant is pathogenic, but can often give you a starting point to look for other relevant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1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DE18-4DFB-14DD-CBBC-E353E16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10482"/>
            <a:ext cx="10515600" cy="1325563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Go to potential pathogenic variant site in IGV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4A7FF6F-2D69-8991-A8FA-2E82BB4E0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3785" y="1354209"/>
            <a:ext cx="8650209" cy="54003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A08AD-4C78-700D-F2A8-DE7E853BE2F5}"/>
              </a:ext>
            </a:extLst>
          </p:cNvPr>
          <p:cNvSpPr txBox="1"/>
          <p:nvPr/>
        </p:nvSpPr>
        <p:spPr>
          <a:xfrm>
            <a:off x="3638088" y="1224088"/>
            <a:ext cx="1738447" cy="4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B3D0D-A42D-50BE-D7C2-F71576C02FF3}"/>
              </a:ext>
            </a:extLst>
          </p:cNvPr>
          <p:cNvSpPr txBox="1"/>
          <p:nvPr/>
        </p:nvSpPr>
        <p:spPr>
          <a:xfrm>
            <a:off x="6007261" y="2083443"/>
            <a:ext cx="173620" cy="428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9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16981</TotalTime>
  <Words>820</Words>
  <Application>Microsoft Macintosh PowerPoint</Application>
  <PresentationFormat>Widescreen</PresentationFormat>
  <Paragraphs>95</Paragraphs>
  <Slides>13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Day 2: Variant effect prediction</vt:lpstr>
      <vt:lpstr>Clinical motivation: variant effect prediction</vt:lpstr>
      <vt:lpstr>Example exercise 1: Glycogen Storage Disease IX γ2</vt:lpstr>
      <vt:lpstr>Ensembl Variant Effect Predictor (VEP)</vt:lpstr>
      <vt:lpstr>File setup</vt:lpstr>
      <vt:lpstr>Using VEP</vt:lpstr>
      <vt:lpstr>VEP output</vt:lpstr>
      <vt:lpstr>Visualize RNA-seq data</vt:lpstr>
      <vt:lpstr>Go to potential pathogenic variant site in IGV</vt:lpstr>
      <vt:lpstr>Zoom out and make a Sashimi plot to further examine splicing</vt:lpstr>
      <vt:lpstr>Visualize pseudoexon splice acceptor</vt:lpstr>
      <vt:lpstr>Additional variants to look up &amp; discuss in groups:</vt:lpstr>
      <vt:lpstr>VEP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Iyengar</dc:creator>
  <cp:lastModifiedBy>Apoorva Iyengar</cp:lastModifiedBy>
  <cp:revision>10</cp:revision>
  <dcterms:created xsi:type="dcterms:W3CDTF">2023-08-10T01:47:48Z</dcterms:created>
  <dcterms:modified xsi:type="dcterms:W3CDTF">2023-09-19T19:08:15Z</dcterms:modified>
</cp:coreProperties>
</file>