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1"/>
  </p:notesMasterIdLst>
  <p:sldIdLst>
    <p:sldId id="293" r:id="rId2"/>
    <p:sldId id="300" r:id="rId3"/>
    <p:sldId id="294" r:id="rId4"/>
    <p:sldId id="301" r:id="rId5"/>
    <p:sldId id="295" r:id="rId6"/>
    <p:sldId id="281" r:id="rId7"/>
    <p:sldId id="303" r:id="rId8"/>
    <p:sldId id="307" r:id="rId9"/>
    <p:sldId id="302" r:id="rId10"/>
    <p:sldId id="304" r:id="rId11"/>
    <p:sldId id="305" r:id="rId12"/>
    <p:sldId id="306" r:id="rId13"/>
    <p:sldId id="308" r:id="rId14"/>
    <p:sldId id="296" r:id="rId15"/>
    <p:sldId id="297" r:id="rId16"/>
    <p:sldId id="286" r:id="rId17"/>
    <p:sldId id="309" r:id="rId18"/>
    <p:sldId id="291" r:id="rId19"/>
    <p:sldId id="310"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53"/>
    <p:restoredTop sz="74143"/>
  </p:normalViewPr>
  <p:slideViewPr>
    <p:cSldViewPr snapToGrid="0">
      <p:cViewPr varScale="1">
        <p:scale>
          <a:sx n="90" d="100"/>
          <a:sy n="90" d="100"/>
        </p:scale>
        <p:origin x="232" y="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90F897-A59B-9643-8028-775264E5FA74}"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A60191F-3120-784B-9C22-35CA315B1EF7}" type="slidenum">
              <a:rPr lang="en-US" smtClean="0"/>
              <a:t>‹#›</a:t>
            </a:fld>
            <a:endParaRPr lang="en-US"/>
          </a:p>
        </p:txBody>
      </p:sp>
    </p:spTree>
    <p:extLst>
      <p:ext uri="{BB962C8B-B14F-4D97-AF65-F5344CB8AC3E}">
        <p14:creationId xmlns:p14="http://schemas.microsoft.com/office/powerpoint/2010/main" val="35567873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Any given person has ~4 million genetic variants</a:t>
            </a:r>
          </a:p>
          <a:p>
            <a:pPr lvl="1"/>
            <a:r>
              <a:rPr lang="en-US" dirty="0"/>
              <a:t>Rare/monogenic disease – of those 4 million variants, patients have maybe 1 or 2 variants that have very large, very detrimental effects on the person’s health</a:t>
            </a:r>
          </a:p>
          <a:p>
            <a:pPr lvl="1"/>
            <a:r>
              <a:rPr lang="en-US" dirty="0"/>
              <a:t>Common/polygenic disease – more of those 4 million variants will have an effect, hundreds or even thousands, but most of them are outside of genes – so predicting the effect they will have on genes, and even which genes they may affect, is very complicated</a:t>
            </a:r>
          </a:p>
          <a:p>
            <a:pPr lvl="1"/>
            <a:endParaRPr lang="en-US" dirty="0"/>
          </a:p>
          <a:p>
            <a:pPr lvl="1"/>
            <a:r>
              <a:rPr lang="en-US" dirty="0"/>
              <a:t>Now, it’s important to know which variants and genes are causing disease is important because it can affect how patients are treated. So an example would be knowing whether a variant in the BRCA genes causes disease or whether it doesn’t really have an effect on that gene at all. If someone has a pathogenic BRCA1 mutation, for example, they’re potentially at very high risk for breast or ovarian cancer, so that would affect how often they get cancer screenings or even whether they might have mastectomy to prevent cancer from developing.</a:t>
            </a:r>
          </a:p>
          <a:p>
            <a:pPr lvl="1"/>
            <a:endParaRPr lang="en-US" dirty="0"/>
          </a:p>
          <a:p>
            <a:pPr lvl="1"/>
            <a:r>
              <a:rPr lang="en-US" dirty="0"/>
              <a:t>Another example is cystic fibrosis, where there is a drug on the market, but it’s only responsive to patients who have very specific mutations, so in this case it’s very important for a patient’s treatment plan to know which mutation is causing their disease</a:t>
            </a:r>
          </a:p>
          <a:p>
            <a:endParaRPr lang="en-US" dirty="0"/>
          </a:p>
        </p:txBody>
      </p:sp>
      <p:sp>
        <p:nvSpPr>
          <p:cNvPr id="4" name="Slide Number Placeholder 3"/>
          <p:cNvSpPr>
            <a:spLocks noGrp="1"/>
          </p:cNvSpPr>
          <p:nvPr>
            <p:ph type="sldNum" sz="quarter" idx="5"/>
          </p:nvPr>
        </p:nvSpPr>
        <p:spPr/>
        <p:txBody>
          <a:bodyPr/>
          <a:lstStyle/>
          <a:p>
            <a:fld id="{7A60191F-3120-784B-9C22-35CA315B1EF7}" type="slidenum">
              <a:rPr lang="en-US" smtClean="0"/>
              <a:t>2</a:t>
            </a:fld>
            <a:endParaRPr lang="en-US"/>
          </a:p>
        </p:txBody>
      </p:sp>
    </p:spTree>
    <p:extLst>
      <p:ext uri="{BB962C8B-B14F-4D97-AF65-F5344CB8AC3E}">
        <p14:creationId xmlns:p14="http://schemas.microsoft.com/office/powerpoint/2010/main" val="1900900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it’s important to know whether a variant causes disease, but it’s also important to know *how* a variant causes disease. What are the mechanisms of how a variant affects RNA or a protein that’s implicated in human disease?</a:t>
            </a:r>
          </a:p>
          <a:p>
            <a:endParaRPr lang="en-US" dirty="0"/>
          </a:p>
          <a:p>
            <a:r>
              <a:rPr lang="en-US" dirty="0"/>
              <a:t>There are some resources like Variant Effect Predictor that give a broad, general view of what are potentially the ways that a variant might function. But, let’s say VEP tells you, hey, we think this variant impacts splicing – what exactly does that mean? *Where* in the gene is this variant impacting splicing? How sure can we be that that’s true?</a:t>
            </a:r>
          </a:p>
          <a:p>
            <a:endParaRPr lang="en-US" dirty="0"/>
          </a:p>
          <a:p>
            <a:r>
              <a:rPr lang="en-US" dirty="0"/>
              <a:t>And that’s where these other, more specific resources come in. I’ve put a few different examples here with hyperlinks so that you can explore them on your own if you’d like, so for missense variants, SIFT or PolyPhen will tell you, how does this variant impact the protein sequence, and how does that potentially affect protein function? Or you might remember Bill talking about untranslated regions or UTRs – this UTRannotator tool tells you whether that variant might affect stability of that RNA molecule, which would affect the amount of protein that is made.</a:t>
            </a:r>
          </a:p>
          <a:p>
            <a:endParaRPr lang="en-US" dirty="0"/>
          </a:p>
          <a:p>
            <a:r>
              <a:rPr lang="en-US" dirty="0"/>
              <a:t>Today we’ll focus on a tool called SpliceAI</a:t>
            </a:r>
          </a:p>
        </p:txBody>
      </p:sp>
      <p:sp>
        <p:nvSpPr>
          <p:cNvPr id="4" name="Slide Number Placeholder 3"/>
          <p:cNvSpPr>
            <a:spLocks noGrp="1"/>
          </p:cNvSpPr>
          <p:nvPr>
            <p:ph type="sldNum" sz="quarter" idx="5"/>
          </p:nvPr>
        </p:nvSpPr>
        <p:spPr/>
        <p:txBody>
          <a:bodyPr/>
          <a:lstStyle/>
          <a:p>
            <a:fld id="{7A60191F-3120-784B-9C22-35CA315B1EF7}" type="slidenum">
              <a:rPr lang="en-US" smtClean="0"/>
              <a:t>3</a:t>
            </a:fld>
            <a:endParaRPr lang="en-US"/>
          </a:p>
        </p:txBody>
      </p:sp>
    </p:spTree>
    <p:extLst>
      <p:ext uri="{BB962C8B-B14F-4D97-AF65-F5344CB8AC3E}">
        <p14:creationId xmlns:p14="http://schemas.microsoft.com/office/powerpoint/2010/main" val="24912250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SpliceAI is an open-source splicing prediction tool with a web interface, it’s one of the most commonly used splicing prediction tools used in the clinic, and we’re going to try it out today.</a:t>
            </a:r>
          </a:p>
          <a:p>
            <a:endParaRPr lang="en-US" dirty="0"/>
          </a:p>
          <a:p>
            <a:r>
              <a:rPr lang="en-US" dirty="0"/>
              <a:t>So how does SpliceAI work? Basically, it has all the information we already know about the sequence of the human genome and what sequences are associated with splicing</a:t>
            </a:r>
          </a:p>
          <a:p>
            <a:endParaRPr lang="en-US" dirty="0"/>
          </a:p>
          <a:p>
            <a:r>
              <a:rPr lang="en-US" dirty="0"/>
              <a:t>So when we give it a new variant of that genome sequence, it takes all that information and predicts whether that new variant might change the sequence in a way that would create or destroy a splice site.</a:t>
            </a:r>
          </a:p>
        </p:txBody>
      </p:sp>
      <p:sp>
        <p:nvSpPr>
          <p:cNvPr id="4" name="Slide Number Placeholder 3"/>
          <p:cNvSpPr>
            <a:spLocks noGrp="1"/>
          </p:cNvSpPr>
          <p:nvPr>
            <p:ph type="sldNum" sz="quarter" idx="5"/>
          </p:nvPr>
        </p:nvSpPr>
        <p:spPr/>
        <p:txBody>
          <a:bodyPr/>
          <a:lstStyle/>
          <a:p>
            <a:fld id="{7A60191F-3120-784B-9C22-35CA315B1EF7}" type="slidenum">
              <a:rPr lang="en-US" smtClean="0"/>
              <a:t>5</a:t>
            </a:fld>
            <a:endParaRPr lang="en-US"/>
          </a:p>
        </p:txBody>
      </p:sp>
    </p:spTree>
    <p:extLst>
      <p:ext uri="{BB962C8B-B14F-4D97-AF65-F5344CB8AC3E}">
        <p14:creationId xmlns:p14="http://schemas.microsoft.com/office/powerpoint/2010/main" val="2988723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we’re going to try this out…</a:t>
            </a:r>
          </a:p>
          <a:p>
            <a:endParaRPr lang="en-US" dirty="0"/>
          </a:p>
          <a:p>
            <a:r>
              <a:rPr lang="en-US" dirty="0"/>
              <a:t>COPY AND PASTE genome position</a:t>
            </a:r>
          </a:p>
        </p:txBody>
      </p:sp>
      <p:sp>
        <p:nvSpPr>
          <p:cNvPr id="4" name="Slide Number Placeholder 3"/>
          <p:cNvSpPr>
            <a:spLocks noGrp="1"/>
          </p:cNvSpPr>
          <p:nvPr>
            <p:ph type="sldNum" sz="quarter" idx="5"/>
          </p:nvPr>
        </p:nvSpPr>
        <p:spPr/>
        <p:txBody>
          <a:bodyPr/>
          <a:lstStyle/>
          <a:p>
            <a:fld id="{7A60191F-3120-784B-9C22-35CA315B1EF7}" type="slidenum">
              <a:rPr lang="en-US" smtClean="0"/>
              <a:t>6</a:t>
            </a:fld>
            <a:endParaRPr lang="en-US"/>
          </a:p>
        </p:txBody>
      </p:sp>
    </p:spTree>
    <p:extLst>
      <p:ext uri="{BB962C8B-B14F-4D97-AF65-F5344CB8AC3E}">
        <p14:creationId xmlns:p14="http://schemas.microsoft.com/office/powerpoint/2010/main" val="34656201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A60191F-3120-784B-9C22-35CA315B1EF7}" type="slidenum">
              <a:rPr lang="en-US" smtClean="0"/>
              <a:t>10</a:t>
            </a:fld>
            <a:endParaRPr lang="en-US"/>
          </a:p>
        </p:txBody>
      </p:sp>
    </p:spTree>
    <p:extLst>
      <p:ext uri="{BB962C8B-B14F-4D97-AF65-F5344CB8AC3E}">
        <p14:creationId xmlns:p14="http://schemas.microsoft.com/office/powerpoint/2010/main" val="23732204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Bill talked a lot about cascading effects of splicing, especially frame change</a:t>
            </a:r>
          </a:p>
        </p:txBody>
      </p:sp>
      <p:sp>
        <p:nvSpPr>
          <p:cNvPr id="4" name="Slide Number Placeholder 3"/>
          <p:cNvSpPr>
            <a:spLocks noGrp="1"/>
          </p:cNvSpPr>
          <p:nvPr>
            <p:ph type="sldNum" sz="quarter" idx="5"/>
          </p:nvPr>
        </p:nvSpPr>
        <p:spPr/>
        <p:txBody>
          <a:bodyPr/>
          <a:lstStyle/>
          <a:p>
            <a:fld id="{7A60191F-3120-784B-9C22-35CA315B1EF7}" type="slidenum">
              <a:rPr lang="en-US" smtClean="0"/>
              <a:t>16</a:t>
            </a:fld>
            <a:endParaRPr lang="en-US"/>
          </a:p>
        </p:txBody>
      </p:sp>
    </p:spTree>
    <p:extLst>
      <p:ext uri="{BB962C8B-B14F-4D97-AF65-F5344CB8AC3E}">
        <p14:creationId xmlns:p14="http://schemas.microsoft.com/office/powerpoint/2010/main" val="30135629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8E6F28-AEC1-1A65-52BD-337EFE81A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7311F2D-255C-5A26-8271-2AE25B0EBDE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108556-5C82-B937-AD8B-7A9010A4E058}"/>
              </a:ext>
            </a:extLst>
          </p:cNvPr>
          <p:cNvSpPr>
            <a:spLocks noGrp="1"/>
          </p:cNvSpPr>
          <p:nvPr>
            <p:ph type="body" idx="1"/>
          </p:nvPr>
        </p:nvSpPr>
        <p:spPr/>
        <p:txBody>
          <a:bodyPr/>
          <a:lstStyle/>
          <a:p>
            <a:r>
              <a:rPr lang="en-US" dirty="0"/>
              <a:t>Bill talked a lot about cascading effects of splicing, especially frame change</a:t>
            </a:r>
          </a:p>
        </p:txBody>
      </p:sp>
      <p:sp>
        <p:nvSpPr>
          <p:cNvPr id="4" name="Slide Number Placeholder 3">
            <a:extLst>
              <a:ext uri="{FF2B5EF4-FFF2-40B4-BE49-F238E27FC236}">
                <a16:creationId xmlns:a16="http://schemas.microsoft.com/office/drawing/2014/main" id="{C38FD0E6-E975-A971-9802-B4D17831E21D}"/>
              </a:ext>
            </a:extLst>
          </p:cNvPr>
          <p:cNvSpPr>
            <a:spLocks noGrp="1"/>
          </p:cNvSpPr>
          <p:nvPr>
            <p:ph type="sldNum" sz="quarter" idx="5"/>
          </p:nvPr>
        </p:nvSpPr>
        <p:spPr/>
        <p:txBody>
          <a:bodyPr/>
          <a:lstStyle/>
          <a:p>
            <a:fld id="{7A60191F-3120-784B-9C22-35CA315B1EF7}" type="slidenum">
              <a:rPr lang="en-US" smtClean="0"/>
              <a:t>17</a:t>
            </a:fld>
            <a:endParaRPr lang="en-US"/>
          </a:p>
        </p:txBody>
      </p:sp>
    </p:spTree>
    <p:extLst>
      <p:ext uri="{BB962C8B-B14F-4D97-AF65-F5344CB8AC3E}">
        <p14:creationId xmlns:p14="http://schemas.microsoft.com/office/powerpoint/2010/main" val="305262286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6D221E-9CE7-CBA1-3EC0-306AE533D01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2ED0AFD-5F72-37AF-8148-E1E8D813CD8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515DEC6-4AF2-5564-791D-3AF4C489EAC9}"/>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FA3B2DAD-338A-4D90-D6A9-7517FB2A699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EE95CD-00A9-C8C7-3D4F-F7A7330BC345}"/>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31632519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2C067A-8BCF-8BB2-AC1C-1351315541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BEB1B89-E4B8-C088-CCDD-CE43C0A47BC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06C142D-44B5-20AE-525C-E3F7118E2E9D}"/>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51434F06-FDF2-78AF-B00E-0539CCB4A48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AB5B3F2-A328-243E-45A0-4950CD41C78F}"/>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188955270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B9CB762-407A-C19E-A82D-3845AF0FF9D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6183692-70A0-7BEC-4085-639D105223B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3821FE6-FF3C-72FC-787E-15C7BAF71953}"/>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9950F21A-1A5A-BC78-DD32-1881325F2F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CBAFBF-E5B0-9F6A-D097-BDB5DD1BB722}"/>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67123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683C71-C353-30E1-CD35-168A2F35ED9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107CF8C-DFD8-EEA1-E972-46FB7874FD4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9580441-A233-D01D-AC32-F36C95654D74}"/>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C5DB0E90-C696-34F1-00FD-5ACDAA1CB8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6CFB86-C51C-C349-A2CB-B66E8B7279A5}"/>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14553227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6D2C4-D32E-F160-DB0F-313EAA2CADD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F881605-EBEF-EDED-2B4D-5604E3788F2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2014E2D-FC9D-9536-146F-E18C8C76ED20}"/>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E62044CE-6FBD-71AE-753B-F6E843C3AE4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F5196-B06D-1B53-85F9-706D8121591E}"/>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16404349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D1214-78B9-8E61-90FB-67E5393FE4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8E48352-19AE-1252-4BD7-EBFD4410A4A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EF194E5-47F4-7CE0-3E62-BD0B5C5FF55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8C8323D-0DBD-9AD6-48AB-443BA142FAC1}"/>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6" name="Footer Placeholder 5">
            <a:extLst>
              <a:ext uri="{FF2B5EF4-FFF2-40B4-BE49-F238E27FC236}">
                <a16:creationId xmlns:a16="http://schemas.microsoft.com/office/drawing/2014/main" id="{64E86C7F-D2C3-79DE-4BF2-DB1D2DBB52C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A6783DD-CA87-9CC3-F36A-350C821CB727}"/>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20199270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C4BAA-A76D-530F-1125-511CE4CEC1E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E7CD713-76CD-CE2D-BC5A-22866E97A6D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12115A-DDE7-A247-EFAE-8C7CE78848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CF0BE6CF-C10E-1D6A-3961-77A561C213C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D0CD80C-D1AA-78C5-F8F8-6BA06FE7F09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6A0F0A7-4301-9828-2089-F375C129AD3D}"/>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8" name="Footer Placeholder 7">
            <a:extLst>
              <a:ext uri="{FF2B5EF4-FFF2-40B4-BE49-F238E27FC236}">
                <a16:creationId xmlns:a16="http://schemas.microsoft.com/office/drawing/2014/main" id="{E1E51A40-520B-8D3B-7082-F0DB3AF3CF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59AC16-A4C0-9FD4-84D7-8DFF64318399}"/>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21211681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774D4-5A21-424E-6AB1-8370AE86E7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4A71C7C-676F-35C1-4449-CE49CB2A663C}"/>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4" name="Footer Placeholder 3">
            <a:extLst>
              <a:ext uri="{FF2B5EF4-FFF2-40B4-BE49-F238E27FC236}">
                <a16:creationId xmlns:a16="http://schemas.microsoft.com/office/drawing/2014/main" id="{D1FC1727-9BE5-7EF8-541F-360024F7345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15C00AF-9ED9-2350-0F52-1990D35190D8}"/>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282536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3991C14-840C-3916-6D68-B0282D70808D}"/>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3" name="Footer Placeholder 2">
            <a:extLst>
              <a:ext uri="{FF2B5EF4-FFF2-40B4-BE49-F238E27FC236}">
                <a16:creationId xmlns:a16="http://schemas.microsoft.com/office/drawing/2014/main" id="{567C8090-8ED8-AB1A-9450-F1E6ED5AB93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09AFD24F-12F7-34E6-0B57-5CBFCCD1F74A}"/>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15933413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1F6252-4CF7-2B30-7109-7B25C2FDBB1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39F39CF-97AA-B534-19B0-DC3F64E4051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D0808A18-5BA3-06C4-285E-06CDC6E5D1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7617130-660D-63A0-43D9-B4EBAF223F59}"/>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6" name="Footer Placeholder 5">
            <a:extLst>
              <a:ext uri="{FF2B5EF4-FFF2-40B4-BE49-F238E27FC236}">
                <a16:creationId xmlns:a16="http://schemas.microsoft.com/office/drawing/2014/main" id="{37DC9848-E23E-091B-D4B1-F925732D0D6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6EF2A6-7BF6-1FA9-B322-9CA74F09325C}"/>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7400433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324289-36C8-7F17-6B46-22C9C329291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E8D5411-C25B-7C58-6C77-A5685FF732A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1DBF7B6-E308-42B7-F27E-0CF2735122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1203209-916F-6331-9144-653C662C7472}"/>
              </a:ext>
            </a:extLst>
          </p:cNvPr>
          <p:cNvSpPr>
            <a:spLocks noGrp="1"/>
          </p:cNvSpPr>
          <p:nvPr>
            <p:ph type="dt" sz="half" idx="10"/>
          </p:nvPr>
        </p:nvSpPr>
        <p:spPr/>
        <p:txBody>
          <a:bodyPr/>
          <a:lstStyle/>
          <a:p>
            <a:fld id="{7C03C3D5-F548-AB4E-9049-C26B134AC635}" type="datetimeFigureOut">
              <a:rPr lang="en-US" smtClean="0"/>
              <a:t>1/23/25</a:t>
            </a:fld>
            <a:endParaRPr lang="en-US"/>
          </a:p>
        </p:txBody>
      </p:sp>
      <p:sp>
        <p:nvSpPr>
          <p:cNvPr id="6" name="Footer Placeholder 5">
            <a:extLst>
              <a:ext uri="{FF2B5EF4-FFF2-40B4-BE49-F238E27FC236}">
                <a16:creationId xmlns:a16="http://schemas.microsoft.com/office/drawing/2014/main" id="{8CF5FDEB-AB26-0DBB-B13F-1169A2A4FEB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35281FA-51FA-E79B-5F39-632A5D1AA4B9}"/>
              </a:ext>
            </a:extLst>
          </p:cNvPr>
          <p:cNvSpPr>
            <a:spLocks noGrp="1"/>
          </p:cNvSpPr>
          <p:nvPr>
            <p:ph type="sldNum" sz="quarter" idx="12"/>
          </p:nvPr>
        </p:nvSpPr>
        <p:spPr/>
        <p:txBody>
          <a:bodyPr/>
          <a:lstStyle/>
          <a:p>
            <a:fld id="{62AFDD50-096E-4547-9542-55C8BA77772D}" type="slidenum">
              <a:rPr lang="en-US" smtClean="0"/>
              <a:t>‹#›</a:t>
            </a:fld>
            <a:endParaRPr lang="en-US"/>
          </a:p>
        </p:txBody>
      </p:sp>
    </p:spTree>
    <p:extLst>
      <p:ext uri="{BB962C8B-B14F-4D97-AF65-F5344CB8AC3E}">
        <p14:creationId xmlns:p14="http://schemas.microsoft.com/office/powerpoint/2010/main" val="200184960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4FC0C2-57D0-5B67-C62E-02BB2FA2407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789875-6E59-E8FC-EA4E-EB4BD436BF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6618F9C-267B-9B87-27CE-E9988CBD34B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03C3D5-F548-AB4E-9049-C26B134AC635}" type="datetimeFigureOut">
              <a:rPr lang="en-US" smtClean="0"/>
              <a:t>1/23/25</a:t>
            </a:fld>
            <a:endParaRPr lang="en-US"/>
          </a:p>
        </p:txBody>
      </p:sp>
      <p:sp>
        <p:nvSpPr>
          <p:cNvPr id="5" name="Footer Placeholder 4">
            <a:extLst>
              <a:ext uri="{FF2B5EF4-FFF2-40B4-BE49-F238E27FC236}">
                <a16:creationId xmlns:a16="http://schemas.microsoft.com/office/drawing/2014/main" id="{0C67BA36-69C9-16F5-9F0B-27D86F9F58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82A3ECC-0857-21AC-1949-538E894CDC5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2AFDD50-096E-4547-9542-55C8BA77772D}" type="slidenum">
              <a:rPr lang="en-US" smtClean="0"/>
              <a:t>‹#›</a:t>
            </a:fld>
            <a:endParaRPr lang="en-US"/>
          </a:p>
        </p:txBody>
      </p:sp>
    </p:spTree>
    <p:extLst>
      <p:ext uri="{BB962C8B-B14F-4D97-AF65-F5344CB8AC3E}">
        <p14:creationId xmlns:p14="http://schemas.microsoft.com/office/powerpoint/2010/main" val="213257905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hyperlink" Target="https://www.omim.org/" TargetMode="Externa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hyperlink" Target="https://www.omim.org/"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useast.ensembl.org/info/docs/tools/vep/index.html" TargetMode="External"/><Relationship Id="rId7" Type="http://schemas.openxmlformats.org/officeDocument/2006/relationships/hyperlink" Target="https://spliceailookup.broadinstitute.org/"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academic.oup.com/bioinformatics/article/37/8/1171/5905476" TargetMode="External"/><Relationship Id="rId5" Type="http://schemas.openxmlformats.org/officeDocument/2006/relationships/hyperlink" Target="http://genetics.bwh.harvard.edu/pph2/" TargetMode="External"/><Relationship Id="rId4" Type="http://schemas.openxmlformats.org/officeDocument/2006/relationships/hyperlink" Target="https://sift.bii.a-star.edu.sg/www/SIFT4G_vcf_submit.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spliceailookup.broadinstitute.org/"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98BCF0-16F6-3383-BC2E-B2D6B6DBDE70}"/>
              </a:ext>
            </a:extLst>
          </p:cNvPr>
          <p:cNvSpPr>
            <a:spLocks noGrp="1"/>
          </p:cNvSpPr>
          <p:nvPr>
            <p:ph type="ctrTitle"/>
          </p:nvPr>
        </p:nvSpPr>
        <p:spPr>
          <a:xfrm>
            <a:off x="1040027" y="1772853"/>
            <a:ext cx="10111946" cy="2387600"/>
          </a:xfrm>
        </p:spPr>
        <p:txBody>
          <a:bodyPr>
            <a:normAutofit fontScale="90000"/>
          </a:bodyPr>
          <a:lstStyle/>
          <a:p>
            <a:r>
              <a:rPr lang="en-US" b="1" dirty="0">
                <a:solidFill>
                  <a:schemeClr val="accent1"/>
                </a:solidFill>
              </a:rPr>
              <a:t>Day 1 Exercise: </a:t>
            </a:r>
            <a:br>
              <a:rPr lang="en-US" b="1" dirty="0">
                <a:solidFill>
                  <a:schemeClr val="accent1"/>
                </a:solidFill>
              </a:rPr>
            </a:br>
            <a:r>
              <a:rPr lang="en-US" b="1" dirty="0">
                <a:solidFill>
                  <a:schemeClr val="accent1"/>
                </a:solidFill>
              </a:rPr>
              <a:t>Consequences of genetic variation</a:t>
            </a:r>
          </a:p>
        </p:txBody>
      </p:sp>
      <p:sp>
        <p:nvSpPr>
          <p:cNvPr id="3" name="Subtitle 2">
            <a:extLst>
              <a:ext uri="{FF2B5EF4-FFF2-40B4-BE49-F238E27FC236}">
                <a16:creationId xmlns:a16="http://schemas.microsoft.com/office/drawing/2014/main" id="{BEA287C5-A465-F411-C321-D6B3982F7790}"/>
              </a:ext>
            </a:extLst>
          </p:cNvPr>
          <p:cNvSpPr>
            <a:spLocks noGrp="1"/>
          </p:cNvSpPr>
          <p:nvPr>
            <p:ph type="subTitle" idx="1"/>
          </p:nvPr>
        </p:nvSpPr>
        <p:spPr>
          <a:xfrm>
            <a:off x="1524000" y="4547805"/>
            <a:ext cx="9144000" cy="1655762"/>
          </a:xfrm>
        </p:spPr>
        <p:txBody>
          <a:bodyPr/>
          <a:lstStyle/>
          <a:p>
            <a:r>
              <a:rPr lang="en-US" dirty="0"/>
              <a:t>1/23/2025</a:t>
            </a:r>
          </a:p>
          <a:p>
            <a:r>
              <a:rPr lang="en-US" dirty="0"/>
              <a:t>Apoorva Iyengar</a:t>
            </a:r>
          </a:p>
        </p:txBody>
      </p:sp>
      <p:pic>
        <p:nvPicPr>
          <p:cNvPr id="4" name="Picture 3" descr="A yellow and orange text&#10;&#10;Description automatically generated">
            <a:extLst>
              <a:ext uri="{FF2B5EF4-FFF2-40B4-BE49-F238E27FC236}">
                <a16:creationId xmlns:a16="http://schemas.microsoft.com/office/drawing/2014/main" id="{A3169842-3B90-8CA5-6169-2634053A021B}"/>
              </a:ext>
            </a:extLst>
          </p:cNvPr>
          <p:cNvPicPr>
            <a:picLocks noChangeAspect="1"/>
          </p:cNvPicPr>
          <p:nvPr/>
        </p:nvPicPr>
        <p:blipFill>
          <a:blip r:embed="rId2"/>
          <a:stretch>
            <a:fillRect/>
          </a:stretch>
        </p:blipFill>
        <p:spPr>
          <a:xfrm>
            <a:off x="2682378" y="870884"/>
            <a:ext cx="7075985" cy="1029233"/>
          </a:xfrm>
          <a:prstGeom prst="rect">
            <a:avLst/>
          </a:prstGeom>
        </p:spPr>
      </p:pic>
    </p:spTree>
    <p:extLst>
      <p:ext uri="{BB962C8B-B14F-4D97-AF65-F5344CB8AC3E}">
        <p14:creationId xmlns:p14="http://schemas.microsoft.com/office/powerpoint/2010/main" val="18266954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CA4169-A923-DA9C-48F9-92147655B7EC}"/>
              </a:ext>
            </a:extLst>
          </p:cNvPr>
          <p:cNvSpPr>
            <a:spLocks noGrp="1"/>
          </p:cNvSpPr>
          <p:nvPr>
            <p:ph type="title"/>
          </p:nvPr>
        </p:nvSpPr>
        <p:spPr>
          <a:xfrm>
            <a:off x="838200" y="94957"/>
            <a:ext cx="10515600" cy="1325563"/>
          </a:xfrm>
        </p:spPr>
        <p:txBody>
          <a:bodyPr/>
          <a:lstStyle/>
          <a:p>
            <a:r>
              <a:rPr lang="en-US" b="1" i="1" dirty="0">
                <a:solidFill>
                  <a:schemeClr val="accent1"/>
                </a:solidFill>
              </a:rPr>
              <a:t>Visualize RNA-seq data in IGV</a:t>
            </a:r>
            <a:endParaRPr lang="en-US" dirty="0"/>
          </a:p>
        </p:txBody>
      </p:sp>
      <p:sp>
        <p:nvSpPr>
          <p:cNvPr id="3" name="Content Placeholder 2">
            <a:extLst>
              <a:ext uri="{FF2B5EF4-FFF2-40B4-BE49-F238E27FC236}">
                <a16:creationId xmlns:a16="http://schemas.microsoft.com/office/drawing/2014/main" id="{3D7F08DF-44F5-73DA-97EE-8AE021DDCC2D}"/>
              </a:ext>
            </a:extLst>
          </p:cNvPr>
          <p:cNvSpPr>
            <a:spLocks noGrp="1"/>
          </p:cNvSpPr>
          <p:nvPr>
            <p:ph idx="1"/>
          </p:nvPr>
        </p:nvSpPr>
        <p:spPr>
          <a:xfrm>
            <a:off x="838200" y="1253331"/>
            <a:ext cx="10515600" cy="4351338"/>
          </a:xfrm>
        </p:spPr>
        <p:txBody>
          <a:bodyPr/>
          <a:lstStyle/>
          <a:p>
            <a:r>
              <a:rPr lang="en-US" dirty="0"/>
              <a:t>Zoom out several (~7) times by clicking the “-” in the top right corner</a:t>
            </a:r>
          </a:p>
          <a:p>
            <a:pPr marL="0" indent="0">
              <a:buNone/>
            </a:pPr>
            <a:endParaRPr lang="en-US" dirty="0"/>
          </a:p>
        </p:txBody>
      </p:sp>
      <p:pic>
        <p:nvPicPr>
          <p:cNvPr id="5" name="Picture 4" descr="A screenshot of a computer&#10;&#10;AI-generated content may be incorrect.">
            <a:extLst>
              <a:ext uri="{FF2B5EF4-FFF2-40B4-BE49-F238E27FC236}">
                <a16:creationId xmlns:a16="http://schemas.microsoft.com/office/drawing/2014/main" id="{34CECA51-6BE8-1DB5-6559-43CB4903739C}"/>
              </a:ext>
            </a:extLst>
          </p:cNvPr>
          <p:cNvPicPr>
            <a:picLocks noChangeAspect="1"/>
          </p:cNvPicPr>
          <p:nvPr/>
        </p:nvPicPr>
        <p:blipFill>
          <a:blip r:embed="rId3"/>
          <a:stretch>
            <a:fillRect/>
          </a:stretch>
        </p:blipFill>
        <p:spPr>
          <a:xfrm>
            <a:off x="1870364" y="2148147"/>
            <a:ext cx="8111836" cy="4642920"/>
          </a:xfrm>
          <a:prstGeom prst="rect">
            <a:avLst/>
          </a:prstGeom>
        </p:spPr>
      </p:pic>
      <p:sp>
        <p:nvSpPr>
          <p:cNvPr id="6" name="TextBox 5">
            <a:extLst>
              <a:ext uri="{FF2B5EF4-FFF2-40B4-BE49-F238E27FC236}">
                <a16:creationId xmlns:a16="http://schemas.microsoft.com/office/drawing/2014/main" id="{ADCEF5EF-D626-3C40-C947-6959F36926B6}"/>
              </a:ext>
            </a:extLst>
          </p:cNvPr>
          <p:cNvSpPr txBox="1"/>
          <p:nvPr/>
        </p:nvSpPr>
        <p:spPr>
          <a:xfrm>
            <a:off x="8326989" y="2078874"/>
            <a:ext cx="1994647" cy="430747"/>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6623855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2E212-182A-87C4-D324-A16E31557897}"/>
              </a:ext>
            </a:extLst>
          </p:cNvPr>
          <p:cNvSpPr>
            <a:spLocks noGrp="1"/>
          </p:cNvSpPr>
          <p:nvPr>
            <p:ph type="title"/>
          </p:nvPr>
        </p:nvSpPr>
        <p:spPr>
          <a:xfrm>
            <a:off x="414338" y="365125"/>
            <a:ext cx="11544300" cy="1325563"/>
          </a:xfrm>
        </p:spPr>
        <p:txBody>
          <a:bodyPr/>
          <a:lstStyle/>
          <a:p>
            <a:r>
              <a:rPr lang="en-US" b="1" i="1" dirty="0">
                <a:solidFill>
                  <a:schemeClr val="accent1"/>
                </a:solidFill>
              </a:rPr>
              <a:t>Make a sashimi plot to further examine splicing </a:t>
            </a:r>
            <a:endParaRPr lang="en-US" dirty="0"/>
          </a:p>
        </p:txBody>
      </p:sp>
      <p:sp>
        <p:nvSpPr>
          <p:cNvPr id="3" name="Content Placeholder 2">
            <a:extLst>
              <a:ext uri="{FF2B5EF4-FFF2-40B4-BE49-F238E27FC236}">
                <a16:creationId xmlns:a16="http://schemas.microsoft.com/office/drawing/2014/main" id="{E0AA7CF0-645B-60B1-FC94-79B1BB942ADD}"/>
              </a:ext>
            </a:extLst>
          </p:cNvPr>
          <p:cNvSpPr>
            <a:spLocks noGrp="1"/>
          </p:cNvSpPr>
          <p:nvPr>
            <p:ph idx="1"/>
          </p:nvPr>
        </p:nvSpPr>
        <p:spPr/>
        <p:txBody>
          <a:bodyPr/>
          <a:lstStyle/>
          <a:p>
            <a:r>
              <a:rPr lang="en-US" dirty="0"/>
              <a:t>Right click -&gt; Sashimi plot -&gt; OK</a:t>
            </a:r>
          </a:p>
          <a:p>
            <a:endParaRPr lang="en-US" dirty="0"/>
          </a:p>
        </p:txBody>
      </p:sp>
      <p:pic>
        <p:nvPicPr>
          <p:cNvPr id="5" name="Picture 4" descr="A screenshot of a computer&#10;&#10;AI-generated content may be incorrect.">
            <a:extLst>
              <a:ext uri="{FF2B5EF4-FFF2-40B4-BE49-F238E27FC236}">
                <a16:creationId xmlns:a16="http://schemas.microsoft.com/office/drawing/2014/main" id="{03F7BED7-B1F5-4659-6130-187FFBAC49F4}"/>
              </a:ext>
            </a:extLst>
          </p:cNvPr>
          <p:cNvPicPr>
            <a:picLocks noChangeAspect="1"/>
          </p:cNvPicPr>
          <p:nvPr/>
        </p:nvPicPr>
        <p:blipFill>
          <a:blip r:embed="rId2"/>
          <a:stretch>
            <a:fillRect/>
          </a:stretch>
        </p:blipFill>
        <p:spPr>
          <a:xfrm>
            <a:off x="1858799" y="2357438"/>
            <a:ext cx="7772400" cy="4383272"/>
          </a:xfrm>
          <a:prstGeom prst="rect">
            <a:avLst/>
          </a:prstGeom>
        </p:spPr>
      </p:pic>
      <p:sp>
        <p:nvSpPr>
          <p:cNvPr id="6" name="TextBox 5">
            <a:extLst>
              <a:ext uri="{FF2B5EF4-FFF2-40B4-BE49-F238E27FC236}">
                <a16:creationId xmlns:a16="http://schemas.microsoft.com/office/drawing/2014/main" id="{5F6B0FF3-17C1-E55F-AF6F-EC551B60164C}"/>
              </a:ext>
            </a:extLst>
          </p:cNvPr>
          <p:cNvSpPr txBox="1"/>
          <p:nvPr/>
        </p:nvSpPr>
        <p:spPr>
          <a:xfrm>
            <a:off x="4283627" y="5522161"/>
            <a:ext cx="1994647" cy="430747"/>
          </a:xfrm>
          <a:prstGeom prst="rect">
            <a:avLst/>
          </a:prstGeom>
          <a:noFill/>
          <a:ln w="5715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3147217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E7B4E5-4369-8850-0DFE-073B465BF279}"/>
              </a:ext>
            </a:extLst>
          </p:cNvPr>
          <p:cNvSpPr>
            <a:spLocks noGrp="1"/>
          </p:cNvSpPr>
          <p:nvPr>
            <p:ph idx="1"/>
          </p:nvPr>
        </p:nvSpPr>
        <p:spPr>
          <a:xfrm>
            <a:off x="838200" y="1690688"/>
            <a:ext cx="10515600" cy="4351338"/>
          </a:xfrm>
        </p:spPr>
        <p:txBody>
          <a:bodyPr/>
          <a:lstStyle/>
          <a:p>
            <a:r>
              <a:rPr lang="en-US" dirty="0"/>
              <a:t>Right click on both tracks and set Junction Coverage Min to 15 – this will remove splice junctions that may have only been called due to sequencing or alignment error</a:t>
            </a:r>
          </a:p>
        </p:txBody>
      </p:sp>
      <p:sp>
        <p:nvSpPr>
          <p:cNvPr id="4" name="Title 1">
            <a:extLst>
              <a:ext uri="{FF2B5EF4-FFF2-40B4-BE49-F238E27FC236}">
                <a16:creationId xmlns:a16="http://schemas.microsoft.com/office/drawing/2014/main" id="{90765EC6-4AA6-93A4-6002-AACEFFDAAA78}"/>
              </a:ext>
            </a:extLst>
          </p:cNvPr>
          <p:cNvSpPr>
            <a:spLocks noGrp="1"/>
          </p:cNvSpPr>
          <p:nvPr>
            <p:ph type="title"/>
          </p:nvPr>
        </p:nvSpPr>
        <p:spPr>
          <a:xfrm>
            <a:off x="357187" y="365125"/>
            <a:ext cx="11387137" cy="1325563"/>
          </a:xfrm>
        </p:spPr>
        <p:txBody>
          <a:bodyPr/>
          <a:lstStyle/>
          <a:p>
            <a:r>
              <a:rPr lang="en-US" b="1" i="1" dirty="0">
                <a:solidFill>
                  <a:schemeClr val="accent1"/>
                </a:solidFill>
              </a:rPr>
              <a:t>Make a sashimi plot to further examine splicing </a:t>
            </a:r>
            <a:endParaRPr lang="en-US" dirty="0"/>
          </a:p>
        </p:txBody>
      </p:sp>
      <p:pic>
        <p:nvPicPr>
          <p:cNvPr id="7" name="Picture 6" descr="A screenshot of a computer&#10;&#10;AI-generated content may be incorrect.">
            <a:extLst>
              <a:ext uri="{FF2B5EF4-FFF2-40B4-BE49-F238E27FC236}">
                <a16:creationId xmlns:a16="http://schemas.microsoft.com/office/drawing/2014/main" id="{717808CF-920C-A81B-29E8-6FFE3C4AA904}"/>
              </a:ext>
            </a:extLst>
          </p:cNvPr>
          <p:cNvPicPr>
            <a:picLocks noChangeAspect="1"/>
          </p:cNvPicPr>
          <p:nvPr/>
        </p:nvPicPr>
        <p:blipFill>
          <a:blip r:embed="rId2"/>
          <a:stretch>
            <a:fillRect/>
          </a:stretch>
        </p:blipFill>
        <p:spPr>
          <a:xfrm>
            <a:off x="614363" y="3203736"/>
            <a:ext cx="6586538" cy="3438889"/>
          </a:xfrm>
          <a:prstGeom prst="rect">
            <a:avLst/>
          </a:prstGeom>
        </p:spPr>
      </p:pic>
      <p:pic>
        <p:nvPicPr>
          <p:cNvPr id="9" name="Picture 8" descr="A screenshot of a computer&#10;&#10;AI-generated content may be incorrect.">
            <a:extLst>
              <a:ext uri="{FF2B5EF4-FFF2-40B4-BE49-F238E27FC236}">
                <a16:creationId xmlns:a16="http://schemas.microsoft.com/office/drawing/2014/main" id="{37C1751A-7105-3D44-774E-D00DBF26A5A4}"/>
              </a:ext>
            </a:extLst>
          </p:cNvPr>
          <p:cNvPicPr>
            <a:picLocks noChangeAspect="1"/>
          </p:cNvPicPr>
          <p:nvPr/>
        </p:nvPicPr>
        <p:blipFill>
          <a:blip r:embed="rId3"/>
          <a:stretch>
            <a:fillRect/>
          </a:stretch>
        </p:blipFill>
        <p:spPr>
          <a:xfrm>
            <a:off x="7930708" y="3871912"/>
            <a:ext cx="3646929" cy="1593843"/>
          </a:xfrm>
          <a:prstGeom prst="rect">
            <a:avLst/>
          </a:prstGeom>
        </p:spPr>
      </p:pic>
    </p:spTree>
    <p:extLst>
      <p:ext uri="{BB962C8B-B14F-4D97-AF65-F5344CB8AC3E}">
        <p14:creationId xmlns:p14="http://schemas.microsoft.com/office/powerpoint/2010/main" val="1877549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A7ED8A-3C7F-7B1C-D7F4-F9007BAF4204}"/>
              </a:ext>
            </a:extLst>
          </p:cNvPr>
          <p:cNvSpPr>
            <a:spLocks noGrp="1"/>
          </p:cNvSpPr>
          <p:nvPr>
            <p:ph type="title"/>
          </p:nvPr>
        </p:nvSpPr>
        <p:spPr/>
        <p:txBody>
          <a:bodyPr/>
          <a:lstStyle/>
          <a:p>
            <a:r>
              <a:rPr lang="en-US" b="1" i="1" dirty="0">
                <a:solidFill>
                  <a:schemeClr val="accent1"/>
                </a:solidFill>
              </a:rPr>
              <a:t>Visualize abnormal splicing</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A34AA3AD-8872-B366-CFCC-14152DA960BF}"/>
              </a:ext>
            </a:extLst>
          </p:cNvPr>
          <p:cNvPicPr>
            <a:picLocks noGrp="1" noChangeAspect="1"/>
          </p:cNvPicPr>
          <p:nvPr>
            <p:ph idx="1"/>
          </p:nvPr>
        </p:nvPicPr>
        <p:blipFill>
          <a:blip r:embed="rId2"/>
          <a:stretch>
            <a:fillRect/>
          </a:stretch>
        </p:blipFill>
        <p:spPr>
          <a:xfrm>
            <a:off x="1972589" y="1825625"/>
            <a:ext cx="8246821" cy="4351338"/>
          </a:xfrm>
        </p:spPr>
      </p:pic>
      <p:sp>
        <p:nvSpPr>
          <p:cNvPr id="6" name="TextBox 5">
            <a:extLst>
              <a:ext uri="{FF2B5EF4-FFF2-40B4-BE49-F238E27FC236}">
                <a16:creationId xmlns:a16="http://schemas.microsoft.com/office/drawing/2014/main" id="{7CCFEB8B-FFB2-FC50-8FC7-10C5FA09FF4F}"/>
              </a:ext>
            </a:extLst>
          </p:cNvPr>
          <p:cNvSpPr txBox="1"/>
          <p:nvPr/>
        </p:nvSpPr>
        <p:spPr>
          <a:xfrm>
            <a:off x="367234" y="2448651"/>
            <a:ext cx="2401384" cy="461665"/>
          </a:xfrm>
          <a:prstGeom prst="rect">
            <a:avLst/>
          </a:prstGeom>
          <a:solidFill>
            <a:schemeClr val="bg1"/>
          </a:solidFill>
          <a:ln>
            <a:noFill/>
          </a:ln>
        </p:spPr>
        <p:txBody>
          <a:bodyPr wrap="square" rtlCol="0">
            <a:spAutoFit/>
          </a:bodyPr>
          <a:lstStyle/>
          <a:p>
            <a:r>
              <a:rPr lang="en-US" sz="2400" dirty="0">
                <a:latin typeface="Helvetica" pitchFamily="2" charset="0"/>
              </a:rPr>
              <a:t>Affected patient</a:t>
            </a:r>
          </a:p>
        </p:txBody>
      </p:sp>
      <p:sp>
        <p:nvSpPr>
          <p:cNvPr id="7" name="TextBox 6">
            <a:extLst>
              <a:ext uri="{FF2B5EF4-FFF2-40B4-BE49-F238E27FC236}">
                <a16:creationId xmlns:a16="http://schemas.microsoft.com/office/drawing/2014/main" id="{EF453D6B-DF42-964E-84C5-003E8413100E}"/>
              </a:ext>
            </a:extLst>
          </p:cNvPr>
          <p:cNvSpPr txBox="1"/>
          <p:nvPr/>
        </p:nvSpPr>
        <p:spPr>
          <a:xfrm>
            <a:off x="254474" y="4435691"/>
            <a:ext cx="2231981" cy="461665"/>
          </a:xfrm>
          <a:prstGeom prst="rect">
            <a:avLst/>
          </a:prstGeom>
          <a:solidFill>
            <a:schemeClr val="bg1"/>
          </a:solidFill>
          <a:ln>
            <a:noFill/>
          </a:ln>
        </p:spPr>
        <p:txBody>
          <a:bodyPr wrap="square" rtlCol="0">
            <a:spAutoFit/>
          </a:bodyPr>
          <a:lstStyle/>
          <a:p>
            <a:r>
              <a:rPr lang="en-US" sz="2400" dirty="0">
                <a:latin typeface="Helvetica" pitchFamily="2" charset="0"/>
              </a:rPr>
              <a:t>Healthy control</a:t>
            </a:r>
          </a:p>
        </p:txBody>
      </p:sp>
      <p:sp>
        <p:nvSpPr>
          <p:cNvPr id="8" name="TextBox 7">
            <a:extLst>
              <a:ext uri="{FF2B5EF4-FFF2-40B4-BE49-F238E27FC236}">
                <a16:creationId xmlns:a16="http://schemas.microsoft.com/office/drawing/2014/main" id="{967989D0-E3C3-F58A-ABF0-308BBA02F71E}"/>
              </a:ext>
            </a:extLst>
          </p:cNvPr>
          <p:cNvSpPr txBox="1"/>
          <p:nvPr/>
        </p:nvSpPr>
        <p:spPr>
          <a:xfrm>
            <a:off x="4047587" y="2448651"/>
            <a:ext cx="2200814" cy="834876"/>
          </a:xfrm>
          <a:prstGeom prst="rect">
            <a:avLst/>
          </a:prstGeom>
          <a:noFill/>
          <a:ln w="57150">
            <a:solidFill>
              <a:schemeClr val="tx1"/>
            </a:solidFill>
          </a:ln>
        </p:spPr>
        <p:txBody>
          <a:bodyPr wrap="square" rtlCol="0">
            <a:spAutoFit/>
          </a:bodyPr>
          <a:lstStyle/>
          <a:p>
            <a:endParaRPr lang="en-US" dirty="0"/>
          </a:p>
        </p:txBody>
      </p:sp>
    </p:spTree>
    <p:extLst>
      <p:ext uri="{BB962C8B-B14F-4D97-AF65-F5344CB8AC3E}">
        <p14:creationId xmlns:p14="http://schemas.microsoft.com/office/powerpoint/2010/main" val="8528118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913887-5B8E-7A6A-D30C-69FAD19BDD9B}"/>
              </a:ext>
            </a:extLst>
          </p:cNvPr>
          <p:cNvSpPr>
            <a:spLocks noGrp="1"/>
          </p:cNvSpPr>
          <p:nvPr>
            <p:ph type="title"/>
          </p:nvPr>
        </p:nvSpPr>
        <p:spPr/>
        <p:txBody>
          <a:bodyPr/>
          <a:lstStyle/>
          <a:p>
            <a:r>
              <a:rPr lang="en-US" b="1" i="1" dirty="0">
                <a:solidFill>
                  <a:schemeClr val="accent1"/>
                </a:solidFill>
              </a:rPr>
              <a:t>Exercise: Step 1</a:t>
            </a:r>
          </a:p>
        </p:txBody>
      </p:sp>
      <p:sp>
        <p:nvSpPr>
          <p:cNvPr id="3" name="Content Placeholder 2">
            <a:extLst>
              <a:ext uri="{FF2B5EF4-FFF2-40B4-BE49-F238E27FC236}">
                <a16:creationId xmlns:a16="http://schemas.microsoft.com/office/drawing/2014/main" id="{2B19F0D4-5865-F426-8F2E-F4413A1620F5}"/>
              </a:ext>
            </a:extLst>
          </p:cNvPr>
          <p:cNvSpPr>
            <a:spLocks noGrp="1"/>
          </p:cNvSpPr>
          <p:nvPr>
            <p:ph idx="1"/>
          </p:nvPr>
        </p:nvSpPr>
        <p:spPr>
          <a:xfrm>
            <a:off x="838200" y="1825625"/>
            <a:ext cx="10515600" cy="4667250"/>
          </a:xfrm>
        </p:spPr>
        <p:txBody>
          <a:bodyPr>
            <a:normAutofit/>
          </a:bodyPr>
          <a:lstStyle/>
          <a:p>
            <a:pPr marL="0" indent="0">
              <a:buNone/>
            </a:pPr>
            <a:r>
              <a:rPr lang="en-US" dirty="0"/>
              <a:t>Look up the following variants in SpliceAI (all hg38):</a:t>
            </a:r>
          </a:p>
          <a:p>
            <a:pPr marL="971550" lvl="1" indent="-514350">
              <a:buAutoNum type="arabicPeriod"/>
            </a:pPr>
            <a:r>
              <a:rPr lang="en-US" dirty="0"/>
              <a:t>chr2-60546042-A-AA </a:t>
            </a:r>
          </a:p>
          <a:p>
            <a:pPr marL="971550" lvl="1" indent="-514350">
              <a:buAutoNum type="arabicPeriod"/>
            </a:pPr>
            <a:r>
              <a:rPr lang="en-US" dirty="0"/>
              <a:t>chr11-47343158-C-T</a:t>
            </a:r>
          </a:p>
          <a:p>
            <a:pPr marL="971550" lvl="1" indent="-514350">
              <a:buAutoNum type="arabicPeriod"/>
            </a:pPr>
            <a:r>
              <a:rPr lang="en-US" dirty="0"/>
              <a:t>chr5-42700794-A-G</a:t>
            </a:r>
          </a:p>
          <a:p>
            <a:pPr marL="0" indent="0">
              <a:buNone/>
            </a:pPr>
            <a:r>
              <a:rPr lang="en-US" dirty="0"/>
              <a:t>For each variant:</a:t>
            </a:r>
          </a:p>
          <a:p>
            <a:pPr marL="971550" lvl="1" indent="-514350">
              <a:buFont typeface="+mj-lt"/>
              <a:buAutoNum type="arabicPeriod"/>
            </a:pPr>
            <a:r>
              <a:rPr lang="en-US" dirty="0"/>
              <a:t>Does </a:t>
            </a:r>
            <a:r>
              <a:rPr lang="en-US" dirty="0" err="1"/>
              <a:t>spliceAI</a:t>
            </a:r>
            <a:r>
              <a:rPr lang="en-US" dirty="0"/>
              <a:t> predict function at any level? If so, note</a:t>
            </a:r>
          </a:p>
          <a:p>
            <a:pPr marL="1428750" lvl="2" indent="-514350">
              <a:buFont typeface="+mj-lt"/>
              <a:buAutoNum type="arabicPeriod"/>
            </a:pPr>
            <a:r>
              <a:rPr lang="en-US" dirty="0"/>
              <a:t>Type (donor gain/donor loss/acceptor gain/acceptor loss)</a:t>
            </a:r>
          </a:p>
          <a:p>
            <a:pPr marL="1428750" lvl="2" indent="-514350">
              <a:buFont typeface="+mj-lt"/>
              <a:buAutoNum type="arabicPeriod"/>
            </a:pPr>
            <a:r>
              <a:rPr lang="en-US" dirty="0"/>
              <a:t>REF score, ALT score, and delta score  for any predicted changes, and what these scores mean</a:t>
            </a:r>
          </a:p>
          <a:p>
            <a:pPr marL="1428750" lvl="2" indent="-514350">
              <a:buFont typeface="+mj-lt"/>
              <a:buAutoNum type="arabicPeriod"/>
            </a:pPr>
            <a:r>
              <a:rPr lang="en-US" dirty="0"/>
              <a:t>Position of change relative to variant</a:t>
            </a:r>
          </a:p>
          <a:p>
            <a:pPr marL="971550" lvl="1" indent="-514350">
              <a:buFont typeface="+mj-lt"/>
              <a:buAutoNum type="arabicPeriod"/>
            </a:pPr>
            <a:r>
              <a:rPr lang="en-US" dirty="0"/>
              <a:t>What gene is this variant in?</a:t>
            </a:r>
          </a:p>
          <a:p>
            <a:pPr marL="1428750" lvl="2" indent="-514350">
              <a:buFont typeface="+mj-lt"/>
              <a:buAutoNum type="arabicPeriod"/>
            </a:pPr>
            <a:endParaRPr lang="en-US" dirty="0"/>
          </a:p>
          <a:p>
            <a:pPr marL="971550" lvl="1" indent="-514350">
              <a:buAutoNum type="arabicPeriod"/>
            </a:pPr>
            <a:endParaRPr lang="en-US" dirty="0"/>
          </a:p>
        </p:txBody>
      </p:sp>
    </p:spTree>
    <p:extLst>
      <p:ext uri="{BB962C8B-B14F-4D97-AF65-F5344CB8AC3E}">
        <p14:creationId xmlns:p14="http://schemas.microsoft.com/office/powerpoint/2010/main" val="17045999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CCC8F0-5F10-67E8-1512-677F187CBE66}"/>
              </a:ext>
            </a:extLst>
          </p:cNvPr>
          <p:cNvSpPr>
            <a:spLocks noGrp="1"/>
          </p:cNvSpPr>
          <p:nvPr>
            <p:ph type="title"/>
          </p:nvPr>
        </p:nvSpPr>
        <p:spPr>
          <a:xfrm>
            <a:off x="838200" y="88572"/>
            <a:ext cx="10515600" cy="1325563"/>
          </a:xfrm>
        </p:spPr>
        <p:txBody>
          <a:bodyPr/>
          <a:lstStyle/>
          <a:p>
            <a:r>
              <a:rPr lang="en-US" b="1" i="1" dirty="0">
                <a:solidFill>
                  <a:schemeClr val="accent1"/>
                </a:solidFill>
              </a:rPr>
              <a:t>Step 1 - results</a:t>
            </a:r>
          </a:p>
        </p:txBody>
      </p:sp>
      <p:pic>
        <p:nvPicPr>
          <p:cNvPr id="5" name="Content Placeholder 4" descr="A screenshot of a computer&#10;&#10;Description automatically generated">
            <a:extLst>
              <a:ext uri="{FF2B5EF4-FFF2-40B4-BE49-F238E27FC236}">
                <a16:creationId xmlns:a16="http://schemas.microsoft.com/office/drawing/2014/main" id="{2AD27ADE-8C3C-A56C-C90B-07298EFCE652}"/>
              </a:ext>
            </a:extLst>
          </p:cNvPr>
          <p:cNvPicPr>
            <a:picLocks noGrp="1" noChangeAspect="1"/>
          </p:cNvPicPr>
          <p:nvPr>
            <p:ph idx="1"/>
          </p:nvPr>
        </p:nvPicPr>
        <p:blipFill>
          <a:blip r:embed="rId2"/>
          <a:stretch>
            <a:fillRect/>
          </a:stretch>
        </p:blipFill>
        <p:spPr>
          <a:xfrm>
            <a:off x="642258" y="1414135"/>
            <a:ext cx="10515600" cy="2014865"/>
          </a:xfrm>
        </p:spPr>
      </p:pic>
      <p:pic>
        <p:nvPicPr>
          <p:cNvPr id="7" name="Picture 6" descr="A screenshot of a computer&#10;&#10;Description automatically generated">
            <a:extLst>
              <a:ext uri="{FF2B5EF4-FFF2-40B4-BE49-F238E27FC236}">
                <a16:creationId xmlns:a16="http://schemas.microsoft.com/office/drawing/2014/main" id="{7396B767-8A1A-1CE0-14DE-4903139C1125}"/>
              </a:ext>
            </a:extLst>
          </p:cNvPr>
          <p:cNvPicPr>
            <a:picLocks noChangeAspect="1"/>
          </p:cNvPicPr>
          <p:nvPr/>
        </p:nvPicPr>
        <p:blipFill>
          <a:blip r:embed="rId3"/>
          <a:stretch>
            <a:fillRect/>
          </a:stretch>
        </p:blipFill>
        <p:spPr>
          <a:xfrm>
            <a:off x="629195" y="3394921"/>
            <a:ext cx="10515600" cy="1465356"/>
          </a:xfrm>
          <a:prstGeom prst="rect">
            <a:avLst/>
          </a:prstGeom>
        </p:spPr>
      </p:pic>
      <p:pic>
        <p:nvPicPr>
          <p:cNvPr id="9" name="Picture 8" descr="A screenshot of a computer&#10;&#10;Description automatically generated">
            <a:extLst>
              <a:ext uri="{FF2B5EF4-FFF2-40B4-BE49-F238E27FC236}">
                <a16:creationId xmlns:a16="http://schemas.microsoft.com/office/drawing/2014/main" id="{1EB1BD8C-D855-4363-FCAA-A953BA55C022}"/>
              </a:ext>
            </a:extLst>
          </p:cNvPr>
          <p:cNvPicPr>
            <a:picLocks noChangeAspect="1"/>
          </p:cNvPicPr>
          <p:nvPr/>
        </p:nvPicPr>
        <p:blipFill>
          <a:blip r:embed="rId4"/>
          <a:stretch>
            <a:fillRect/>
          </a:stretch>
        </p:blipFill>
        <p:spPr>
          <a:xfrm>
            <a:off x="642258" y="4847214"/>
            <a:ext cx="10502537" cy="1424212"/>
          </a:xfrm>
          <a:prstGeom prst="rect">
            <a:avLst/>
          </a:prstGeom>
        </p:spPr>
      </p:pic>
    </p:spTree>
    <p:extLst>
      <p:ext uri="{BB962C8B-B14F-4D97-AF65-F5344CB8AC3E}">
        <p14:creationId xmlns:p14="http://schemas.microsoft.com/office/powerpoint/2010/main" val="9926525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D07836-FC90-F3E7-182E-66AB1B609EC5}"/>
              </a:ext>
            </a:extLst>
          </p:cNvPr>
          <p:cNvSpPr>
            <a:spLocks noGrp="1"/>
          </p:cNvSpPr>
          <p:nvPr>
            <p:ph type="title"/>
          </p:nvPr>
        </p:nvSpPr>
        <p:spPr>
          <a:xfrm>
            <a:off x="254643" y="365125"/>
            <a:ext cx="11099157" cy="1325563"/>
          </a:xfrm>
        </p:spPr>
        <p:txBody>
          <a:bodyPr/>
          <a:lstStyle/>
          <a:p>
            <a:r>
              <a:rPr lang="en-US" b="1" i="1" dirty="0">
                <a:solidFill>
                  <a:schemeClr val="accent1"/>
                </a:solidFill>
              </a:rPr>
              <a:t>Step 2: assess potential effect on mRNA frame</a:t>
            </a:r>
          </a:p>
        </p:txBody>
      </p:sp>
      <p:sp>
        <p:nvSpPr>
          <p:cNvPr id="3" name="Content Placeholder 2">
            <a:extLst>
              <a:ext uri="{FF2B5EF4-FFF2-40B4-BE49-F238E27FC236}">
                <a16:creationId xmlns:a16="http://schemas.microsoft.com/office/drawing/2014/main" id="{6C94FCD5-1452-A451-B599-8659C4F6FB3B}"/>
              </a:ext>
            </a:extLst>
          </p:cNvPr>
          <p:cNvSpPr>
            <a:spLocks noGrp="1"/>
          </p:cNvSpPr>
          <p:nvPr>
            <p:ph idx="1"/>
          </p:nvPr>
        </p:nvSpPr>
        <p:spPr>
          <a:xfrm>
            <a:off x="838200" y="1825625"/>
            <a:ext cx="9899469" cy="4351338"/>
          </a:xfrm>
        </p:spPr>
        <p:txBody>
          <a:bodyPr>
            <a:normAutofit/>
          </a:bodyPr>
          <a:lstStyle/>
          <a:p>
            <a:pPr marL="514350" indent="-514350">
              <a:buFont typeface="+mj-lt"/>
              <a:buAutoNum type="arabicPeriod"/>
            </a:pPr>
            <a:r>
              <a:rPr lang="en-US" dirty="0"/>
              <a:t>Which variants, if any, have high or moderate delta scores?</a:t>
            </a:r>
          </a:p>
          <a:p>
            <a:pPr marL="514350" indent="-514350">
              <a:buFont typeface="+mj-lt"/>
              <a:buAutoNum type="arabicPeriod"/>
            </a:pPr>
            <a:endParaRPr lang="en-US" dirty="0"/>
          </a:p>
          <a:p>
            <a:pPr marL="514350" indent="-514350">
              <a:buFont typeface="+mj-lt"/>
              <a:buAutoNum type="arabicPeriod"/>
            </a:pPr>
            <a:r>
              <a:rPr lang="en-US" dirty="0"/>
              <a:t>For those variants, use donor and acceptor loss/gain positions to calculate how many bases have been lost or gained.</a:t>
            </a:r>
          </a:p>
          <a:p>
            <a:pPr marL="514350" indent="-514350">
              <a:buFont typeface="+mj-lt"/>
              <a:buAutoNum type="arabicPeriod"/>
            </a:pPr>
            <a:endParaRPr lang="en-US" dirty="0"/>
          </a:p>
          <a:p>
            <a:pPr marL="514350" indent="-514350">
              <a:buFont typeface="+mj-lt"/>
              <a:buAutoNum type="arabicPeriod"/>
            </a:pPr>
            <a:r>
              <a:rPr lang="en-US" dirty="0"/>
              <a:t>Are these variants predicted to cause frameshift?</a:t>
            </a:r>
          </a:p>
          <a:p>
            <a:pPr marL="971550" lvl="1" indent="-514350">
              <a:buFont typeface="+mj-lt"/>
              <a:buAutoNum type="alphaLcParenR"/>
            </a:pPr>
            <a:r>
              <a:rPr lang="en-US" dirty="0"/>
              <a:t>If # bases added/subtracted is not divisible by 3, the frame will change</a:t>
            </a:r>
          </a:p>
          <a:p>
            <a:pPr marL="971550" lvl="1" indent="-514350">
              <a:buFont typeface="+mj-lt"/>
              <a:buAutoNum type="alphaLcParenR"/>
            </a:pPr>
            <a:r>
              <a:rPr lang="en-US" dirty="0"/>
              <a:t>If # bases added is divisible by 3, there will not be frame change</a:t>
            </a:r>
          </a:p>
          <a:p>
            <a:pPr marL="0" indent="0">
              <a:buNone/>
            </a:pPr>
            <a:endParaRPr lang="en-US" dirty="0"/>
          </a:p>
        </p:txBody>
      </p:sp>
    </p:spTree>
    <p:extLst>
      <p:ext uri="{BB962C8B-B14F-4D97-AF65-F5344CB8AC3E}">
        <p14:creationId xmlns:p14="http://schemas.microsoft.com/office/powerpoint/2010/main" val="38158879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A8B910-8920-C551-6975-46983CD3C8F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E162CC-BAA6-267A-3035-B5D2C1BF6E25}"/>
              </a:ext>
            </a:extLst>
          </p:cNvPr>
          <p:cNvSpPr>
            <a:spLocks noGrp="1"/>
          </p:cNvSpPr>
          <p:nvPr>
            <p:ph type="title"/>
          </p:nvPr>
        </p:nvSpPr>
        <p:spPr>
          <a:xfrm>
            <a:off x="254643" y="365125"/>
            <a:ext cx="11099157" cy="1325563"/>
          </a:xfrm>
        </p:spPr>
        <p:txBody>
          <a:bodyPr/>
          <a:lstStyle/>
          <a:p>
            <a:r>
              <a:rPr lang="en-US" b="1" i="1" dirty="0">
                <a:solidFill>
                  <a:schemeClr val="accent1"/>
                </a:solidFill>
              </a:rPr>
              <a:t>Step 2: assess potential effect on mRNA frame</a:t>
            </a:r>
          </a:p>
        </p:txBody>
      </p:sp>
      <p:sp>
        <p:nvSpPr>
          <p:cNvPr id="3" name="Content Placeholder 2">
            <a:extLst>
              <a:ext uri="{FF2B5EF4-FFF2-40B4-BE49-F238E27FC236}">
                <a16:creationId xmlns:a16="http://schemas.microsoft.com/office/drawing/2014/main" id="{00A227C3-2CD4-0D36-BA45-8AA7C445C9BA}"/>
              </a:ext>
            </a:extLst>
          </p:cNvPr>
          <p:cNvSpPr>
            <a:spLocks noGrp="1"/>
          </p:cNvSpPr>
          <p:nvPr>
            <p:ph idx="1"/>
          </p:nvPr>
        </p:nvSpPr>
        <p:spPr>
          <a:xfrm>
            <a:off x="838200" y="1825625"/>
            <a:ext cx="9899469" cy="4351338"/>
          </a:xfrm>
        </p:spPr>
        <p:txBody>
          <a:bodyPr>
            <a:normAutofit/>
          </a:bodyPr>
          <a:lstStyle/>
          <a:p>
            <a:pPr marL="514350" indent="-514350">
              <a:buFont typeface="+mj-lt"/>
              <a:buAutoNum type="arabicPeriod"/>
            </a:pPr>
            <a:r>
              <a:rPr lang="en-US" dirty="0"/>
              <a:t>Which variants, if any, have high or moderate delta scores?</a:t>
            </a:r>
          </a:p>
          <a:p>
            <a:pPr marL="457200" lvl="1" indent="0">
              <a:buNone/>
            </a:pPr>
            <a:r>
              <a:rPr lang="en-US" i="1" dirty="0">
                <a:solidFill>
                  <a:schemeClr val="accent1">
                    <a:lumMod val="75000"/>
                  </a:schemeClr>
                </a:solidFill>
              </a:rPr>
              <a:t> Variants 2 and 3</a:t>
            </a:r>
          </a:p>
          <a:p>
            <a:pPr marL="514350" indent="-514350">
              <a:buFont typeface="+mj-lt"/>
              <a:buAutoNum type="arabicPeriod"/>
            </a:pPr>
            <a:r>
              <a:rPr lang="en-US" dirty="0"/>
              <a:t>For those variants, use donor and acceptor loss/gain positions to calculate how many bases have been lost or gained.</a:t>
            </a:r>
          </a:p>
          <a:p>
            <a:pPr marL="457200" lvl="1" indent="0">
              <a:buNone/>
            </a:pPr>
            <a:r>
              <a:rPr lang="en-US" i="1" dirty="0">
                <a:solidFill>
                  <a:schemeClr val="accent1">
                    <a:lumMod val="75000"/>
                  </a:schemeClr>
                </a:solidFill>
              </a:rPr>
              <a:t> Variant 2 - 11bp exon extension (insertion)</a:t>
            </a:r>
          </a:p>
          <a:p>
            <a:pPr marL="457200" lvl="1" indent="0">
              <a:buNone/>
            </a:pPr>
            <a:r>
              <a:rPr lang="en-US" i="1" dirty="0">
                <a:solidFill>
                  <a:schemeClr val="accent1">
                    <a:lumMod val="75000"/>
                  </a:schemeClr>
                </a:solidFill>
              </a:rPr>
              <a:t> Variant 3 - 107bp pseudoexon (insertion)</a:t>
            </a:r>
          </a:p>
          <a:p>
            <a:pPr marL="514350" indent="-514350">
              <a:buFont typeface="+mj-lt"/>
              <a:buAutoNum type="arabicPeriod"/>
            </a:pPr>
            <a:r>
              <a:rPr lang="en-US" dirty="0"/>
              <a:t>Are these variants predicted to cause frameshift?</a:t>
            </a:r>
          </a:p>
          <a:p>
            <a:pPr marL="971550" lvl="1" indent="-514350">
              <a:buFont typeface="+mj-lt"/>
              <a:buAutoNum type="alphaLcParenR"/>
            </a:pPr>
            <a:r>
              <a:rPr lang="en-US" dirty="0"/>
              <a:t>If # bases added/subtracted is not divisible by 3, the frame will change</a:t>
            </a:r>
          </a:p>
          <a:p>
            <a:pPr marL="971550" lvl="1" indent="-514350">
              <a:buFont typeface="+mj-lt"/>
              <a:buAutoNum type="alphaLcParenR"/>
            </a:pPr>
            <a:r>
              <a:rPr lang="en-US" dirty="0"/>
              <a:t>If # bases added is divisible by 3, there will not be frame change</a:t>
            </a:r>
          </a:p>
          <a:p>
            <a:pPr marL="0" indent="0">
              <a:buNone/>
            </a:pPr>
            <a:r>
              <a:rPr lang="en-US" sz="2400" i="1" dirty="0">
                <a:solidFill>
                  <a:schemeClr val="accent1">
                    <a:lumMod val="75000"/>
                  </a:schemeClr>
                </a:solidFill>
              </a:rPr>
              <a:t>       Both variants 2 and 3 will cause frameshift</a:t>
            </a:r>
          </a:p>
          <a:p>
            <a:pPr marL="0" indent="0">
              <a:buNone/>
            </a:pPr>
            <a:endParaRPr lang="en-US" dirty="0"/>
          </a:p>
        </p:txBody>
      </p:sp>
    </p:spTree>
    <p:extLst>
      <p:ext uri="{BB962C8B-B14F-4D97-AF65-F5344CB8AC3E}">
        <p14:creationId xmlns:p14="http://schemas.microsoft.com/office/powerpoint/2010/main" val="8142183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E13B08-7FB9-A24C-C8D7-8C1285EA6DB0}"/>
              </a:ext>
            </a:extLst>
          </p:cNvPr>
          <p:cNvSpPr>
            <a:spLocks noGrp="1"/>
          </p:cNvSpPr>
          <p:nvPr>
            <p:ph type="title"/>
          </p:nvPr>
        </p:nvSpPr>
        <p:spPr/>
        <p:txBody>
          <a:bodyPr/>
          <a:lstStyle/>
          <a:p>
            <a:r>
              <a:rPr lang="en-US" b="1" i="1" dirty="0">
                <a:solidFill>
                  <a:schemeClr val="accent1"/>
                </a:solidFill>
              </a:rPr>
              <a:t>Step 3: Assess disease relevance</a:t>
            </a:r>
          </a:p>
        </p:txBody>
      </p:sp>
      <p:sp>
        <p:nvSpPr>
          <p:cNvPr id="3" name="Content Placeholder 2">
            <a:extLst>
              <a:ext uri="{FF2B5EF4-FFF2-40B4-BE49-F238E27FC236}">
                <a16:creationId xmlns:a16="http://schemas.microsoft.com/office/drawing/2014/main" id="{AAC04532-44B2-C348-2A3B-A2B62F2E3A7E}"/>
              </a:ext>
            </a:extLst>
          </p:cNvPr>
          <p:cNvSpPr>
            <a:spLocks noGrp="1"/>
          </p:cNvSpPr>
          <p:nvPr>
            <p:ph idx="1"/>
          </p:nvPr>
        </p:nvSpPr>
        <p:spPr/>
        <p:txBody>
          <a:bodyPr>
            <a:normAutofit/>
          </a:bodyPr>
          <a:lstStyle/>
          <a:p>
            <a:pPr marL="514350" indent="-514350">
              <a:buAutoNum type="arabicPeriod"/>
            </a:pPr>
            <a:r>
              <a:rPr lang="en-US" dirty="0"/>
              <a:t>Search the genes in OMIM (Online Mendelian Inheritance in Man – catalog of genes and their associated diseases/phenotypes). </a:t>
            </a:r>
          </a:p>
          <a:p>
            <a:pPr marL="457200" lvl="1" indent="0">
              <a:buNone/>
            </a:pPr>
            <a:r>
              <a:rPr lang="en-US" dirty="0">
                <a:hlinkClick r:id="rId2"/>
              </a:rPr>
              <a:t>https://www.omim.org</a:t>
            </a:r>
            <a:endParaRPr lang="en-US" dirty="0"/>
          </a:p>
          <a:p>
            <a:pPr marL="514350" indent="-514350">
              <a:buAutoNum type="arabicPeriod"/>
            </a:pPr>
            <a:endParaRPr lang="en-US" dirty="0"/>
          </a:p>
          <a:p>
            <a:pPr marL="514350" indent="-514350">
              <a:buAutoNum type="arabicPeriod"/>
            </a:pPr>
            <a:r>
              <a:rPr lang="en-US" dirty="0"/>
              <a:t>For each variant: what is the function of the gene? Is it associated with one or more phenotypes/diseases?</a:t>
            </a:r>
          </a:p>
          <a:p>
            <a:pPr marL="514350" indent="-514350">
              <a:buAutoNum type="arabicPeriod"/>
            </a:pPr>
            <a:endParaRPr lang="en-US" dirty="0"/>
          </a:p>
          <a:p>
            <a:pPr marL="514350" indent="-514350">
              <a:buAutoNum type="arabicPeriod"/>
            </a:pPr>
            <a:r>
              <a:rPr lang="en-US" dirty="0"/>
              <a:t>For each variant: what is the potential effect of this variant on human health?</a:t>
            </a:r>
          </a:p>
        </p:txBody>
      </p:sp>
    </p:spTree>
    <p:extLst>
      <p:ext uri="{BB962C8B-B14F-4D97-AF65-F5344CB8AC3E}">
        <p14:creationId xmlns:p14="http://schemas.microsoft.com/office/powerpoint/2010/main" val="24566643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A584F8-0FFD-B707-00EC-E6E741A67B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4C9A0F-5A58-8617-F057-A0CE565A0809}"/>
              </a:ext>
            </a:extLst>
          </p:cNvPr>
          <p:cNvSpPr>
            <a:spLocks noGrp="1"/>
          </p:cNvSpPr>
          <p:nvPr>
            <p:ph type="title"/>
          </p:nvPr>
        </p:nvSpPr>
        <p:spPr/>
        <p:txBody>
          <a:bodyPr/>
          <a:lstStyle/>
          <a:p>
            <a:r>
              <a:rPr lang="en-US" b="1" i="1" dirty="0">
                <a:solidFill>
                  <a:schemeClr val="accent1"/>
                </a:solidFill>
              </a:rPr>
              <a:t>Step 3: Assess disease relevance</a:t>
            </a:r>
          </a:p>
        </p:txBody>
      </p:sp>
      <p:sp>
        <p:nvSpPr>
          <p:cNvPr id="3" name="Content Placeholder 2">
            <a:extLst>
              <a:ext uri="{FF2B5EF4-FFF2-40B4-BE49-F238E27FC236}">
                <a16:creationId xmlns:a16="http://schemas.microsoft.com/office/drawing/2014/main" id="{3F07B90A-12C5-0840-0B04-4089B80C4A3A}"/>
              </a:ext>
            </a:extLst>
          </p:cNvPr>
          <p:cNvSpPr>
            <a:spLocks noGrp="1"/>
          </p:cNvSpPr>
          <p:nvPr>
            <p:ph idx="1"/>
          </p:nvPr>
        </p:nvSpPr>
        <p:spPr>
          <a:xfrm>
            <a:off x="838200" y="1825625"/>
            <a:ext cx="10515600" cy="4775200"/>
          </a:xfrm>
        </p:spPr>
        <p:txBody>
          <a:bodyPr>
            <a:normAutofit/>
          </a:bodyPr>
          <a:lstStyle/>
          <a:p>
            <a:pPr marL="514350" indent="-514350">
              <a:buAutoNum type="arabicPeriod"/>
            </a:pPr>
            <a:r>
              <a:rPr lang="en-US" sz="2400" dirty="0"/>
              <a:t>Search the genes in OMIM (Online Mendelian Inheritance in Man – catalog of genes and their associated diseases/phenotypes). </a:t>
            </a:r>
          </a:p>
          <a:p>
            <a:pPr marL="457200" lvl="1" indent="0">
              <a:buNone/>
            </a:pPr>
            <a:r>
              <a:rPr lang="en-US" dirty="0">
                <a:hlinkClick r:id="rId2"/>
              </a:rPr>
              <a:t>https://www.omim.org</a:t>
            </a:r>
            <a:endParaRPr lang="en-US" sz="2400" dirty="0"/>
          </a:p>
          <a:p>
            <a:pPr marL="514350" indent="-514350">
              <a:buAutoNum type="arabicPeriod"/>
            </a:pPr>
            <a:r>
              <a:rPr lang="en-US" sz="2400" dirty="0"/>
              <a:t>For each variant: what is the function of the gene? Is it associated with one or more phenotypes/diseases?</a:t>
            </a:r>
            <a:br>
              <a:rPr lang="en-US" sz="2400" dirty="0"/>
            </a:br>
            <a:r>
              <a:rPr lang="en-US" sz="2400" i="1" u="sng" dirty="0">
                <a:solidFill>
                  <a:schemeClr val="accent1">
                    <a:lumMod val="75000"/>
                  </a:schemeClr>
                </a:solidFill>
              </a:rPr>
              <a:t>Variant 2</a:t>
            </a:r>
            <a:r>
              <a:rPr lang="en-US" sz="2400" i="1" dirty="0">
                <a:solidFill>
                  <a:schemeClr val="accent1">
                    <a:lumMod val="75000"/>
                  </a:schemeClr>
                </a:solidFill>
              </a:rPr>
              <a:t> – MYBPC3 – Cardiac myosin binding protein C – involved in heart development – associated with cardiomyopathy</a:t>
            </a:r>
            <a:br>
              <a:rPr lang="en-US" sz="2400" i="1" dirty="0">
                <a:solidFill>
                  <a:schemeClr val="accent1">
                    <a:lumMod val="75000"/>
                  </a:schemeClr>
                </a:solidFill>
              </a:rPr>
            </a:br>
            <a:r>
              <a:rPr lang="en-US" sz="2400" i="1" u="sng" dirty="0">
                <a:solidFill>
                  <a:schemeClr val="accent1">
                    <a:lumMod val="75000"/>
                  </a:schemeClr>
                </a:solidFill>
              </a:rPr>
              <a:t>Variant 3</a:t>
            </a:r>
            <a:r>
              <a:rPr lang="en-US" sz="2400" i="1" dirty="0">
                <a:solidFill>
                  <a:schemeClr val="accent1">
                    <a:lumMod val="75000"/>
                  </a:schemeClr>
                </a:solidFill>
              </a:rPr>
              <a:t> – GHR – Growth hormone receptor – dwarfism, growth hormone oversensitivity/insensitivity, affects cholesterol levels</a:t>
            </a:r>
            <a:endParaRPr lang="en-US" sz="2400" dirty="0"/>
          </a:p>
          <a:p>
            <a:pPr marL="514350" indent="-514350">
              <a:buAutoNum type="arabicPeriod"/>
            </a:pPr>
            <a:r>
              <a:rPr lang="en-US" sz="2400" dirty="0"/>
              <a:t>For each variant: what is the potential effect of this variant on human health?</a:t>
            </a:r>
            <a:br>
              <a:rPr lang="en-US" sz="2400" dirty="0"/>
            </a:br>
            <a:r>
              <a:rPr lang="en-US" sz="2400" i="1" dirty="0">
                <a:solidFill>
                  <a:schemeClr val="accent1">
                    <a:lumMod val="75000"/>
                  </a:schemeClr>
                </a:solidFill>
              </a:rPr>
              <a:t>Frameshift of MYBPC3 and GHR would significantly alter protein function and could lead to (or increase risk of) cardiomyopathy and growth defects, respectively</a:t>
            </a:r>
            <a:endParaRPr lang="en-US" sz="2400" dirty="0"/>
          </a:p>
        </p:txBody>
      </p:sp>
    </p:spTree>
    <p:extLst>
      <p:ext uri="{BB962C8B-B14F-4D97-AF65-F5344CB8AC3E}">
        <p14:creationId xmlns:p14="http://schemas.microsoft.com/office/powerpoint/2010/main" val="242408095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F9123-C3B3-9548-90B4-BD3CCBAB59F8}"/>
              </a:ext>
            </a:extLst>
          </p:cNvPr>
          <p:cNvSpPr>
            <a:spLocks noGrp="1"/>
          </p:cNvSpPr>
          <p:nvPr>
            <p:ph type="title"/>
          </p:nvPr>
        </p:nvSpPr>
        <p:spPr/>
        <p:txBody>
          <a:bodyPr/>
          <a:lstStyle/>
          <a:p>
            <a:r>
              <a:rPr lang="en-US" b="1" i="1" dirty="0">
                <a:solidFill>
                  <a:schemeClr val="accent1"/>
                </a:solidFill>
              </a:rPr>
              <a:t>Clinical motivation: variant effect prediction</a:t>
            </a:r>
          </a:p>
        </p:txBody>
      </p:sp>
      <p:sp>
        <p:nvSpPr>
          <p:cNvPr id="3" name="Content Placeholder 2">
            <a:extLst>
              <a:ext uri="{FF2B5EF4-FFF2-40B4-BE49-F238E27FC236}">
                <a16:creationId xmlns:a16="http://schemas.microsoft.com/office/drawing/2014/main" id="{A456F4EC-577A-B9B9-3F2A-0FE3E060D779}"/>
              </a:ext>
            </a:extLst>
          </p:cNvPr>
          <p:cNvSpPr>
            <a:spLocks noGrp="1"/>
          </p:cNvSpPr>
          <p:nvPr>
            <p:ph idx="1"/>
          </p:nvPr>
        </p:nvSpPr>
        <p:spPr/>
        <p:txBody>
          <a:bodyPr/>
          <a:lstStyle/>
          <a:p>
            <a:r>
              <a:rPr lang="en-US" dirty="0"/>
              <a:t>Any given person has ~4 million genetic variants</a:t>
            </a:r>
          </a:p>
          <a:p>
            <a:pPr lvl="1"/>
            <a:r>
              <a:rPr lang="en-US" dirty="0"/>
              <a:t>Rare/monogenic disease – which 1-2 variants are causal?</a:t>
            </a:r>
          </a:p>
          <a:p>
            <a:pPr lvl="1"/>
            <a:r>
              <a:rPr lang="en-US" dirty="0"/>
              <a:t>Common/polygenic disease – which variants are causal, and what genes do they affect?</a:t>
            </a:r>
          </a:p>
          <a:p>
            <a:r>
              <a:rPr lang="en-US" dirty="0"/>
              <a:t>Knowing causal variants, genes, and mechanisms can inform drug development and treatment</a:t>
            </a:r>
          </a:p>
          <a:p>
            <a:pPr lvl="1"/>
            <a:r>
              <a:rPr lang="en-US" dirty="0"/>
              <a:t>Ex. BRCA, cystic fibrosis</a:t>
            </a:r>
          </a:p>
        </p:txBody>
      </p:sp>
    </p:spTree>
    <p:extLst>
      <p:ext uri="{BB962C8B-B14F-4D97-AF65-F5344CB8AC3E}">
        <p14:creationId xmlns:p14="http://schemas.microsoft.com/office/powerpoint/2010/main" val="7358397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D2D0-50F7-26F8-5E3F-1AAA6B55891A}"/>
              </a:ext>
            </a:extLst>
          </p:cNvPr>
          <p:cNvSpPr>
            <a:spLocks noGrp="1"/>
          </p:cNvSpPr>
          <p:nvPr>
            <p:ph type="title"/>
          </p:nvPr>
        </p:nvSpPr>
        <p:spPr/>
        <p:txBody>
          <a:bodyPr/>
          <a:lstStyle/>
          <a:p>
            <a:r>
              <a:rPr lang="en-US" b="1" i="1" dirty="0">
                <a:solidFill>
                  <a:schemeClr val="accent1"/>
                </a:solidFill>
              </a:rPr>
              <a:t>Predicting the function of genetic variants</a:t>
            </a:r>
          </a:p>
        </p:txBody>
      </p:sp>
      <p:sp>
        <p:nvSpPr>
          <p:cNvPr id="3" name="Content Placeholder 2">
            <a:extLst>
              <a:ext uri="{FF2B5EF4-FFF2-40B4-BE49-F238E27FC236}">
                <a16:creationId xmlns:a16="http://schemas.microsoft.com/office/drawing/2014/main" id="{9A1297A5-5759-28EB-9DD4-6D5FCB43D3A0}"/>
              </a:ext>
            </a:extLst>
          </p:cNvPr>
          <p:cNvSpPr>
            <a:spLocks noGrp="1"/>
          </p:cNvSpPr>
          <p:nvPr>
            <p:ph idx="1"/>
          </p:nvPr>
        </p:nvSpPr>
        <p:spPr/>
        <p:txBody>
          <a:bodyPr/>
          <a:lstStyle/>
          <a:p>
            <a:r>
              <a:rPr lang="en-US" dirty="0"/>
              <a:t>Important to know the mechanisms underlying a genetic variant – </a:t>
            </a:r>
            <a:r>
              <a:rPr lang="en-US" i="1" dirty="0"/>
              <a:t>how</a:t>
            </a:r>
            <a:r>
              <a:rPr lang="en-US" dirty="0"/>
              <a:t> does it cause disease?</a:t>
            </a:r>
          </a:p>
          <a:p>
            <a:r>
              <a:rPr lang="en-US" dirty="0">
                <a:hlinkClick r:id="rId3"/>
              </a:rPr>
              <a:t>Variant Effect Predictor</a:t>
            </a:r>
            <a:r>
              <a:rPr lang="en-US" dirty="0"/>
              <a:t> gives a broad sense of how a variant functions</a:t>
            </a:r>
          </a:p>
          <a:p>
            <a:r>
              <a:rPr lang="en-US" dirty="0"/>
              <a:t>Other resources exist for each specific molecular mechanism</a:t>
            </a:r>
          </a:p>
          <a:p>
            <a:pPr lvl="1"/>
            <a:r>
              <a:rPr lang="en-US" dirty="0"/>
              <a:t>Coding variants/single amino acid changes (ex. </a:t>
            </a:r>
            <a:r>
              <a:rPr lang="en-US" dirty="0">
                <a:hlinkClick r:id="rId4"/>
              </a:rPr>
              <a:t>SIFT</a:t>
            </a:r>
            <a:r>
              <a:rPr lang="en-US" dirty="0"/>
              <a:t>, </a:t>
            </a:r>
            <a:r>
              <a:rPr lang="en-US" dirty="0">
                <a:hlinkClick r:id="rId5"/>
              </a:rPr>
              <a:t>PolyPhen</a:t>
            </a:r>
            <a:r>
              <a:rPr lang="en-US" dirty="0"/>
              <a:t>)</a:t>
            </a:r>
          </a:p>
          <a:p>
            <a:pPr lvl="1"/>
            <a:r>
              <a:rPr lang="en-US" dirty="0"/>
              <a:t>RNA stability (ex. </a:t>
            </a:r>
            <a:r>
              <a:rPr lang="en-US" dirty="0">
                <a:hlinkClick r:id="rId6"/>
              </a:rPr>
              <a:t>UTRannotator</a:t>
            </a:r>
            <a:r>
              <a:rPr lang="en-US" dirty="0"/>
              <a:t>)</a:t>
            </a:r>
          </a:p>
          <a:p>
            <a:pPr lvl="1"/>
            <a:r>
              <a:rPr lang="en-US" dirty="0"/>
              <a:t>Transcriptional regulation (ex. overlaps with ENCODE regulatory peaks)</a:t>
            </a:r>
          </a:p>
          <a:p>
            <a:pPr lvl="1"/>
            <a:r>
              <a:rPr lang="en-US" dirty="0"/>
              <a:t>Splicing (ex. </a:t>
            </a:r>
            <a:r>
              <a:rPr lang="en-US" dirty="0">
                <a:hlinkClick r:id="rId7"/>
              </a:rPr>
              <a:t>SpliceAI</a:t>
            </a:r>
            <a:r>
              <a:rPr lang="en-US" dirty="0"/>
              <a:t>)</a:t>
            </a:r>
          </a:p>
        </p:txBody>
      </p:sp>
    </p:spTree>
    <p:extLst>
      <p:ext uri="{BB962C8B-B14F-4D97-AF65-F5344CB8AC3E}">
        <p14:creationId xmlns:p14="http://schemas.microsoft.com/office/powerpoint/2010/main" val="31959387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5E8F20-9109-3C0F-2DBF-2FC970E28EF7}"/>
              </a:ext>
            </a:extLst>
          </p:cNvPr>
          <p:cNvSpPr>
            <a:spLocks noGrp="1"/>
          </p:cNvSpPr>
          <p:nvPr>
            <p:ph type="title"/>
          </p:nvPr>
        </p:nvSpPr>
        <p:spPr/>
        <p:txBody>
          <a:bodyPr/>
          <a:lstStyle/>
          <a:p>
            <a:r>
              <a:rPr lang="en-US" b="1" i="1" dirty="0">
                <a:solidFill>
                  <a:schemeClr val="accent1"/>
                </a:solidFill>
              </a:rPr>
              <a:t>Exercise for today:</a:t>
            </a:r>
            <a:endParaRPr lang="en-US" dirty="0"/>
          </a:p>
        </p:txBody>
      </p:sp>
      <p:sp>
        <p:nvSpPr>
          <p:cNvPr id="3" name="Content Placeholder 2">
            <a:extLst>
              <a:ext uri="{FF2B5EF4-FFF2-40B4-BE49-F238E27FC236}">
                <a16:creationId xmlns:a16="http://schemas.microsoft.com/office/drawing/2014/main" id="{EF880DCE-1BE0-E8D6-EFAD-6BA4724FEF18}"/>
              </a:ext>
            </a:extLst>
          </p:cNvPr>
          <p:cNvSpPr>
            <a:spLocks noGrp="1"/>
          </p:cNvSpPr>
          <p:nvPr>
            <p:ph idx="1"/>
          </p:nvPr>
        </p:nvSpPr>
        <p:spPr/>
        <p:txBody>
          <a:bodyPr>
            <a:normAutofit fontScale="92500"/>
          </a:bodyPr>
          <a:lstStyle/>
          <a:p>
            <a:pPr marL="0" indent="0">
              <a:buNone/>
            </a:pPr>
            <a:r>
              <a:rPr lang="en-US" u="sng" dirty="0"/>
              <a:t>Part 1</a:t>
            </a:r>
            <a:r>
              <a:rPr lang="en-US" dirty="0"/>
              <a:t> (as a group): learn to use SpliceAI and Integrative Genomics Viewer</a:t>
            </a:r>
          </a:p>
          <a:p>
            <a:pPr marL="514350" indent="-514350">
              <a:buFont typeface="+mj-lt"/>
              <a:buAutoNum type="alphaLcParenR"/>
            </a:pPr>
            <a:r>
              <a:rPr lang="en-US" dirty="0"/>
              <a:t>Together, use SpliceAI to predict variant effect on splicing</a:t>
            </a:r>
          </a:p>
          <a:p>
            <a:pPr marL="514350" indent="-514350">
              <a:buFont typeface="+mj-lt"/>
              <a:buAutoNum type="alphaLcParenR"/>
            </a:pPr>
            <a:r>
              <a:rPr lang="en-US" dirty="0"/>
              <a:t>Validate SpliceAI prediction using RNA sequencing data in IGV</a:t>
            </a:r>
          </a:p>
          <a:p>
            <a:pPr marL="514350" indent="-514350">
              <a:buFont typeface="+mj-lt"/>
              <a:buAutoNum type="alphaLcParenR"/>
            </a:pPr>
            <a:endParaRPr lang="en-US" dirty="0"/>
          </a:p>
          <a:p>
            <a:pPr marL="0" indent="0">
              <a:buNone/>
            </a:pPr>
            <a:r>
              <a:rPr lang="en-US" u="sng" dirty="0"/>
              <a:t>Part 2</a:t>
            </a:r>
            <a:r>
              <a:rPr lang="en-US" dirty="0">
                <a:sym typeface="Wingdings" pitchFamily="2" charset="2"/>
              </a:rPr>
              <a:t> (individually/in teams):</a:t>
            </a:r>
          </a:p>
          <a:p>
            <a:pPr marL="514350" indent="-514350">
              <a:buAutoNum type="alphaLcParenR"/>
            </a:pPr>
            <a:r>
              <a:rPr lang="en-US" dirty="0">
                <a:sym typeface="Wingdings" pitchFamily="2" charset="2"/>
              </a:rPr>
              <a:t>Individually, use SpliceAI to predict the effects of 3 variants on splicing</a:t>
            </a:r>
          </a:p>
          <a:p>
            <a:pPr marL="514350" indent="-514350">
              <a:buAutoNum type="alphaLcParenR"/>
            </a:pPr>
            <a:r>
              <a:rPr lang="en-US" dirty="0">
                <a:sym typeface="Wingdings" pitchFamily="2" charset="2"/>
              </a:rPr>
              <a:t>Determine splicing effect on mRNA frame</a:t>
            </a:r>
          </a:p>
          <a:p>
            <a:pPr marL="514350" indent="-514350">
              <a:buAutoNum type="alphaLcParenR"/>
            </a:pPr>
            <a:r>
              <a:rPr lang="en-US" dirty="0">
                <a:sym typeface="Wingdings" pitchFamily="2" charset="2"/>
              </a:rPr>
              <a:t>Assess potential disease relevance</a:t>
            </a:r>
          </a:p>
          <a:p>
            <a:pPr marL="514350" indent="-514350">
              <a:buAutoNum type="alphaLcParenR"/>
            </a:pPr>
            <a:endParaRPr lang="en-US" dirty="0"/>
          </a:p>
        </p:txBody>
      </p:sp>
    </p:spTree>
    <p:extLst>
      <p:ext uri="{BB962C8B-B14F-4D97-AF65-F5344CB8AC3E}">
        <p14:creationId xmlns:p14="http://schemas.microsoft.com/office/powerpoint/2010/main" val="19424277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E9B601-EF8D-917D-4399-8FE0A7B99F1F}"/>
              </a:ext>
            </a:extLst>
          </p:cNvPr>
          <p:cNvSpPr>
            <a:spLocks noGrp="1"/>
          </p:cNvSpPr>
          <p:nvPr>
            <p:ph type="title"/>
          </p:nvPr>
        </p:nvSpPr>
        <p:spPr>
          <a:xfrm>
            <a:off x="419347" y="365124"/>
            <a:ext cx="10515600" cy="1325563"/>
          </a:xfrm>
        </p:spPr>
        <p:txBody>
          <a:bodyPr/>
          <a:lstStyle/>
          <a:p>
            <a:r>
              <a:rPr lang="en-US" b="1" i="1" dirty="0">
                <a:solidFill>
                  <a:schemeClr val="accent1"/>
                </a:solidFill>
              </a:rPr>
              <a:t>Intro to SpliceAI</a:t>
            </a:r>
          </a:p>
        </p:txBody>
      </p:sp>
      <p:sp>
        <p:nvSpPr>
          <p:cNvPr id="3" name="Content Placeholder 2">
            <a:extLst>
              <a:ext uri="{FF2B5EF4-FFF2-40B4-BE49-F238E27FC236}">
                <a16:creationId xmlns:a16="http://schemas.microsoft.com/office/drawing/2014/main" id="{D0E44E8D-5E8E-9F29-C314-79725B2F43D7}"/>
              </a:ext>
            </a:extLst>
          </p:cNvPr>
          <p:cNvSpPr>
            <a:spLocks noGrp="1"/>
          </p:cNvSpPr>
          <p:nvPr>
            <p:ph idx="1"/>
          </p:nvPr>
        </p:nvSpPr>
        <p:spPr>
          <a:xfrm>
            <a:off x="407125" y="1690687"/>
            <a:ext cx="4974772" cy="4351338"/>
          </a:xfrm>
        </p:spPr>
        <p:txBody>
          <a:bodyPr/>
          <a:lstStyle/>
          <a:p>
            <a:r>
              <a:rPr lang="en-US" dirty="0"/>
              <a:t>Splicing prediction tool with a web interface</a:t>
            </a:r>
          </a:p>
          <a:p>
            <a:r>
              <a:rPr lang="en-US" dirty="0"/>
              <a:t>Predicts where a pre-mRNA nucleotide sequence may:</a:t>
            </a:r>
          </a:p>
          <a:p>
            <a:pPr lvl="1"/>
            <a:r>
              <a:rPr lang="en-US" dirty="0"/>
              <a:t>Contain a new splice donor or acceptor</a:t>
            </a:r>
          </a:p>
          <a:p>
            <a:pPr lvl="1"/>
            <a:r>
              <a:rPr lang="en-US" dirty="0"/>
              <a:t>Disrupt a canonical splice donor or acceptor</a:t>
            </a:r>
          </a:p>
        </p:txBody>
      </p:sp>
      <p:pic>
        <p:nvPicPr>
          <p:cNvPr id="5" name="Picture 4" descr="A diagram of a dna sequence&#10;&#10;Description automatically generated">
            <a:extLst>
              <a:ext uri="{FF2B5EF4-FFF2-40B4-BE49-F238E27FC236}">
                <a16:creationId xmlns:a16="http://schemas.microsoft.com/office/drawing/2014/main" id="{0F7D9070-4406-2CCD-CD70-3F4E2BCAF096}"/>
              </a:ext>
            </a:extLst>
          </p:cNvPr>
          <p:cNvPicPr>
            <a:picLocks noChangeAspect="1"/>
          </p:cNvPicPr>
          <p:nvPr/>
        </p:nvPicPr>
        <p:blipFill>
          <a:blip r:embed="rId3"/>
          <a:stretch>
            <a:fillRect/>
          </a:stretch>
        </p:blipFill>
        <p:spPr>
          <a:xfrm>
            <a:off x="5677147" y="1027906"/>
            <a:ext cx="6107728" cy="4059736"/>
          </a:xfrm>
          <a:prstGeom prst="rect">
            <a:avLst/>
          </a:prstGeom>
        </p:spPr>
      </p:pic>
      <p:sp>
        <p:nvSpPr>
          <p:cNvPr id="6" name="TextBox 5">
            <a:extLst>
              <a:ext uri="{FF2B5EF4-FFF2-40B4-BE49-F238E27FC236}">
                <a16:creationId xmlns:a16="http://schemas.microsoft.com/office/drawing/2014/main" id="{3E4F8F4A-D063-06E3-D2C4-395384499642}"/>
              </a:ext>
            </a:extLst>
          </p:cNvPr>
          <p:cNvSpPr txBox="1"/>
          <p:nvPr/>
        </p:nvSpPr>
        <p:spPr>
          <a:xfrm>
            <a:off x="9313817" y="6308209"/>
            <a:ext cx="2297424" cy="369332"/>
          </a:xfrm>
          <a:prstGeom prst="rect">
            <a:avLst/>
          </a:prstGeom>
          <a:noFill/>
        </p:spPr>
        <p:txBody>
          <a:bodyPr wrap="none" rtlCol="0">
            <a:spAutoFit/>
          </a:bodyPr>
          <a:lstStyle/>
          <a:p>
            <a:r>
              <a:rPr lang="en-US" dirty="0" err="1"/>
              <a:t>Jaganathan</a:t>
            </a:r>
            <a:r>
              <a:rPr lang="en-US" dirty="0"/>
              <a:t> (2019) </a:t>
            </a:r>
            <a:r>
              <a:rPr lang="en-US" i="1" dirty="0"/>
              <a:t>Cell</a:t>
            </a:r>
            <a:endParaRPr lang="en-US" dirty="0"/>
          </a:p>
        </p:txBody>
      </p:sp>
    </p:spTree>
    <p:extLst>
      <p:ext uri="{BB962C8B-B14F-4D97-AF65-F5344CB8AC3E}">
        <p14:creationId xmlns:p14="http://schemas.microsoft.com/office/powerpoint/2010/main" val="9880929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1453F3-D99E-7053-F892-B6CAD7BE23B6}"/>
              </a:ext>
            </a:extLst>
          </p:cNvPr>
          <p:cNvSpPr>
            <a:spLocks noGrp="1"/>
          </p:cNvSpPr>
          <p:nvPr>
            <p:ph type="title"/>
          </p:nvPr>
        </p:nvSpPr>
        <p:spPr/>
        <p:txBody>
          <a:bodyPr/>
          <a:lstStyle/>
          <a:p>
            <a:r>
              <a:rPr lang="en-US" b="1" i="1" dirty="0">
                <a:solidFill>
                  <a:schemeClr val="accent1"/>
                </a:solidFill>
              </a:rPr>
              <a:t>Using SpliceAI</a:t>
            </a:r>
          </a:p>
        </p:txBody>
      </p:sp>
      <p:sp>
        <p:nvSpPr>
          <p:cNvPr id="3" name="Content Placeholder 2">
            <a:extLst>
              <a:ext uri="{FF2B5EF4-FFF2-40B4-BE49-F238E27FC236}">
                <a16:creationId xmlns:a16="http://schemas.microsoft.com/office/drawing/2014/main" id="{8C3A535D-D157-B97E-F4CA-82EA964F237E}"/>
              </a:ext>
            </a:extLst>
          </p:cNvPr>
          <p:cNvSpPr>
            <a:spLocks noGrp="1"/>
          </p:cNvSpPr>
          <p:nvPr>
            <p:ph idx="1"/>
          </p:nvPr>
        </p:nvSpPr>
        <p:spPr>
          <a:xfrm>
            <a:off x="838200" y="1825625"/>
            <a:ext cx="10633364" cy="4351338"/>
          </a:xfrm>
        </p:spPr>
        <p:txBody>
          <a:bodyPr>
            <a:normAutofit/>
          </a:bodyPr>
          <a:lstStyle/>
          <a:p>
            <a:r>
              <a:rPr lang="en-US" dirty="0"/>
              <a:t>Navigate to </a:t>
            </a:r>
            <a:r>
              <a:rPr lang="en-US" dirty="0">
                <a:hlinkClick r:id="rId3"/>
              </a:rPr>
              <a:t>https://spliceailookup.broadinstitute.org</a:t>
            </a:r>
            <a:endParaRPr lang="en-US" dirty="0"/>
          </a:p>
          <a:p>
            <a:r>
              <a:rPr lang="en-US" dirty="0"/>
              <a:t>Enter 1 variant at a time in the following format: chr#-pos-ref-alt</a:t>
            </a:r>
          </a:p>
          <a:p>
            <a:pPr lvl="1"/>
            <a:r>
              <a:rPr lang="en-US" dirty="0">
                <a:latin typeface="Calibri" panose="020F0502020204030204" pitchFamily="34" charset="0"/>
                <a:cs typeface="Calibri" panose="020F0502020204030204" pitchFamily="34" charset="0"/>
              </a:rPr>
              <a:t>Ex. chr16-30754626-T-G (hg38)</a:t>
            </a:r>
          </a:p>
          <a:p>
            <a:pPr lvl="1"/>
            <a:r>
              <a:rPr lang="en-US" dirty="0">
                <a:latin typeface="Calibri" panose="020F0502020204030204" pitchFamily="34" charset="0"/>
                <a:cs typeface="Calibri" panose="020F0502020204030204" pitchFamily="34" charset="0"/>
              </a:rPr>
              <a:t>Make sure position and genome build (hg38) match and “REF &amp; ALT Scores” box is checked</a:t>
            </a:r>
          </a:p>
          <a:p>
            <a:r>
              <a:rPr lang="en-US" dirty="0">
                <a:latin typeface="Lato" panose="020F0502020204030203" pitchFamily="34" charset="0"/>
              </a:rPr>
              <a:t>Hit “Submit”</a:t>
            </a:r>
            <a:endParaRPr lang="en-US" dirty="0"/>
          </a:p>
        </p:txBody>
      </p:sp>
    </p:spTree>
    <p:extLst>
      <p:ext uri="{BB962C8B-B14F-4D97-AF65-F5344CB8AC3E}">
        <p14:creationId xmlns:p14="http://schemas.microsoft.com/office/powerpoint/2010/main" val="3925743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1D3D09-04A0-87BD-7307-6F338B273766}"/>
              </a:ext>
            </a:extLst>
          </p:cNvPr>
          <p:cNvSpPr>
            <a:spLocks noGrp="1"/>
          </p:cNvSpPr>
          <p:nvPr>
            <p:ph type="title"/>
          </p:nvPr>
        </p:nvSpPr>
        <p:spPr/>
        <p:txBody>
          <a:bodyPr/>
          <a:lstStyle/>
          <a:p>
            <a:r>
              <a:rPr lang="en-US" b="1" i="1" dirty="0">
                <a:solidFill>
                  <a:schemeClr val="accent1"/>
                </a:solidFill>
              </a:rPr>
              <a:t>SpliceAI example</a:t>
            </a:r>
            <a:endParaRPr lang="en-US" dirty="0"/>
          </a:p>
        </p:txBody>
      </p:sp>
      <p:sp>
        <p:nvSpPr>
          <p:cNvPr id="3" name="Content Placeholder 2">
            <a:extLst>
              <a:ext uri="{FF2B5EF4-FFF2-40B4-BE49-F238E27FC236}">
                <a16:creationId xmlns:a16="http://schemas.microsoft.com/office/drawing/2014/main" id="{7F6D8251-78CF-F591-D553-0C8095F1D38D}"/>
              </a:ext>
            </a:extLst>
          </p:cNvPr>
          <p:cNvSpPr>
            <a:spLocks noGrp="1"/>
          </p:cNvSpPr>
          <p:nvPr>
            <p:ph idx="1"/>
          </p:nvPr>
        </p:nvSpPr>
        <p:spPr>
          <a:xfrm>
            <a:off x="519543" y="1901455"/>
            <a:ext cx="3415145" cy="4351338"/>
          </a:xfrm>
        </p:spPr>
        <p:txBody>
          <a:bodyPr>
            <a:normAutofit/>
          </a:bodyPr>
          <a:lstStyle/>
          <a:p>
            <a:r>
              <a:rPr lang="en-US" dirty="0"/>
              <a:t>Enter variant in following format: chr#-pos-ref-alt</a:t>
            </a:r>
          </a:p>
          <a:p>
            <a:pPr lvl="1"/>
            <a:r>
              <a:rPr lang="en-US" dirty="0">
                <a:latin typeface="Calibri" panose="020F0502020204030204" pitchFamily="34" charset="0"/>
                <a:cs typeface="Calibri" panose="020F0502020204030204" pitchFamily="34" charset="0"/>
              </a:rPr>
              <a:t>Ex. chr16-30754626-T-G </a:t>
            </a:r>
          </a:p>
          <a:p>
            <a:pPr lvl="1"/>
            <a:r>
              <a:rPr lang="en-US" dirty="0">
                <a:latin typeface="Calibri" panose="020F0502020204030204" pitchFamily="34" charset="0"/>
                <a:cs typeface="Calibri" panose="020F0502020204030204" pitchFamily="34" charset="0"/>
              </a:rPr>
              <a:t>Make sure position and genome build (hg38) match and “REF &amp; ALT Scores” box is checked</a:t>
            </a:r>
          </a:p>
          <a:p>
            <a:endParaRPr lang="en-US" dirty="0"/>
          </a:p>
        </p:txBody>
      </p:sp>
      <p:pic>
        <p:nvPicPr>
          <p:cNvPr id="4" name="Picture 3" descr="A screenshot of a computer&#10;&#10;AI-generated content may be incorrect.">
            <a:extLst>
              <a:ext uri="{FF2B5EF4-FFF2-40B4-BE49-F238E27FC236}">
                <a16:creationId xmlns:a16="http://schemas.microsoft.com/office/drawing/2014/main" id="{05E2FE64-D3F4-2BB1-D089-6AF97625568B}"/>
              </a:ext>
            </a:extLst>
          </p:cNvPr>
          <p:cNvPicPr>
            <a:picLocks noChangeAspect="1"/>
          </p:cNvPicPr>
          <p:nvPr/>
        </p:nvPicPr>
        <p:blipFill>
          <a:blip r:embed="rId2"/>
          <a:stretch>
            <a:fillRect/>
          </a:stretch>
        </p:blipFill>
        <p:spPr>
          <a:xfrm>
            <a:off x="4253345" y="1872055"/>
            <a:ext cx="7772400" cy="4620820"/>
          </a:xfrm>
          <a:prstGeom prst="rect">
            <a:avLst/>
          </a:prstGeom>
        </p:spPr>
      </p:pic>
    </p:spTree>
    <p:extLst>
      <p:ext uri="{BB962C8B-B14F-4D97-AF65-F5344CB8AC3E}">
        <p14:creationId xmlns:p14="http://schemas.microsoft.com/office/powerpoint/2010/main" val="477153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ADF48-82C7-1C3B-E5C6-0AA0D9B3CA62}"/>
              </a:ext>
            </a:extLst>
          </p:cNvPr>
          <p:cNvSpPr>
            <a:spLocks noGrp="1"/>
          </p:cNvSpPr>
          <p:nvPr>
            <p:ph type="title"/>
          </p:nvPr>
        </p:nvSpPr>
        <p:spPr/>
        <p:txBody>
          <a:bodyPr/>
          <a:lstStyle/>
          <a:p>
            <a:r>
              <a:rPr lang="en-US" b="1" i="1" dirty="0">
                <a:solidFill>
                  <a:schemeClr val="accent1"/>
                </a:solidFill>
              </a:rPr>
              <a:t>SpliceAI example results</a:t>
            </a:r>
            <a:endParaRPr lang="en-US" dirty="0"/>
          </a:p>
        </p:txBody>
      </p:sp>
      <p:pic>
        <p:nvPicPr>
          <p:cNvPr id="5" name="Content Placeholder 4" descr="A screenshot of a computer&#10;&#10;AI-generated content may be incorrect.">
            <a:extLst>
              <a:ext uri="{FF2B5EF4-FFF2-40B4-BE49-F238E27FC236}">
                <a16:creationId xmlns:a16="http://schemas.microsoft.com/office/drawing/2014/main" id="{CA576A80-1F61-1C14-DD92-260AA3634578}"/>
              </a:ext>
            </a:extLst>
          </p:cNvPr>
          <p:cNvPicPr>
            <a:picLocks noGrp="1" noChangeAspect="1"/>
          </p:cNvPicPr>
          <p:nvPr>
            <p:ph idx="1"/>
          </p:nvPr>
        </p:nvPicPr>
        <p:blipFill>
          <a:blip r:embed="rId2"/>
          <a:stretch>
            <a:fillRect/>
          </a:stretch>
        </p:blipFill>
        <p:spPr>
          <a:xfrm>
            <a:off x="738187" y="2309177"/>
            <a:ext cx="10515600" cy="2306700"/>
          </a:xfrm>
        </p:spPr>
      </p:pic>
      <p:sp>
        <p:nvSpPr>
          <p:cNvPr id="6" name="TextBox 5">
            <a:extLst>
              <a:ext uri="{FF2B5EF4-FFF2-40B4-BE49-F238E27FC236}">
                <a16:creationId xmlns:a16="http://schemas.microsoft.com/office/drawing/2014/main" id="{8B4E19DE-CF3B-87AD-9BC8-D6A445CE8DA1}"/>
              </a:ext>
            </a:extLst>
          </p:cNvPr>
          <p:cNvSpPr txBox="1"/>
          <p:nvPr/>
        </p:nvSpPr>
        <p:spPr>
          <a:xfrm>
            <a:off x="838200" y="1690688"/>
            <a:ext cx="8093049" cy="446276"/>
          </a:xfrm>
          <a:prstGeom prst="rect">
            <a:avLst/>
          </a:prstGeom>
          <a:noFill/>
        </p:spPr>
        <p:txBody>
          <a:bodyPr wrap="none" rtlCol="0">
            <a:spAutoFit/>
          </a:bodyPr>
          <a:lstStyle/>
          <a:p>
            <a:r>
              <a:rPr lang="en-US" sz="2300" dirty="0">
                <a:latin typeface="Calibri" panose="020F0502020204030204" pitchFamily="34" charset="0"/>
                <a:cs typeface="Calibri" panose="020F0502020204030204" pitchFamily="34" charset="0"/>
              </a:rPr>
              <a:t>For variant chr16-30754626-T-G, the top SpliceAI result should be</a:t>
            </a:r>
            <a:endParaRPr lang="en-US" sz="2300" dirty="0"/>
          </a:p>
        </p:txBody>
      </p:sp>
      <p:sp>
        <p:nvSpPr>
          <p:cNvPr id="7" name="TextBox 6">
            <a:extLst>
              <a:ext uri="{FF2B5EF4-FFF2-40B4-BE49-F238E27FC236}">
                <a16:creationId xmlns:a16="http://schemas.microsoft.com/office/drawing/2014/main" id="{81C0FCE6-9ECA-4938-59B5-14DA8AF253CF}"/>
              </a:ext>
            </a:extLst>
          </p:cNvPr>
          <p:cNvSpPr txBox="1"/>
          <p:nvPr/>
        </p:nvSpPr>
        <p:spPr>
          <a:xfrm>
            <a:off x="823914" y="5148261"/>
            <a:ext cx="9213548" cy="800219"/>
          </a:xfrm>
          <a:prstGeom prst="rect">
            <a:avLst/>
          </a:prstGeom>
          <a:noFill/>
        </p:spPr>
        <p:txBody>
          <a:bodyPr wrap="none" rtlCol="0">
            <a:spAutoFit/>
          </a:bodyPr>
          <a:lstStyle/>
          <a:p>
            <a:r>
              <a:rPr lang="en-US" sz="2300" dirty="0">
                <a:latin typeface="Calibri" panose="020F0502020204030204" pitchFamily="34" charset="0"/>
                <a:cs typeface="Calibri" panose="020F0502020204030204" pitchFamily="34" charset="0"/>
              </a:rPr>
              <a:t>This predicts that the variant causes a new 76bp exon to be included in the </a:t>
            </a:r>
          </a:p>
          <a:p>
            <a:r>
              <a:rPr lang="en-US" sz="2300" dirty="0">
                <a:latin typeface="Calibri" panose="020F0502020204030204" pitchFamily="34" charset="0"/>
                <a:cs typeface="Calibri" panose="020F0502020204030204" pitchFamily="34" charset="0"/>
              </a:rPr>
              <a:t>mRNA transcript, starting 76bp upstream of the variant.</a:t>
            </a:r>
            <a:endParaRPr lang="en-US" sz="2300" dirty="0"/>
          </a:p>
        </p:txBody>
      </p:sp>
    </p:spTree>
    <p:extLst>
      <p:ext uri="{BB962C8B-B14F-4D97-AF65-F5344CB8AC3E}">
        <p14:creationId xmlns:p14="http://schemas.microsoft.com/office/powerpoint/2010/main" val="108775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E3DEA-5BA3-ACA6-638B-85CBE7000193}"/>
              </a:ext>
            </a:extLst>
          </p:cNvPr>
          <p:cNvSpPr>
            <a:spLocks noGrp="1"/>
          </p:cNvSpPr>
          <p:nvPr>
            <p:ph type="title"/>
          </p:nvPr>
        </p:nvSpPr>
        <p:spPr>
          <a:xfrm>
            <a:off x="838199" y="173188"/>
            <a:ext cx="10515600" cy="1325563"/>
          </a:xfrm>
        </p:spPr>
        <p:txBody>
          <a:bodyPr/>
          <a:lstStyle/>
          <a:p>
            <a:r>
              <a:rPr lang="en-US" b="1" i="1" dirty="0">
                <a:solidFill>
                  <a:schemeClr val="accent1"/>
                </a:solidFill>
              </a:rPr>
              <a:t>Visualize RNA-seq data in IGV</a:t>
            </a:r>
            <a:endParaRPr lang="en-US" dirty="0"/>
          </a:p>
        </p:txBody>
      </p:sp>
      <p:sp>
        <p:nvSpPr>
          <p:cNvPr id="3" name="Content Placeholder 2">
            <a:extLst>
              <a:ext uri="{FF2B5EF4-FFF2-40B4-BE49-F238E27FC236}">
                <a16:creationId xmlns:a16="http://schemas.microsoft.com/office/drawing/2014/main" id="{55CBDE50-C128-3DD4-D595-002ED26613DE}"/>
              </a:ext>
            </a:extLst>
          </p:cNvPr>
          <p:cNvSpPr>
            <a:spLocks noGrp="1"/>
          </p:cNvSpPr>
          <p:nvPr>
            <p:ph idx="1"/>
          </p:nvPr>
        </p:nvSpPr>
        <p:spPr>
          <a:xfrm>
            <a:off x="838199" y="1253331"/>
            <a:ext cx="10515600" cy="4351338"/>
          </a:xfrm>
        </p:spPr>
        <p:txBody>
          <a:bodyPr>
            <a:normAutofit/>
          </a:bodyPr>
          <a:lstStyle/>
          <a:p>
            <a:r>
              <a:rPr lang="en-US" sz="2300" dirty="0"/>
              <a:t>We’ve performed RNA-seq on cells that have the healthy variant and the </a:t>
            </a:r>
            <a:r>
              <a:rPr lang="en-US" sz="2300" i="1" dirty="0"/>
              <a:t>PHKG2 </a:t>
            </a:r>
            <a:r>
              <a:rPr lang="en-US" sz="2300" dirty="0"/>
              <a:t>variant and have aligned the reads to the human genome</a:t>
            </a:r>
          </a:p>
          <a:p>
            <a:pPr lvl="1"/>
            <a:r>
              <a:rPr lang="en-US" sz="2300" dirty="0"/>
              <a:t>You should have these downloaded in the day1/Exercise directory</a:t>
            </a:r>
          </a:p>
          <a:p>
            <a:r>
              <a:rPr lang="en-US" sz="2300" dirty="0"/>
              <a:t>Open IGV and upload the 2 files ending in “.bam”</a:t>
            </a:r>
          </a:p>
          <a:p>
            <a:pPr lvl="1"/>
            <a:r>
              <a:rPr lang="en-US" sz="2300" dirty="0"/>
              <a:t>File -&gt; Load from File -&gt; select .bam file</a:t>
            </a:r>
          </a:p>
          <a:p>
            <a:pPr lvl="1"/>
            <a:r>
              <a:rPr lang="en-US" sz="2300" dirty="0"/>
              <a:t>.bai (bam index) file with the matching name should be located in the same directory as the .bam that you are uploading</a:t>
            </a:r>
          </a:p>
          <a:p>
            <a:r>
              <a:rPr lang="en-US" sz="2300" dirty="0"/>
              <a:t>Enter the variant position (</a:t>
            </a:r>
            <a:r>
              <a:rPr lang="en-US" sz="2300" dirty="0">
                <a:latin typeface="Calibri" panose="020F0502020204030204" pitchFamily="34" charset="0"/>
                <a:cs typeface="Calibri" panose="020F0502020204030204" pitchFamily="34" charset="0"/>
              </a:rPr>
              <a:t>chr16:30754626)</a:t>
            </a:r>
            <a:r>
              <a:rPr lang="en-US" sz="2300" dirty="0"/>
              <a:t> into the box at the top and click “Go” to navigate to site of the potentially pathogenic variant</a:t>
            </a:r>
          </a:p>
        </p:txBody>
      </p:sp>
      <p:pic>
        <p:nvPicPr>
          <p:cNvPr id="9" name="Picture 8" descr="A screenshot of a computer&#10;&#10;AI-generated content may be incorrect.">
            <a:extLst>
              <a:ext uri="{FF2B5EF4-FFF2-40B4-BE49-F238E27FC236}">
                <a16:creationId xmlns:a16="http://schemas.microsoft.com/office/drawing/2014/main" id="{F44CDE55-5F07-FC47-D28D-68C5D90DF855}"/>
              </a:ext>
            </a:extLst>
          </p:cNvPr>
          <p:cNvPicPr>
            <a:picLocks noChangeAspect="1"/>
          </p:cNvPicPr>
          <p:nvPr/>
        </p:nvPicPr>
        <p:blipFill>
          <a:blip r:embed="rId2"/>
          <a:stretch>
            <a:fillRect/>
          </a:stretch>
        </p:blipFill>
        <p:spPr>
          <a:xfrm>
            <a:off x="1154481" y="4731163"/>
            <a:ext cx="10370768" cy="1471834"/>
          </a:xfrm>
          <a:prstGeom prst="rect">
            <a:avLst/>
          </a:prstGeom>
        </p:spPr>
      </p:pic>
      <p:sp>
        <p:nvSpPr>
          <p:cNvPr id="6" name="TextBox 5">
            <a:extLst>
              <a:ext uri="{FF2B5EF4-FFF2-40B4-BE49-F238E27FC236}">
                <a16:creationId xmlns:a16="http://schemas.microsoft.com/office/drawing/2014/main" id="{D5C24CF4-2702-1A19-D060-FD8A0AF0312E}"/>
              </a:ext>
            </a:extLst>
          </p:cNvPr>
          <p:cNvSpPr txBox="1"/>
          <p:nvPr/>
        </p:nvSpPr>
        <p:spPr>
          <a:xfrm>
            <a:off x="4497938" y="4674011"/>
            <a:ext cx="2125403" cy="423914"/>
          </a:xfrm>
          <a:prstGeom prst="rect">
            <a:avLst/>
          </a:prstGeom>
          <a:noFill/>
          <a:ln w="38100">
            <a:solidFill>
              <a:srgbClr val="FF0000"/>
            </a:solidFill>
          </a:ln>
        </p:spPr>
        <p:txBody>
          <a:bodyPr wrap="square" rtlCol="0">
            <a:spAutoFit/>
          </a:bodyPr>
          <a:lstStyle/>
          <a:p>
            <a:endParaRPr lang="en-US" dirty="0"/>
          </a:p>
        </p:txBody>
      </p:sp>
    </p:spTree>
    <p:extLst>
      <p:ext uri="{BB962C8B-B14F-4D97-AF65-F5344CB8AC3E}">
        <p14:creationId xmlns:p14="http://schemas.microsoft.com/office/powerpoint/2010/main" val="15134102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17917</TotalTime>
  <Words>1699</Words>
  <Application>Microsoft Macintosh PowerPoint</Application>
  <PresentationFormat>Widescreen</PresentationFormat>
  <Paragraphs>135</Paragraphs>
  <Slides>19</Slides>
  <Notes>7</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19</vt:i4>
      </vt:variant>
    </vt:vector>
  </HeadingPairs>
  <TitlesOfParts>
    <vt:vector size="26" baseType="lpstr">
      <vt:lpstr>Arial</vt:lpstr>
      <vt:lpstr>Calibri</vt:lpstr>
      <vt:lpstr>Calibri Light</vt:lpstr>
      <vt:lpstr>Helvetica</vt:lpstr>
      <vt:lpstr>Lato</vt:lpstr>
      <vt:lpstr>Wingdings</vt:lpstr>
      <vt:lpstr>Office Theme</vt:lpstr>
      <vt:lpstr>Day 1 Exercise:  Consequences of genetic variation</vt:lpstr>
      <vt:lpstr>Clinical motivation: variant effect prediction</vt:lpstr>
      <vt:lpstr>Predicting the function of genetic variants</vt:lpstr>
      <vt:lpstr>Exercise for today:</vt:lpstr>
      <vt:lpstr>Intro to SpliceAI</vt:lpstr>
      <vt:lpstr>Using SpliceAI</vt:lpstr>
      <vt:lpstr>SpliceAI example</vt:lpstr>
      <vt:lpstr>SpliceAI example results</vt:lpstr>
      <vt:lpstr>Visualize RNA-seq data in IGV</vt:lpstr>
      <vt:lpstr>Visualize RNA-seq data in IGV</vt:lpstr>
      <vt:lpstr>Make a sashimi plot to further examine splicing </vt:lpstr>
      <vt:lpstr>Make a sashimi plot to further examine splicing </vt:lpstr>
      <vt:lpstr>Visualize abnormal splicing</vt:lpstr>
      <vt:lpstr>Exercise: Step 1</vt:lpstr>
      <vt:lpstr>Step 1 - results</vt:lpstr>
      <vt:lpstr>Step 2: assess potential effect on mRNA frame</vt:lpstr>
      <vt:lpstr>Step 2: assess potential effect on mRNA frame</vt:lpstr>
      <vt:lpstr>Step 3: Assess disease relevance</vt:lpstr>
      <vt:lpstr>Step 3: Assess disease relevance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Apoorva Iyengar</dc:creator>
  <cp:lastModifiedBy>Apoorva Iyengar</cp:lastModifiedBy>
  <cp:revision>15</cp:revision>
  <dcterms:created xsi:type="dcterms:W3CDTF">2023-08-10T01:47:48Z</dcterms:created>
  <dcterms:modified xsi:type="dcterms:W3CDTF">2025-01-23T20:42:32Z</dcterms:modified>
</cp:coreProperties>
</file>